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Layouts/slideLayout71.xml" ContentType="application/vnd.openxmlformats-officedocument.presentationml.slideLayout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Layouts/slideLayout6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Layouts/slideLayout4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4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Masters/slideMaster6.xml" ContentType="application/vnd.openxmlformats-officedocument.presentationml.slideMaster+xml"/>
  <Override PartName="/ppt/slideLayouts/slideLayout7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3.xml" ContentType="application/vnd.openxmlformats-officedocument.theme+xml"/>
  <Override PartName="/ppt/slideMasters/slideMaster4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46.xml" ContentType="application/vnd.openxmlformats-officedocument.presentationml.slideLayout+xml"/>
  <Override PartName="/ppt/slideLayouts/slideLayout39.xml" ContentType="application/vnd.openxmlformats-officedocument.presentationml.slideLayout+xml"/>
  <Override PartName="/docProps/custom.xml" ContentType="application/vnd.openxmlformats-officedocument.custom-properties+xml"/>
  <Override PartName="/ppt/slides/slide6.xml" ContentType="application/vnd.openxmlformats-officedocument.presentationml.slide+xml"/>
  <Override PartName="/ppt/theme/theme7.xml" ContentType="application/vnd.openxmlformats-officedocument.theme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34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3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38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0" d="6"/>
          <a:sy n="0" d="2"/>
        </p:scale>
        <p:origin x="32841160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theme" Target="theme/theme1.xml"/><Relationship Id="rId8" Type="http://schemas.openxmlformats.org/officeDocument/2006/relationships/theme" Target="theme/theme2.xml"/><Relationship Id="rId9" Type="http://schemas.openxmlformats.org/officeDocument/2006/relationships/theme" Target="theme/theme3.xml"/><Relationship Id="rId10" Type="http://schemas.openxmlformats.org/officeDocument/2006/relationships/theme" Target="theme/theme4.xml"/><Relationship Id="rId11" Type="http://schemas.openxmlformats.org/officeDocument/2006/relationships/theme" Target="theme/theme5.xml"/><Relationship Id="rId12" Type="http://schemas.openxmlformats.org/officeDocument/2006/relationships/theme" Target="theme/theme6.xml"/><Relationship Id="rId13" Type="http://schemas.openxmlformats.org/officeDocument/2006/relationships/theme" Target="theme/theme7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 /><Relationship Id="rId40" Type="http://schemas.openxmlformats.org/officeDocument/2006/relationships/tableStyles" Target="tableStyles.xml" /><Relationship Id="rId41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ldImg"/>
          </p:nvPr>
        </p:nvSpPr>
        <p:spPr bwMode="auto"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lang="fr-FR" sz="1800" b="0" strike="noStrike" spc="-1">
                <a:solidFill>
                  <a:srgbClr val="000000"/>
                </a:solidFill>
                <a:latin typeface="Lato"/>
              </a:rPr>
              <a:t>Cliquez pour déplacer la diapo</a:t>
            </a: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640" cy="481103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>
              <a:defRPr/>
            </a:pPr>
            <a:r>
              <a:rPr lang="fr-FR" sz="2000" b="0" strike="noStrike" spc="-1">
                <a:latin typeface="Arial"/>
              </a:rPr>
              <a:t>Cliquez </a:t>
            </a:r>
            <a:r>
              <a:rPr lang="fr-FR" sz="2000" b="0" strike="noStrike" spc="-1">
                <a:latin typeface="Arial"/>
              </a:rPr>
              <a:t>pour </a:t>
            </a:r>
            <a:r>
              <a:rPr lang="fr-FR" sz="2000" b="0" strike="noStrike" spc="-1">
                <a:latin typeface="Arial"/>
              </a:rPr>
              <a:t>modifie</a:t>
            </a:r>
            <a:r>
              <a:rPr lang="fr-FR" sz="2000" b="0" strike="noStrike" spc="-1">
                <a:latin typeface="Arial"/>
              </a:rPr>
              <a:t>r le </a:t>
            </a:r>
            <a:r>
              <a:rPr lang="fr-FR" sz="2000" b="0" strike="noStrike" spc="-1">
                <a:latin typeface="Arial"/>
              </a:rPr>
              <a:t>format </a:t>
            </a:r>
            <a:r>
              <a:rPr lang="fr-FR" sz="2000" b="0" strike="noStrike" spc="-1">
                <a:latin typeface="Arial"/>
              </a:rPr>
              <a:t>des </a:t>
            </a:r>
            <a:r>
              <a:rPr lang="fr-FR" sz="2000" b="0" strike="noStrike" spc="-1">
                <a:latin typeface="Arial"/>
              </a:rPr>
              <a:t>notes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hdr"/>
          </p:nvPr>
        </p:nvSpPr>
        <p:spPr bwMode="auto"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>
              <a:defRPr/>
            </a:pPr>
            <a:r>
              <a:rPr lang="fr-FR" sz="1400" b="0" strike="noStrike" spc="-1">
                <a:latin typeface="Times New Roman"/>
              </a:rPr>
              <a:t>&lt;en-tête&gt;</a:t>
            </a:r>
            <a:endParaRPr lang="fr-FR" sz="1400" b="0" strike="noStrike" spc="-1">
              <a:latin typeface="Times New Roman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dt" idx="1"/>
          </p:nvPr>
        </p:nvSpPr>
        <p:spPr bwMode="auto"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  <a:defRPr/>
            </a:pPr>
            <a:r>
              <a:rPr lang="fr-FR" sz="1400" b="0" strike="noStrike" spc="-1">
                <a:latin typeface="Times New Roman"/>
              </a:rPr>
              <a:t>&lt;date/heure&gt;</a:t>
            </a:r>
            <a:endParaRPr lang="fr-FR" sz="1400" b="0" strike="noStrike" spc="-1">
              <a:latin typeface="Times New Roman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ftr" idx="2"/>
          </p:nvPr>
        </p:nvSpPr>
        <p:spPr bwMode="auto"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pPr>
              <a:defRPr/>
            </a:pPr>
            <a:r>
              <a:rPr lang="fr-FR" sz="1400" b="0" strike="noStrike" spc="-1">
                <a:latin typeface="Times New Roman"/>
              </a:rPr>
              <a:t>&lt;pied de page&gt;</a:t>
            </a:r>
            <a:endParaRPr lang="fr-FR" sz="1400" b="0" strike="noStrike" spc="-1">
              <a:latin typeface="Times New Roman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 type="sldNum" idx="3"/>
          </p:nvPr>
        </p:nvSpPr>
        <p:spPr bwMode="auto"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  <a:defRPr/>
            </a:pPr>
            <a:fld id="{30F1084A-5538-4F1A-AC89-F137039D8C63}" type="slidenum">
              <a:rPr lang="fr-FR" sz="1400" b="0" strike="noStrike" spc="-1">
                <a:latin typeface="Times New Roman"/>
              </a:rPr>
              <a:t>&lt;numéro&gt;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8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889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  <a:defRPr/>
            </a:pPr>
            <a:r>
              <a:rPr lang="fr-FR" sz="2000" b="0" strike="noStrike" spc="-1">
                <a:latin typeface="Arial"/>
              </a:rPr>
              <a:t>Ajouter les affiliations et les encadrants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890" name="PlaceHolder 3"/>
          <p:cNvSpPr>
            <a:spLocks noGrp="1"/>
          </p:cNvSpPr>
          <p:nvPr>
            <p:ph type="sldNum" idx="4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-1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-1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3384427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7" cy="3085920"/>
          </a:xfrm>
          <a:prstGeom prst="rect">
            <a:avLst/>
          </a:prstGeom>
          <a:ln w="0">
            <a:noFill/>
          </a:ln>
        </p:spPr>
      </p:sp>
      <p:sp>
        <p:nvSpPr>
          <p:cNvPr id="1670690326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7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  <a:defRPr/>
            </a:pPr>
            <a:endParaRPr sz="1000" b="0" strike="noStrike" spc="0">
              <a:latin typeface="Arial"/>
            </a:endParaRPr>
          </a:p>
        </p:txBody>
      </p:sp>
      <p:sp>
        <p:nvSpPr>
          <p:cNvPr id="2101006231" name="PlaceHolder 3"/>
          <p:cNvSpPr>
            <a:spLocks noGrp="1"/>
          </p:cNvSpPr>
          <p:nvPr>
            <p:ph type="sldNum" idx="13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0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0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566121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8" cy="3085920"/>
          </a:xfrm>
          <a:prstGeom prst="rect">
            <a:avLst/>
          </a:prstGeom>
          <a:ln w="0">
            <a:noFill/>
          </a:ln>
        </p:spPr>
      </p:sp>
      <p:sp>
        <p:nvSpPr>
          <p:cNvPr id="2060629997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8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  <a:defRPr/>
            </a:pPr>
            <a:r>
              <a:rPr lang="fr-FR" sz="1200" b="0" strike="noStrike" spc="0">
                <a:solidFill>
                  <a:srgbClr val="000000"/>
                </a:solidFill>
                <a:latin typeface="Verdana"/>
                <a:ea typeface="Verdana"/>
              </a:rPr>
              <a:t>BMC grid’5000 ?</a:t>
            </a:r>
            <a:endParaRPr lang="fr-FR" sz="1200" b="0" strike="noStrike" spc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defRPr/>
            </a:pPr>
            <a:endParaRPr lang="fr-FR" sz="1200" b="0" strike="noStrike" spc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defRPr/>
            </a:pPr>
            <a:r>
              <a:rPr lang="fr-FR" sz="1200" b="0" strike="noStrike" spc="0">
                <a:solidFill>
                  <a:srgbClr val="000000"/>
                </a:solidFill>
                <a:latin typeface="Verdana"/>
                <a:ea typeface="Verdana"/>
              </a:rPr>
              <a:t>dépends du cas d’utilisation + a un impact sur l’overhead : doit pouvoir être modifiable</a:t>
            </a:r>
            <a:endParaRPr lang="fr-FR" sz="1200" b="0" strike="noStrike" spc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defRPr/>
            </a:pPr>
            <a:endParaRPr lang="fr-FR" sz="1200" b="0" strike="noStrike" spc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defRPr/>
            </a:pPr>
            <a:r>
              <a:rPr lang="fr-FR" sz="1200" b="0" strike="noStrike" spc="0">
                <a:solidFill>
                  <a:srgbClr val="000000"/>
                </a:solidFill>
                <a:latin typeface="Verdana"/>
                <a:ea typeface="Verdana"/>
              </a:rPr>
              <a:t>Sobriété : ne récupérer que ce dont on a besoin</a:t>
            </a:r>
            <a:endParaRPr lang="fr-FR" sz="1200" b="0" strike="noStrike" spc="0">
              <a:latin typeface="Arial"/>
            </a:endParaRPr>
          </a:p>
        </p:txBody>
      </p:sp>
      <p:sp>
        <p:nvSpPr>
          <p:cNvPr id="1216519091" name="PlaceHolder 3"/>
          <p:cNvSpPr>
            <a:spLocks noGrp="1"/>
          </p:cNvSpPr>
          <p:nvPr>
            <p:ph type="sldNum" idx="31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0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0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8395856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7" cy="3085920"/>
          </a:xfrm>
          <a:prstGeom prst="rect">
            <a:avLst/>
          </a:prstGeom>
          <a:ln w="0">
            <a:noFill/>
          </a:ln>
        </p:spPr>
      </p:sp>
      <p:sp>
        <p:nvSpPr>
          <p:cNvPr id="1237558447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7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  <a:defRPr/>
            </a:pPr>
            <a:endParaRPr sz="1000" b="0" strike="noStrike" spc="0">
              <a:latin typeface="Arial"/>
            </a:endParaRPr>
          </a:p>
        </p:txBody>
      </p:sp>
      <p:sp>
        <p:nvSpPr>
          <p:cNvPr id="1787796173" name="PlaceHolder 3"/>
          <p:cNvSpPr>
            <a:spLocks noGrp="1"/>
          </p:cNvSpPr>
          <p:nvPr>
            <p:ph type="sldNum" idx="13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0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0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874722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7" cy="3085920"/>
          </a:xfrm>
          <a:prstGeom prst="rect">
            <a:avLst/>
          </a:prstGeom>
          <a:ln w="0">
            <a:noFill/>
          </a:ln>
        </p:spPr>
      </p:sp>
      <p:sp>
        <p:nvSpPr>
          <p:cNvPr id="514419273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7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  <a:defRPr/>
            </a:pPr>
            <a:endParaRPr sz="1000" b="0" strike="noStrike" spc="0">
              <a:latin typeface="Arial"/>
            </a:endParaRPr>
          </a:p>
        </p:txBody>
      </p:sp>
      <p:sp>
        <p:nvSpPr>
          <p:cNvPr id="261501260" name="PlaceHolder 3"/>
          <p:cNvSpPr>
            <a:spLocks noGrp="1"/>
          </p:cNvSpPr>
          <p:nvPr>
            <p:ph type="sldNum" idx="13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0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0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17320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7" cy="3085920"/>
          </a:xfrm>
          <a:prstGeom prst="rect">
            <a:avLst/>
          </a:prstGeom>
          <a:ln w="0">
            <a:noFill/>
          </a:ln>
        </p:spPr>
      </p:sp>
      <p:sp>
        <p:nvSpPr>
          <p:cNvPr id="141879311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7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  <a:defRPr/>
            </a:pPr>
            <a:endParaRPr sz="1000" b="0" strike="noStrike" spc="0">
              <a:latin typeface="Arial"/>
            </a:endParaRPr>
          </a:p>
        </p:txBody>
      </p:sp>
      <p:sp>
        <p:nvSpPr>
          <p:cNvPr id="367117697" name="PlaceHolder 3"/>
          <p:cNvSpPr>
            <a:spLocks noGrp="1"/>
          </p:cNvSpPr>
          <p:nvPr>
            <p:ph type="sldNum" idx="13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0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0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1399538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7" cy="3085920"/>
          </a:xfrm>
          <a:prstGeom prst="rect">
            <a:avLst/>
          </a:prstGeom>
          <a:ln w="0">
            <a:noFill/>
          </a:ln>
        </p:spPr>
      </p:sp>
      <p:sp>
        <p:nvSpPr>
          <p:cNvPr id="1428512855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7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  <a:defRPr/>
            </a:pPr>
            <a:endParaRPr sz="1000" b="0" strike="noStrike" spc="0">
              <a:latin typeface="Arial"/>
            </a:endParaRPr>
          </a:p>
        </p:txBody>
      </p:sp>
      <p:sp>
        <p:nvSpPr>
          <p:cNvPr id="1393688990" name="PlaceHolder 3"/>
          <p:cNvSpPr>
            <a:spLocks noGrp="1"/>
          </p:cNvSpPr>
          <p:nvPr>
            <p:ph type="sldNum" idx="13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0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0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7059284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8" cy="3085920"/>
          </a:xfrm>
          <a:prstGeom prst="rect">
            <a:avLst/>
          </a:prstGeom>
          <a:ln w="0">
            <a:noFill/>
          </a:ln>
        </p:spPr>
      </p:sp>
      <p:sp>
        <p:nvSpPr>
          <p:cNvPr id="1542360370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8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defRPr/>
            </a:pPr>
            <a:endParaRPr/>
          </a:p>
        </p:txBody>
      </p:sp>
      <p:sp>
        <p:nvSpPr>
          <p:cNvPr id="775465394" name="PlaceHolder 3"/>
          <p:cNvSpPr>
            <a:spLocks noGrp="1"/>
          </p:cNvSpPr>
          <p:nvPr>
            <p:ph type="sldNum" idx="31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0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0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7983814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7" cy="3085920"/>
          </a:xfrm>
          <a:prstGeom prst="rect">
            <a:avLst/>
          </a:prstGeom>
          <a:ln w="0">
            <a:noFill/>
          </a:ln>
        </p:spPr>
      </p:sp>
      <p:sp>
        <p:nvSpPr>
          <p:cNvPr id="453549863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7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defRPr/>
            </a:pPr>
            <a:endParaRPr/>
          </a:p>
        </p:txBody>
      </p:sp>
      <p:sp>
        <p:nvSpPr>
          <p:cNvPr id="1366064632" name="PlaceHolder 3"/>
          <p:cNvSpPr>
            <a:spLocks noGrp="1"/>
          </p:cNvSpPr>
          <p:nvPr>
            <p:ph type="sldNum" idx="31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0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0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7383152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7" cy="3085920"/>
          </a:xfrm>
          <a:prstGeom prst="rect">
            <a:avLst/>
          </a:prstGeom>
          <a:ln w="0">
            <a:noFill/>
          </a:ln>
        </p:spPr>
      </p:sp>
      <p:sp>
        <p:nvSpPr>
          <p:cNvPr id="279051630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7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defRPr/>
            </a:pPr>
            <a:endParaRPr lang="fr-FR" sz="2000" b="0" strike="noStrike" spc="0">
              <a:latin typeface="Arial"/>
            </a:endParaRPr>
          </a:p>
        </p:txBody>
      </p:sp>
      <p:sp>
        <p:nvSpPr>
          <p:cNvPr id="567872776" name="PlaceHolder 3"/>
          <p:cNvSpPr>
            <a:spLocks noGrp="1"/>
          </p:cNvSpPr>
          <p:nvPr>
            <p:ph type="sldNum" idx="48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0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0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7952623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8" cy="3085920"/>
          </a:xfrm>
          <a:prstGeom prst="rect">
            <a:avLst/>
          </a:prstGeom>
          <a:ln w="0">
            <a:noFill/>
          </a:ln>
        </p:spPr>
      </p:sp>
      <p:sp>
        <p:nvSpPr>
          <p:cNvPr id="1314264547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8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defRPr/>
            </a:pPr>
            <a:endParaRPr/>
          </a:p>
        </p:txBody>
      </p:sp>
      <p:sp>
        <p:nvSpPr>
          <p:cNvPr id="1988143273" name="PlaceHolder 3"/>
          <p:cNvSpPr>
            <a:spLocks noGrp="1"/>
          </p:cNvSpPr>
          <p:nvPr>
            <p:ph type="sldNum" idx="31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0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0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6139592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8" cy="3085920"/>
          </a:xfrm>
          <a:prstGeom prst="rect">
            <a:avLst/>
          </a:prstGeom>
          <a:ln w="0">
            <a:noFill/>
          </a:ln>
        </p:spPr>
      </p:sp>
      <p:sp>
        <p:nvSpPr>
          <p:cNvPr id="1102567308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8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  <a:defRPr/>
            </a:pPr>
            <a:endParaRPr sz="1000" b="0" strike="noStrike" spc="0">
              <a:latin typeface="Arial"/>
            </a:endParaRPr>
          </a:p>
        </p:txBody>
      </p:sp>
      <p:sp>
        <p:nvSpPr>
          <p:cNvPr id="1742120832" name="PlaceHolder 3"/>
          <p:cNvSpPr>
            <a:spLocks noGrp="1"/>
          </p:cNvSpPr>
          <p:nvPr>
            <p:ph type="sldNum" idx="13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0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0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9026527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8" cy="3085920"/>
          </a:xfrm>
          <a:prstGeom prst="rect">
            <a:avLst/>
          </a:prstGeom>
          <a:ln w="0">
            <a:noFill/>
          </a:ln>
        </p:spPr>
      </p:sp>
      <p:sp>
        <p:nvSpPr>
          <p:cNvPr id="561553496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8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defRPr/>
            </a:pPr>
            <a:endParaRPr/>
          </a:p>
        </p:txBody>
      </p:sp>
      <p:sp>
        <p:nvSpPr>
          <p:cNvPr id="446740555" name="PlaceHolder 3"/>
          <p:cNvSpPr>
            <a:spLocks noGrp="1"/>
          </p:cNvSpPr>
          <p:nvPr>
            <p:ph type="sldNum" idx="31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0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0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3865163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8" cy="3085920"/>
          </a:xfrm>
          <a:prstGeom prst="rect">
            <a:avLst/>
          </a:prstGeom>
          <a:ln w="0">
            <a:noFill/>
          </a:ln>
        </p:spPr>
      </p:sp>
      <p:sp>
        <p:nvSpPr>
          <p:cNvPr id="775320562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8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defRPr/>
            </a:pPr>
            <a:endParaRPr/>
          </a:p>
        </p:txBody>
      </p:sp>
      <p:sp>
        <p:nvSpPr>
          <p:cNvPr id="689952228" name="PlaceHolder 3"/>
          <p:cNvSpPr>
            <a:spLocks noGrp="1"/>
          </p:cNvSpPr>
          <p:nvPr>
            <p:ph type="sldNum" idx="31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0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0"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5402625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7" cy="3085920"/>
          </a:xfrm>
          <a:prstGeom prst="rect">
            <a:avLst/>
          </a:prstGeom>
          <a:ln w="0">
            <a:noFill/>
          </a:ln>
        </p:spPr>
      </p:sp>
      <p:sp>
        <p:nvSpPr>
          <p:cNvPr id="1331842635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7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defRPr/>
            </a:pPr>
            <a:endParaRPr/>
          </a:p>
        </p:txBody>
      </p:sp>
      <p:sp>
        <p:nvSpPr>
          <p:cNvPr id="684888059" name="PlaceHolder 3"/>
          <p:cNvSpPr>
            <a:spLocks noGrp="1"/>
          </p:cNvSpPr>
          <p:nvPr>
            <p:ph type="sldNum" idx="31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0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0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7735884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8" cy="3085920"/>
          </a:xfrm>
          <a:prstGeom prst="rect">
            <a:avLst/>
          </a:prstGeom>
          <a:ln w="0">
            <a:noFill/>
          </a:ln>
        </p:spPr>
      </p:sp>
      <p:sp>
        <p:nvSpPr>
          <p:cNvPr id="933251425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8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defRPr/>
            </a:pPr>
            <a:endParaRPr/>
          </a:p>
        </p:txBody>
      </p:sp>
      <p:sp>
        <p:nvSpPr>
          <p:cNvPr id="1321884591" name="PlaceHolder 3"/>
          <p:cNvSpPr>
            <a:spLocks noGrp="1"/>
          </p:cNvSpPr>
          <p:nvPr>
            <p:ph type="sldNum" idx="31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0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0"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0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031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defRPr/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1032" name="PlaceHolder 3"/>
          <p:cNvSpPr>
            <a:spLocks noGrp="1"/>
          </p:cNvSpPr>
          <p:nvPr>
            <p:ph type="sldNum" idx="51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-1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-1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5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916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  <a:defRPr/>
            </a:pPr>
            <a:r>
              <a:rPr lang="fr-FR" sz="1000" b="0" strike="noStrike" spc="-1">
                <a:latin typeface="Arial"/>
              </a:rPr>
              <a:t>En fait on pourrait l’écrire en deux mots : pour quoi ? Pour quoi faire ?</a:t>
            </a:r>
            <a:endParaRPr sz="1000" b="0" strike="noStrike" spc="-1">
              <a:latin typeface="Arial"/>
            </a:endParaRPr>
          </a:p>
        </p:txBody>
      </p:sp>
      <p:sp>
        <p:nvSpPr>
          <p:cNvPr id="917" name="PlaceHolder 3"/>
          <p:cNvSpPr>
            <a:spLocks noGrp="1"/>
          </p:cNvSpPr>
          <p:nvPr>
            <p:ph type="sldNum" idx="13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-1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-1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5639457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8" cy="3085920"/>
          </a:xfrm>
          <a:prstGeom prst="rect">
            <a:avLst/>
          </a:prstGeom>
          <a:ln w="0">
            <a:noFill/>
          </a:ln>
        </p:spPr>
      </p:sp>
      <p:sp>
        <p:nvSpPr>
          <p:cNvPr id="1066687879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8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  <a:defRPr/>
            </a:pPr>
            <a:endParaRPr sz="1000" b="0" strike="noStrike" spc="0">
              <a:latin typeface="Arial"/>
            </a:endParaRPr>
          </a:p>
        </p:txBody>
      </p:sp>
      <p:sp>
        <p:nvSpPr>
          <p:cNvPr id="1840240230" name="PlaceHolder 3"/>
          <p:cNvSpPr>
            <a:spLocks noGrp="1"/>
          </p:cNvSpPr>
          <p:nvPr>
            <p:ph type="sldNum" idx="13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0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0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1645558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8" cy="3085920"/>
          </a:xfrm>
          <a:prstGeom prst="rect">
            <a:avLst/>
          </a:prstGeom>
          <a:ln w="0">
            <a:noFill/>
          </a:ln>
        </p:spPr>
      </p:sp>
      <p:sp>
        <p:nvSpPr>
          <p:cNvPr id="1948246197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8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  <a:defRPr/>
            </a:pPr>
            <a:endParaRPr sz="1000" b="0" strike="noStrike" spc="0">
              <a:latin typeface="Arial"/>
            </a:endParaRPr>
          </a:p>
        </p:txBody>
      </p:sp>
      <p:sp>
        <p:nvSpPr>
          <p:cNvPr id="1662477018" name="PlaceHolder 3"/>
          <p:cNvSpPr>
            <a:spLocks noGrp="1"/>
          </p:cNvSpPr>
          <p:nvPr>
            <p:ph type="sldNum" idx="13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0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0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0122579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7" cy="3085920"/>
          </a:xfrm>
          <a:prstGeom prst="rect">
            <a:avLst/>
          </a:prstGeom>
          <a:ln w="0">
            <a:noFill/>
          </a:ln>
        </p:spPr>
      </p:sp>
      <p:sp>
        <p:nvSpPr>
          <p:cNvPr id="835805467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7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  <a:defRPr/>
            </a:pPr>
            <a:endParaRPr sz="1000" b="0" strike="noStrike" spc="0">
              <a:latin typeface="Arial"/>
            </a:endParaRPr>
          </a:p>
        </p:txBody>
      </p:sp>
      <p:sp>
        <p:nvSpPr>
          <p:cNvPr id="1717261354" name="PlaceHolder 3"/>
          <p:cNvSpPr>
            <a:spLocks noGrp="1"/>
          </p:cNvSpPr>
          <p:nvPr>
            <p:ph type="sldNum" idx="13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0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0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6778199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7" cy="3085920"/>
          </a:xfrm>
          <a:prstGeom prst="rect">
            <a:avLst/>
          </a:prstGeom>
          <a:ln w="0">
            <a:noFill/>
          </a:ln>
        </p:spPr>
      </p:sp>
      <p:sp>
        <p:nvSpPr>
          <p:cNvPr id="1477597539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7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  <a:defRPr/>
            </a:pPr>
            <a:endParaRPr sz="1000" b="0" strike="noStrike" spc="0">
              <a:latin typeface="Arial"/>
            </a:endParaRPr>
          </a:p>
        </p:txBody>
      </p:sp>
      <p:sp>
        <p:nvSpPr>
          <p:cNvPr id="581470947" name="PlaceHolder 3"/>
          <p:cNvSpPr>
            <a:spLocks noGrp="1"/>
          </p:cNvSpPr>
          <p:nvPr>
            <p:ph type="sldNum" idx="13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0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0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078414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7" cy="3085920"/>
          </a:xfrm>
          <a:prstGeom prst="rect">
            <a:avLst/>
          </a:prstGeom>
          <a:ln w="0">
            <a:noFill/>
          </a:ln>
        </p:spPr>
      </p:sp>
      <p:sp>
        <p:nvSpPr>
          <p:cNvPr id="151658068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7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  <a:defRPr/>
            </a:pPr>
            <a:endParaRPr sz="1000" b="0" strike="noStrike" spc="0">
              <a:latin typeface="Arial"/>
            </a:endParaRPr>
          </a:p>
        </p:txBody>
      </p:sp>
      <p:sp>
        <p:nvSpPr>
          <p:cNvPr id="1644294520" name="PlaceHolder 3"/>
          <p:cNvSpPr>
            <a:spLocks noGrp="1"/>
          </p:cNvSpPr>
          <p:nvPr>
            <p:ph type="sldNum" idx="13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0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0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3199859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7" cy="3085920"/>
          </a:xfrm>
          <a:prstGeom prst="rect">
            <a:avLst/>
          </a:prstGeom>
          <a:ln w="0">
            <a:noFill/>
          </a:ln>
        </p:spPr>
      </p:sp>
      <p:sp>
        <p:nvSpPr>
          <p:cNvPr id="1051055813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7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  <a:defRPr/>
            </a:pPr>
            <a:r>
              <a:rPr sz="1000" b="0" strike="noStrike" spc="0">
                <a:latin typeface="Arial"/>
              </a:rPr>
              <a:t>Choix des plugins à la compilation *et* au lancement (config file ou CLI)</a:t>
            </a:r>
            <a:endParaRPr sz="1000" b="0" strike="noStrike" spc="0">
              <a:latin typeface="Arial"/>
            </a:endParaRPr>
          </a:p>
        </p:txBody>
      </p:sp>
      <p:sp>
        <p:nvSpPr>
          <p:cNvPr id="1633825799" name="PlaceHolder 3"/>
          <p:cNvSpPr>
            <a:spLocks noGrp="1"/>
          </p:cNvSpPr>
          <p:nvPr>
            <p:ph type="sldNum" idx="13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fr-FR" sz="2400" b="0" strike="noStrike" spc="0">
                <a:latin typeface="Times New Roman"/>
              </a:defRPr>
            </a:lvl1pPr>
          </a:lstStyle>
          <a:p>
            <a:pPr>
              <a:defRPr/>
            </a:pPr>
            <a:endParaRPr lang="fr-FR" sz="2400" b="0" strike="noStrike" spc="0">
              <a:latin typeface="Times New Roman"/>
            </a:endParaRP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58561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 bwMode="auto">
          <a:xfrm>
            <a:off x="0" y="3582000"/>
            <a:ext cx="58561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 bwMode="auto">
          <a:xfrm>
            <a:off x="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 bwMode="auto">
          <a:xfrm>
            <a:off x="300096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 bwMode="auto">
          <a:xfrm>
            <a:off x="1980000" y="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 bwMode="auto">
          <a:xfrm>
            <a:off x="3960000" y="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 bwMode="auto">
          <a:xfrm>
            <a:off x="0" y="358200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 bwMode="auto">
          <a:xfrm>
            <a:off x="1980000" y="358200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 bwMode="auto">
          <a:xfrm>
            <a:off x="3960000" y="358200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 bwMode="auto">
          <a:xfrm>
            <a:off x="0" y="0"/>
            <a:ext cx="585612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585612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 bwMode="auto">
          <a:xfrm>
            <a:off x="4767840" y="994320"/>
            <a:ext cx="4451760" cy="578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 bwMode="auto">
          <a:xfrm>
            <a:off x="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 bwMode="auto">
          <a:xfrm>
            <a:off x="0" y="0"/>
            <a:ext cx="585612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 bwMode="auto">
          <a:xfrm>
            <a:off x="300096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 bwMode="auto">
          <a:xfrm>
            <a:off x="0" y="3582000"/>
            <a:ext cx="58561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58561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 bwMode="auto">
          <a:xfrm>
            <a:off x="0" y="3582000"/>
            <a:ext cx="58561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 bwMode="auto">
          <a:xfrm>
            <a:off x="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 bwMode="auto">
          <a:xfrm>
            <a:off x="300096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 bwMode="auto">
          <a:xfrm>
            <a:off x="1980000" y="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 bwMode="auto">
          <a:xfrm>
            <a:off x="3960000" y="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 bwMode="auto">
          <a:xfrm>
            <a:off x="0" y="358200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 bwMode="auto">
          <a:xfrm>
            <a:off x="1980000" y="358200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 bwMode="auto">
          <a:xfrm>
            <a:off x="3960000" y="358200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 bwMode="auto">
          <a:xfrm>
            <a:off x="0" y="0"/>
            <a:ext cx="585612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585612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585612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 bwMode="auto">
          <a:xfrm>
            <a:off x="4767840" y="994320"/>
            <a:ext cx="4451760" cy="578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 bwMode="auto">
          <a:xfrm>
            <a:off x="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 bwMode="auto">
          <a:xfrm>
            <a:off x="300096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 bwMode="auto">
          <a:xfrm>
            <a:off x="0" y="3582000"/>
            <a:ext cx="58561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58561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 bwMode="auto">
          <a:xfrm>
            <a:off x="0" y="3582000"/>
            <a:ext cx="58561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 bwMode="auto">
          <a:xfrm>
            <a:off x="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 bwMode="auto">
          <a:xfrm>
            <a:off x="300096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 bwMode="auto">
          <a:xfrm>
            <a:off x="1980000" y="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 bwMode="auto">
          <a:xfrm>
            <a:off x="3960000" y="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 bwMode="auto">
          <a:xfrm>
            <a:off x="0" y="358200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 bwMode="auto">
          <a:xfrm>
            <a:off x="1980000" y="358200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 bwMode="auto">
          <a:xfrm>
            <a:off x="3960000" y="358200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 bwMode="auto">
          <a:xfrm>
            <a:off x="0" y="0"/>
            <a:ext cx="585612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585612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 bwMode="auto">
          <a:xfrm>
            <a:off x="4767840" y="994320"/>
            <a:ext cx="4451760" cy="578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 bwMode="auto">
          <a:xfrm>
            <a:off x="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 bwMode="auto">
          <a:xfrm>
            <a:off x="300096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 bwMode="auto">
          <a:xfrm>
            <a:off x="0" y="3582000"/>
            <a:ext cx="58561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58561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 bwMode="auto">
          <a:xfrm>
            <a:off x="0" y="3582000"/>
            <a:ext cx="58561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 bwMode="auto">
          <a:xfrm>
            <a:off x="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/>
          </p:nvPr>
        </p:nvSpPr>
        <p:spPr bwMode="auto">
          <a:xfrm>
            <a:off x="300096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 bwMode="auto">
          <a:xfrm>
            <a:off x="1980000" y="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 bwMode="auto">
          <a:xfrm>
            <a:off x="3960000" y="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 bwMode="auto">
          <a:xfrm>
            <a:off x="0" y="358200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/>
          </p:nvPr>
        </p:nvSpPr>
        <p:spPr bwMode="auto">
          <a:xfrm>
            <a:off x="1980000" y="358200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/>
          </p:nvPr>
        </p:nvSpPr>
        <p:spPr bwMode="auto">
          <a:xfrm>
            <a:off x="3960000" y="358200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 bwMode="auto">
          <a:xfrm>
            <a:off x="0" y="0"/>
            <a:ext cx="585612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585612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 bwMode="auto">
          <a:xfrm>
            <a:off x="4767840" y="994320"/>
            <a:ext cx="4451760" cy="578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/>
          </p:nvPr>
        </p:nvSpPr>
        <p:spPr bwMode="auto">
          <a:xfrm>
            <a:off x="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 bwMode="auto">
          <a:xfrm>
            <a:off x="300096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 bwMode="auto">
          <a:xfrm>
            <a:off x="0" y="3582000"/>
            <a:ext cx="58561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58561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 bwMode="auto">
          <a:xfrm>
            <a:off x="0" y="3582000"/>
            <a:ext cx="58561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 bwMode="auto">
          <a:xfrm>
            <a:off x="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/>
          </p:nvPr>
        </p:nvSpPr>
        <p:spPr bwMode="auto">
          <a:xfrm>
            <a:off x="300096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 bwMode="auto">
          <a:xfrm>
            <a:off x="4767840" y="994320"/>
            <a:ext cx="4451760" cy="578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 bwMode="auto">
          <a:xfrm>
            <a:off x="1980000" y="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 bwMode="auto">
          <a:xfrm>
            <a:off x="3960000" y="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 bwMode="auto">
          <a:xfrm>
            <a:off x="0" y="358200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/>
          </p:nvPr>
        </p:nvSpPr>
        <p:spPr bwMode="auto">
          <a:xfrm>
            <a:off x="1980000" y="358200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/>
          </p:nvPr>
        </p:nvSpPr>
        <p:spPr bwMode="auto">
          <a:xfrm>
            <a:off x="3960000" y="358200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ubTitle"/>
          </p:nvPr>
        </p:nvSpPr>
        <p:spPr bwMode="auto">
          <a:xfrm>
            <a:off x="0" y="0"/>
            <a:ext cx="585612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585612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ubTitle"/>
          </p:nvPr>
        </p:nvSpPr>
        <p:spPr bwMode="auto">
          <a:xfrm>
            <a:off x="4767840" y="994320"/>
            <a:ext cx="4451760" cy="578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 bwMode="auto">
          <a:xfrm>
            <a:off x="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 bwMode="auto">
          <a:xfrm>
            <a:off x="300096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 bwMode="auto">
          <a:xfrm>
            <a:off x="0" y="3582000"/>
            <a:ext cx="58561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 bwMode="auto">
          <a:xfrm>
            <a:off x="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58561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 bwMode="auto">
          <a:xfrm>
            <a:off x="0" y="3582000"/>
            <a:ext cx="58561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 bwMode="auto">
          <a:xfrm>
            <a:off x="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/>
          </p:nvPr>
        </p:nvSpPr>
        <p:spPr bwMode="auto">
          <a:xfrm>
            <a:off x="300096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 bwMode="auto">
          <a:xfrm>
            <a:off x="1980000" y="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 bwMode="auto">
          <a:xfrm>
            <a:off x="3960000" y="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/>
          </p:nvPr>
        </p:nvSpPr>
        <p:spPr bwMode="auto">
          <a:xfrm>
            <a:off x="0" y="358200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40" name="PlaceHolder 6"/>
          <p:cNvSpPr>
            <a:spLocks noGrp="1"/>
          </p:cNvSpPr>
          <p:nvPr>
            <p:ph/>
          </p:nvPr>
        </p:nvSpPr>
        <p:spPr bwMode="auto">
          <a:xfrm>
            <a:off x="1980000" y="358200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41" name="PlaceHolder 7"/>
          <p:cNvSpPr>
            <a:spLocks noGrp="1"/>
          </p:cNvSpPr>
          <p:nvPr>
            <p:ph/>
          </p:nvPr>
        </p:nvSpPr>
        <p:spPr bwMode="auto">
          <a:xfrm>
            <a:off x="3960000" y="3582000"/>
            <a:ext cx="18853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 bwMode="auto">
          <a:xfrm>
            <a:off x="3000960" y="358200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 bwMode="auto">
          <a:xfrm>
            <a:off x="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 bwMode="auto">
          <a:xfrm>
            <a:off x="3000960" y="0"/>
            <a:ext cx="285768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 bwMode="auto">
          <a:xfrm>
            <a:off x="0" y="3582000"/>
            <a:ext cx="585612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fr-FR" sz="2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/Relationships>
</file>

<file path=ppt/slideMasters/_rels/slideMaster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/Relationships>
</file>

<file path=ppt/slideMasters/_rels/slideMaster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202C4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 bwMode="auto">
          <a:xfrm>
            <a:off x="533520" y="2888280"/>
            <a:ext cx="4793400" cy="396936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txBody>
          <a:bodyPr lIns="90000" tIns="45000" rIns="90000" bIns="4500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Cliquez pour éditer le format du plan de texte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Second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Troisième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/>
              <a:buChar char="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Quatrième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Cinquième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Sixième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Septième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</p:txBody>
      </p:sp>
      <p:pic>
        <p:nvPicPr>
          <p:cNvPr id="1" name="Image 2" descr=""/>
          <p:cNvPicPr/>
          <p:nvPr/>
        </p:nvPicPr>
        <p:blipFill>
          <a:blip r:embed="rId14"/>
          <a:stretch/>
        </p:blipFill>
        <p:spPr bwMode="auto">
          <a:xfrm>
            <a:off x="9852480" y="1233360"/>
            <a:ext cx="1510920" cy="95112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lang="fr-FR" sz="1800" b="0" strike="noStrike" spc="-1">
                <a:solidFill>
                  <a:srgbClr val="000000"/>
                </a:solidFill>
                <a:latin typeface="Lato"/>
              </a:rPr>
              <a:t>Cliquez pour </a:t>
            </a:r>
            <a:r>
              <a:rPr lang="fr-FR" sz="1800" b="0" strike="noStrike" spc="-1">
                <a:solidFill>
                  <a:srgbClr val="000000"/>
                </a:solidFill>
                <a:latin typeface="Lato"/>
              </a:rPr>
              <a:t>éditer le </a:t>
            </a:r>
            <a:r>
              <a:rPr lang="fr-FR" sz="1800" b="0" strike="noStrike" spc="-1">
                <a:solidFill>
                  <a:srgbClr val="000000"/>
                </a:solidFill>
                <a:latin typeface="Lato"/>
              </a:rPr>
              <a:t>format du </a:t>
            </a:r>
            <a:r>
              <a:rPr lang="fr-FR" sz="1800" b="0" strike="noStrike" spc="-1">
                <a:solidFill>
                  <a:srgbClr val="000000"/>
                </a:solidFill>
                <a:latin typeface="Lato"/>
              </a:rPr>
              <a:t>texte-titre</a:t>
            </a: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Rectangle 2"/>
          <p:cNvSpPr/>
          <p:nvPr/>
        </p:nvSpPr>
        <p:spPr bwMode="auto">
          <a:xfrm>
            <a:off x="0" y="0"/>
            <a:ext cx="12191760" cy="685764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 bwMode="auto">
          <a:xfrm>
            <a:off x="3938760" y="1699200"/>
            <a:ext cx="4314240" cy="1238759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90000"/>
              </a:lnSpc>
              <a:buNone/>
              <a:defRPr/>
            </a:pPr>
            <a:r>
              <a:rPr lang="en-US" sz="3700" b="1" strike="noStrike" spc="-1">
                <a:solidFill>
                  <a:srgbClr val="FFFFFF"/>
                </a:solidFill>
                <a:latin typeface="Montserrat"/>
                <a:ea typeface="Arial"/>
              </a:rPr>
              <a:t>Writ</a:t>
            </a:r>
            <a:r>
              <a:rPr lang="en-US" sz="3700" b="1" strike="noStrike" spc="-1">
                <a:solidFill>
                  <a:srgbClr val="FFFFFF"/>
                </a:solidFill>
                <a:latin typeface="Montserrat"/>
                <a:ea typeface="Arial"/>
              </a:rPr>
              <a:t>e </a:t>
            </a:r>
            <a:r>
              <a:rPr lang="en-US" sz="3700" b="1" strike="noStrike" spc="-1">
                <a:solidFill>
                  <a:srgbClr val="FFFFFF"/>
                </a:solidFill>
                <a:latin typeface="Montserrat"/>
                <a:ea typeface="Arial"/>
              </a:rPr>
              <a:t>Proje</a:t>
            </a:r>
            <a:r>
              <a:rPr lang="en-US" sz="3700" b="1" strike="noStrike" spc="-1">
                <a:solidFill>
                  <a:srgbClr val="FFFFFF"/>
                </a:solidFill>
                <a:latin typeface="Montserrat"/>
                <a:ea typeface="Arial"/>
              </a:rPr>
              <a:t>ct </a:t>
            </a:r>
            <a:r>
              <a:rPr lang="en-US" sz="3700" b="1" strike="noStrike" spc="-1">
                <a:solidFill>
                  <a:srgbClr val="FFFFFF"/>
                </a:solidFill>
                <a:latin typeface="Montserrat"/>
                <a:ea typeface="Arial"/>
              </a:rPr>
              <a:t>Tittle </a:t>
            </a:r>
            <a:r>
              <a:rPr lang="en-US" sz="3700" b="1" strike="noStrike" spc="-1">
                <a:solidFill>
                  <a:srgbClr val="FFFFFF"/>
                </a:solidFill>
                <a:latin typeface="Montserrat"/>
                <a:ea typeface="Arial"/>
              </a:rPr>
              <a:t>Here</a:t>
            </a:r>
            <a:endParaRPr lang="fr-FR" sz="37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 bwMode="auto">
          <a:xfrm>
            <a:off x="0" y="1117440"/>
            <a:ext cx="3015000" cy="462240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txBody>
          <a:bodyPr lIns="90000" tIns="45000" rIns="90000" bIns="45000" anchor="t">
            <a:normAutofit fontScale="68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Cliquez pour éditer le format du plan de texte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Second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Troisième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Quatrième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Cinquième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Sixième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Septième niveau de </a:t>
            </a: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 bwMode="auto">
          <a:xfrm>
            <a:off x="9176760" y="1117440"/>
            <a:ext cx="3015000" cy="462240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txBody>
          <a:bodyPr lIns="90000" tIns="45000" rIns="90000" bIns="45000" anchor="t">
            <a:normAutofit fontScale="68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Cliquez pour éditer le format du </a:t>
            </a: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plan de texte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Second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Troisième niveau de </a:t>
            </a: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Quatrième niveau </a:t>
            </a: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Cinquième </a:t>
            </a: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niveau de </a:t>
            </a: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Sixième </a:t>
            </a: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niveau </a:t>
            </a: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Sep</a:t>
            </a: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tiè</a:t>
            </a: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me </a:t>
            </a: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niv</a:t>
            </a: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eau </a:t>
            </a: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de </a:t>
            </a: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pla</a:t>
            </a: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43" name=""/>
          <p:cNvSpPr txBox="1"/>
          <p:nvPr/>
        </p:nvSpPr>
        <p:spPr bwMode="auto">
          <a:xfrm>
            <a:off x="10615680" y="6431039"/>
            <a:ext cx="1581120" cy="427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pPr algn="r">
              <a:buNone/>
              <a:defRPr/>
            </a:pPr>
            <a:fld id="{712F5E5D-C08B-483B-8C44-6C4B876BBD18}" type="slidenum">
              <a:rPr lang="fr-FR" sz="2000" b="0" strike="noStrike" spc="-1">
                <a:solidFill>
                  <a:srgbClr val="FAFAFA"/>
                </a:solidFill>
                <a:latin typeface="Verdana"/>
              </a:rPr>
              <a:t>&lt;numéro&gt;</a:t>
            </a:fld>
            <a:endParaRPr lang="fr-FR" sz="2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0" name="Image 1" descr=""/>
          <p:cNvPicPr/>
          <p:nvPr/>
        </p:nvPicPr>
        <p:blipFill>
          <a:blip r:embed="rId14"/>
          <a:stretch/>
        </p:blipFill>
        <p:spPr bwMode="auto">
          <a:xfrm>
            <a:off x="11143440" y="609840"/>
            <a:ext cx="538560" cy="334800"/>
          </a:xfrm>
          <a:prstGeom prst="rect">
            <a:avLst/>
          </a:prstGeom>
          <a:ln w="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lang="fr-FR" sz="1800" b="0" strike="noStrike" spc="-1">
                <a:solidFill>
                  <a:srgbClr val="000000"/>
                </a:solidFill>
                <a:latin typeface="Lato"/>
              </a:rPr>
              <a:t>Cliquez </a:t>
            </a:r>
            <a:r>
              <a:rPr lang="fr-FR" sz="1800" b="0" strike="noStrike" spc="-1">
                <a:solidFill>
                  <a:srgbClr val="000000"/>
                </a:solidFill>
                <a:latin typeface="Lato"/>
              </a:rPr>
              <a:t>pour éditer </a:t>
            </a:r>
            <a:r>
              <a:rPr lang="fr-FR" sz="1800" b="0" strike="noStrike" spc="-1">
                <a:solidFill>
                  <a:srgbClr val="000000"/>
                </a:solidFill>
                <a:latin typeface="Lato"/>
              </a:rPr>
              <a:t>le format </a:t>
            </a:r>
            <a:r>
              <a:rPr lang="fr-FR" sz="1800" b="0" strike="noStrike" spc="-1">
                <a:solidFill>
                  <a:srgbClr val="000000"/>
                </a:solidFill>
                <a:latin typeface="Lato"/>
              </a:rPr>
              <a:t>du texte-</a:t>
            </a:r>
            <a:r>
              <a:rPr lang="fr-FR" sz="1800" b="0" strike="noStrike" spc="-1">
                <a:solidFill>
                  <a:srgbClr val="000000"/>
                </a:solidFill>
                <a:latin typeface="Lato"/>
              </a:rPr>
              <a:t>titre</a:t>
            </a:r>
            <a:endParaRPr lang="fr-FR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strike="noStrike" spc="-1">
                <a:solidFill>
                  <a:srgbClr val="000000"/>
                </a:solidFill>
                <a:latin typeface="Lato"/>
              </a:rPr>
              <a:t>Cliquez pour éditer le format du plan de texte</a:t>
            </a:r>
            <a:endParaRPr lang="fr-FR" sz="2800" b="0" strike="noStrike" spc="-1">
              <a:solidFill>
                <a:srgbClr val="000000"/>
              </a:solidFill>
              <a:latin typeface="Lato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Lato"/>
              </a:rPr>
              <a:t>Second niveau de plan</a:t>
            </a:r>
            <a:endParaRPr lang="fr-FR" sz="2000" b="0" strike="noStrike" spc="-1">
              <a:solidFill>
                <a:srgbClr val="000000"/>
              </a:solidFill>
              <a:latin typeface="Lato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solidFill>
                  <a:srgbClr val="000000"/>
                </a:solidFill>
                <a:latin typeface="Lato"/>
              </a:rPr>
              <a:t>Troisième niveau de plan</a:t>
            </a:r>
            <a:endParaRPr lang="fr-FR" sz="1800" b="0" strike="noStrike" spc="-1">
              <a:solidFill>
                <a:srgbClr val="000000"/>
              </a:solidFill>
              <a:latin typeface="Lato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-1">
                <a:solidFill>
                  <a:srgbClr val="000000"/>
                </a:solidFill>
                <a:latin typeface="Lato"/>
              </a:rPr>
              <a:t>Quatrième niveau de plan</a:t>
            </a:r>
            <a:endParaRPr lang="fr-FR" sz="1800" b="0" strike="noStrike" spc="-1">
              <a:solidFill>
                <a:srgbClr val="000000"/>
              </a:solidFill>
              <a:latin typeface="Lato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Lato"/>
              </a:rPr>
              <a:t>Cinquième niveau de plan</a:t>
            </a:r>
            <a:endParaRPr lang="fr-FR" sz="2000" b="0" strike="noStrike" spc="-1">
              <a:solidFill>
                <a:srgbClr val="000000"/>
              </a:solidFill>
              <a:latin typeface="Lato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Lato"/>
              </a:rPr>
              <a:t>Sixième niveau de plan</a:t>
            </a:r>
            <a:endParaRPr lang="fr-FR" sz="2000" b="0" strike="noStrike" spc="-1">
              <a:solidFill>
                <a:srgbClr val="000000"/>
              </a:solidFill>
              <a:latin typeface="Lato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Lato"/>
              </a:rPr>
              <a:t>Septième niveau de plan</a:t>
            </a:r>
            <a:endParaRPr lang="fr-FR" sz="20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83" name=""/>
          <p:cNvSpPr txBox="1"/>
          <p:nvPr/>
        </p:nvSpPr>
        <p:spPr bwMode="auto">
          <a:xfrm>
            <a:off x="10616040" y="6431039"/>
            <a:ext cx="1581120" cy="427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pPr algn="r">
              <a:buNone/>
              <a:defRPr/>
            </a:pPr>
            <a:fld id="{9C9E0BC2-B2F6-4726-8D66-0A6BB88DC02F}" type="slidenum">
              <a:rPr lang="fr-FR" sz="2000" b="0" strike="noStrike" spc="-1">
                <a:latin typeface="Verdana"/>
              </a:rPr>
              <a:t>&lt;numéro&gt;</a:t>
            </a:fld>
            <a:endParaRPr lang="fr-FR" sz="2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body"/>
          </p:nvPr>
        </p:nvSpPr>
        <p:spPr bwMode="auto">
          <a:xfrm>
            <a:off x="5228640" y="1617840"/>
            <a:ext cx="3539880" cy="523980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txBody>
          <a:bodyPr lIns="90000" tIns="45000" rIns="90000" bIns="4500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Cliquez pour éditer le format du plan de texte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Second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Troisième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Quatrième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Cinquième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Sixième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Septième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title"/>
          </p:nvPr>
        </p:nvSpPr>
        <p:spPr bwMode="auto">
          <a:xfrm>
            <a:off x="1612800" y="1045440"/>
            <a:ext cx="4248360" cy="2383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r">
              <a:lnSpc>
                <a:spcPct val="90000"/>
              </a:lnSpc>
              <a:buNone/>
              <a:defRPr/>
            </a:pPr>
            <a:r>
              <a:rPr lang="en-US" sz="3700" b="1" strike="noStrike" spc="-1">
                <a:solidFill>
                  <a:srgbClr val="000000"/>
                </a:solidFill>
                <a:latin typeface="Montserrat"/>
                <a:ea typeface="Arial"/>
              </a:rPr>
              <a:t>Titr</a:t>
            </a:r>
            <a:r>
              <a:rPr lang="en-US" sz="3700" b="1" strike="noStrike" spc="-1">
                <a:solidFill>
                  <a:srgbClr val="000000"/>
                </a:solidFill>
                <a:latin typeface="Montserrat"/>
                <a:ea typeface="Arial"/>
              </a:rPr>
              <a:t>e </a:t>
            </a:r>
            <a:r>
              <a:rPr lang="en-US" sz="3700" b="1" strike="noStrike" spc="-1">
                <a:solidFill>
                  <a:srgbClr val="000000"/>
                </a:solidFill>
                <a:latin typeface="Montserrat"/>
                <a:ea typeface="Arial"/>
              </a:rPr>
              <a:t>pag</a:t>
            </a:r>
            <a:r>
              <a:rPr lang="en-US" sz="3700" b="1" strike="noStrike" spc="-1">
                <a:solidFill>
                  <a:srgbClr val="000000"/>
                </a:solidFill>
                <a:latin typeface="Montserrat"/>
                <a:ea typeface="Arial"/>
              </a:rPr>
              <a:t>e</a:t>
            </a:r>
            <a:br>
              <a:rPr sz="3700"/>
            </a:br>
            <a:r>
              <a:rPr lang="en-US" sz="3700" b="1" strike="noStrike" spc="-1">
                <a:solidFill>
                  <a:srgbClr val="000000"/>
                </a:solidFill>
                <a:latin typeface="Montserrat"/>
                <a:ea typeface="Arial"/>
              </a:rPr>
              <a:t>inté</a:t>
            </a:r>
            <a:r>
              <a:rPr lang="en-US" sz="3700" b="1" strike="noStrike" spc="-1">
                <a:solidFill>
                  <a:srgbClr val="000000"/>
                </a:solidFill>
                <a:latin typeface="Montserrat"/>
                <a:ea typeface="Arial"/>
              </a:rPr>
              <a:t>rieu</a:t>
            </a:r>
            <a:r>
              <a:rPr lang="en-US" sz="3700" b="1" strike="noStrike" spc="-1">
                <a:solidFill>
                  <a:srgbClr val="000000"/>
                </a:solidFill>
                <a:latin typeface="Montserrat"/>
                <a:ea typeface="Arial"/>
              </a:rPr>
              <a:t>re</a:t>
            </a:r>
            <a:br>
              <a:rPr sz="3700"/>
            </a:br>
            <a:r>
              <a:rPr lang="en-US" sz="3700" b="1" strike="noStrike" spc="-1">
                <a:solidFill>
                  <a:srgbClr val="000000"/>
                </a:solidFill>
                <a:latin typeface="Montserrat"/>
                <a:ea typeface="Arial"/>
              </a:rPr>
              <a:t>text</a:t>
            </a:r>
            <a:r>
              <a:rPr lang="en-US" sz="3700" b="1" strike="noStrike" spc="-1">
                <a:solidFill>
                  <a:srgbClr val="000000"/>
                </a:solidFill>
                <a:latin typeface="Montserrat"/>
                <a:ea typeface="Arial"/>
              </a:rPr>
              <a:t>e </a:t>
            </a:r>
            <a:br>
              <a:rPr sz="3700"/>
            </a:br>
            <a:r>
              <a:rPr lang="en-US" sz="3700" b="1" strike="noStrike" spc="-1">
                <a:solidFill>
                  <a:srgbClr val="000000"/>
                </a:solidFill>
                <a:latin typeface="Montserrat"/>
                <a:ea typeface="Arial"/>
              </a:rPr>
              <a:t>et </a:t>
            </a:r>
            <a:r>
              <a:rPr lang="en-US" sz="3700" b="1" strike="noStrike" spc="-1">
                <a:solidFill>
                  <a:srgbClr val="000000"/>
                </a:solidFill>
                <a:latin typeface="Montserrat"/>
                <a:ea typeface="Arial"/>
              </a:rPr>
              <a:t>pho</a:t>
            </a:r>
            <a:r>
              <a:rPr lang="en-US" sz="3700" b="1" strike="noStrike" spc="-1">
                <a:solidFill>
                  <a:srgbClr val="000000"/>
                </a:solidFill>
                <a:latin typeface="Montserrat"/>
                <a:ea typeface="Arial"/>
              </a:rPr>
              <a:t>tos</a:t>
            </a:r>
            <a:endParaRPr lang="fr-FR" sz="37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 bwMode="auto">
          <a:xfrm>
            <a:off x="9142560" y="0"/>
            <a:ext cx="2133360" cy="267264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txBody>
          <a:bodyPr lIns="90000" tIns="45000" rIns="90000" bIns="45000" anchor="t">
            <a:normAutofit fontScale="41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Cliquez pour éditer le format du plan de texte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Second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Troisième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Quatrième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Cinquième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Sixième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Septième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 bwMode="auto">
          <a:xfrm>
            <a:off x="9142560" y="2925000"/>
            <a:ext cx="2133360" cy="267264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txBody>
          <a:bodyPr lIns="90000" tIns="45000" rIns="90000" bIns="45000" anchor="t">
            <a:normAutofit fontScale="41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Cliquez pour éditer le format du plan de texte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Second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Troisième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Quatrième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Cinquième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Sixième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Septième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24" name=""/>
          <p:cNvSpPr txBox="1"/>
          <p:nvPr/>
        </p:nvSpPr>
        <p:spPr bwMode="auto">
          <a:xfrm>
            <a:off x="10616040" y="6431039"/>
            <a:ext cx="1581120" cy="427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pPr algn="r">
              <a:buNone/>
              <a:defRPr/>
            </a:pPr>
            <a:fld id="{57D4F219-6CC6-4D5C-A60C-070311654CAF}" type="slidenum">
              <a:rPr lang="fr-FR" sz="2000" b="0" strike="noStrike" spc="-1">
                <a:latin typeface="Verdana"/>
              </a:rPr>
              <a:t>&lt;numéro&gt;</a:t>
            </a:fld>
            <a:endParaRPr lang="fr-FR" sz="2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" name="Rectangle 10"/>
          <p:cNvSpPr/>
          <p:nvPr/>
        </p:nvSpPr>
        <p:spPr bwMode="auto">
          <a:xfrm>
            <a:off x="9550440" y="0"/>
            <a:ext cx="2641320" cy="6857640"/>
          </a:xfrm>
          <a:prstGeom prst="rect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Rectangle 11"/>
          <p:cNvSpPr/>
          <p:nvPr/>
        </p:nvSpPr>
        <p:spPr bwMode="auto">
          <a:xfrm>
            <a:off x="250200" y="228600"/>
            <a:ext cx="11691000" cy="640044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PlaceHolder 1"/>
          <p:cNvSpPr>
            <a:spLocks noGrp="1"/>
          </p:cNvSpPr>
          <p:nvPr>
            <p:ph type="title"/>
          </p:nvPr>
        </p:nvSpPr>
        <p:spPr bwMode="auto">
          <a:xfrm>
            <a:off x="1536840" y="2374920"/>
            <a:ext cx="3733560" cy="1917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en-US" sz="3700" b="1" strike="noStrike" spc="-1">
                <a:solidFill>
                  <a:srgbClr val="FFFFFF"/>
                </a:solidFill>
                <a:latin typeface="Montserrat"/>
                <a:ea typeface="Arial"/>
              </a:rPr>
              <a:t>Write </a:t>
            </a:r>
            <a:r>
              <a:rPr lang="en-US" sz="3700" b="1" strike="noStrike" spc="-1">
                <a:solidFill>
                  <a:srgbClr val="FFFFFF"/>
                </a:solidFill>
                <a:latin typeface="Montserrat"/>
                <a:ea typeface="Arial"/>
              </a:rPr>
              <a:t>Proje</a:t>
            </a:r>
            <a:r>
              <a:rPr lang="en-US" sz="3700" b="1" strike="noStrike" spc="-1">
                <a:solidFill>
                  <a:srgbClr val="FFFFFF"/>
                </a:solidFill>
                <a:latin typeface="Montserrat"/>
                <a:ea typeface="Arial"/>
              </a:rPr>
              <a:t>ct </a:t>
            </a:r>
            <a:r>
              <a:rPr lang="en-US" sz="3700" b="1" strike="noStrike" spc="-1">
                <a:solidFill>
                  <a:srgbClr val="FFFFFF"/>
                </a:solidFill>
                <a:latin typeface="Montserrat"/>
                <a:ea typeface="Arial"/>
              </a:rPr>
              <a:t>Tittle </a:t>
            </a:r>
            <a:r>
              <a:rPr lang="en-US" sz="3700" b="1" strike="noStrike" spc="-1">
                <a:solidFill>
                  <a:srgbClr val="FFFFFF"/>
                </a:solidFill>
                <a:latin typeface="Montserrat"/>
                <a:ea typeface="Arial"/>
              </a:rPr>
              <a:t>Here</a:t>
            </a:r>
            <a:endParaRPr lang="fr-FR" sz="37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strike="noStrike" spc="-1">
                <a:solidFill>
                  <a:srgbClr val="000000"/>
                </a:solidFill>
                <a:latin typeface="Lato"/>
              </a:rPr>
              <a:t>Cliquez pour éditer le format du plan de texte</a:t>
            </a:r>
            <a:endParaRPr lang="fr-FR" sz="2800" b="0" strike="noStrike" spc="-1">
              <a:solidFill>
                <a:srgbClr val="000000"/>
              </a:solidFill>
              <a:latin typeface="Lato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Lato"/>
              </a:rPr>
              <a:t>Second niveau de plan</a:t>
            </a:r>
            <a:endParaRPr lang="fr-FR" sz="2000" b="0" strike="noStrike" spc="-1">
              <a:solidFill>
                <a:srgbClr val="000000"/>
              </a:solidFill>
              <a:latin typeface="Lato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solidFill>
                  <a:srgbClr val="000000"/>
                </a:solidFill>
                <a:latin typeface="Lato"/>
              </a:rPr>
              <a:t>Troisième niveau de plan</a:t>
            </a:r>
            <a:endParaRPr lang="fr-FR" sz="1800" b="0" strike="noStrike" spc="-1">
              <a:solidFill>
                <a:srgbClr val="000000"/>
              </a:solidFill>
              <a:latin typeface="Lato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-1">
                <a:solidFill>
                  <a:srgbClr val="000000"/>
                </a:solidFill>
                <a:latin typeface="Lato"/>
              </a:rPr>
              <a:t>Quatrième niveau de plan</a:t>
            </a:r>
            <a:endParaRPr lang="fr-FR" sz="1800" b="0" strike="noStrike" spc="-1">
              <a:solidFill>
                <a:srgbClr val="000000"/>
              </a:solidFill>
              <a:latin typeface="Lato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Lato"/>
              </a:rPr>
              <a:t>Cinquième niveau de plan</a:t>
            </a:r>
            <a:endParaRPr lang="fr-FR" sz="2000" b="0" strike="noStrike" spc="-1">
              <a:solidFill>
                <a:srgbClr val="000000"/>
              </a:solidFill>
              <a:latin typeface="Lato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Lato"/>
              </a:rPr>
              <a:t>Sixième niveau de plan</a:t>
            </a:r>
            <a:endParaRPr lang="fr-FR" sz="2000" b="0" strike="noStrike" spc="-1">
              <a:solidFill>
                <a:srgbClr val="000000"/>
              </a:solidFill>
              <a:latin typeface="Lato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Lato"/>
              </a:rPr>
              <a:t>Septième niveau de plan</a:t>
            </a:r>
            <a:endParaRPr lang="fr-FR" sz="20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165" name=""/>
          <p:cNvSpPr txBox="1"/>
          <p:nvPr/>
        </p:nvSpPr>
        <p:spPr bwMode="auto">
          <a:xfrm>
            <a:off x="10616040" y="6431039"/>
            <a:ext cx="1581120" cy="427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pPr algn="r">
              <a:buNone/>
              <a:defRPr/>
            </a:pPr>
            <a:fld id="{0C427CED-DE58-4748-B763-34636E9D465A}" type="slidenum">
              <a:rPr lang="fr-FR" sz="2000" b="0" strike="noStrike" spc="-1">
                <a:solidFill>
                  <a:srgbClr val="FAFAFA"/>
                </a:solidFill>
                <a:latin typeface="Verdana"/>
              </a:rPr>
              <a:t>&lt;numéro&gt;</a:t>
            </a:fld>
            <a:endParaRPr lang="fr-FR" sz="2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body"/>
          </p:nvPr>
        </p:nvSpPr>
        <p:spPr bwMode="auto">
          <a:xfrm>
            <a:off x="0" y="0"/>
            <a:ext cx="5856120" cy="685764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txBody>
          <a:bodyPr lIns="90000" tIns="45000" rIns="90000" bIns="4500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Cliquez pour éditer le format du plan de texte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Second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Troisième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Quatrième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Cinquième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Sixième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500" b="0" strike="noStrike" spc="-1">
                <a:solidFill>
                  <a:srgbClr val="000000"/>
                </a:solidFill>
                <a:latin typeface="Lato"/>
              </a:rPr>
              <a:t>Septième niveau de plan</a:t>
            </a:r>
            <a:endParaRPr lang="fr-FR" sz="15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title"/>
          </p:nvPr>
        </p:nvSpPr>
        <p:spPr bwMode="auto">
          <a:xfrm>
            <a:off x="4767840" y="994320"/>
            <a:ext cx="4451760" cy="1247759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en-US" sz="3700" b="1" strike="noStrike" spc="-1">
                <a:solidFill>
                  <a:srgbClr val="000000"/>
                </a:solidFill>
                <a:latin typeface="Montserrat"/>
                <a:ea typeface="Arial"/>
              </a:rPr>
              <a:t>Writ</a:t>
            </a:r>
            <a:r>
              <a:rPr lang="en-US" sz="3700" b="1" strike="noStrike" spc="-1">
                <a:solidFill>
                  <a:srgbClr val="000000"/>
                </a:solidFill>
                <a:latin typeface="Montserrat"/>
                <a:ea typeface="Arial"/>
              </a:rPr>
              <a:t>e </a:t>
            </a:r>
            <a:r>
              <a:rPr lang="en-US" sz="3700" b="1" strike="noStrike" spc="-1">
                <a:solidFill>
                  <a:srgbClr val="000000"/>
                </a:solidFill>
                <a:latin typeface="Montserrat"/>
                <a:ea typeface="Arial"/>
              </a:rPr>
              <a:t>Proj</a:t>
            </a:r>
            <a:r>
              <a:rPr lang="en-US" sz="3700" b="1" strike="noStrike" spc="-1">
                <a:solidFill>
                  <a:srgbClr val="000000"/>
                </a:solidFill>
                <a:latin typeface="Montserrat"/>
                <a:ea typeface="Arial"/>
              </a:rPr>
              <a:t>ect </a:t>
            </a:r>
            <a:r>
              <a:rPr lang="en-US" sz="3700" b="1" strike="noStrike" spc="-1">
                <a:solidFill>
                  <a:srgbClr val="000000"/>
                </a:solidFill>
                <a:latin typeface="Montserrat"/>
                <a:ea typeface="Arial"/>
              </a:rPr>
              <a:t>Tittl</a:t>
            </a:r>
            <a:r>
              <a:rPr lang="en-US" sz="3700" b="1" strike="noStrike" spc="-1">
                <a:solidFill>
                  <a:srgbClr val="000000"/>
                </a:solidFill>
                <a:latin typeface="Montserrat"/>
                <a:ea typeface="Arial"/>
              </a:rPr>
              <a:t>e </a:t>
            </a:r>
            <a:r>
              <a:rPr lang="en-US" sz="3700" b="1" strike="noStrike" spc="-1">
                <a:solidFill>
                  <a:srgbClr val="000000"/>
                </a:solidFill>
                <a:latin typeface="Montserrat"/>
                <a:ea typeface="Arial"/>
              </a:rPr>
              <a:t>Her</a:t>
            </a:r>
            <a:r>
              <a:rPr lang="en-US" sz="3700" b="1" strike="noStrike" spc="-1">
                <a:solidFill>
                  <a:srgbClr val="000000"/>
                </a:solidFill>
                <a:latin typeface="Montserrat"/>
                <a:ea typeface="Arial"/>
              </a:rPr>
              <a:t>e</a:t>
            </a:r>
            <a:endParaRPr lang="fr-FR" sz="3700" b="0" strike="noStrike" spc="-1">
              <a:solidFill>
                <a:srgbClr val="000000"/>
              </a:solidFill>
              <a:latin typeface="Lato"/>
            </a:endParaRPr>
          </a:p>
        </p:txBody>
      </p:sp>
      <p:pic>
        <p:nvPicPr>
          <p:cNvPr id="204" name="Image 3" descr=""/>
          <p:cNvPicPr/>
          <p:nvPr/>
        </p:nvPicPr>
        <p:blipFill>
          <a:blip r:embed="rId14"/>
          <a:stretch/>
        </p:blipFill>
        <p:spPr bwMode="auto">
          <a:xfrm>
            <a:off x="11143440" y="609840"/>
            <a:ext cx="538560" cy="334800"/>
          </a:xfrm>
          <a:prstGeom prst="rect">
            <a:avLst/>
          </a:prstGeom>
          <a:ln w="0">
            <a:noFill/>
          </a:ln>
        </p:spPr>
      </p:pic>
      <p:sp>
        <p:nvSpPr>
          <p:cNvPr id="205" name=""/>
          <p:cNvSpPr txBox="1"/>
          <p:nvPr/>
        </p:nvSpPr>
        <p:spPr bwMode="auto">
          <a:xfrm>
            <a:off x="10616040" y="6431039"/>
            <a:ext cx="1581120" cy="427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pPr algn="r">
              <a:buNone/>
              <a:defRPr/>
            </a:pPr>
            <a:fld id="{7809EB6A-1C02-4AFF-BD6B-B5711B1A84FD}" type="slidenum">
              <a:rPr lang="fr-FR" sz="2000" b="0" strike="noStrike" spc="-1">
                <a:latin typeface="Verdana"/>
              </a:rPr>
              <a:t>&lt;numéro&gt;</a:t>
            </a:fld>
            <a:endParaRPr lang="fr-FR" sz="2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202C4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8" name="Triangle 2"/>
          <p:cNvSpPr/>
          <p:nvPr/>
        </p:nvSpPr>
        <p:spPr bwMode="auto">
          <a:xfrm>
            <a:off x="1492496" y="286560"/>
            <a:ext cx="1508759" cy="1300320"/>
          </a:xfrm>
          <a:prstGeom prst="triangle">
            <a:avLst>
              <a:gd name="adj" fmla="val 50000"/>
            </a:avLst>
          </a:prstGeom>
          <a:solidFill>
            <a:srgbClr val="EF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Triangle 3"/>
          <p:cNvSpPr/>
          <p:nvPr/>
        </p:nvSpPr>
        <p:spPr bwMode="auto">
          <a:xfrm rot="10800000">
            <a:off x="1492856" y="1587960"/>
            <a:ext cx="1508759" cy="1300320"/>
          </a:xfrm>
          <a:prstGeom prst="triangle">
            <a:avLst>
              <a:gd name="adj" fmla="val 50000"/>
            </a:avLst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Triangle 4"/>
          <p:cNvSpPr/>
          <p:nvPr/>
        </p:nvSpPr>
        <p:spPr bwMode="auto">
          <a:xfrm rot="10800000">
            <a:off x="738296" y="2888639"/>
            <a:ext cx="1508759" cy="1300320"/>
          </a:xfrm>
          <a:prstGeom prst="triangle">
            <a:avLst>
              <a:gd name="adj" fmla="val 50000"/>
            </a:avLst>
          </a:prstGeom>
          <a:solidFill>
            <a:srgbClr val="EDD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Triangle 5"/>
          <p:cNvSpPr/>
          <p:nvPr/>
        </p:nvSpPr>
        <p:spPr bwMode="auto">
          <a:xfrm rot="10800000">
            <a:off x="2247416" y="2888639"/>
            <a:ext cx="1508759" cy="1300320"/>
          </a:xfrm>
          <a:prstGeom prst="triangle">
            <a:avLst>
              <a:gd name="adj" fmla="val 50000"/>
            </a:avLst>
          </a:prstGeom>
          <a:solidFill>
            <a:srgbClr val="858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Triangle 6"/>
          <p:cNvSpPr/>
          <p:nvPr/>
        </p:nvSpPr>
        <p:spPr bwMode="auto">
          <a:xfrm rot="10800000">
            <a:off x="1492856" y="4189680"/>
            <a:ext cx="1508759" cy="1300320"/>
          </a:xfrm>
          <a:prstGeom prst="triangle">
            <a:avLst>
              <a:gd name="adj" fmla="val 50000"/>
            </a:avLst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fr-FR" sz="1800" b="0" strike="noStrike" spc="-1">
                <a:solidFill>
                  <a:srgbClr val="FFFFFF"/>
                </a:solidFill>
                <a:latin typeface="Lato"/>
                <a:ea typeface="Arial"/>
              </a:rPr>
              <a:t>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53" name="Triangle 7"/>
          <p:cNvSpPr/>
          <p:nvPr/>
        </p:nvSpPr>
        <p:spPr bwMode="auto">
          <a:xfrm rot="10800000">
            <a:off x="-16263" y="1587960"/>
            <a:ext cx="1508759" cy="130032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ZoneTexte 10"/>
          <p:cNvSpPr/>
          <p:nvPr/>
        </p:nvSpPr>
        <p:spPr bwMode="auto">
          <a:xfrm flipH="0" flipV="0">
            <a:off x="3921777" y="2531585"/>
            <a:ext cx="7754099" cy="173627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l">
              <a:lnSpc>
                <a:spcPct val="100000"/>
              </a:lnSpc>
              <a:buNone/>
              <a:defRPr/>
            </a:pPr>
            <a:r>
              <a:rPr lang="fr-FR" sz="3600" b="1" strike="noStrike" spc="-1">
                <a:solidFill>
                  <a:srgbClr val="FFFFFF"/>
                </a:solidFill>
                <a:latin typeface="Verdana"/>
                <a:ea typeface="Verdana"/>
              </a:rPr>
              <a:t>ALUMET :</a:t>
            </a:r>
            <a:br>
              <a:rPr lang="fr-FR" sz="3600" b="1" strike="noStrike" spc="-1">
                <a:solidFill>
                  <a:srgbClr val="FFFFFF"/>
                </a:solidFill>
                <a:latin typeface="Verdana"/>
                <a:ea typeface="Verdana"/>
              </a:rPr>
            </a:br>
            <a:r>
              <a:rPr lang="fr-FR" sz="3600" b="1" strike="noStrike" spc="-1">
                <a:solidFill>
                  <a:srgbClr val="FFFFFF"/>
                </a:solidFill>
                <a:latin typeface="Verdana"/>
                <a:ea typeface="Verdana"/>
              </a:rPr>
              <a:t>une approche ouverte et modulaire de la mesure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255" name="ZoneTexte 11"/>
          <p:cNvSpPr/>
          <p:nvPr/>
        </p:nvSpPr>
        <p:spPr bwMode="auto">
          <a:xfrm flipH="0" flipV="0">
            <a:off x="3921778" y="4444920"/>
            <a:ext cx="7723860" cy="175151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l">
              <a:lnSpc>
                <a:spcPct val="100000"/>
              </a:lnSpc>
              <a:buNone/>
              <a:defRPr/>
            </a:pPr>
            <a:r>
              <a:rPr lang="fr-FR" sz="2200" b="1" strike="noStrike" spc="-1">
                <a:solidFill>
                  <a:srgbClr val="E64513"/>
                </a:solidFill>
                <a:latin typeface="Verdana"/>
                <a:ea typeface="Verdana"/>
              </a:rPr>
              <a:t>Guillaume RAFFIN</a:t>
            </a:r>
            <a:endParaRPr sz="2200" b="1" strike="noStrike" spc="-1">
              <a:latin typeface="Arial"/>
            </a:endParaRPr>
          </a:p>
          <a:p>
            <a:pPr algn="l">
              <a:lnSpc>
                <a:spcPct val="100000"/>
              </a:lnSpc>
              <a:buNone/>
              <a:defRPr/>
            </a:pPr>
            <a:endParaRPr lang="fr-FR" sz="1100" b="0" strike="noStrike" spc="-1">
              <a:latin typeface="Arial"/>
            </a:endParaRPr>
          </a:p>
          <a:p>
            <a:pPr algn="l">
              <a:lnSpc>
                <a:spcPct val="100000"/>
              </a:lnSpc>
              <a:buNone/>
              <a:defRPr/>
            </a:pPr>
            <a:r>
              <a:rPr lang="fr-FR" sz="1400" b="0" strike="noStrike" spc="-1" baseline="30000">
                <a:solidFill>
                  <a:srgbClr val="E64513"/>
                </a:solidFill>
                <a:latin typeface="Verdana"/>
                <a:ea typeface="Verdana"/>
              </a:rPr>
              <a:t>a </a:t>
            </a:r>
            <a:r>
              <a:rPr lang="fr-FR" sz="1400" b="1" strike="noStrike" spc="-1">
                <a:solidFill>
                  <a:srgbClr val="E64513"/>
                </a:solidFill>
                <a:latin typeface="Verdana"/>
                <a:ea typeface="Verdana"/>
              </a:rPr>
              <a:t>Équipe DataMove</a:t>
            </a:r>
            <a:r>
              <a:rPr lang="fr-FR" sz="1400" b="0" strike="noStrike" spc="-1">
                <a:solidFill>
                  <a:srgbClr val="E64513"/>
                </a:solidFill>
                <a:latin typeface="Verdana"/>
                <a:ea typeface="Verdana"/>
              </a:rPr>
              <a:t> </a:t>
            </a:r>
            <a:r>
              <a:rPr lang="fr-FR" sz="1400" b="1" strike="noStrike" spc="0">
                <a:solidFill>
                  <a:srgbClr val="E64513"/>
                </a:solidFill>
                <a:latin typeface="Verdana"/>
                <a:ea typeface="Verdana"/>
              </a:rPr>
              <a:t>:</a:t>
            </a:r>
            <a:r>
              <a:rPr lang="fr-FR" sz="1400" b="0" strike="noStrike" spc="0">
                <a:solidFill>
                  <a:srgbClr val="E64513"/>
                </a:solidFill>
                <a:latin typeface="Verdana"/>
                <a:ea typeface="Verdana"/>
              </a:rPr>
              <a:t> Univ. Grenoble Alpes, Grenoble INP, LIG, Grenoble, France</a:t>
            </a:r>
            <a:endParaRPr lang="fr-FR" sz="1400" b="0" strike="noStrike" spc="-1">
              <a:latin typeface="Arial"/>
            </a:endParaRPr>
          </a:p>
          <a:p>
            <a:pPr algn="l">
              <a:lnSpc>
                <a:spcPct val="100000"/>
              </a:lnSpc>
              <a:buNone/>
              <a:defRPr/>
            </a:pPr>
            <a:r>
              <a:rPr lang="fr-FR" sz="1400" b="0" strike="noStrike" spc="-1" baseline="30000">
                <a:solidFill>
                  <a:srgbClr val="E64513"/>
                </a:solidFill>
                <a:latin typeface="Verdana"/>
                <a:ea typeface="Verdana"/>
              </a:rPr>
              <a:t>c </a:t>
            </a:r>
            <a:r>
              <a:rPr lang="fr-FR" sz="1400" b="1" i="0" u="none" strike="noStrike" cap="none" spc="0">
                <a:solidFill>
                  <a:srgbClr val="E64513"/>
                </a:solidFill>
                <a:latin typeface="Verdana"/>
                <a:ea typeface="Verdana"/>
                <a:cs typeface="Verdana"/>
              </a:rPr>
              <a:t>Équipe SEED : </a:t>
            </a:r>
            <a:r>
              <a:rPr lang="fr-FR" sz="1400" b="0" strike="noStrike" spc="0" baseline="30000">
                <a:solidFill>
                  <a:srgbClr val="E64513"/>
                </a:solidFill>
                <a:latin typeface="Verdana"/>
                <a:ea typeface="Verdana"/>
              </a:rPr>
              <a:t> </a:t>
            </a:r>
            <a:r>
              <a:rPr lang="fr-FR" sz="1400" b="0" strike="noStrike" spc="-1">
                <a:solidFill>
                  <a:srgbClr val="E64513"/>
                </a:solidFill>
                <a:latin typeface="Verdana"/>
                <a:ea typeface="Verdana"/>
              </a:rPr>
              <a:t>Bull SAS (Atos/Eviden), Grenoble, France</a:t>
            </a:r>
            <a:endParaRPr lang="fr-FR" sz="1200" b="0" strike="noStrike" spc="-1">
              <a:latin typeface="Arial"/>
            </a:endParaRPr>
          </a:p>
          <a:p>
            <a:pPr algn="l">
              <a:lnSpc>
                <a:spcPct val="100000"/>
              </a:lnSpc>
              <a:buNone/>
              <a:defRPr/>
            </a:pPr>
            <a:endParaRPr lang="fr-FR" sz="1600" b="0" strike="noStrike" spc="-1">
              <a:latin typeface="Arial"/>
            </a:endParaRPr>
          </a:p>
          <a:p>
            <a:pPr algn="l">
              <a:lnSpc>
                <a:spcPct val="100000"/>
              </a:lnSpc>
              <a:buNone/>
              <a:defRPr/>
            </a:pPr>
            <a:r>
              <a:rPr lang="fr-FR" sz="1600" b="0" i="0" strike="noStrike" spc="0">
                <a:solidFill>
                  <a:srgbClr val="F74C00"/>
                </a:solidFill>
                <a:latin typeface="Verdana"/>
                <a:ea typeface="Verdana"/>
              </a:rPr>
              <a:t>guillaume.raffin</a:t>
            </a:r>
            <a:r>
              <a:rPr lang="fr-FR" sz="1600" b="0" strike="noStrike" spc="-1">
                <a:solidFill>
                  <a:srgbClr val="F74C00"/>
                </a:solidFill>
                <a:latin typeface="Verdana"/>
                <a:ea typeface="Verdana"/>
              </a:rPr>
              <a:t>@univ-grenoble-alpes.fr</a:t>
            </a:r>
            <a:br>
              <a:rPr lang="fr-FR" sz="1600" b="0" strike="noStrike" spc="0">
                <a:solidFill>
                  <a:srgbClr val="F74C00"/>
                </a:solidFill>
                <a:latin typeface="Verdana"/>
                <a:ea typeface="Verdana"/>
              </a:rPr>
            </a:br>
            <a:r>
              <a:rPr lang="fr-FR" sz="1600" b="0" strike="noStrike" spc="0">
                <a:solidFill>
                  <a:srgbClr val="F74C00"/>
                </a:solidFill>
                <a:latin typeface="Verdana"/>
                <a:ea typeface="Verdana"/>
              </a:rPr>
              <a:t>guillaume.raffin@eviden.com</a:t>
            </a:r>
            <a:endParaRPr sz="1600" b="0" strike="noStrike" spc="-1">
              <a:solidFill>
                <a:srgbClr val="F74C00"/>
              </a:solidFill>
              <a:latin typeface="Arial"/>
            </a:endParaRPr>
          </a:p>
        </p:txBody>
      </p:sp>
      <p:sp>
        <p:nvSpPr>
          <p:cNvPr id="256" name="Rectangle 12"/>
          <p:cNvSpPr/>
          <p:nvPr/>
        </p:nvSpPr>
        <p:spPr bwMode="auto">
          <a:xfrm>
            <a:off x="4041236" y="4268160"/>
            <a:ext cx="290520" cy="45360"/>
          </a:xfrm>
          <a:prstGeom prst="rect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7" name="Google Shape;67;p13" descr="Google Shape;67;p13"/>
          <p:cNvPicPr/>
          <p:nvPr/>
        </p:nvPicPr>
        <p:blipFill>
          <a:blip r:embed="rId3"/>
          <a:stretch/>
        </p:blipFill>
        <p:spPr bwMode="auto">
          <a:xfrm>
            <a:off x="20291760" y="9787680"/>
            <a:ext cx="3512880" cy="1657800"/>
          </a:xfrm>
          <a:prstGeom prst="rect">
            <a:avLst/>
          </a:prstGeom>
          <a:ln w="12700">
            <a:noFill/>
          </a:ln>
        </p:spPr>
      </p:pic>
      <p:pic>
        <p:nvPicPr>
          <p:cNvPr id="258" name="Logo_Auvergne-Rhône-Alpes.svg.png" descr="Logo_Auvergne-Rhône-Alpes.svg.png"/>
          <p:cNvPicPr/>
          <p:nvPr/>
        </p:nvPicPr>
        <p:blipFill>
          <a:blip r:embed="rId4"/>
          <a:stretch/>
        </p:blipFill>
        <p:spPr bwMode="auto">
          <a:xfrm>
            <a:off x="18114480" y="11997720"/>
            <a:ext cx="5689800" cy="1109520"/>
          </a:xfrm>
          <a:prstGeom prst="rect">
            <a:avLst/>
          </a:prstGeom>
          <a:ln w="12700">
            <a:noFill/>
          </a:ln>
        </p:spPr>
      </p:pic>
      <p:pic>
        <p:nvPicPr>
          <p:cNvPr id="259" name="Google Shape;67;p13" descr="Google Shape;67;p13"/>
          <p:cNvPicPr/>
          <p:nvPr/>
        </p:nvPicPr>
        <p:blipFill>
          <a:blip r:embed="rId5"/>
          <a:stretch/>
        </p:blipFill>
        <p:spPr bwMode="auto">
          <a:xfrm>
            <a:off x="20444040" y="9939960"/>
            <a:ext cx="3512880" cy="1657800"/>
          </a:xfrm>
          <a:prstGeom prst="rect">
            <a:avLst/>
          </a:prstGeom>
          <a:ln w="12700">
            <a:noFill/>
          </a:ln>
        </p:spPr>
      </p:pic>
      <p:pic>
        <p:nvPicPr>
          <p:cNvPr id="246376660" name="" descr=""/>
          <p:cNvPicPr/>
          <p:nvPr/>
        </p:nvPicPr>
        <p:blipFill>
          <a:blip r:embed="rId6"/>
          <a:stretch/>
        </p:blipFill>
        <p:spPr bwMode="auto">
          <a:xfrm flipH="0" flipV="0">
            <a:off x="4896536" y="1376642"/>
            <a:ext cx="2061122" cy="605807"/>
          </a:xfrm>
          <a:prstGeom prst="rect">
            <a:avLst/>
          </a:prstGeom>
          <a:ln w="0">
            <a:noFill/>
          </a:ln>
        </p:spPr>
      </p:pic>
      <p:pic>
        <p:nvPicPr>
          <p:cNvPr id="1026107481" name="" descr=""/>
          <p:cNvPicPr/>
          <p:nvPr/>
        </p:nvPicPr>
        <p:blipFill>
          <a:blip r:embed="rId7"/>
          <a:stretch/>
        </p:blipFill>
        <p:spPr bwMode="auto">
          <a:xfrm flipH="0" flipV="0">
            <a:off x="5996181" y="133364"/>
            <a:ext cx="1287756" cy="880495"/>
          </a:xfrm>
          <a:prstGeom prst="rect">
            <a:avLst/>
          </a:prstGeom>
          <a:ln w="0">
            <a:noFill/>
          </a:ln>
        </p:spPr>
      </p:pic>
      <p:pic>
        <p:nvPicPr>
          <p:cNvPr id="1930652914" name="" descr=""/>
          <p:cNvPicPr/>
          <p:nvPr/>
        </p:nvPicPr>
        <p:blipFill>
          <a:blip r:embed="rId8"/>
          <a:stretch/>
        </p:blipFill>
        <p:spPr bwMode="auto">
          <a:xfrm flipH="0" flipV="0">
            <a:off x="7316643" y="1218289"/>
            <a:ext cx="1955064" cy="922513"/>
          </a:xfrm>
          <a:prstGeom prst="rect">
            <a:avLst/>
          </a:prstGeom>
          <a:ln w="0">
            <a:noFill/>
          </a:ln>
        </p:spPr>
      </p:pic>
      <p:pic>
        <p:nvPicPr>
          <p:cNvPr id="2106480456" name="" descr=""/>
          <p:cNvPicPr/>
          <p:nvPr/>
        </p:nvPicPr>
        <p:blipFill>
          <a:blip r:embed="rId9"/>
          <a:stretch/>
        </p:blipFill>
        <p:spPr bwMode="auto">
          <a:xfrm flipH="0" flipV="0">
            <a:off x="8104420" y="133405"/>
            <a:ext cx="2901880" cy="88041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4228620" name="Title 1"/>
          <p:cNvSpPr/>
          <p:nvPr/>
        </p:nvSpPr>
        <p:spPr bwMode="auto">
          <a:xfrm>
            <a:off x="698398" y="298800"/>
            <a:ext cx="877464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lIns="0" numCol="1" spcCol="0" anchor="t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  <a:t>Contraintes</a:t>
            </a:r>
            <a:endParaRPr lang="fr-FR" sz="2600" b="1" u="none" strike="noStrike" spc="0">
              <a:solidFill>
                <a:srgbClr val="202C41"/>
              </a:solidFill>
              <a:latin typeface="Verdana"/>
              <a:ea typeface="Verdana"/>
            </a:endParaRPr>
          </a:p>
        </p:txBody>
      </p:sp>
      <p:sp>
        <p:nvSpPr>
          <p:cNvPr id="2115443806" name="Straight Connector 4"/>
          <p:cNvSpPr/>
          <p:nvPr/>
        </p:nvSpPr>
        <p:spPr bwMode="auto">
          <a:xfrm>
            <a:off x="698040" y="1243080"/>
            <a:ext cx="479160" cy="36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4095233" name=""/>
          <p:cNvSpPr txBox="1"/>
          <p:nvPr/>
        </p:nvSpPr>
        <p:spPr bwMode="auto">
          <a:xfrm flipH="0" flipV="0">
            <a:off x="679614" y="1483701"/>
            <a:ext cx="11473693" cy="4986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9" indent="-283879">
              <a:lnSpc>
                <a:spcPct val="100000"/>
              </a:lnSpc>
              <a:spcBef>
                <a:spcPts val="4251"/>
              </a:spcBef>
              <a:buFont typeface="Arial"/>
              <a:buChar char="•"/>
              <a:defRPr/>
            </a:pPr>
            <a:r>
              <a:rPr sz="1800"/>
              <a:t>Limiter l’effet sonde (overhead de mesure) =&gt; efficience, performance</a:t>
            </a:r>
            <a:endParaRPr sz="1800"/>
          </a:p>
          <a:p>
            <a:pPr marL="283878" indent="-283878">
              <a:lnSpc>
                <a:spcPct val="100000"/>
              </a:lnSpc>
              <a:spcBef>
                <a:spcPts val="4251"/>
              </a:spcBef>
              <a:buFont typeface="Arial"/>
              <a:buChar char="•"/>
              <a:defRPr/>
            </a:pPr>
            <a:r>
              <a:rPr lang="en-US" sz="18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Ne pas dépendre d’un ensemble de matériels ou de logiciels =&gt; portabilité</a:t>
            </a:r>
            <a:endParaRPr lang="en-US" sz="18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3879" indent="-283879">
              <a:lnSpc>
                <a:spcPct val="100000"/>
              </a:lnSpc>
              <a:spcBef>
                <a:spcPts val="4251"/>
              </a:spcBef>
              <a:buFont typeface="Arial"/>
              <a:buChar char="•"/>
              <a:defRPr/>
            </a:pPr>
            <a:r>
              <a:rPr sz="1800"/>
              <a:t>Permettre le développement </a:t>
            </a:r>
            <a:r>
              <a:rPr sz="1800" u="none"/>
              <a:t>indépendant</a:t>
            </a:r>
            <a:r>
              <a:rPr sz="1800" u="none"/>
              <a:t> </a:t>
            </a:r>
            <a:r>
              <a:rPr sz="1800"/>
              <a:t>de plugins =&gt; séparation des responsabilité, architecture</a:t>
            </a:r>
            <a:endParaRPr sz="1800"/>
          </a:p>
          <a:p>
            <a:pPr marL="283879" indent="-283879">
              <a:lnSpc>
                <a:spcPct val="100000"/>
              </a:lnSpc>
              <a:spcBef>
                <a:spcPts val="4251"/>
              </a:spcBef>
              <a:buFont typeface="Arial"/>
              <a:buChar char="•"/>
              <a:defRPr/>
            </a:pPr>
            <a:r>
              <a:rPr sz="1800"/>
              <a:t>Éviter les erreurs dans les plugins (exemple ci-après) =&gt; analyse statique, bonnes pratiques, design API</a:t>
            </a:r>
            <a:endParaRPr sz="1800"/>
          </a:p>
          <a:p>
            <a:pPr marL="283879" indent="-283879">
              <a:lnSpc>
                <a:spcPct val="100000"/>
              </a:lnSpc>
              <a:spcBef>
                <a:spcPts val="4251"/>
              </a:spcBef>
              <a:buFont typeface="Arial"/>
              <a:buChar char="•"/>
              <a:defRPr/>
            </a:pPr>
            <a:r>
              <a:rPr sz="1800"/>
              <a:t>Être robuste : une source ou sortie qui tombe ou ralentit ne doit pas compromettre l’ensemble de l’outil =&gt; résilience, architecture</a:t>
            </a:r>
            <a:endParaRPr sz="1800"/>
          </a:p>
          <a:p>
            <a:pPr marL="283879" indent="-283879">
              <a:lnSpc>
                <a:spcPct val="100000"/>
              </a:lnSpc>
              <a:spcBef>
                <a:spcPts val="4251"/>
              </a:spcBef>
              <a:buFont typeface="Arial"/>
              <a:buChar char="•"/>
              <a:defRPr/>
            </a:pPr>
            <a:r>
              <a:rPr sz="1800"/>
              <a:t>Donner le contrôle à l’utilisateur (chercheur qui mesure ou admin qui gère une infra) =&gt; configuration transparente et facilement modifiable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9099726" name="Title 1"/>
          <p:cNvSpPr/>
          <p:nvPr/>
        </p:nvSpPr>
        <p:spPr bwMode="auto">
          <a:xfrm>
            <a:off x="698399" y="298800"/>
            <a:ext cx="877464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vert="horz" wrap="square" lIns="0" tIns="45720" rIns="91440" bIns="45720" numCol="1" spcCol="0" rtlCol="0" fromWordArt="0" anchor="t" anchorCtr="0" forceAA="0" upright="0" compatLnSpc="0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  <a:t>Petits bugs à éviter</a:t>
            </a:r>
            <a:endParaRPr lang="fr-FR" sz="2600" b="1" strike="noStrike" spc="0">
              <a:solidFill>
                <a:srgbClr val="202C41"/>
              </a:solidFill>
              <a:latin typeface="Verdana"/>
              <a:ea typeface="Verdana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fr-FR" sz="2200" b="0" strike="noStrike" spc="0">
                <a:solidFill>
                  <a:srgbClr val="202C41"/>
                </a:solidFill>
                <a:latin typeface="Verdana"/>
                <a:ea typeface="Verdana"/>
              </a:rPr>
              <a:t>Exemple : Scaphandre</a:t>
            </a:r>
            <a:endParaRPr lang="fr-FR" sz="2600" b="0" strike="noStrike" spc="0">
              <a:latin typeface="Arial"/>
            </a:endParaRPr>
          </a:p>
        </p:txBody>
      </p:sp>
      <p:sp>
        <p:nvSpPr>
          <p:cNvPr id="1806787635" name="Straight Connector 4"/>
          <p:cNvSpPr/>
          <p:nvPr/>
        </p:nvSpPr>
        <p:spPr bwMode="auto">
          <a:xfrm>
            <a:off x="698040" y="1243080"/>
            <a:ext cx="479160" cy="36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40739717" name=""/>
          <p:cNvPicPr>
            <a:picLocks noChangeAspect="1"/>
          </p:cNvPicPr>
          <p:nvPr/>
        </p:nvPicPr>
        <p:blipFill>
          <a:blip r:embed="rId3"/>
          <a:srcRect l="0" t="11125" r="3150" b="0"/>
          <a:stretch/>
        </p:blipFill>
        <p:spPr bwMode="auto">
          <a:xfrm flipH="0" flipV="0">
            <a:off x="23811" y="1683732"/>
            <a:ext cx="12144375" cy="3870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4693310" name="Title 1"/>
          <p:cNvSpPr/>
          <p:nvPr/>
        </p:nvSpPr>
        <p:spPr bwMode="auto">
          <a:xfrm>
            <a:off x="698398" y="298800"/>
            <a:ext cx="877464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lIns="0" numCol="1" spcCol="0" anchor="t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  <a:t>Implémentation</a:t>
            </a:r>
            <a:endParaRPr lang="fr-FR" sz="2600" b="1" u="none" strike="noStrike" spc="0">
              <a:solidFill>
                <a:srgbClr val="202C41"/>
              </a:solidFill>
              <a:latin typeface="Verdana"/>
              <a:ea typeface="Verdana"/>
            </a:endParaRPr>
          </a:p>
        </p:txBody>
      </p:sp>
      <p:sp>
        <p:nvSpPr>
          <p:cNvPr id="1767790320" name="Straight Connector 4"/>
          <p:cNvSpPr/>
          <p:nvPr/>
        </p:nvSpPr>
        <p:spPr bwMode="auto">
          <a:xfrm>
            <a:off x="698040" y="1243080"/>
            <a:ext cx="479160" cy="36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4542106" name=""/>
          <p:cNvSpPr txBox="1"/>
          <p:nvPr/>
        </p:nvSpPr>
        <p:spPr bwMode="auto">
          <a:xfrm flipH="0" flipV="0">
            <a:off x="1980144" y="1483701"/>
            <a:ext cx="10325084" cy="31777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lnSpc>
                <a:spcPct val="100000"/>
              </a:lnSpc>
              <a:spcBef>
                <a:spcPts val="2834"/>
              </a:spcBef>
              <a:defRPr/>
            </a:pPr>
            <a:r>
              <a:rPr sz="1800"/>
              <a:t>Choix de Rust :</a:t>
            </a:r>
            <a:endParaRPr sz="1800"/>
          </a:p>
          <a:p>
            <a:pPr marL="283879" indent="-283879">
              <a:lnSpc>
                <a:spcPct val="100000"/>
              </a:lnSpc>
              <a:spcBef>
                <a:spcPts val="2834"/>
              </a:spcBef>
              <a:buFont typeface="Arial"/>
              <a:buChar char="•"/>
              <a:defRPr/>
            </a:pPr>
            <a:r>
              <a:rPr sz="1800"/>
              <a:t>Bas niveau =&gt; pratique pour s’interfacer avec les interfaces qui fournissent les infos (plus efficace que d’appeler des intermédiaires comme nvidia-smi)</a:t>
            </a:r>
            <a:endParaRPr sz="1800"/>
          </a:p>
          <a:p>
            <a:pPr marL="283879" indent="-283879">
              <a:lnSpc>
                <a:spcPct val="100000"/>
              </a:lnSpc>
              <a:spcBef>
                <a:spcPts val="2834"/>
              </a:spcBef>
              <a:buFont typeface="Arial"/>
              <a:buChar char="•"/>
              <a:defRPr/>
            </a:pPr>
            <a:r>
              <a:rPr sz="1800"/>
              <a:t>Haut niveau =&gt; pratique pour définir une API agréable et avancer plus rapidement</a:t>
            </a:r>
            <a:endParaRPr sz="1800"/>
          </a:p>
          <a:p>
            <a:pPr marL="283879" indent="-283879">
              <a:lnSpc>
                <a:spcPct val="100000"/>
              </a:lnSpc>
              <a:spcBef>
                <a:spcPts val="2834"/>
              </a:spcBef>
              <a:buFont typeface="Arial"/>
              <a:buChar char="•"/>
              <a:defRPr/>
            </a:pPr>
            <a:r>
              <a:rPr sz="1800"/>
              <a:t>Analyse statique forte =&gt; évite les bugs (memory safety mais aussi thread safety)</a:t>
            </a:r>
            <a:endParaRPr sz="1800"/>
          </a:p>
          <a:p>
            <a:pPr marL="283879" indent="-283879">
              <a:lnSpc>
                <a:spcPct val="100000"/>
              </a:lnSpc>
              <a:spcBef>
                <a:spcPts val="2834"/>
              </a:spcBef>
              <a:buFont typeface="Arial"/>
              <a:buChar char="•"/>
              <a:defRPr/>
            </a:pPr>
            <a:r>
              <a:rPr sz="1800"/>
              <a:t>Performance =&gt; optimisations LLVM, abstractions de coût zéro, contrôle sur la mémoire</a:t>
            </a:r>
            <a:endParaRPr sz="1800"/>
          </a:p>
        </p:txBody>
      </p:sp>
      <p:pic>
        <p:nvPicPr>
          <p:cNvPr id="191542188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9519" y="1371600"/>
            <a:ext cx="1371600" cy="137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9813862" name="Title 1"/>
          <p:cNvSpPr/>
          <p:nvPr/>
        </p:nvSpPr>
        <p:spPr bwMode="auto">
          <a:xfrm>
            <a:off x="698398" y="298800"/>
            <a:ext cx="877464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lIns="0" numCol="1" spcCol="0" anchor="t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  <a:t>Implémentation</a:t>
            </a:r>
            <a:endParaRPr lang="fr-FR" sz="2600" b="1" u="none" strike="noStrike" spc="0">
              <a:solidFill>
                <a:srgbClr val="202C41"/>
              </a:solidFill>
              <a:latin typeface="Verdana"/>
              <a:ea typeface="Verdana"/>
            </a:endParaRPr>
          </a:p>
        </p:txBody>
      </p:sp>
      <p:sp>
        <p:nvSpPr>
          <p:cNvPr id="1018270498" name="Straight Connector 4"/>
          <p:cNvSpPr/>
          <p:nvPr/>
        </p:nvSpPr>
        <p:spPr bwMode="auto">
          <a:xfrm>
            <a:off x="698040" y="1243080"/>
            <a:ext cx="479160" cy="36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0149722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5143" y="1753104"/>
            <a:ext cx="12020366" cy="3341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1285415" name="Title 1"/>
          <p:cNvSpPr/>
          <p:nvPr/>
        </p:nvSpPr>
        <p:spPr bwMode="auto">
          <a:xfrm>
            <a:off x="698398" y="298800"/>
            <a:ext cx="877464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lIns="0" numCol="1" spcCol="0" anchor="t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  <a:t>Introspection et contrôle</a:t>
            </a:r>
            <a:endParaRPr lang="fr-FR" sz="2600" b="1" u="none" strike="noStrike" spc="0">
              <a:solidFill>
                <a:srgbClr val="202C41"/>
              </a:solidFill>
              <a:latin typeface="Verdana"/>
              <a:ea typeface="Verdana"/>
            </a:endParaRPr>
          </a:p>
        </p:txBody>
      </p:sp>
      <p:sp>
        <p:nvSpPr>
          <p:cNvPr id="616499830" name="Straight Connector 4"/>
          <p:cNvSpPr/>
          <p:nvPr/>
        </p:nvSpPr>
        <p:spPr bwMode="auto">
          <a:xfrm>
            <a:off x="698040" y="1243080"/>
            <a:ext cx="479160" cy="36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549481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499988" y="2165105"/>
            <a:ext cx="5991048" cy="1665258"/>
          </a:xfrm>
          <a:prstGeom prst="rect">
            <a:avLst/>
          </a:prstGeom>
          <a:ln w="28575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1436429984" name=""/>
          <p:cNvSpPr/>
          <p:nvPr/>
        </p:nvSpPr>
        <p:spPr bwMode="auto">
          <a:xfrm flipH="0" flipV="0">
            <a:off x="3976730" y="2802547"/>
            <a:ext cx="989134" cy="366346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254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81882" name=""/>
          <p:cNvSpPr txBox="1"/>
          <p:nvPr/>
        </p:nvSpPr>
        <p:spPr bwMode="auto">
          <a:xfrm flipH="0" flipV="0">
            <a:off x="826153" y="2253028"/>
            <a:ext cx="3384509" cy="2012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/>
              <a:t>Interaction avec le pipeline pendant l’execution :</a:t>
            </a:r>
            <a:endParaRPr sz="1800"/>
          </a:p>
          <a:p>
            <a:pPr marL="195764" indent="-195764">
              <a:buFont typeface="Arial"/>
              <a:buChar char="•"/>
              <a:defRPr/>
            </a:pPr>
            <a:r>
              <a:rPr sz="1800"/>
              <a:t>plugins</a:t>
            </a:r>
            <a:endParaRPr sz="1800"/>
          </a:p>
          <a:p>
            <a:pPr marL="195764" indent="-195764">
              <a:buFont typeface="Arial"/>
              <a:buChar char="•"/>
              <a:defRPr/>
            </a:pPr>
            <a:r>
              <a:rPr sz="1800"/>
              <a:t>admins</a:t>
            </a:r>
            <a:endParaRPr sz="1800"/>
          </a:p>
          <a:p>
            <a:pPr marL="195764" indent="-195764">
              <a:buFont typeface="Arial"/>
              <a:buChar char="•"/>
              <a:defRPr/>
            </a:pPr>
            <a:r>
              <a:rPr sz="1800"/>
              <a:t>utilisateurs</a:t>
            </a:r>
            <a:endParaRPr sz="1800"/>
          </a:p>
          <a:p>
            <a:pPr marL="195764" indent="-195764">
              <a:buFont typeface="Arial"/>
              <a:buChar char="•"/>
              <a:defRPr/>
            </a:pPr>
            <a:endParaRPr sz="1800"/>
          </a:p>
          <a:p>
            <a:pPr>
              <a:defRPr/>
            </a:pPr>
            <a:r>
              <a:rPr sz="1800"/>
              <a:t>Interrogation et reconfiguration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4049128" name="Title 1"/>
          <p:cNvSpPr/>
          <p:nvPr/>
        </p:nvSpPr>
        <p:spPr bwMode="auto">
          <a:xfrm>
            <a:off x="698398" y="298800"/>
            <a:ext cx="877464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lIns="0" numCol="1" spcCol="0" anchor="t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  <a:t>Alumet répond aux contraintes</a:t>
            </a:r>
            <a:endParaRPr lang="fr-FR" sz="2600" b="1" u="none" strike="noStrike" spc="0">
              <a:solidFill>
                <a:srgbClr val="202C41"/>
              </a:solidFill>
              <a:latin typeface="Verdana"/>
              <a:ea typeface="Verdana"/>
            </a:endParaRPr>
          </a:p>
        </p:txBody>
      </p:sp>
      <p:sp>
        <p:nvSpPr>
          <p:cNvPr id="2120257281" name="Straight Connector 4"/>
          <p:cNvSpPr/>
          <p:nvPr/>
        </p:nvSpPr>
        <p:spPr bwMode="auto">
          <a:xfrm>
            <a:off x="698040" y="1243080"/>
            <a:ext cx="479160" cy="36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6716533" name=""/>
          <p:cNvSpPr txBox="1"/>
          <p:nvPr/>
        </p:nvSpPr>
        <p:spPr bwMode="auto">
          <a:xfrm flipH="0" flipV="0">
            <a:off x="698397" y="1538651"/>
            <a:ext cx="10521282" cy="290256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8" indent="-283878">
              <a:lnSpc>
                <a:spcPct val="100000"/>
              </a:lnSpc>
              <a:spcBef>
                <a:spcPts val="2833"/>
              </a:spcBef>
              <a:buFont typeface="Arial"/>
              <a:buChar char="•"/>
              <a:defRPr/>
            </a:pPr>
            <a:r>
              <a:rPr sz="1800"/>
              <a:t>Overhead faible (cf. slides suivant)</a:t>
            </a:r>
            <a:endParaRPr sz="1800"/>
          </a:p>
          <a:p>
            <a:pPr marL="283878" indent="-283878">
              <a:lnSpc>
                <a:spcPct val="100000"/>
              </a:lnSpc>
              <a:spcBef>
                <a:spcPts val="2833"/>
              </a:spcBef>
              <a:buFont typeface="Arial"/>
              <a:buChar char="•"/>
              <a:defRPr/>
            </a:pPr>
            <a:r>
              <a:rPr sz="1800"/>
              <a:t>Déviation temporelle faible, timing fiable : testé jusqu’à </a:t>
            </a:r>
            <a:r>
              <a:rPr sz="1800" b="1"/>
              <a:t>10 000 Hz</a:t>
            </a:r>
            <a:endParaRPr sz="1800" b="1"/>
          </a:p>
          <a:p>
            <a:pPr marL="283878" indent="-283878">
              <a:lnSpc>
                <a:spcPct val="100000"/>
              </a:lnSpc>
              <a:spcBef>
                <a:spcPts val="2833"/>
              </a:spcBef>
              <a:buFont typeface="Arial"/>
              <a:buChar char="•"/>
              <a:defRPr/>
            </a:pPr>
            <a:r>
              <a:rPr sz="1800"/>
              <a:t>Plugins indépendants et faciles à créer</a:t>
            </a:r>
            <a:endParaRPr sz="1800"/>
          </a:p>
          <a:p>
            <a:pPr marL="283878" indent="-283878">
              <a:lnSpc>
                <a:spcPct val="100000"/>
              </a:lnSpc>
              <a:spcBef>
                <a:spcPts val="2833"/>
              </a:spcBef>
              <a:buFont typeface="Arial"/>
              <a:buChar char="•"/>
              <a:defRPr/>
            </a:pPr>
            <a:r>
              <a:rPr sz="1800"/>
              <a:t>Influence positivement le développeur de plugins (en cours)</a:t>
            </a:r>
            <a:endParaRPr sz="1800"/>
          </a:p>
          <a:p>
            <a:pPr marL="283878" indent="-283878">
              <a:lnSpc>
                <a:spcPct val="100000"/>
              </a:lnSpc>
              <a:spcBef>
                <a:spcPts val="2833"/>
              </a:spcBef>
              <a:buFont typeface="Arial"/>
              <a:buChar char="•"/>
              <a:defRPr/>
            </a:pPr>
            <a:r>
              <a:rPr sz="1800"/>
              <a:t>Robuste à l’échelle (en cours)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8334771" name="Title 1"/>
          <p:cNvSpPr/>
          <p:nvPr/>
        </p:nvSpPr>
        <p:spPr bwMode="auto">
          <a:xfrm>
            <a:off x="698399" y="298800"/>
            <a:ext cx="877464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vert="horz" wrap="square" lIns="0" tIns="45720" rIns="91440" bIns="45720" numCol="1" spcCol="0" rtlCol="0" fromWordArt="0" anchor="t" anchorCtr="0" forceAA="0" upright="0" compatLnSpc="0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  <a:t>Ce qu’on peut faire avec Alumet</a:t>
            </a:r>
            <a:b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</a:br>
            <a:r>
              <a:rPr lang="fr-FR" sz="2200" b="0" strike="noStrike" spc="0">
                <a:solidFill>
                  <a:srgbClr val="202C41"/>
                </a:solidFill>
                <a:latin typeface="Verdana"/>
                <a:ea typeface="Verdana"/>
              </a:rPr>
              <a:t>utilisation simple</a:t>
            </a:r>
            <a:endParaRPr lang="fr-FR" sz="2600" b="1" strike="noStrike" spc="0">
              <a:solidFill>
                <a:srgbClr val="202C41"/>
              </a:solidFill>
              <a:latin typeface="Verdana"/>
              <a:ea typeface="Verdana"/>
            </a:endParaRPr>
          </a:p>
        </p:txBody>
      </p:sp>
      <p:sp>
        <p:nvSpPr>
          <p:cNvPr id="642375650" name="Straight Connector 4"/>
          <p:cNvSpPr/>
          <p:nvPr/>
        </p:nvSpPr>
        <p:spPr bwMode="auto">
          <a:xfrm>
            <a:off x="698040" y="1243080"/>
            <a:ext cx="479160" cy="36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5138925" name=""/>
          <p:cNvSpPr txBox="1"/>
          <p:nvPr/>
        </p:nvSpPr>
        <p:spPr bwMode="auto">
          <a:xfrm flipH="0" flipV="0">
            <a:off x="588027" y="1410431"/>
            <a:ext cx="9446014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600">
                <a:latin typeface="Fira Code"/>
                <a:ea typeface="Fira Code"/>
                <a:cs typeface="Fira Code"/>
              </a:rPr>
              <a:t>alumet-agent —-config config.toml —-plugins rapl,csv —-output-file out.csv</a:t>
            </a:r>
            <a:endParaRPr sz="1600">
              <a:latin typeface="Fira Code"/>
              <a:cs typeface="Fira Code"/>
            </a:endParaRPr>
          </a:p>
        </p:txBody>
      </p:sp>
      <p:pic>
        <p:nvPicPr>
          <p:cNvPr id="37829017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98040" y="2136916"/>
            <a:ext cx="8167644" cy="3644025"/>
          </a:xfrm>
          <a:prstGeom prst="rect">
            <a:avLst/>
          </a:prstGeom>
        </p:spPr>
      </p:pic>
      <p:sp>
        <p:nvSpPr>
          <p:cNvPr id="440199322" name=""/>
          <p:cNvSpPr/>
          <p:nvPr/>
        </p:nvSpPr>
        <p:spPr bwMode="auto">
          <a:xfrm flipH="0" flipV="0">
            <a:off x="9068942" y="3535240"/>
            <a:ext cx="549519" cy="384663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6248629" name=""/>
          <p:cNvSpPr/>
          <p:nvPr/>
        </p:nvSpPr>
        <p:spPr bwMode="auto">
          <a:xfrm flipH="0" flipV="0">
            <a:off x="9838269" y="2967403"/>
            <a:ext cx="2033220" cy="1904999"/>
          </a:xfrm>
          <a:prstGeom prst="rect">
            <a:avLst/>
          </a:prstGeom>
          <a:solidFill>
            <a:schemeClr val="bg2"/>
          </a:solidFill>
          <a:ln w="254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600">
                <a:solidFill>
                  <a:schemeClr val="tx1"/>
                </a:solidFill>
              </a:rPr>
              <a:t>out.csv</a:t>
            </a:r>
            <a:endParaRPr sz="16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0601281" name="Title 1"/>
          <p:cNvSpPr/>
          <p:nvPr/>
        </p:nvSpPr>
        <p:spPr bwMode="auto">
          <a:xfrm>
            <a:off x="698398" y="298800"/>
            <a:ext cx="877464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vert="horz" wrap="square" lIns="0" tIns="45720" rIns="91440" bIns="45720" numCol="1" spcCol="0" rtlCol="0" fromWordArt="0" anchor="t" anchorCtr="0" forceAA="0" upright="0" compatLnSpc="0">
            <a:normAutofit fontScale="80000" lnSpcReduction="4000"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  <a:t>Ce qu’on peut faire avec Alumet</a:t>
            </a:r>
            <a:b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</a:br>
            <a:r>
              <a:rPr lang="fr-FR" sz="2200" b="0" strike="noStrike" spc="0">
                <a:solidFill>
                  <a:srgbClr val="202C41"/>
                </a:solidFill>
                <a:latin typeface="Verdana"/>
                <a:ea typeface="Verdana"/>
              </a:rPr>
              <a:t>mesure locale haute fréquence – stress-test du pipeline,</a:t>
            </a:r>
            <a:br>
              <a:rPr lang="fr-FR" sz="2200" b="0" strike="noStrike" spc="0">
                <a:solidFill>
                  <a:srgbClr val="202C41"/>
                </a:solidFill>
                <a:latin typeface="Verdana"/>
                <a:ea typeface="Verdana"/>
              </a:rPr>
            </a:br>
            <a:r>
              <a:rPr lang="fr-FR" sz="2200" b="0" strike="noStrike" spc="0">
                <a:solidFill>
                  <a:srgbClr val="202C41"/>
                </a:solidFill>
                <a:latin typeface="Verdana"/>
                <a:ea typeface="Verdana"/>
              </a:rPr>
              <a:t>impact sur benchmark HPC</a:t>
            </a:r>
            <a:endParaRPr lang="fr-FR" sz="2600" b="1" strike="noStrike" spc="0">
              <a:solidFill>
                <a:srgbClr val="202C41"/>
              </a:solidFill>
              <a:latin typeface="Verdana"/>
              <a:ea typeface="Verdana"/>
            </a:endParaRPr>
          </a:p>
        </p:txBody>
      </p:sp>
      <p:sp>
        <p:nvSpPr>
          <p:cNvPr id="1416110320" name="Straight Connector 4"/>
          <p:cNvSpPr/>
          <p:nvPr/>
        </p:nvSpPr>
        <p:spPr bwMode="auto">
          <a:xfrm>
            <a:off x="698040" y="1243080"/>
            <a:ext cx="479160" cy="36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3448978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203989" y="1612730"/>
            <a:ext cx="6908988" cy="4267122"/>
          </a:xfrm>
          <a:prstGeom prst="rect">
            <a:avLst/>
          </a:prstGeom>
        </p:spPr>
      </p:pic>
      <p:sp>
        <p:nvSpPr>
          <p:cNvPr id="1815534921" name=""/>
          <p:cNvSpPr txBox="1"/>
          <p:nvPr/>
        </p:nvSpPr>
        <p:spPr bwMode="auto">
          <a:xfrm flipH="0" flipV="0">
            <a:off x="588027" y="1410431"/>
            <a:ext cx="4604422" cy="35548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195763" indent="-195763">
              <a:lnSpc>
                <a:spcPct val="100000"/>
              </a:lnSpc>
              <a:spcBef>
                <a:spcPts val="1416"/>
              </a:spcBef>
              <a:buFont typeface="Arial"/>
              <a:buChar char="–"/>
              <a:defRPr/>
            </a:pPr>
            <a:r>
              <a:rPr sz="2000"/>
              <a:t>Agent Alumet installé en local</a:t>
            </a:r>
            <a:endParaRPr sz="2000"/>
          </a:p>
          <a:p>
            <a:pPr marL="195763" indent="-195763">
              <a:lnSpc>
                <a:spcPct val="100000"/>
              </a:lnSpc>
              <a:spcBef>
                <a:spcPts val="1416"/>
              </a:spcBef>
              <a:buFont typeface="Arial"/>
              <a:buChar char="–"/>
              <a:defRPr/>
            </a:pPr>
            <a:r>
              <a:rPr lang="en-US" sz="2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5000 processus sur le noeud, surveillés par Alumet</a:t>
            </a:r>
            <a:endParaRPr sz="2000"/>
          </a:p>
          <a:p>
            <a:pPr marL="195763" indent="-195763">
              <a:lnSpc>
                <a:spcPct val="100000"/>
              </a:lnSpc>
              <a:spcBef>
                <a:spcPts val="1416"/>
              </a:spcBef>
              <a:buFont typeface="Arial"/>
              <a:buChar char="–"/>
              <a:defRPr/>
            </a:pPr>
            <a:r>
              <a:rPr sz="2000"/>
              <a:t>plusieurs plugins activés : rapl, procfs, perf, csv</a:t>
            </a:r>
            <a:endParaRPr sz="2000"/>
          </a:p>
          <a:p>
            <a:pPr marL="195763" indent="-195763">
              <a:lnSpc>
                <a:spcPct val="100000"/>
              </a:lnSpc>
              <a:spcBef>
                <a:spcPts val="1416"/>
              </a:spcBef>
              <a:buFont typeface="Arial"/>
              <a:buChar char="–"/>
              <a:defRPr/>
            </a:pPr>
            <a:r>
              <a:rPr sz="2000"/>
              <a:t>variation de la fréquence d’acquisition</a:t>
            </a:r>
            <a:endParaRPr sz="2000"/>
          </a:p>
          <a:p>
            <a:pPr marL="195763" indent="-195763">
              <a:lnSpc>
                <a:spcPct val="100000"/>
              </a:lnSpc>
              <a:spcBef>
                <a:spcPts val="1416"/>
              </a:spcBef>
              <a:buFont typeface="Arial"/>
              <a:buChar char="–"/>
              <a:defRPr/>
            </a:pPr>
            <a:r>
              <a:rPr sz="2000"/>
              <a:t>contrôle séparé de deux groupes de sources : “fast” et “slow”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4898367" name=""/>
          <p:cNvSpPr/>
          <p:nvPr/>
        </p:nvSpPr>
        <p:spPr bwMode="auto">
          <a:xfrm flipH="0" flipV="0">
            <a:off x="2276652" y="2100580"/>
            <a:ext cx="1504858" cy="853200"/>
          </a:xfrm>
          <a:prstGeom prst="flowChartAlternateProcess">
            <a:avLst/>
          </a:prstGeom>
          <a:noFill/>
          <a:ln w="19049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fr-FR" sz="1800" b="0" strike="noStrike" spc="0">
                <a:solidFill>
                  <a:schemeClr val="tx1"/>
                </a:solidFill>
                <a:latin typeface="Lato"/>
                <a:ea typeface="Arial"/>
              </a:rPr>
              <a:t>Lecture</a:t>
            </a:r>
            <a:endParaRPr sz="1800" b="0" strike="noStrike" spc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11303477" name=""/>
          <p:cNvSpPr/>
          <p:nvPr/>
        </p:nvSpPr>
        <p:spPr bwMode="auto">
          <a:xfrm>
            <a:off x="4363273" y="2100580"/>
            <a:ext cx="1791000" cy="853200"/>
          </a:xfrm>
          <a:prstGeom prst="flowChartAlternateProcess">
            <a:avLst/>
          </a:prstGeom>
          <a:noFill/>
          <a:ln w="19049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fr-FR" sz="1600" b="0" strike="noStrike" spc="0">
                <a:solidFill>
                  <a:schemeClr val="tx1"/>
                </a:solidFill>
                <a:latin typeface="Lato"/>
                <a:ea typeface="Arial"/>
              </a:rPr>
              <a:t>Transformation</a:t>
            </a:r>
            <a:endParaRPr sz="1600" b="0" strike="noStrike" spc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706774410" name=""/>
          <p:cNvSpPr/>
          <p:nvPr/>
        </p:nvSpPr>
        <p:spPr bwMode="auto">
          <a:xfrm>
            <a:off x="6736033" y="2100580"/>
            <a:ext cx="1524240" cy="853200"/>
          </a:xfrm>
          <a:prstGeom prst="flowChartAlternateProcess">
            <a:avLst/>
          </a:prstGeom>
          <a:noFill/>
          <a:ln w="19049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fr-FR" sz="1800" b="0" strike="noStrike" spc="0">
                <a:solidFill>
                  <a:schemeClr val="tx1"/>
                </a:solidFill>
                <a:latin typeface="Lato"/>
                <a:ea typeface="Arial"/>
              </a:rPr>
              <a:t>Écriture</a:t>
            </a:r>
            <a:endParaRPr sz="1800" b="0" strike="noStrike" spc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76842631" name=""/>
          <p:cNvSpPr/>
          <p:nvPr/>
        </p:nvSpPr>
        <p:spPr bwMode="auto">
          <a:xfrm>
            <a:off x="3932352" y="2387500"/>
            <a:ext cx="280080" cy="27972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49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661074" name=""/>
          <p:cNvSpPr/>
          <p:nvPr/>
        </p:nvSpPr>
        <p:spPr bwMode="auto">
          <a:xfrm>
            <a:off x="6305113" y="2387500"/>
            <a:ext cx="280080" cy="27972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49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8732078" name=""/>
          <p:cNvSpPr/>
          <p:nvPr/>
        </p:nvSpPr>
        <p:spPr bwMode="auto">
          <a:xfrm flipH="0" flipV="0">
            <a:off x="2038795" y="1851255"/>
            <a:ext cx="6454887" cy="135220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129991" name=""/>
          <p:cNvSpPr/>
          <p:nvPr/>
        </p:nvSpPr>
        <p:spPr bwMode="auto">
          <a:xfrm flipH="0" flipV="0">
            <a:off x="3672414" y="4010379"/>
            <a:ext cx="6454887" cy="1352207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026461" name=""/>
          <p:cNvSpPr/>
          <p:nvPr/>
        </p:nvSpPr>
        <p:spPr bwMode="auto">
          <a:xfrm>
            <a:off x="2778417" y="2503388"/>
            <a:ext cx="6259285" cy="2228168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38856" y="164"/>
                </a:moveTo>
                <a:cubicBezTo>
                  <a:pt x="39208" y="164"/>
                  <a:pt x="39678" y="0"/>
                  <a:pt x="40089" y="0"/>
                </a:cubicBezTo>
                <a:cubicBezTo>
                  <a:pt x="40617" y="0"/>
                  <a:pt x="41321" y="329"/>
                  <a:pt x="41732" y="494"/>
                </a:cubicBezTo>
                <a:cubicBezTo>
                  <a:pt x="42084" y="824"/>
                  <a:pt x="42378" y="1319"/>
                  <a:pt x="42730" y="2473"/>
                </a:cubicBezTo>
                <a:cubicBezTo>
                  <a:pt x="42847" y="3132"/>
                  <a:pt x="43023" y="4451"/>
                  <a:pt x="43141" y="5111"/>
                </a:cubicBezTo>
                <a:cubicBezTo>
                  <a:pt x="43200" y="5935"/>
                  <a:pt x="43200" y="7254"/>
                  <a:pt x="43200" y="8244"/>
                </a:cubicBezTo>
                <a:cubicBezTo>
                  <a:pt x="43200" y="9233"/>
                  <a:pt x="43200" y="10387"/>
                  <a:pt x="43200" y="11377"/>
                </a:cubicBezTo>
                <a:cubicBezTo>
                  <a:pt x="43200" y="12531"/>
                  <a:pt x="42965" y="14015"/>
                  <a:pt x="42730" y="14674"/>
                </a:cubicBezTo>
                <a:cubicBezTo>
                  <a:pt x="42495" y="15334"/>
                  <a:pt x="42260" y="15829"/>
                  <a:pt x="41967" y="16488"/>
                </a:cubicBezTo>
                <a:cubicBezTo>
                  <a:pt x="41673" y="17148"/>
                  <a:pt x="41204" y="17807"/>
                  <a:pt x="40852" y="18302"/>
                </a:cubicBezTo>
                <a:cubicBezTo>
                  <a:pt x="40617" y="18961"/>
                  <a:pt x="40147" y="19291"/>
                  <a:pt x="39678" y="19456"/>
                </a:cubicBezTo>
                <a:cubicBezTo>
                  <a:pt x="39091" y="19786"/>
                  <a:pt x="38386" y="19786"/>
                  <a:pt x="37623" y="19951"/>
                </a:cubicBezTo>
                <a:cubicBezTo>
                  <a:pt x="36978" y="19951"/>
                  <a:pt x="36039" y="19951"/>
                  <a:pt x="35393" y="20116"/>
                </a:cubicBezTo>
                <a:cubicBezTo>
                  <a:pt x="34630" y="20116"/>
                  <a:pt x="33867" y="20280"/>
                  <a:pt x="32928" y="20280"/>
                </a:cubicBezTo>
                <a:cubicBezTo>
                  <a:pt x="32223" y="20445"/>
                  <a:pt x="31519" y="20610"/>
                  <a:pt x="30580" y="20775"/>
                </a:cubicBezTo>
                <a:cubicBezTo>
                  <a:pt x="29700" y="20775"/>
                  <a:pt x="28760" y="20775"/>
                  <a:pt x="27704" y="20775"/>
                </a:cubicBezTo>
                <a:cubicBezTo>
                  <a:pt x="26589" y="20775"/>
                  <a:pt x="25356" y="20775"/>
                  <a:pt x="23713" y="20775"/>
                </a:cubicBezTo>
                <a:cubicBezTo>
                  <a:pt x="22421" y="20775"/>
                  <a:pt x="20836" y="20445"/>
                  <a:pt x="18841" y="19786"/>
                </a:cubicBezTo>
                <a:cubicBezTo>
                  <a:pt x="17667" y="19456"/>
                  <a:pt x="16552" y="19456"/>
                  <a:pt x="15730" y="19291"/>
                </a:cubicBezTo>
                <a:cubicBezTo>
                  <a:pt x="15084" y="19291"/>
                  <a:pt x="14556" y="19291"/>
                  <a:pt x="13734" y="19456"/>
                </a:cubicBezTo>
                <a:cubicBezTo>
                  <a:pt x="13030" y="19456"/>
                  <a:pt x="12443" y="19456"/>
                  <a:pt x="11680" y="19456"/>
                </a:cubicBezTo>
                <a:cubicBezTo>
                  <a:pt x="10741" y="19786"/>
                  <a:pt x="9978" y="19786"/>
                  <a:pt x="9391" y="19786"/>
                </a:cubicBezTo>
                <a:cubicBezTo>
                  <a:pt x="8863" y="20280"/>
                  <a:pt x="8276" y="20445"/>
                  <a:pt x="7689" y="20610"/>
                </a:cubicBezTo>
                <a:cubicBezTo>
                  <a:pt x="7102" y="20940"/>
                  <a:pt x="6515" y="20940"/>
                  <a:pt x="5928" y="21105"/>
                </a:cubicBezTo>
                <a:cubicBezTo>
                  <a:pt x="5400" y="21270"/>
                  <a:pt x="4871" y="21599"/>
                  <a:pt x="4402" y="21764"/>
                </a:cubicBezTo>
                <a:cubicBezTo>
                  <a:pt x="3991" y="22094"/>
                  <a:pt x="3463" y="22589"/>
                  <a:pt x="2817" y="23248"/>
                </a:cubicBezTo>
                <a:cubicBezTo>
                  <a:pt x="2289" y="23908"/>
                  <a:pt x="1760" y="24897"/>
                  <a:pt x="1232" y="25887"/>
                </a:cubicBezTo>
                <a:cubicBezTo>
                  <a:pt x="821" y="27041"/>
                  <a:pt x="469" y="28195"/>
                  <a:pt x="234" y="29019"/>
                </a:cubicBezTo>
                <a:cubicBezTo>
                  <a:pt x="117" y="30009"/>
                  <a:pt x="58" y="30998"/>
                  <a:pt x="0" y="32152"/>
                </a:cubicBezTo>
                <a:cubicBezTo>
                  <a:pt x="0" y="32977"/>
                  <a:pt x="0" y="34296"/>
                  <a:pt x="0" y="35450"/>
                </a:cubicBezTo>
                <a:cubicBezTo>
                  <a:pt x="58" y="36769"/>
                  <a:pt x="176" y="37758"/>
                  <a:pt x="234" y="38748"/>
                </a:cubicBezTo>
                <a:cubicBezTo>
                  <a:pt x="352" y="39572"/>
                  <a:pt x="528" y="40232"/>
                  <a:pt x="645" y="40891"/>
                </a:cubicBezTo>
                <a:cubicBezTo>
                  <a:pt x="939" y="41551"/>
                  <a:pt x="1173" y="41880"/>
                  <a:pt x="1467" y="42375"/>
                </a:cubicBezTo>
                <a:cubicBezTo>
                  <a:pt x="1878" y="42870"/>
                  <a:pt x="2171" y="42870"/>
                  <a:pt x="2582" y="43035"/>
                </a:cubicBezTo>
                <a:cubicBezTo>
                  <a:pt x="2993" y="43200"/>
                  <a:pt x="3345" y="43200"/>
                  <a:pt x="3639" y="43200"/>
                </a:cubicBezTo>
                <a:lnTo>
                  <a:pt x="3932" y="43200"/>
                </a:lnTo>
              </a:path>
            </a:pathLst>
          </a:custGeom>
          <a:ln w="25400" cap="flat" cmpd="sng" algn="ctr">
            <a:solidFill>
              <a:srgbClr val="F74C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3028928" name=""/>
          <p:cNvSpPr/>
          <p:nvPr/>
        </p:nvSpPr>
        <p:spPr bwMode="auto">
          <a:xfrm rot="5399943" flipH="0" flipV="0">
            <a:off x="3288683" y="4612494"/>
            <a:ext cx="331672" cy="272142"/>
          </a:xfrm>
          <a:prstGeom prst="triangle">
            <a:avLst>
              <a:gd name="adj" fmla="val 50000"/>
            </a:avLst>
          </a:prstGeom>
          <a:solidFill>
            <a:srgbClr val="F74C00"/>
          </a:solidFill>
          <a:ln w="254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184813" name=""/>
          <p:cNvSpPr/>
          <p:nvPr/>
        </p:nvSpPr>
        <p:spPr bwMode="auto">
          <a:xfrm flipH="0" flipV="0">
            <a:off x="3906312" y="4259884"/>
            <a:ext cx="1504857" cy="853200"/>
          </a:xfrm>
          <a:prstGeom prst="flowChartAlternateProcess">
            <a:avLst/>
          </a:prstGeom>
          <a:noFill/>
          <a:ln w="19049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fr-FR" sz="1800" b="0" strike="noStrike" spc="0">
                <a:solidFill>
                  <a:schemeClr val="tx1"/>
                </a:solidFill>
                <a:latin typeface="Lato"/>
                <a:ea typeface="Arial"/>
              </a:rPr>
              <a:t>Lecture</a:t>
            </a:r>
            <a:endParaRPr sz="1800" b="0" strike="noStrike" spc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573158175" name=""/>
          <p:cNvSpPr/>
          <p:nvPr/>
        </p:nvSpPr>
        <p:spPr bwMode="auto">
          <a:xfrm>
            <a:off x="5992931" y="4259884"/>
            <a:ext cx="1791000" cy="853200"/>
          </a:xfrm>
          <a:prstGeom prst="flowChartAlternateProcess">
            <a:avLst/>
          </a:prstGeom>
          <a:noFill/>
          <a:ln w="19049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fr-FR" sz="1600" b="0" strike="noStrike" spc="0">
                <a:solidFill>
                  <a:schemeClr val="tx1"/>
                </a:solidFill>
                <a:latin typeface="Lato"/>
                <a:ea typeface="Arial"/>
              </a:rPr>
              <a:t>Transformation</a:t>
            </a:r>
            <a:endParaRPr sz="1600" b="0" strike="noStrike" spc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898460688" name=""/>
          <p:cNvSpPr/>
          <p:nvPr/>
        </p:nvSpPr>
        <p:spPr bwMode="auto">
          <a:xfrm>
            <a:off x="8365691" y="4259884"/>
            <a:ext cx="1524240" cy="853200"/>
          </a:xfrm>
          <a:prstGeom prst="flowChartAlternateProcess">
            <a:avLst/>
          </a:prstGeom>
          <a:noFill/>
          <a:ln w="19049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fr-FR" sz="1800" b="0" strike="noStrike" spc="0">
                <a:solidFill>
                  <a:schemeClr val="tx1"/>
                </a:solidFill>
                <a:latin typeface="Lato"/>
                <a:ea typeface="Arial"/>
              </a:rPr>
              <a:t>Écriture</a:t>
            </a:r>
            <a:endParaRPr sz="1800" b="0" strike="noStrike" spc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01682169" name=""/>
          <p:cNvSpPr/>
          <p:nvPr/>
        </p:nvSpPr>
        <p:spPr bwMode="auto">
          <a:xfrm>
            <a:off x="5562011" y="4546804"/>
            <a:ext cx="280080" cy="27972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49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0464864" name=""/>
          <p:cNvSpPr/>
          <p:nvPr/>
        </p:nvSpPr>
        <p:spPr bwMode="auto">
          <a:xfrm>
            <a:off x="7934771" y="4546804"/>
            <a:ext cx="280080" cy="27972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49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5117427" name=""/>
          <p:cNvSpPr/>
          <p:nvPr/>
        </p:nvSpPr>
        <p:spPr bwMode="auto">
          <a:xfrm flipH="0" flipV="0">
            <a:off x="9263883" y="2748709"/>
            <a:ext cx="1623501" cy="551020"/>
          </a:xfrm>
          <a:prstGeom prst="rect">
            <a:avLst/>
          </a:prstGeom>
          <a:solidFill>
            <a:srgbClr val="FFC000"/>
          </a:solidFill>
          <a:ln w="6349">
            <a:solidFill>
              <a:srgbClr val="B68D44">
                <a:lumMod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fr-FR" sz="1800" b="0" i="0" strike="noStrike" spc="0">
                <a:solidFill>
                  <a:srgbClr val="000000"/>
                </a:solidFill>
                <a:latin typeface="Lato"/>
                <a:ea typeface="Arial"/>
              </a:rPr>
              <a:t>Plugin relais</a:t>
            </a:r>
            <a:endParaRPr sz="1800" b="0" i="0" strike="noStrike" spc="0">
              <a:latin typeface="Arial"/>
            </a:endParaRPr>
          </a:p>
        </p:txBody>
      </p:sp>
      <p:sp>
        <p:nvSpPr>
          <p:cNvPr id="1497092774" name="Title 1"/>
          <p:cNvSpPr/>
          <p:nvPr/>
        </p:nvSpPr>
        <p:spPr bwMode="auto">
          <a:xfrm>
            <a:off x="698398" y="298800"/>
            <a:ext cx="877464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lIns="0" numCol="1" spcCol="0" anchor="t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  <a:t>Ce qu’on peut faire avec Alumet</a:t>
            </a:r>
            <a:b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</a:br>
            <a:r>
              <a:rPr lang="fr-FR" sz="2200" b="0" strike="noStrike" spc="0">
                <a:solidFill>
                  <a:srgbClr val="202C41"/>
                </a:solidFill>
                <a:latin typeface="Verdana"/>
                <a:ea typeface="Verdana"/>
              </a:rPr>
              <a:t>mesure distribuée sans Prometheus (push-based)</a:t>
            </a:r>
            <a:endParaRPr lang="fr-FR" sz="2600" b="1" strike="noStrike" spc="0">
              <a:solidFill>
                <a:srgbClr val="202C41"/>
              </a:solidFill>
              <a:latin typeface="Verdana"/>
              <a:ea typeface="Verdana"/>
            </a:endParaRPr>
          </a:p>
        </p:txBody>
      </p:sp>
      <p:sp>
        <p:nvSpPr>
          <p:cNvPr id="551882278" name="Straight Connector 4"/>
          <p:cNvSpPr/>
          <p:nvPr/>
        </p:nvSpPr>
        <p:spPr bwMode="auto">
          <a:xfrm>
            <a:off x="698040" y="1243080"/>
            <a:ext cx="479160" cy="36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0604965" name="Title 1"/>
          <p:cNvSpPr/>
          <p:nvPr/>
        </p:nvSpPr>
        <p:spPr bwMode="auto">
          <a:xfrm>
            <a:off x="698399" y="298800"/>
            <a:ext cx="877464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lIns="0" numCol="1" spcCol="0" anchor="t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  <a:t>Ce qu’on peut faire avec Alumet</a:t>
            </a:r>
            <a:b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</a:br>
            <a:r>
              <a:rPr lang="fr-FR" sz="2200" b="0" strike="noStrike" spc="0">
                <a:solidFill>
                  <a:srgbClr val="202C41"/>
                </a:solidFill>
                <a:latin typeface="Verdana"/>
                <a:ea typeface="Verdana"/>
              </a:rPr>
              <a:t>mesure distribuée sans Prometheus (push-based)</a:t>
            </a:r>
            <a:endParaRPr lang="fr-FR" sz="2600" b="1" strike="noStrike" spc="0">
              <a:solidFill>
                <a:srgbClr val="202C41"/>
              </a:solidFill>
              <a:latin typeface="Verdana"/>
              <a:ea typeface="Verdana"/>
            </a:endParaRPr>
          </a:p>
        </p:txBody>
      </p:sp>
      <p:pic>
        <p:nvPicPr>
          <p:cNvPr id="38861520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408894" y="1847975"/>
            <a:ext cx="5834751" cy="2823670"/>
          </a:xfrm>
          <a:prstGeom prst="rect">
            <a:avLst/>
          </a:prstGeom>
        </p:spPr>
      </p:pic>
      <p:sp>
        <p:nvSpPr>
          <p:cNvPr id="1975234596" name=""/>
          <p:cNvSpPr txBox="1"/>
          <p:nvPr/>
        </p:nvSpPr>
        <p:spPr bwMode="auto">
          <a:xfrm flipH="0" flipV="0">
            <a:off x="7859999" y="2454518"/>
            <a:ext cx="3823362" cy="8537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/>
              <a:t>TCP-based binary protocol</a:t>
            </a:r>
            <a:r>
              <a:rPr sz="1600"/>
              <a:t> (automatically derived with a serde-based framework)</a:t>
            </a:r>
            <a:endParaRPr sz="1600"/>
          </a:p>
        </p:txBody>
      </p:sp>
      <p:sp>
        <p:nvSpPr>
          <p:cNvPr id="783593849" name="Straight Connector 4"/>
          <p:cNvSpPr/>
          <p:nvPr/>
        </p:nvSpPr>
        <p:spPr bwMode="auto">
          <a:xfrm>
            <a:off x="698040" y="1243080"/>
            <a:ext cx="479160" cy="36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4805033" name="Title 1"/>
          <p:cNvSpPr/>
          <p:nvPr/>
        </p:nvSpPr>
        <p:spPr bwMode="auto">
          <a:xfrm>
            <a:off x="698399" y="298800"/>
            <a:ext cx="877464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lIns="0" numCol="1" spcCol="0" anchor="t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  <a:t>Alumet, vu de loin</a:t>
            </a:r>
            <a:endParaRPr lang="fr-FR" sz="2600" b="1" strike="noStrike" spc="0">
              <a:solidFill>
                <a:srgbClr val="202C41"/>
              </a:solidFill>
              <a:latin typeface="Verdana"/>
              <a:ea typeface="Verdana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fr-FR" sz="2200" b="0" strike="noStrike" spc="0">
                <a:solidFill>
                  <a:srgbClr val="202C41"/>
                </a:solidFill>
                <a:latin typeface="Verdana"/>
                <a:ea typeface="Verdana"/>
              </a:rPr>
              <a:t>Un outil « unifié » de mesure</a:t>
            </a:r>
            <a:endParaRPr lang="fr-FR" sz="2600" b="1" u="none" strike="noStrike" spc="0">
              <a:solidFill>
                <a:srgbClr val="202C41"/>
              </a:solidFill>
              <a:latin typeface="Verdana"/>
              <a:ea typeface="Verdana"/>
            </a:endParaRPr>
          </a:p>
        </p:txBody>
      </p:sp>
      <p:sp>
        <p:nvSpPr>
          <p:cNvPr id="571504364" name="Straight Connector 4"/>
          <p:cNvSpPr/>
          <p:nvPr/>
        </p:nvSpPr>
        <p:spPr bwMode="auto">
          <a:xfrm>
            <a:off x="698040" y="1243080"/>
            <a:ext cx="479160" cy="36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03578201" name="" descr=""/>
          <p:cNvPicPr/>
          <p:nvPr/>
        </p:nvPicPr>
        <p:blipFill>
          <a:blip r:embed="rId3"/>
          <a:stretch/>
        </p:blipFill>
        <p:spPr bwMode="auto">
          <a:xfrm>
            <a:off x="1823400" y="1379160"/>
            <a:ext cx="8786520" cy="4663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1657819" name="Title 1"/>
          <p:cNvSpPr/>
          <p:nvPr/>
        </p:nvSpPr>
        <p:spPr bwMode="auto">
          <a:xfrm flipH="0" flipV="0">
            <a:off x="698400" y="298800"/>
            <a:ext cx="10163763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vert="horz" wrap="square" lIns="0" tIns="45720" rIns="91440" bIns="45720" numCol="1" spcCol="0" rtlCol="0" fromWordArt="0" anchor="t" anchorCtr="0" forceAA="0" upright="0" compatLnSpc="0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  <a:t>Ce qu’on peut faire avec Alumet</a:t>
            </a:r>
            <a:b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</a:br>
            <a:r>
              <a:rPr lang="fr-FR" sz="2200" b="0" strike="noStrike" spc="0">
                <a:solidFill>
                  <a:srgbClr val="202C41"/>
                </a:solidFill>
                <a:latin typeface="Verdana"/>
                <a:ea typeface="Verdana"/>
              </a:rPr>
              <a:t>mesure distribuée – comparaison avec Kepler (overhead sur bench)</a:t>
            </a:r>
            <a:endParaRPr lang="fr-FR" sz="2600" b="1" strike="noStrike" spc="0">
              <a:solidFill>
                <a:srgbClr val="202C41"/>
              </a:solidFill>
              <a:latin typeface="Verdana"/>
              <a:ea typeface="Verdana"/>
            </a:endParaRPr>
          </a:p>
        </p:txBody>
      </p:sp>
      <p:pic>
        <p:nvPicPr>
          <p:cNvPr id="51789112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157409" y="1783520"/>
            <a:ext cx="5950329" cy="3675036"/>
          </a:xfrm>
          <a:prstGeom prst="rect">
            <a:avLst/>
          </a:prstGeom>
        </p:spPr>
      </p:pic>
      <p:pic>
        <p:nvPicPr>
          <p:cNvPr id="23183225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48413" y="1853420"/>
            <a:ext cx="5647472" cy="2909079"/>
          </a:xfrm>
          <a:prstGeom prst="rect">
            <a:avLst/>
          </a:prstGeom>
        </p:spPr>
      </p:pic>
      <p:sp>
        <p:nvSpPr>
          <p:cNvPr id="172858548" name="Straight Connector 4"/>
          <p:cNvSpPr/>
          <p:nvPr/>
        </p:nvSpPr>
        <p:spPr bwMode="auto">
          <a:xfrm>
            <a:off x="698040" y="1243080"/>
            <a:ext cx="479160" cy="36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7333833" name="Title 1"/>
          <p:cNvSpPr/>
          <p:nvPr/>
        </p:nvSpPr>
        <p:spPr bwMode="auto">
          <a:xfrm flipH="0" flipV="0">
            <a:off x="698400" y="298800"/>
            <a:ext cx="10163763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vert="horz" wrap="square" lIns="0" tIns="45720" rIns="91440" bIns="45720" numCol="1" spcCol="0" rtlCol="0" fromWordArt="0" anchor="t" anchorCtr="0" forceAA="0" upright="0" compatLnSpc="0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  <a:t>Ce qu’on peut faire avec Alumet</a:t>
            </a:r>
            <a:b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</a:br>
            <a:r>
              <a:rPr lang="fr-FR" sz="2200" b="0" strike="noStrike" spc="0">
                <a:solidFill>
                  <a:srgbClr val="202C41"/>
                </a:solidFill>
                <a:latin typeface="Verdana"/>
                <a:ea typeface="Verdana"/>
              </a:rPr>
              <a:t>créez votre outil de mesure sur mesure en quelques lignes</a:t>
            </a:r>
            <a:endParaRPr lang="fr-FR" sz="2600" b="1" strike="noStrike" spc="0">
              <a:solidFill>
                <a:srgbClr val="202C41"/>
              </a:solidFill>
              <a:latin typeface="Verdana"/>
              <a:ea typeface="Verdana"/>
            </a:endParaRPr>
          </a:p>
        </p:txBody>
      </p:sp>
      <p:pic>
        <p:nvPicPr>
          <p:cNvPr id="177255885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69066" y="1222346"/>
            <a:ext cx="10453866" cy="5042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226860" name="Title 1"/>
          <p:cNvSpPr/>
          <p:nvPr/>
        </p:nvSpPr>
        <p:spPr bwMode="auto">
          <a:xfrm flipH="0" flipV="0">
            <a:off x="698399" y="298800"/>
            <a:ext cx="10163763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vert="horz" wrap="square" lIns="0" tIns="45720" rIns="91440" bIns="45720" numCol="1" spcCol="0" rtlCol="0" fromWordArt="0" anchor="t" anchorCtr="0" forceAA="0" upright="0" compatLnSpc="0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  <a:t>Ce qu’on peut faire avec Alumet</a:t>
            </a:r>
            <a:b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</a:br>
            <a:r>
              <a:rPr lang="fr-FR" sz="2200" b="0" strike="noStrike" spc="0">
                <a:solidFill>
                  <a:srgbClr val="202C41"/>
                </a:solidFill>
                <a:latin typeface="Verdana"/>
                <a:ea typeface="Verdana"/>
              </a:rPr>
              <a:t>expérimentation en TP - 50ms entre chaque mesure</a:t>
            </a:r>
            <a:endParaRPr lang="fr-FR" sz="2600" b="1" strike="noStrike" spc="0">
              <a:solidFill>
                <a:srgbClr val="202C41"/>
              </a:solidFill>
              <a:latin typeface="Verdana"/>
              <a:ea typeface="Verdana"/>
            </a:endParaRPr>
          </a:p>
        </p:txBody>
      </p:sp>
      <p:pic>
        <p:nvPicPr>
          <p:cNvPr id="78278252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84556" y="1533524"/>
            <a:ext cx="7791449" cy="3790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2326250" name="Title 1"/>
          <p:cNvSpPr/>
          <p:nvPr/>
        </p:nvSpPr>
        <p:spPr bwMode="auto">
          <a:xfrm flipH="0" flipV="0">
            <a:off x="698400" y="298800"/>
            <a:ext cx="10163763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vert="horz" wrap="square" lIns="0" tIns="45720" rIns="91440" bIns="45720" numCol="1" spcCol="0" rtlCol="0" fromWordArt="0" anchor="t" anchorCtr="0" forceAA="0" upright="0" compatLnSpc="0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  <a:t>Ce qu’on peut faire avec Alumet</a:t>
            </a:r>
            <a:b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</a:br>
            <a:r>
              <a:rPr lang="fr-FR" sz="2200" b="0" strike="noStrike" spc="0">
                <a:solidFill>
                  <a:srgbClr val="202C41"/>
                </a:solidFill>
                <a:latin typeface="Verdana"/>
                <a:ea typeface="Verdana"/>
              </a:rPr>
              <a:t>intégration dans d’autres projets</a:t>
            </a:r>
            <a:endParaRPr lang="fr-FR" sz="2600" b="1" strike="noStrike" spc="0">
              <a:solidFill>
                <a:srgbClr val="202C41"/>
              </a:solidFill>
              <a:latin typeface="Verdana"/>
              <a:ea typeface="Verdana"/>
            </a:endParaRPr>
          </a:p>
        </p:txBody>
      </p:sp>
      <p:sp>
        <p:nvSpPr>
          <p:cNvPr id="385139194" name=""/>
          <p:cNvSpPr txBox="1"/>
          <p:nvPr/>
        </p:nvSpPr>
        <p:spPr bwMode="auto">
          <a:xfrm flipH="0" flipV="0">
            <a:off x="588027" y="1410431"/>
            <a:ext cx="10941071" cy="228051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195763" indent="-195763">
              <a:lnSpc>
                <a:spcPct val="100000"/>
              </a:lnSpc>
              <a:spcBef>
                <a:spcPts val="1416"/>
              </a:spcBef>
              <a:buFont typeface="Arial"/>
              <a:buChar char="–"/>
              <a:defRPr/>
            </a:pPr>
            <a:r>
              <a:rPr sz="2000"/>
              <a:t>cours et formation à Grenoble-INP et à l’UGA : faire mesurer les étudiants, leur faire estimer l’empreinte d’une application, utiliser l’information pour améliorer leurs projets</a:t>
            </a:r>
            <a:endParaRPr sz="2000"/>
          </a:p>
          <a:p>
            <a:pPr marL="195763" indent="-195763">
              <a:lnSpc>
                <a:spcPct val="100000"/>
              </a:lnSpc>
              <a:spcBef>
                <a:spcPts val="1416"/>
              </a:spcBef>
              <a:buFont typeface="Arial"/>
              <a:buChar char="–"/>
              <a:defRPr/>
            </a:pPr>
            <a:r>
              <a:rPr sz="2000"/>
              <a:t>p</a:t>
            </a:r>
            <a:r>
              <a:rPr sz="2000"/>
              <a:t>rojets français et européens</a:t>
            </a:r>
            <a:endParaRPr sz="2000"/>
          </a:p>
          <a:p>
            <a:pPr marL="195763" indent="-195763">
              <a:lnSpc>
                <a:spcPct val="100000"/>
              </a:lnSpc>
              <a:spcBef>
                <a:spcPts val="1416"/>
              </a:spcBef>
              <a:buFont typeface="Arial"/>
              <a:buChar char="–"/>
              <a:defRPr/>
            </a:pPr>
            <a:r>
              <a:rPr sz="2000"/>
              <a:t>produit ARGOS pour les supercalculateurs Eviden : suite logicielle intégrée (collecteurs, API REST, base de données, front-end, etc.) pour le monitoring d’un datacentre, la visualisation d’indicateurs par les utilisateurs et admin, et plus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202C4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3" name="PlaceHolder 1"/>
          <p:cNvSpPr>
            <a:spLocks noGrp="1"/>
          </p:cNvSpPr>
          <p:nvPr>
            <p:ph type="title"/>
          </p:nvPr>
        </p:nvSpPr>
        <p:spPr bwMode="auto">
          <a:xfrm>
            <a:off x="850680" y="373320"/>
            <a:ext cx="10111680" cy="890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-1">
                <a:solidFill>
                  <a:schemeClr val="bg1"/>
                </a:solidFill>
                <a:latin typeface="Verdana"/>
                <a:ea typeface="Verdana"/>
              </a:rPr>
              <a:t>ALUMET</a:t>
            </a:r>
            <a:endParaRPr sz="2600" b="0" strike="noStrike" spc="-1">
              <a:solidFill>
                <a:schemeClr val="bg1"/>
              </a:solidFill>
              <a:latin typeface="Lato"/>
            </a:endParaRPr>
          </a:p>
        </p:txBody>
      </p:sp>
      <p:sp>
        <p:nvSpPr>
          <p:cNvPr id="834" name="Straight Connector 4"/>
          <p:cNvSpPr/>
          <p:nvPr/>
        </p:nvSpPr>
        <p:spPr bwMode="auto">
          <a:xfrm>
            <a:off x="939600" y="1469160"/>
            <a:ext cx="479160" cy="36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5" name="TextBox 3"/>
          <p:cNvSpPr/>
          <p:nvPr/>
        </p:nvSpPr>
        <p:spPr bwMode="auto">
          <a:xfrm>
            <a:off x="3052080" y="1549310"/>
            <a:ext cx="8879397" cy="365651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  <a:buNone/>
              <a:defRPr/>
            </a:pPr>
            <a:r>
              <a:rPr lang="fr-FR" sz="1800" b="1" strike="noStrike" spc="-1">
                <a:solidFill>
                  <a:schemeClr val="bg1"/>
                </a:solidFill>
                <a:latin typeface="Verdana"/>
                <a:ea typeface="Verdana"/>
              </a:rPr>
              <a:t>A</a:t>
            </a:r>
            <a:r>
              <a:rPr lang="fr-FR" sz="1800" b="1" strike="noStrike" spc="-1">
                <a:solidFill>
                  <a:schemeClr val="bg1"/>
                </a:solidFill>
                <a:latin typeface="Verdana"/>
                <a:ea typeface="Verdana"/>
              </a:rPr>
              <a:t>daptive</a:t>
            </a:r>
            <a:endParaRPr sz="1800" b="0" strike="noStrike" spc="-1">
              <a:solidFill>
                <a:schemeClr val="bg1"/>
              </a:solidFill>
              <a:latin typeface="Arial"/>
            </a:endParaRPr>
          </a:p>
          <a:p>
            <a:pPr marL="283879" lvl="1" indent="-283879">
              <a:lnSpc>
                <a:spcPct val="100000"/>
              </a:lnSpc>
              <a:buFont typeface="Arial"/>
              <a:buChar char="•"/>
              <a:defRPr/>
            </a:pPr>
            <a:r>
              <a:rPr lang="fr-FR" sz="1800" b="0" strike="noStrike" spc="-1">
                <a:solidFill>
                  <a:schemeClr val="bg1"/>
                </a:solidFill>
                <a:latin typeface="Verdana"/>
                <a:ea typeface="Verdana"/>
              </a:rPr>
              <a:t>configuration et reconfiguration (monitoring/profiling)</a:t>
            </a:r>
            <a:endParaRPr lang="fr-FR" sz="1800" b="0" strike="noStrike" spc="0">
              <a:solidFill>
                <a:schemeClr val="bg1"/>
              </a:solidFill>
              <a:latin typeface="Verdana"/>
              <a:ea typeface="Verdana"/>
            </a:endParaRPr>
          </a:p>
          <a:p>
            <a:pPr marL="283879" lvl="1" indent="-283879">
              <a:lnSpc>
                <a:spcPct val="100000"/>
              </a:lnSpc>
              <a:buFont typeface="Arial"/>
              <a:buChar char="•"/>
              <a:defRPr/>
            </a:pPr>
            <a:r>
              <a:rPr lang="fr-FR" sz="1800" b="0" strike="noStrike" spc="0">
                <a:solidFill>
                  <a:schemeClr val="bg1"/>
                </a:solidFill>
                <a:latin typeface="Verdana"/>
                <a:ea typeface="Verdana"/>
              </a:rPr>
              <a:t>s’adapte à votre usage grâce aux plugins (HPC, IA, ...)</a:t>
            </a:r>
            <a:endParaRPr sz="1800" b="0" strike="noStrike" spc="0">
              <a:solidFill>
                <a:schemeClr val="bg1"/>
              </a:solidFill>
              <a:latin typeface="Arial"/>
            </a:endParaRPr>
          </a:p>
          <a:p>
            <a:pPr marL="457200">
              <a:lnSpc>
                <a:spcPct val="100000"/>
              </a:lnSpc>
              <a:buNone/>
              <a:defRPr/>
            </a:pPr>
            <a:endParaRPr sz="1800" b="0" strike="noStrike" spc="-1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fr-FR" sz="1800" b="1" strike="noStrike" spc="-1">
                <a:solidFill>
                  <a:schemeClr val="bg1"/>
                </a:solidFill>
                <a:latin typeface="Verdana"/>
                <a:ea typeface="Verdana"/>
              </a:rPr>
              <a:t>L</a:t>
            </a:r>
            <a:r>
              <a:rPr lang="fr-FR" sz="1800" b="1" strike="noStrike" spc="-1">
                <a:solidFill>
                  <a:schemeClr val="bg1"/>
                </a:solidFill>
                <a:latin typeface="Verdana"/>
                <a:ea typeface="Verdana"/>
              </a:rPr>
              <a:t>ightweight</a:t>
            </a:r>
            <a:endParaRPr sz="1800" b="0" strike="noStrike" spc="-1">
              <a:solidFill>
                <a:schemeClr val="bg1"/>
              </a:solidFill>
              <a:latin typeface="Arial"/>
            </a:endParaRPr>
          </a:p>
          <a:p>
            <a:pPr marL="283879" lvl="1" indent="-283879">
              <a:lnSpc>
                <a:spcPct val="100000"/>
              </a:lnSpc>
              <a:buFont typeface="Arial"/>
              <a:buChar char="•"/>
              <a:defRPr/>
            </a:pPr>
            <a:r>
              <a:rPr lang="fr-FR" sz="1800" b="0" strike="noStrike" spc="-1">
                <a:solidFill>
                  <a:schemeClr val="bg1"/>
                </a:solidFill>
                <a:latin typeface="Verdana"/>
                <a:ea typeface="Verdana"/>
              </a:rPr>
              <a:t>pipeline asynchrone en Rust</a:t>
            </a:r>
            <a:endParaRPr lang="fr-FR" sz="1800" b="0" strike="noStrike" spc="0">
              <a:solidFill>
                <a:schemeClr val="bg1"/>
              </a:solidFill>
              <a:latin typeface="Verdana"/>
              <a:ea typeface="Verdana"/>
            </a:endParaRPr>
          </a:p>
          <a:p>
            <a:pPr marL="283879" lvl="1" indent="-283879">
              <a:lnSpc>
                <a:spcPct val="100000"/>
              </a:lnSpc>
              <a:buFont typeface="Arial"/>
              <a:buChar char="•"/>
              <a:defRPr/>
            </a:pPr>
            <a:r>
              <a:rPr lang="fr-FR" sz="1800" b="0" strike="noStrike" spc="0">
                <a:solidFill>
                  <a:schemeClr val="bg1"/>
                </a:solidFill>
                <a:latin typeface="Verdana"/>
                <a:ea typeface="Verdana"/>
              </a:rPr>
              <a:t>uniquement ce dont vous avez besoin (plugins)</a:t>
            </a:r>
            <a:endParaRPr sz="1800" b="0" strike="noStrike" spc="0">
              <a:solidFill>
                <a:schemeClr val="bg1"/>
              </a:solidFill>
              <a:latin typeface="Arial"/>
            </a:endParaRPr>
          </a:p>
          <a:p>
            <a:pPr marL="457200">
              <a:lnSpc>
                <a:spcPct val="100000"/>
              </a:lnSpc>
              <a:buNone/>
              <a:defRPr/>
            </a:pPr>
            <a:endParaRPr sz="1800" b="0" strike="noStrike" spc="-1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fr-FR" sz="1800" b="1" strike="noStrike" spc="-1">
                <a:solidFill>
                  <a:schemeClr val="bg1"/>
                </a:solidFill>
                <a:latin typeface="Verdana"/>
                <a:ea typeface="Verdana"/>
              </a:rPr>
              <a:t>U</a:t>
            </a:r>
            <a:r>
              <a:rPr lang="fr-FR" sz="1800" b="1" strike="noStrike" spc="-1">
                <a:solidFill>
                  <a:schemeClr val="bg1"/>
                </a:solidFill>
                <a:latin typeface="Verdana"/>
                <a:ea typeface="Verdana"/>
              </a:rPr>
              <a:t>nified</a:t>
            </a:r>
            <a:endParaRPr sz="1800" b="0" strike="noStrike" spc="-1">
              <a:solidFill>
                <a:schemeClr val="bg1"/>
              </a:solidFill>
              <a:latin typeface="Arial"/>
            </a:endParaRPr>
          </a:p>
          <a:p>
            <a:pPr marL="283879" lvl="1" indent="-283879">
              <a:lnSpc>
                <a:spcPct val="100000"/>
              </a:lnSpc>
              <a:buFont typeface="Arial"/>
              <a:buChar char="•"/>
              <a:defRPr/>
            </a:pPr>
            <a:r>
              <a:rPr lang="fr-FR" sz="1800" b="0" strike="noStrike" spc="-1">
                <a:solidFill>
                  <a:schemeClr val="bg1"/>
                </a:solidFill>
                <a:latin typeface="Verdana"/>
                <a:ea typeface="Verdana"/>
              </a:rPr>
              <a:t>1 outil pour x matériels, y modèles d’attributions et z sorties</a:t>
            </a:r>
            <a:endParaRPr lang="fr-FR" sz="1800" b="0" strike="noStrike" spc="0">
              <a:solidFill>
                <a:schemeClr val="bg1"/>
              </a:solidFill>
              <a:latin typeface="Verdana"/>
              <a:ea typeface="Verdana"/>
            </a:endParaRPr>
          </a:p>
          <a:p>
            <a:pPr marL="283878" lvl="1" indent="-283878">
              <a:lnSpc>
                <a:spcPct val="100000"/>
              </a:lnSpc>
              <a:buFont typeface="Arial"/>
              <a:buChar char="•"/>
              <a:defRPr/>
            </a:pPr>
            <a:r>
              <a:rPr lang="fr-FR" sz="1800" b="0" strike="noStrike" spc="0">
                <a:solidFill>
                  <a:schemeClr val="bg1"/>
                </a:solidFill>
                <a:latin typeface="Verdana"/>
                <a:ea typeface="Verdana"/>
              </a:rPr>
              <a:t>1 framework pour créer des outils robustes</a:t>
            </a:r>
            <a:endParaRPr sz="1800" b="0" strike="noStrike" spc="0">
              <a:solidFill>
                <a:schemeClr val="bg1"/>
              </a:solidFill>
              <a:latin typeface="Arial"/>
            </a:endParaRPr>
          </a:p>
          <a:p>
            <a:pPr marL="457200">
              <a:lnSpc>
                <a:spcPct val="100000"/>
              </a:lnSpc>
              <a:buNone/>
              <a:defRPr/>
            </a:pPr>
            <a:endParaRPr sz="1800" b="0" strike="noStrike" spc="-1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fr-FR" sz="1800" b="1" strike="noStrike" spc="-1">
                <a:solidFill>
                  <a:schemeClr val="bg1"/>
                </a:solidFill>
                <a:latin typeface="Verdana"/>
                <a:ea typeface="Verdana"/>
              </a:rPr>
              <a:t>MET</a:t>
            </a:r>
            <a:r>
              <a:rPr lang="fr-FR" sz="1800" b="1" strike="noStrike" spc="-1">
                <a:solidFill>
                  <a:schemeClr val="bg1"/>
                </a:solidFill>
                <a:latin typeface="Verdana"/>
                <a:ea typeface="Verdana"/>
              </a:rPr>
              <a:t>rics</a:t>
            </a:r>
            <a:endParaRPr sz="1800" b="0" strike="noStrike" spc="-1">
              <a:solidFill>
                <a:schemeClr val="bg1"/>
              </a:solidFill>
              <a:latin typeface="Arial"/>
            </a:endParaRPr>
          </a:p>
        </p:txBody>
      </p:sp>
      <p:pic>
        <p:nvPicPr>
          <p:cNvPr id="838" name="" descr=""/>
          <p:cNvPicPr/>
          <p:nvPr/>
        </p:nvPicPr>
        <p:blipFill>
          <a:blip r:embed="rId3"/>
          <a:stretch/>
        </p:blipFill>
        <p:spPr bwMode="auto">
          <a:xfrm>
            <a:off x="850680" y="1938472"/>
            <a:ext cx="1387440" cy="2604960"/>
          </a:xfrm>
          <a:prstGeom prst="rect">
            <a:avLst/>
          </a:prstGeom>
          <a:ln w="0">
            <a:noFill/>
          </a:ln>
        </p:spPr>
      </p:pic>
      <p:sp>
        <p:nvSpPr>
          <p:cNvPr id="839" name=""/>
          <p:cNvSpPr/>
          <p:nvPr/>
        </p:nvSpPr>
        <p:spPr bwMode="auto">
          <a:xfrm>
            <a:off x="643680" y="4667992"/>
            <a:ext cx="17881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numCol="1" spcCol="0" anchor="t">
            <a:sp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fr-FR" sz="1800" b="0" strike="noStrike" spc="-1">
                <a:solidFill>
                  <a:srgbClr val="02CCFC"/>
                </a:solidFill>
                <a:latin typeface="Ubuntu Mono"/>
                <a:ea typeface="Ubuntu Mono"/>
              </a:rPr>
              <a:t>alumet.dev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836" name=""/>
          <p:cNvSpPr/>
          <p:nvPr/>
        </p:nvSpPr>
        <p:spPr bwMode="auto">
          <a:xfrm rot="21179820" flipH="0" flipV="0">
            <a:off x="7881635" y="4974814"/>
            <a:ext cx="1915682" cy="474006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E64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p>
            <a:pPr>
              <a:lnSpc>
                <a:spcPct val="100000"/>
              </a:lnSpc>
              <a:buNone/>
              <a:defRPr/>
            </a:pPr>
            <a:r>
              <a:rPr lang="fr-FR" sz="2000" b="0" strike="noStrike" spc="-1">
                <a:solidFill>
                  <a:srgbClr val="E64513"/>
                </a:solidFill>
                <a:latin typeface="Lato"/>
                <a:ea typeface="Arial"/>
              </a:rPr>
              <a:t>open-source !</a:t>
            </a:r>
            <a:endParaRPr lang="fr-FR" sz="2000" b="0" strike="noStrike" spc="-1">
              <a:latin typeface="Arial"/>
            </a:endParaRPr>
          </a:p>
        </p:txBody>
      </p:sp>
      <p:pic>
        <p:nvPicPr>
          <p:cNvPr id="68277160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9144271" y="5093361"/>
            <a:ext cx="2508545" cy="1674181"/>
          </a:xfrm>
          <a:prstGeom prst="rect">
            <a:avLst/>
          </a:prstGeom>
        </p:spPr>
      </p:pic>
      <p:sp>
        <p:nvSpPr>
          <p:cNvPr id="1279048357" name=""/>
          <p:cNvSpPr txBox="1"/>
          <p:nvPr/>
        </p:nvSpPr>
        <p:spPr bwMode="auto">
          <a:xfrm flipH="0" flipV="0">
            <a:off x="404855" y="5293701"/>
            <a:ext cx="7238576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 sz="1600" b="0"/>
          </a:p>
          <a:p>
            <a:pPr>
              <a:defRPr/>
            </a:pPr>
            <a:r>
              <a:rPr lang="fr-FR" sz="1600" b="0" i="0" u="none" strike="noStrike" cap="none" spc="0">
                <a:solidFill>
                  <a:srgbClr val="F74C00"/>
                </a:solidFill>
                <a:latin typeface="Verdana"/>
                <a:ea typeface="Verdana"/>
                <a:cs typeface="Verdana"/>
              </a:rPr>
              <a:t>guillaume.raffin</a:t>
            </a:r>
            <a:r>
              <a:rPr lang="fr-FR" sz="1600" b="0" i="0" u="none" strike="noStrike" cap="none" spc="0">
                <a:solidFill>
                  <a:srgbClr val="F74C00"/>
                </a:solidFill>
                <a:latin typeface="Verdana"/>
                <a:ea typeface="Verdana"/>
                <a:cs typeface="Verdana"/>
              </a:rPr>
              <a:t>@univ-grenoble-alpes.fr</a:t>
            </a:r>
            <a:br>
              <a:rPr lang="fr-FR" sz="1600" b="0" i="0" u="none" strike="noStrike" cap="none" spc="0">
                <a:solidFill>
                  <a:srgbClr val="F74C00"/>
                </a:solidFill>
                <a:latin typeface="Verdana"/>
                <a:ea typeface="Verdana"/>
                <a:cs typeface="Verdana"/>
              </a:rPr>
            </a:br>
            <a:r>
              <a:rPr lang="fr-FR" sz="1600" b="0" i="0" u="none" strike="noStrike" cap="none" spc="0">
                <a:solidFill>
                  <a:srgbClr val="F74C00"/>
                </a:solidFill>
                <a:latin typeface="Verdana"/>
                <a:ea typeface="Verdana"/>
                <a:cs typeface="Verdana"/>
              </a:rPr>
              <a:t>guillaume.raffin@eviden.com</a:t>
            </a:r>
            <a:endParaRPr lang="fr-FR" sz="1600" b="0" i="0" u="none" strike="noStrike" cap="none" spc="0">
              <a:solidFill>
                <a:srgbClr val="F74C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77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771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771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77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277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277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277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27716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2771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27716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2771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27716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2771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27716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27716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3" name="Title 1"/>
          <p:cNvSpPr/>
          <p:nvPr/>
        </p:nvSpPr>
        <p:spPr bwMode="auto">
          <a:xfrm>
            <a:off x="698400" y="298800"/>
            <a:ext cx="877464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lIns="0" numCol="1" spcCol="0" anchor="t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-1">
                <a:solidFill>
                  <a:srgbClr val="202C41"/>
                </a:solidFill>
                <a:latin typeface="Verdana"/>
                <a:ea typeface="Verdana"/>
              </a:rPr>
              <a:t>Alumet, ce n’est </a:t>
            </a:r>
            <a:r>
              <a:rPr lang="fr-FR" sz="2600" b="1" u="sng" strike="noStrike" spc="0">
                <a:solidFill>
                  <a:srgbClr val="202C41"/>
                </a:solidFill>
                <a:latin typeface="Verdana"/>
                <a:ea typeface="Verdana"/>
              </a:rPr>
              <a:t>pas</a:t>
            </a:r>
            <a:endParaRPr lang="fr-FR" sz="2600" b="1" u="none" strike="noStrike" spc="0">
              <a:solidFill>
                <a:srgbClr val="202C41"/>
              </a:solidFill>
              <a:latin typeface="Verdana"/>
              <a:ea typeface="Verdana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fr-FR" sz="2200" b="0" u="none" strike="noStrike" spc="0">
                <a:solidFill>
                  <a:srgbClr val="202C41"/>
                </a:solidFill>
                <a:latin typeface="Verdana"/>
                <a:ea typeface="Verdana"/>
              </a:rPr>
              <a:t>(positionnement par rapport aux autres outils)</a:t>
            </a:r>
            <a:endParaRPr sz="2200" b="0" u="none" strike="noStrike" spc="0">
              <a:latin typeface="Arial"/>
            </a:endParaRPr>
          </a:p>
        </p:txBody>
      </p:sp>
      <p:sp>
        <p:nvSpPr>
          <p:cNvPr id="324" name="Straight Connector 4"/>
          <p:cNvSpPr/>
          <p:nvPr/>
        </p:nvSpPr>
        <p:spPr bwMode="auto">
          <a:xfrm>
            <a:off x="698040" y="1243080"/>
            <a:ext cx="479160" cy="36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9961771" name=""/>
          <p:cNvSpPr txBox="1"/>
          <p:nvPr/>
        </p:nvSpPr>
        <p:spPr bwMode="auto">
          <a:xfrm flipH="0" flipV="0">
            <a:off x="496442" y="1630240"/>
            <a:ext cx="11567141" cy="35207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61850" indent="-261850">
              <a:lnSpc>
                <a:spcPct val="250000"/>
              </a:lnSpc>
              <a:buFont typeface="Arial"/>
              <a:buChar char="•"/>
              <a:defRPr/>
            </a:pPr>
            <a:r>
              <a:rPr sz="1800" strike="sngStrike">
                <a:highlight>
                  <a:srgbClr val="FFFF00"/>
                </a:highlight>
              </a:rPr>
              <a:t>PowerJoular, MojitO/S</a:t>
            </a:r>
            <a:r>
              <a:rPr sz="1800">
                <a:highlight>
                  <a:srgbClr val="FFFF00"/>
                </a:highlight>
              </a:rPr>
              <a:t>, ... </a:t>
            </a:r>
            <a:r>
              <a:rPr sz="1800"/>
              <a:t>: mesure locale, CPU/GPU, facile à installer sur une machine pour une expérience</a:t>
            </a:r>
            <a:endParaRPr sz="1800"/>
          </a:p>
          <a:p>
            <a:pPr marL="261850" indent="-261850">
              <a:lnSpc>
                <a:spcPct val="250000"/>
              </a:lnSpc>
              <a:buFont typeface="Arial"/>
              <a:buChar char="•"/>
              <a:defRPr/>
            </a:pPr>
            <a:r>
              <a:rPr sz="1800" strike="sngStrike">
                <a:highlight>
                  <a:srgbClr val="FF0000"/>
                </a:highlight>
              </a:rPr>
              <a:t>PowerAPI et SmartWatts</a:t>
            </a:r>
            <a:r>
              <a:rPr sz="1800">
                <a:highlight>
                  <a:srgbClr val="FF0000"/>
                </a:highlight>
              </a:rPr>
              <a:t> </a:t>
            </a:r>
            <a:r>
              <a:rPr sz="1800"/>
              <a:t>: une lib python avec un modèle d’estimation de consommation, db intermédiaire</a:t>
            </a:r>
            <a:endParaRPr sz="1800"/>
          </a:p>
          <a:p>
            <a:pPr marL="261850" indent="-261850">
              <a:lnSpc>
                <a:spcPct val="250000"/>
              </a:lnSpc>
              <a:buFont typeface="Arial"/>
              <a:buChar char="•"/>
              <a:defRPr/>
            </a:pPr>
            <a:r>
              <a:rPr sz="1800" strike="sngStrike">
                <a:highlight>
                  <a:srgbClr val="0000FF"/>
                </a:highlight>
              </a:rPr>
              <a:t>Kepler </a:t>
            </a:r>
            <a:r>
              <a:rPr sz="1800"/>
              <a:t>:  monitoring in-band de cluster Kubernetes, accent sur les modèles, exporte vers Prometheus</a:t>
            </a:r>
            <a:endParaRPr sz="1800">
              <a:highlight>
                <a:srgbClr val="00FFFF"/>
              </a:highlight>
            </a:endParaRPr>
          </a:p>
          <a:p>
            <a:pPr marL="261850" indent="-261850">
              <a:lnSpc>
                <a:spcPct val="250000"/>
              </a:lnSpc>
              <a:buFont typeface="Arial"/>
              <a:buChar char="•"/>
              <a:defRPr/>
            </a:pPr>
            <a:r>
              <a:rPr sz="1800" strike="sngStrike">
                <a:highlight>
                  <a:srgbClr val="00FFFF"/>
                </a:highlight>
              </a:rPr>
              <a:t>CEEMS </a:t>
            </a:r>
            <a:r>
              <a:rPr sz="1800"/>
              <a:t>: collecteur in/out-of-band qui exporte vers Prometheus, apps autour</a:t>
            </a:r>
            <a:endParaRPr sz="1800"/>
          </a:p>
          <a:p>
            <a:pPr marL="261850" indent="-261850">
              <a:lnSpc>
                <a:spcPct val="250000"/>
              </a:lnSpc>
              <a:buFont typeface="Arial"/>
              <a:buChar char="•"/>
              <a:defRPr/>
            </a:pPr>
            <a:r>
              <a:rPr sz="1800" strike="sngStrike">
                <a:highlight>
                  <a:srgbClr val="00FF00"/>
                </a:highlight>
              </a:rPr>
              <a:t>Kwollect </a:t>
            </a:r>
            <a:r>
              <a:rPr sz="1800"/>
              <a:t>: monitoring out-of-band, appel de collecteurs externes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9390255" name="Title 1"/>
          <p:cNvSpPr/>
          <p:nvPr/>
        </p:nvSpPr>
        <p:spPr bwMode="auto">
          <a:xfrm>
            <a:off x="698399" y="298800"/>
            <a:ext cx="877464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lIns="0" numCol="1" spcCol="0" anchor="t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  <a:t>Mais Alumet, c’est un peu comme...</a:t>
            </a:r>
            <a:endParaRPr lang="fr-FR" sz="2600" b="1" u="none" strike="noStrike" spc="0">
              <a:solidFill>
                <a:srgbClr val="202C41"/>
              </a:solidFill>
              <a:latin typeface="Verdana"/>
              <a:ea typeface="Verdana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fr-FR" sz="2200" b="0" u="none" strike="noStrike" spc="0">
                <a:solidFill>
                  <a:srgbClr val="202C41"/>
                </a:solidFill>
                <a:latin typeface="Verdana"/>
                <a:ea typeface="Verdana"/>
              </a:rPr>
              <a:t>(positionnement par rapport aux autres outils)</a:t>
            </a:r>
            <a:endParaRPr sz="2200" b="0" u="none" strike="noStrike" spc="0">
              <a:latin typeface="Arial"/>
            </a:endParaRPr>
          </a:p>
        </p:txBody>
      </p:sp>
      <p:sp>
        <p:nvSpPr>
          <p:cNvPr id="2067035690" name="Straight Connector 4"/>
          <p:cNvSpPr/>
          <p:nvPr/>
        </p:nvSpPr>
        <p:spPr bwMode="auto">
          <a:xfrm>
            <a:off x="698040" y="1243080"/>
            <a:ext cx="479160" cy="36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6842137" name=""/>
          <p:cNvSpPr txBox="1"/>
          <p:nvPr/>
        </p:nvSpPr>
        <p:spPr bwMode="auto">
          <a:xfrm flipH="0" flipV="0">
            <a:off x="496442" y="1630240"/>
            <a:ext cx="11706461" cy="35207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61850" indent="-261850">
              <a:lnSpc>
                <a:spcPct val="250000"/>
              </a:lnSpc>
              <a:buFont typeface="Arial"/>
              <a:buChar char="•"/>
              <a:defRPr/>
            </a:pPr>
            <a:r>
              <a:rPr sz="1800" strike="noStrike">
                <a:highlight>
                  <a:srgbClr val="FFFF00"/>
                </a:highlight>
              </a:rPr>
              <a:t>PowerJoular, MojitO/S</a:t>
            </a:r>
            <a:r>
              <a:rPr sz="1800" strike="noStrike">
                <a:highlight>
                  <a:srgbClr val="FFFF00"/>
                </a:highlight>
              </a:rPr>
              <a:t>, ... </a:t>
            </a:r>
            <a:r>
              <a:rPr sz="1800" strike="noStrike"/>
              <a:t>: on peut faire de la mesure locale, CPU/GPU, facile à prendre en main</a:t>
            </a:r>
            <a:endParaRPr sz="1800" strike="noStrike"/>
          </a:p>
          <a:p>
            <a:pPr marL="261850" indent="-261850">
              <a:lnSpc>
                <a:spcPct val="250000"/>
              </a:lnSpc>
              <a:buFont typeface="Arial"/>
              <a:buChar char="•"/>
              <a:defRPr/>
            </a:pPr>
            <a:r>
              <a:rPr sz="1800" strike="noStrike">
                <a:highlight>
                  <a:srgbClr val="FF0000"/>
                </a:highlight>
              </a:rPr>
              <a:t>PowerAPI et SmartWatts</a:t>
            </a:r>
            <a:r>
              <a:rPr sz="1800" strike="noStrike">
                <a:highlight>
                  <a:srgbClr val="FF0000"/>
                </a:highlight>
              </a:rPr>
              <a:t> </a:t>
            </a:r>
            <a:r>
              <a:rPr sz="1800" strike="noStrike"/>
              <a:t>: Alumet propose une lib qui permet de créer d’autres outils, y compris d’estimation</a:t>
            </a:r>
            <a:endParaRPr sz="1800" strike="noStrike"/>
          </a:p>
          <a:p>
            <a:pPr marL="261850" indent="-261850">
              <a:lnSpc>
                <a:spcPct val="250000"/>
              </a:lnSpc>
              <a:buFont typeface="Arial"/>
              <a:buChar char="•"/>
              <a:defRPr/>
            </a:pPr>
            <a:r>
              <a:rPr sz="1800" strike="noStrike">
                <a:highlight>
                  <a:srgbClr val="0000FF"/>
                </a:highlight>
              </a:rPr>
              <a:t>Kepler </a:t>
            </a:r>
            <a:r>
              <a:rPr sz="1800" strike="noStrike"/>
              <a:t>:  Alumet peut faire du monitoring in-band de cluster Kubernetes</a:t>
            </a:r>
            <a:endParaRPr sz="1800" strike="noStrike"/>
          </a:p>
          <a:p>
            <a:pPr marL="261850" indent="-261850">
              <a:lnSpc>
                <a:spcPct val="250000"/>
              </a:lnSpc>
              <a:buFont typeface="Arial"/>
              <a:buChar char="•"/>
              <a:defRPr/>
            </a:pPr>
            <a:r>
              <a:rPr sz="1800" strike="noStrike">
                <a:highlight>
                  <a:srgbClr val="00FFFF"/>
                </a:highlight>
              </a:rPr>
              <a:t>CEEMS </a:t>
            </a:r>
            <a:r>
              <a:rPr sz="1800" strike="noStrike"/>
              <a:t>: Alumet peut être déployé dans un système HPC et peut exporter vers Prometheus</a:t>
            </a:r>
            <a:endParaRPr sz="1800" strike="noStrike"/>
          </a:p>
          <a:p>
            <a:pPr marL="261850" indent="-261850">
              <a:lnSpc>
                <a:spcPct val="250000"/>
              </a:lnSpc>
              <a:buFont typeface="Arial"/>
              <a:buChar char="•"/>
              <a:defRPr/>
            </a:pPr>
            <a:r>
              <a:rPr sz="1800" strike="noStrike">
                <a:highlight>
                  <a:srgbClr val="00FF00"/>
                </a:highlight>
              </a:rPr>
              <a:t>Kwollect </a:t>
            </a:r>
            <a:r>
              <a:rPr sz="1800" strike="noStrike"/>
              <a:t>: Alumet pourrait faire du monitoring out-of-band</a:t>
            </a:r>
            <a:endParaRPr sz="1800" strike="noStrik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5813114" name="Title 1"/>
          <p:cNvSpPr/>
          <p:nvPr/>
        </p:nvSpPr>
        <p:spPr bwMode="auto">
          <a:xfrm>
            <a:off x="698399" y="298800"/>
            <a:ext cx="877464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lIns="0" numCol="1" spcCol="0" anchor="t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  <a:t>Alumet, qu’est-ce que c’est ?</a:t>
            </a:r>
            <a:endParaRPr lang="fr-FR" sz="2600" b="1" u="none" strike="noStrike" spc="0">
              <a:solidFill>
                <a:srgbClr val="202C41"/>
              </a:solidFill>
              <a:latin typeface="Verdana"/>
              <a:ea typeface="Verdana"/>
            </a:endParaRPr>
          </a:p>
        </p:txBody>
      </p:sp>
      <p:sp>
        <p:nvSpPr>
          <p:cNvPr id="892661621" name="Straight Connector 4"/>
          <p:cNvSpPr/>
          <p:nvPr/>
        </p:nvSpPr>
        <p:spPr bwMode="auto">
          <a:xfrm>
            <a:off x="698040" y="1243080"/>
            <a:ext cx="479160" cy="36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7732531" name=""/>
          <p:cNvSpPr txBox="1"/>
          <p:nvPr/>
        </p:nvSpPr>
        <p:spPr bwMode="auto">
          <a:xfrm flipH="0" flipV="0">
            <a:off x="679614" y="1483700"/>
            <a:ext cx="11127012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/>
              <a:t>Un framework de mesure basé sur 3 piliers.</a:t>
            </a:r>
            <a:endParaRPr sz="1800"/>
          </a:p>
        </p:txBody>
      </p:sp>
      <p:sp>
        <p:nvSpPr>
          <p:cNvPr id="536702305" name=""/>
          <p:cNvSpPr/>
          <p:nvPr/>
        </p:nvSpPr>
        <p:spPr bwMode="auto">
          <a:xfrm flipH="0" flipV="0">
            <a:off x="2602564" y="2438764"/>
            <a:ext cx="7015528" cy="787644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2000">
                <a:solidFill>
                  <a:schemeClr val="tx1"/>
                </a:solidFill>
              </a:rPr>
              <a:t>Un modèle unifié qui capture l’essence de la mesure</a:t>
            </a:r>
            <a:endParaRPr sz="2000">
              <a:solidFill>
                <a:schemeClr val="tx1"/>
              </a:solidFill>
            </a:endParaRPr>
          </a:p>
        </p:txBody>
      </p:sp>
      <p:sp>
        <p:nvSpPr>
          <p:cNvPr id="1389928032" name=""/>
          <p:cNvSpPr/>
          <p:nvPr/>
        </p:nvSpPr>
        <p:spPr bwMode="auto">
          <a:xfrm flipH="0" flipV="0">
            <a:off x="2602564" y="3734714"/>
            <a:ext cx="7015527" cy="787644"/>
          </a:xfrm>
          <a:prstGeom prst="roundRect">
            <a:avLst>
              <a:gd name="adj" fmla="val 16667"/>
            </a:avLst>
          </a:prstGeom>
          <a:solidFill>
            <a:srgbClr val="F2AC29"/>
          </a:solidFill>
          <a:ln w="254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2000">
                <a:solidFill>
                  <a:schemeClr val="tx1"/>
                </a:solidFill>
              </a:rPr>
              <a:t>Un pipeline de mesure générique et efficace</a:t>
            </a:r>
            <a:endParaRPr sz="2000">
              <a:solidFill>
                <a:schemeClr val="tx1"/>
              </a:solidFill>
            </a:endParaRPr>
          </a:p>
        </p:txBody>
      </p:sp>
      <p:sp>
        <p:nvSpPr>
          <p:cNvPr id="881437665" name=""/>
          <p:cNvSpPr/>
          <p:nvPr/>
        </p:nvSpPr>
        <p:spPr bwMode="auto">
          <a:xfrm flipH="0" flipV="0">
            <a:off x="2588235" y="5030664"/>
            <a:ext cx="7015527" cy="78764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2000">
                <a:solidFill>
                  <a:schemeClr val="tx1"/>
                </a:solidFill>
              </a:rPr>
              <a:t>Une forte extensibilité grâce à un système de plugins</a:t>
            </a:r>
            <a:endParaRPr sz="20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0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92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3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795587" name="Title 1"/>
          <p:cNvSpPr/>
          <p:nvPr/>
        </p:nvSpPr>
        <p:spPr bwMode="auto">
          <a:xfrm>
            <a:off x="698398" y="298800"/>
            <a:ext cx="877464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lIns="0" numCol="1" spcCol="0" anchor="t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  <a:t>Core &amp; Plugins</a:t>
            </a:r>
            <a:endParaRPr lang="fr-FR" sz="2600" b="1" u="none" strike="noStrike" spc="0">
              <a:solidFill>
                <a:srgbClr val="202C41"/>
              </a:solidFill>
              <a:latin typeface="Verdana"/>
              <a:ea typeface="Verdana"/>
            </a:endParaRPr>
          </a:p>
        </p:txBody>
      </p:sp>
      <p:sp>
        <p:nvSpPr>
          <p:cNvPr id="1200834769" name="Straight Connector 4"/>
          <p:cNvSpPr/>
          <p:nvPr/>
        </p:nvSpPr>
        <p:spPr bwMode="auto">
          <a:xfrm>
            <a:off x="698040" y="1243080"/>
            <a:ext cx="479160" cy="36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1630321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0" y="1321258"/>
            <a:ext cx="8286750" cy="4572000"/>
          </a:xfrm>
          <a:prstGeom prst="rect">
            <a:avLst/>
          </a:prstGeom>
        </p:spPr>
      </p:pic>
      <p:sp>
        <p:nvSpPr>
          <p:cNvPr id="333717098" name=""/>
          <p:cNvSpPr/>
          <p:nvPr/>
        </p:nvSpPr>
        <p:spPr bwMode="auto">
          <a:xfrm flipH="0" flipV="0">
            <a:off x="230548" y="6248398"/>
            <a:ext cx="1562098" cy="457200"/>
          </a:xfrm>
          <a:prstGeom prst="rect">
            <a:avLst/>
          </a:prstGeom>
          <a:solidFill>
            <a:srgbClr val="F2AC29"/>
          </a:solidFill>
          <a:ln w="254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800" b="1">
                <a:solidFill>
                  <a:schemeClr val="tx1"/>
                </a:solidFill>
              </a:rPr>
              <a:t>Plugins</a:t>
            </a:r>
            <a:endParaRPr sz="18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9274534" name="Title 1"/>
          <p:cNvSpPr/>
          <p:nvPr/>
        </p:nvSpPr>
        <p:spPr bwMode="auto">
          <a:xfrm>
            <a:off x="698398" y="298800"/>
            <a:ext cx="877464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lIns="0" numCol="1" spcCol="0" anchor="t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  <a:t>Core &amp; Plugins</a:t>
            </a:r>
            <a:endParaRPr lang="fr-FR" sz="2600" b="1" u="none" strike="noStrike" spc="0">
              <a:solidFill>
                <a:srgbClr val="202C41"/>
              </a:solidFill>
              <a:latin typeface="Verdana"/>
              <a:ea typeface="Verdana"/>
            </a:endParaRPr>
          </a:p>
        </p:txBody>
      </p:sp>
      <p:sp>
        <p:nvSpPr>
          <p:cNvPr id="720617052" name="Straight Connector 4"/>
          <p:cNvSpPr/>
          <p:nvPr/>
        </p:nvSpPr>
        <p:spPr bwMode="auto">
          <a:xfrm>
            <a:off x="698040" y="1243080"/>
            <a:ext cx="479160" cy="36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1642108" name=""/>
          <p:cNvSpPr/>
          <p:nvPr/>
        </p:nvSpPr>
        <p:spPr bwMode="auto">
          <a:xfrm flipH="0" flipV="0">
            <a:off x="698040" y="1703509"/>
            <a:ext cx="2757047" cy="2804012"/>
          </a:xfrm>
          <a:prstGeom prst="rect">
            <a:avLst/>
          </a:prstGeom>
          <a:solidFill>
            <a:srgbClr val="F2AC29"/>
          </a:solidFill>
          <a:ln w="254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2000" b="0">
                <a:solidFill>
                  <a:schemeClr val="tx1"/>
                </a:solidFill>
              </a:rPr>
              <a:t>Plugin</a:t>
            </a:r>
            <a:endParaRPr sz="2000" b="1">
              <a:solidFill>
                <a:schemeClr val="tx1"/>
              </a:solidFill>
            </a:endParaRPr>
          </a:p>
        </p:txBody>
      </p:sp>
      <p:sp>
        <p:nvSpPr>
          <p:cNvPr id="1212669705" name=""/>
          <p:cNvSpPr/>
          <p:nvPr/>
        </p:nvSpPr>
        <p:spPr bwMode="auto">
          <a:xfrm flipH="0" flipV="0">
            <a:off x="8433805" y="1703509"/>
            <a:ext cx="2757046" cy="2804011"/>
          </a:xfrm>
          <a:prstGeom prst="rect">
            <a:avLst/>
          </a:prstGeom>
          <a:solidFill>
            <a:srgbClr val="6EBDF5"/>
          </a:solidFill>
          <a:ln w="254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2000" b="0">
                <a:solidFill>
                  <a:schemeClr val="tx1"/>
                </a:solidFill>
              </a:rPr>
              <a:t>Alumet core</a:t>
            </a:r>
            <a:endParaRPr sz="2000" b="1">
              <a:solidFill>
                <a:schemeClr val="tx1"/>
              </a:solidFill>
            </a:endParaRPr>
          </a:p>
        </p:txBody>
      </p:sp>
      <p:cxnSp>
        <p:nvCxnSpPr>
          <p:cNvPr id="0" name=""/>
          <p:cNvCxnSpPr>
            <a:cxnSpLocks/>
          </p:cNvCxnSpPr>
          <p:nvPr/>
        </p:nvCxnSpPr>
        <p:spPr bwMode="auto">
          <a:xfrm flipH="0" flipV="0">
            <a:off x="3592067" y="1813413"/>
            <a:ext cx="4707547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011507" name=""/>
          <p:cNvSpPr txBox="1"/>
          <p:nvPr/>
        </p:nvSpPr>
        <p:spPr bwMode="auto">
          <a:xfrm flipH="0" flipV="0">
            <a:off x="4471297" y="2033220"/>
            <a:ext cx="3180816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600"/>
              <a:t>« enregistre toutes les mesures dans telle DB »</a:t>
            </a:r>
            <a:endParaRPr sz="1600"/>
          </a:p>
        </p:txBody>
      </p:sp>
      <p:cxnSp>
        <p:nvCxnSpPr>
          <p:cNvPr id="1009516944" name=""/>
          <p:cNvCxnSpPr>
            <a:cxnSpLocks/>
          </p:cNvCxnSpPr>
          <p:nvPr/>
        </p:nvCxnSpPr>
        <p:spPr bwMode="auto">
          <a:xfrm flipH="0" flipV="0">
            <a:off x="3652880" y="3339610"/>
            <a:ext cx="4707547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2338095" name=""/>
          <p:cNvSpPr txBox="1"/>
          <p:nvPr/>
        </p:nvSpPr>
        <p:spPr bwMode="auto">
          <a:xfrm flipH="0" flipV="0">
            <a:off x="4532111" y="3559419"/>
            <a:ext cx="3204216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600"/>
              <a:t>« réveille telle source toutes les 2ms pour lire les informations du GPU »</a:t>
            </a:r>
            <a:endParaRPr sz="1600"/>
          </a:p>
        </p:txBody>
      </p:sp>
      <p:sp>
        <p:nvSpPr>
          <p:cNvPr id="1168509132" name=""/>
          <p:cNvSpPr/>
          <p:nvPr/>
        </p:nvSpPr>
        <p:spPr bwMode="auto">
          <a:xfrm rot="10799989" flipH="0" flipV="0">
            <a:off x="5085718" y="4744182"/>
            <a:ext cx="5631780" cy="1850047"/>
          </a:xfrm>
          <a:prstGeom prst="wedgeRectCallout">
            <a:avLst>
              <a:gd name="adj1" fmla="val -33737"/>
              <a:gd name="adj2" fmla="val 63861"/>
            </a:avLst>
          </a:prstGeom>
          <a:solidFill>
            <a:schemeClr val="bg2"/>
          </a:solidFill>
          <a:ln w="254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351546252" name=""/>
          <p:cNvSpPr txBox="1"/>
          <p:nvPr/>
        </p:nvSpPr>
        <p:spPr bwMode="auto">
          <a:xfrm flipH="0" flipV="0">
            <a:off x="5258942" y="4909038"/>
            <a:ext cx="5404453" cy="1463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/>
              <a:t>Garanti </a:t>
            </a:r>
            <a:r>
              <a:rPr sz="1800" u="sng"/>
              <a:t>sans</a:t>
            </a:r>
            <a:r>
              <a:rPr sz="1800"/>
              <a:t> :</a:t>
            </a:r>
            <a:endParaRPr sz="1800"/>
          </a:p>
          <a:p>
            <a:pPr marL="283879" indent="-283879">
              <a:buFont typeface="Arial"/>
              <a:buChar char="–"/>
              <a:defRPr/>
            </a:pPr>
            <a:r>
              <a:rPr sz="1800"/>
              <a:t>métriques prédéfinies</a:t>
            </a:r>
            <a:endParaRPr sz="1800"/>
          </a:p>
          <a:p>
            <a:pPr marL="283879" indent="-283879">
              <a:buFont typeface="Arial"/>
              <a:buChar char="–"/>
              <a:defRPr/>
            </a:pPr>
            <a:r>
              <a:rPr sz="1800"/>
              <a:t>informations sur les sources</a:t>
            </a:r>
            <a:endParaRPr sz="1800"/>
          </a:p>
          <a:p>
            <a:pPr marL="283879" indent="-283879">
              <a:buFont typeface="Arial"/>
              <a:buChar char="–"/>
              <a:defRPr/>
            </a:pPr>
            <a:r>
              <a:rPr sz="1800"/>
              <a:t>fréquences codées en dur</a:t>
            </a:r>
            <a:endParaRPr sz="1800"/>
          </a:p>
          <a:p>
            <a:pPr marL="283879" indent="-283879">
              <a:buFont typeface="Arial"/>
              <a:buChar char="–"/>
              <a:defRPr/>
            </a:pPr>
            <a:r>
              <a:rPr sz="1800"/>
              <a:t>OGM</a:t>
            </a:r>
            <a:endParaRPr sz="1800"/>
          </a:p>
        </p:txBody>
      </p:sp>
      <p:sp>
        <p:nvSpPr>
          <p:cNvPr id="1624264035" name=""/>
          <p:cNvSpPr/>
          <p:nvPr/>
        </p:nvSpPr>
        <p:spPr bwMode="auto">
          <a:xfrm flipH="0" flipV="0">
            <a:off x="968026" y="3938221"/>
            <a:ext cx="2324735" cy="439615"/>
          </a:xfrm>
          <a:prstGeom prst="flowChartProcess">
            <a:avLst/>
          </a:prstGeom>
          <a:ln w="254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600"/>
              <a:t>Source</a:t>
            </a:r>
            <a:endParaRPr sz="1600"/>
          </a:p>
        </p:txBody>
      </p:sp>
      <p:sp>
        <p:nvSpPr>
          <p:cNvPr id="1095734039" name=""/>
          <p:cNvSpPr/>
          <p:nvPr/>
        </p:nvSpPr>
        <p:spPr bwMode="auto">
          <a:xfrm flipH="0" flipV="0">
            <a:off x="968026" y="3357928"/>
            <a:ext cx="2324734" cy="439613"/>
          </a:xfrm>
          <a:prstGeom prst="flowChartProcess">
            <a:avLst/>
          </a:prstGeom>
          <a:ln w="254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600"/>
              <a:t>Def. métriques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5617999" name="Title 1"/>
          <p:cNvSpPr/>
          <p:nvPr/>
        </p:nvSpPr>
        <p:spPr bwMode="auto">
          <a:xfrm>
            <a:off x="698398" y="298800"/>
            <a:ext cx="877464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lIns="0" numCol="1" spcCol="0" anchor="t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  <a:t>Core &amp; Plugins</a:t>
            </a:r>
            <a:endParaRPr lang="fr-FR" sz="2600" b="1" u="none" strike="noStrike" spc="0">
              <a:solidFill>
                <a:srgbClr val="202C41"/>
              </a:solidFill>
              <a:latin typeface="Verdana"/>
              <a:ea typeface="Verdana"/>
            </a:endParaRPr>
          </a:p>
        </p:txBody>
      </p:sp>
      <p:sp>
        <p:nvSpPr>
          <p:cNvPr id="1658139123" name="Straight Connector 4"/>
          <p:cNvSpPr/>
          <p:nvPr/>
        </p:nvSpPr>
        <p:spPr bwMode="auto">
          <a:xfrm>
            <a:off x="698040" y="1243080"/>
            <a:ext cx="479160" cy="36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967922" name=""/>
          <p:cNvSpPr/>
          <p:nvPr/>
        </p:nvSpPr>
        <p:spPr bwMode="auto">
          <a:xfrm flipH="0" flipV="0">
            <a:off x="698040" y="1703509"/>
            <a:ext cx="2757047" cy="2804012"/>
          </a:xfrm>
          <a:prstGeom prst="rect">
            <a:avLst/>
          </a:prstGeom>
          <a:solidFill>
            <a:srgbClr val="F2AC29"/>
          </a:solidFill>
          <a:ln w="254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2000" b="0">
                <a:solidFill>
                  <a:schemeClr val="tx1"/>
                </a:solidFill>
              </a:rPr>
              <a:t>Plugin</a:t>
            </a:r>
            <a:endParaRPr sz="2000" b="1">
              <a:solidFill>
                <a:schemeClr val="tx1"/>
              </a:solidFill>
            </a:endParaRPr>
          </a:p>
        </p:txBody>
      </p:sp>
      <p:sp>
        <p:nvSpPr>
          <p:cNvPr id="867771758" name=""/>
          <p:cNvSpPr/>
          <p:nvPr/>
        </p:nvSpPr>
        <p:spPr bwMode="auto">
          <a:xfrm flipH="0" flipV="0">
            <a:off x="8433805" y="1703509"/>
            <a:ext cx="2757046" cy="2804011"/>
          </a:xfrm>
          <a:prstGeom prst="rect">
            <a:avLst/>
          </a:prstGeom>
          <a:solidFill>
            <a:srgbClr val="6EBDF5"/>
          </a:solidFill>
          <a:ln w="254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2000" b="0">
                <a:solidFill>
                  <a:schemeClr val="tx1"/>
                </a:solidFill>
              </a:rPr>
              <a:t>Alumet core</a:t>
            </a:r>
            <a:endParaRPr sz="2000" b="1">
              <a:solidFill>
                <a:schemeClr val="tx1"/>
              </a:solidFill>
            </a:endParaRPr>
          </a:p>
        </p:txBody>
      </p:sp>
      <p:cxnSp>
        <p:nvCxnSpPr>
          <p:cNvPr id="1444515737" name=""/>
          <p:cNvCxnSpPr>
            <a:cxnSpLocks/>
          </p:cNvCxnSpPr>
          <p:nvPr/>
        </p:nvCxnSpPr>
        <p:spPr bwMode="auto">
          <a:xfrm flipH="0" flipV="0">
            <a:off x="3592067" y="1813413"/>
            <a:ext cx="4707547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0424747" name=""/>
          <p:cNvSpPr txBox="1"/>
          <p:nvPr/>
        </p:nvSpPr>
        <p:spPr bwMode="auto">
          <a:xfrm flipH="0" flipV="0">
            <a:off x="4471297" y="2033220"/>
            <a:ext cx="3180816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600"/>
              <a:t>« enregistre toutes les mesures dans telle DB »</a:t>
            </a:r>
            <a:endParaRPr sz="1600"/>
          </a:p>
        </p:txBody>
      </p:sp>
      <p:cxnSp>
        <p:nvCxnSpPr>
          <p:cNvPr id="1532882519" name=""/>
          <p:cNvCxnSpPr>
            <a:cxnSpLocks/>
          </p:cNvCxnSpPr>
          <p:nvPr/>
        </p:nvCxnSpPr>
        <p:spPr bwMode="auto">
          <a:xfrm flipH="0" flipV="0">
            <a:off x="3652880" y="3339610"/>
            <a:ext cx="4707547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9116589" name=""/>
          <p:cNvSpPr txBox="1"/>
          <p:nvPr/>
        </p:nvSpPr>
        <p:spPr bwMode="auto">
          <a:xfrm flipH="0" flipV="0">
            <a:off x="4532111" y="3559419"/>
            <a:ext cx="3204216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600"/>
              <a:t>« réveille telle source toutes les 2ms pour lire les informations du GPU »</a:t>
            </a:r>
            <a:endParaRPr sz="1600"/>
          </a:p>
        </p:txBody>
      </p:sp>
      <p:sp>
        <p:nvSpPr>
          <p:cNvPr id="543668184" name=""/>
          <p:cNvSpPr/>
          <p:nvPr/>
        </p:nvSpPr>
        <p:spPr bwMode="auto">
          <a:xfrm rot="10799989" flipH="0" flipV="0">
            <a:off x="5085718" y="4744182"/>
            <a:ext cx="5631780" cy="1850047"/>
          </a:xfrm>
          <a:prstGeom prst="wedgeRectCallout">
            <a:avLst>
              <a:gd name="adj1" fmla="val -33737"/>
              <a:gd name="adj2" fmla="val 63861"/>
            </a:avLst>
          </a:prstGeom>
          <a:solidFill>
            <a:schemeClr val="bg2"/>
          </a:solidFill>
          <a:ln w="254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571894544" name=""/>
          <p:cNvSpPr txBox="1"/>
          <p:nvPr/>
        </p:nvSpPr>
        <p:spPr bwMode="auto">
          <a:xfrm flipH="0" flipV="0">
            <a:off x="5258942" y="4909038"/>
            <a:ext cx="5404453" cy="1463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/>
              <a:t>Garanti </a:t>
            </a:r>
            <a:r>
              <a:rPr sz="1800" u="sng"/>
              <a:t>sans</a:t>
            </a:r>
            <a:r>
              <a:rPr sz="1800"/>
              <a:t> :</a:t>
            </a:r>
            <a:endParaRPr sz="1800"/>
          </a:p>
          <a:p>
            <a:pPr marL="283879" indent="-283879">
              <a:buFont typeface="Arial"/>
              <a:buChar char="–"/>
              <a:defRPr/>
            </a:pPr>
            <a:r>
              <a:rPr sz="1800"/>
              <a:t>métriques prédéfinies</a:t>
            </a:r>
            <a:endParaRPr sz="1800"/>
          </a:p>
          <a:p>
            <a:pPr marL="283879" indent="-283879">
              <a:buFont typeface="Arial"/>
              <a:buChar char="–"/>
              <a:defRPr/>
            </a:pPr>
            <a:r>
              <a:rPr sz="1800"/>
              <a:t>informations sur les sources</a:t>
            </a:r>
            <a:endParaRPr sz="1800"/>
          </a:p>
          <a:p>
            <a:pPr marL="283879" indent="-283879">
              <a:buFont typeface="Arial"/>
              <a:buChar char="–"/>
              <a:defRPr/>
            </a:pPr>
            <a:r>
              <a:rPr sz="1800"/>
              <a:t>fréquences codées en dur</a:t>
            </a:r>
            <a:endParaRPr sz="1800"/>
          </a:p>
          <a:p>
            <a:pPr marL="283879" indent="-283879">
              <a:buFont typeface="Arial"/>
              <a:buChar char="–"/>
              <a:defRPr/>
            </a:pPr>
            <a:r>
              <a:rPr sz="1800"/>
              <a:t>OGM</a:t>
            </a:r>
            <a:endParaRPr sz="1800"/>
          </a:p>
        </p:txBody>
      </p:sp>
      <p:sp>
        <p:nvSpPr>
          <p:cNvPr id="1792796350" name=""/>
          <p:cNvSpPr/>
          <p:nvPr/>
        </p:nvSpPr>
        <p:spPr bwMode="auto">
          <a:xfrm flipH="0" flipV="0">
            <a:off x="968026" y="3938221"/>
            <a:ext cx="2324735" cy="439615"/>
          </a:xfrm>
          <a:prstGeom prst="flowChartProcess">
            <a:avLst/>
          </a:prstGeom>
          <a:ln w="254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600"/>
              <a:t>Sources</a:t>
            </a:r>
            <a:endParaRPr sz="1600"/>
          </a:p>
        </p:txBody>
      </p:sp>
      <p:sp>
        <p:nvSpPr>
          <p:cNvPr id="2082494441" name=""/>
          <p:cNvSpPr/>
          <p:nvPr/>
        </p:nvSpPr>
        <p:spPr bwMode="auto">
          <a:xfrm flipH="0" flipV="0">
            <a:off x="968026" y="3357928"/>
            <a:ext cx="2324734" cy="439613"/>
          </a:xfrm>
          <a:prstGeom prst="flowChartProcess">
            <a:avLst/>
          </a:prstGeom>
          <a:ln w="254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600"/>
              <a:t>Def. métriques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6869642" name="Title 1"/>
          <p:cNvSpPr/>
          <p:nvPr/>
        </p:nvSpPr>
        <p:spPr bwMode="auto">
          <a:xfrm>
            <a:off x="698398" y="298800"/>
            <a:ext cx="877464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lIns="0" numCol="1" spcCol="0" anchor="t">
            <a:normAutofit/>
          </a:bodyPr>
          <a:p>
            <a:pPr>
              <a:lnSpc>
                <a:spcPct val="90000"/>
              </a:lnSpc>
              <a:buNone/>
              <a:defRPr/>
            </a:pPr>
            <a:r>
              <a:rPr lang="fr-FR" sz="2600" b="1" strike="noStrike" spc="0">
                <a:solidFill>
                  <a:srgbClr val="202C41"/>
                </a:solidFill>
                <a:latin typeface="Verdana"/>
                <a:ea typeface="Verdana"/>
              </a:rPr>
              <a:t>Core &amp; Plugins =&gt; Agent</a:t>
            </a:r>
            <a:endParaRPr lang="fr-FR" sz="2600" b="1" u="none" strike="noStrike" spc="0">
              <a:solidFill>
                <a:srgbClr val="202C41"/>
              </a:solidFill>
              <a:latin typeface="Verdana"/>
              <a:ea typeface="Verdana"/>
            </a:endParaRPr>
          </a:p>
        </p:txBody>
      </p:sp>
      <p:sp>
        <p:nvSpPr>
          <p:cNvPr id="1024585417" name="Straight Connector 4"/>
          <p:cNvSpPr/>
          <p:nvPr/>
        </p:nvSpPr>
        <p:spPr bwMode="auto">
          <a:xfrm>
            <a:off x="698040" y="1243080"/>
            <a:ext cx="479160" cy="36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397661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7200" y="1728787"/>
            <a:ext cx="11277599" cy="3933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_rels/theme5.xml.rels><?xml version="1.0" encoding="UTF-8" standalone="yes"?><Relationships xmlns="http://schemas.openxmlformats.org/package/2006/relationships"></Relationships>
</file>

<file path=ppt/theme/_rels/theme6.xml.rels><?xml version="1.0" encoding="UTF-8" standalone="yes"?><Relationships xmlns="http://schemas.openxmlformats.org/package/2006/relationships"></Relationships>
</file>

<file path=ppt/theme/_rels/theme7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A3A3C"/>
      </a:dk2>
      <a:lt2>
        <a:srgbClr val="EFEFF1"/>
      </a:lt2>
      <a:accent1>
        <a:srgbClr val="B68D44"/>
      </a:accent1>
      <a:accent2>
        <a:srgbClr val="8E7A3F"/>
      </a:accent2>
      <a:accent3>
        <a:srgbClr val="3A3A3C"/>
      </a:accent3>
      <a:accent4>
        <a:srgbClr val="EFEFF1"/>
      </a:accent4>
      <a:accent5>
        <a:srgbClr val="F7E3D8"/>
      </a:accent5>
      <a:accent6>
        <a:srgbClr val="D3C6B0"/>
      </a:accent6>
      <a:hlink>
        <a:srgbClr val="9E9292"/>
      </a:hlink>
      <a:folHlink>
        <a:srgbClr val="35333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A3A3C"/>
      </a:dk2>
      <a:lt2>
        <a:srgbClr val="EFEFF1"/>
      </a:lt2>
      <a:accent1>
        <a:srgbClr val="B68D44"/>
      </a:accent1>
      <a:accent2>
        <a:srgbClr val="8E7A3F"/>
      </a:accent2>
      <a:accent3>
        <a:srgbClr val="3A3A3C"/>
      </a:accent3>
      <a:accent4>
        <a:srgbClr val="EFEFF1"/>
      </a:accent4>
      <a:accent5>
        <a:srgbClr val="F7E3D8"/>
      </a:accent5>
      <a:accent6>
        <a:srgbClr val="D3C6B0"/>
      </a:accent6>
      <a:hlink>
        <a:srgbClr val="9E9292"/>
      </a:hlink>
      <a:folHlink>
        <a:srgbClr val="35333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A3A3C"/>
      </a:dk2>
      <a:lt2>
        <a:srgbClr val="EFEFF1"/>
      </a:lt2>
      <a:accent1>
        <a:srgbClr val="B68D44"/>
      </a:accent1>
      <a:accent2>
        <a:srgbClr val="8E7A3F"/>
      </a:accent2>
      <a:accent3>
        <a:srgbClr val="3A3A3C"/>
      </a:accent3>
      <a:accent4>
        <a:srgbClr val="EFEFF1"/>
      </a:accent4>
      <a:accent5>
        <a:srgbClr val="F7E3D8"/>
      </a:accent5>
      <a:accent6>
        <a:srgbClr val="D3C6B0"/>
      </a:accent6>
      <a:hlink>
        <a:srgbClr val="9E9292"/>
      </a:hlink>
      <a:folHlink>
        <a:srgbClr val="35333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A3A3C"/>
      </a:dk2>
      <a:lt2>
        <a:srgbClr val="EFEFF1"/>
      </a:lt2>
      <a:accent1>
        <a:srgbClr val="B68D44"/>
      </a:accent1>
      <a:accent2>
        <a:srgbClr val="8E7A3F"/>
      </a:accent2>
      <a:accent3>
        <a:srgbClr val="3A3A3C"/>
      </a:accent3>
      <a:accent4>
        <a:srgbClr val="EFEFF1"/>
      </a:accent4>
      <a:accent5>
        <a:srgbClr val="F7E3D8"/>
      </a:accent5>
      <a:accent6>
        <a:srgbClr val="D3C6B0"/>
      </a:accent6>
      <a:hlink>
        <a:srgbClr val="9E9292"/>
      </a:hlink>
      <a:folHlink>
        <a:srgbClr val="35333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5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A3A3C"/>
      </a:dk2>
      <a:lt2>
        <a:srgbClr val="EFEFF1"/>
      </a:lt2>
      <a:accent1>
        <a:srgbClr val="B68D44"/>
      </a:accent1>
      <a:accent2>
        <a:srgbClr val="8E7A3F"/>
      </a:accent2>
      <a:accent3>
        <a:srgbClr val="3A3A3C"/>
      </a:accent3>
      <a:accent4>
        <a:srgbClr val="EFEFF1"/>
      </a:accent4>
      <a:accent5>
        <a:srgbClr val="F7E3D8"/>
      </a:accent5>
      <a:accent6>
        <a:srgbClr val="D3C6B0"/>
      </a:accent6>
      <a:hlink>
        <a:srgbClr val="9E9292"/>
      </a:hlink>
      <a:folHlink>
        <a:srgbClr val="35333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6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A3A3C"/>
      </a:dk2>
      <a:lt2>
        <a:srgbClr val="EFEFF1"/>
      </a:lt2>
      <a:accent1>
        <a:srgbClr val="B68D44"/>
      </a:accent1>
      <a:accent2>
        <a:srgbClr val="8E7A3F"/>
      </a:accent2>
      <a:accent3>
        <a:srgbClr val="3A3A3C"/>
      </a:accent3>
      <a:accent4>
        <a:srgbClr val="EFEFF1"/>
      </a:accent4>
      <a:accent5>
        <a:srgbClr val="F7E3D8"/>
      </a:accent5>
      <a:accent6>
        <a:srgbClr val="D3C6B0"/>
      </a:accent6>
      <a:hlink>
        <a:srgbClr val="9E9292"/>
      </a:hlink>
      <a:folHlink>
        <a:srgbClr val="35333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7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A3A3C"/>
      </a:dk2>
      <a:lt2>
        <a:srgbClr val="EFEFF1"/>
      </a:lt2>
      <a:accent1>
        <a:srgbClr val="B68D44"/>
      </a:accent1>
      <a:accent2>
        <a:srgbClr val="8E7A3F"/>
      </a:accent2>
      <a:accent3>
        <a:srgbClr val="3A3A3C"/>
      </a:accent3>
      <a:accent4>
        <a:srgbClr val="EFEFF1"/>
      </a:accent4>
      <a:accent5>
        <a:srgbClr val="F7E3D8"/>
      </a:accent5>
      <a:accent6>
        <a:srgbClr val="D3C6B0"/>
      </a:accent6>
      <a:hlink>
        <a:srgbClr val="9E9292"/>
      </a:hlink>
      <a:folHlink>
        <a:srgbClr val="35333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ONLYOFFICE/8.1.1.27</Application>
  <DocSecurity>0</DocSecurity>
  <PresentationFormat/>
  <Paragraphs>0</Paragraphs>
  <Slides>24</Slides>
  <Notes>24</Notes>
  <HiddenSlides>0</HiddenSlides>
  <MMClips>2</MMClips>
  <ScaleCrop>0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Theme 1</vt:lpstr>
      <vt:lpstr>Theme 2</vt:lpstr>
      <vt:lpstr>Theme 3</vt:lpstr>
      <vt:lpstr>Theme 4</vt:lpstr>
      <vt:lpstr>Theme 5</vt:lpstr>
      <vt:lpstr>Theme 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Pangara</dc:creator>
  <cp:keywords/>
  <dc:description/>
  <dc:identifier/>
  <dc:language>fr-FR</dc:language>
  <cp:lastModifiedBy/>
  <cp:revision>1108</cp:revision>
  <dcterms:created xsi:type="dcterms:W3CDTF">2017-02-21T04:29:22Z</dcterms:created>
  <dcterms:modified xsi:type="dcterms:W3CDTF">2025-03-27T14:33:48Z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59</vt:i4>
  </property>
  <property fmtid="{D5CDD505-2E9C-101B-9397-08002B2CF9AE}" pid="4" name="PresentationFormat">
    <vt:lpwstr>Grand écran</vt:lpwstr>
  </property>
  <property fmtid="{D5CDD505-2E9C-101B-9397-08002B2CF9AE}" pid="5" name="Slides">
    <vt:i4>59</vt:i4>
  </property>
</Properties>
</file>