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0" r:id="rId2"/>
    <p:sldId id="262" r:id="rId3"/>
    <p:sldId id="261" r:id="rId4"/>
    <p:sldId id="285" r:id="rId5"/>
    <p:sldId id="270" r:id="rId6"/>
    <p:sldId id="275" r:id="rId7"/>
    <p:sldId id="276" r:id="rId8"/>
    <p:sldId id="277" r:id="rId9"/>
    <p:sldId id="293" r:id="rId10"/>
    <p:sldId id="286" r:id="rId11"/>
    <p:sldId id="290" r:id="rId12"/>
    <p:sldId id="278" r:id="rId13"/>
    <p:sldId id="292" r:id="rId14"/>
    <p:sldId id="294" r:id="rId15"/>
    <p:sldId id="289" r:id="rId16"/>
    <p:sldId id="279" r:id="rId17"/>
    <p:sldId id="280" r:id="rId18"/>
    <p:sldId id="295" r:id="rId19"/>
    <p:sldId id="287" r:id="rId20"/>
    <p:sldId id="283" r:id="rId21"/>
    <p:sldId id="288" r:id="rId22"/>
    <p:sldId id="28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1D9"/>
    <a:srgbClr val="FFCC66"/>
    <a:srgbClr val="CC9900"/>
    <a:srgbClr val="FFDA65"/>
    <a:srgbClr val="FF5050"/>
    <a:srgbClr val="FF7C80"/>
    <a:srgbClr val="9933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9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516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Température moyenne (°C)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Feuil1!$B$1:$M$1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Feuil1!$B$2:$M$2</c:f>
              <c:numCache>
                <c:formatCode>General</c:formatCode>
                <c:ptCount val="12"/>
                <c:pt idx="0">
                  <c:v>7.8</c:v>
                </c:pt>
                <c:pt idx="1">
                  <c:v>8.6999999999999993</c:v>
                </c:pt>
                <c:pt idx="2">
                  <c:v>11.4</c:v>
                </c:pt>
                <c:pt idx="3">
                  <c:v>13.9</c:v>
                </c:pt>
                <c:pt idx="4">
                  <c:v>17.2</c:v>
                </c:pt>
                <c:pt idx="5">
                  <c:v>20.9</c:v>
                </c:pt>
                <c:pt idx="6">
                  <c:v>23.8</c:v>
                </c:pt>
                <c:pt idx="7">
                  <c:v>23.6</c:v>
                </c:pt>
                <c:pt idx="8">
                  <c:v>20.9</c:v>
                </c:pt>
                <c:pt idx="9">
                  <c:v>16.2</c:v>
                </c:pt>
                <c:pt idx="10">
                  <c:v>11.9</c:v>
                </c:pt>
                <c:pt idx="11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6B-4698-AE11-B8024DC795F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Température minimale (°C)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Feuil1!$B$1:$M$1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Feuil1!$B$3:$M$3</c:f>
              <c:numCache>
                <c:formatCode>General</c:formatCode>
                <c:ptCount val="12"/>
                <c:pt idx="0">
                  <c:v>3.8</c:v>
                </c:pt>
                <c:pt idx="1">
                  <c:v>4.5999999999999996</c:v>
                </c:pt>
                <c:pt idx="2">
                  <c:v>7.1</c:v>
                </c:pt>
                <c:pt idx="3">
                  <c:v>9.3000000000000007</c:v>
                </c:pt>
                <c:pt idx="4">
                  <c:v>12.6</c:v>
                </c:pt>
                <c:pt idx="5">
                  <c:v>16.100000000000001</c:v>
                </c:pt>
                <c:pt idx="6">
                  <c:v>18.7</c:v>
                </c:pt>
                <c:pt idx="7">
                  <c:v>18.7</c:v>
                </c:pt>
                <c:pt idx="8">
                  <c:v>16.5</c:v>
                </c:pt>
                <c:pt idx="9">
                  <c:v>12.1</c:v>
                </c:pt>
                <c:pt idx="10">
                  <c:v>8</c:v>
                </c:pt>
                <c:pt idx="11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6B-4698-AE11-B8024DC795F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Température maximale (°C)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Feuil1!$B$1:$M$1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Feuil1!$B$4:$M$4</c:f>
              <c:numCache>
                <c:formatCode>General</c:formatCode>
                <c:ptCount val="12"/>
                <c:pt idx="0">
                  <c:v>11.8</c:v>
                </c:pt>
                <c:pt idx="1">
                  <c:v>12.8</c:v>
                </c:pt>
                <c:pt idx="2">
                  <c:v>15.8</c:v>
                </c:pt>
                <c:pt idx="3">
                  <c:v>18.600000000000001</c:v>
                </c:pt>
                <c:pt idx="4">
                  <c:v>21.9</c:v>
                </c:pt>
                <c:pt idx="5">
                  <c:v>25.8</c:v>
                </c:pt>
                <c:pt idx="6">
                  <c:v>28.9</c:v>
                </c:pt>
                <c:pt idx="7">
                  <c:v>28.5</c:v>
                </c:pt>
                <c:pt idx="8">
                  <c:v>25.3</c:v>
                </c:pt>
                <c:pt idx="9">
                  <c:v>20.3</c:v>
                </c:pt>
                <c:pt idx="10">
                  <c:v>15.8</c:v>
                </c:pt>
                <c:pt idx="11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6B-4698-AE11-B8024DC79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21248"/>
        <c:axId val="56822784"/>
      </c:lineChart>
      <c:catAx>
        <c:axId val="568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822784"/>
        <c:crosses val="autoZero"/>
        <c:auto val="1"/>
        <c:lblAlgn val="ctr"/>
        <c:lblOffset val="100"/>
        <c:noMultiLvlLbl val="0"/>
      </c:catAx>
      <c:valAx>
        <c:axId val="5682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821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0096-E641-4AE2-A3EF-3BF01666E244}" type="datetimeFigureOut">
              <a:rPr lang="fr-FR" smtClean="0"/>
              <a:t>11/06/2018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4C331-6069-4C98-924E-71123EE47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4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331-6069-4C98-924E-71123EE477C1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331-6069-4C98-924E-71123EE477C1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C331-6069-4C98-924E-71123EE477C1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8233-3040-4B22-840F-FB37A78C10E4}" type="datetime1">
              <a:rPr lang="fr-FR" smtClean="0"/>
              <a:t>11/06/2018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FD1D-FD61-4F81-BE5E-DC52BB7669C2}" type="datetime1">
              <a:rPr lang="fr-FR" smtClean="0"/>
              <a:t>11/06/2018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1F11-E816-49C0-A78A-8D4BBE5491DA}" type="datetime1">
              <a:rPr lang="fr-FR" smtClean="0"/>
              <a:t>11/06/2018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E58C-1821-46D6-8FBB-92C38BF040F4}" type="datetime1">
              <a:rPr lang="fr-FR" smtClean="0"/>
              <a:t>11/06/2018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Philipe Égea - Olivier Fruchier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7" descr="Logo upv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7" y="383712"/>
            <a:ext cx="702647" cy="2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Afficher l'image d'origin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2" y="55490"/>
            <a:ext cx="604052" cy="34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Afficher l'image d'origin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" y="36004"/>
            <a:ext cx="506233" cy="5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40FF-E54B-47D9-93EF-E0736A11C5B4}" type="datetime1">
              <a:rPr lang="fr-FR" smtClean="0"/>
              <a:t>11/06/2018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2FF5-7283-457E-B8C8-88B6A46B0761}" type="datetime1">
              <a:rPr lang="fr-FR" smtClean="0"/>
              <a:t>11/06/2018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B0E6-217D-44CC-8C9F-C2D84460C757}" type="datetime1">
              <a:rPr lang="fr-FR" smtClean="0"/>
              <a:t>11/06/2018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A106-01B8-4AA9-99E9-3200790819EE}" type="datetime1">
              <a:rPr lang="fr-FR" smtClean="0"/>
              <a:t>11/06/2018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FA23-A7CF-4724-9512-7F45EBBA3AEF}" type="datetime1">
              <a:rPr lang="fr-FR" smtClean="0"/>
              <a:t>11/06/2018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3795-27AD-46FC-A1EE-5CB0B68D3A1C}" type="datetime1">
              <a:rPr lang="fr-FR" smtClean="0"/>
              <a:t>11/06/2018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42D-F688-470C-97CD-EA768FBAC23B}" type="datetime1">
              <a:rPr lang="fr-FR" smtClean="0"/>
              <a:t>11/06/2018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AC6E8-DA28-4309-B7F6-A6DDDBA2248E}" type="datetime1">
              <a:rPr lang="fr-FR" smtClean="0"/>
              <a:t>11/06/2018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E5FA72-383F-4703-844A-2C28CEB8CE50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8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arvis.univ-perp.fr/freecooling/coolV3.php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arvis.univ-perp.fr/freecooling/coolV8.php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google.com/about/datacenters/efficiency/internal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1340768"/>
            <a:ext cx="8613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3600" dirty="0">
                <a:latin typeface="+mj-lt"/>
              </a:rPr>
              <a:t>Valorisation énergétique d'un local informatique par </a:t>
            </a:r>
            <a:r>
              <a:rPr lang="fr-FR" sz="3600" i="1" dirty="0">
                <a:latin typeface="+mj-lt"/>
              </a:rPr>
              <a:t>free </a:t>
            </a:r>
            <a:r>
              <a:rPr lang="fr-FR" sz="3600" i="1" dirty="0" err="1" smtClean="0">
                <a:latin typeface="+mj-lt"/>
              </a:rPr>
              <a:t>cooling</a:t>
            </a:r>
            <a:endParaRPr lang="fr-FR" sz="3600" i="1" dirty="0">
              <a:latin typeface="+mj-lt"/>
            </a:endParaRPr>
          </a:p>
        </p:txBody>
      </p:sp>
      <p:pic>
        <p:nvPicPr>
          <p:cNvPr id="7" name="Picture 7" descr="Logo up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63" y="4813892"/>
            <a:ext cx="2078593" cy="8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00" y="4788598"/>
            <a:ext cx="150260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696737"/>
            <a:ext cx="1034555" cy="10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376" y="5381421"/>
            <a:ext cx="306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dirty="0">
                <a:latin typeface="+mj-lt"/>
              </a:rPr>
              <a:t>Olivier Fruchier</a:t>
            </a:r>
          </a:p>
          <a:p>
            <a:r>
              <a:rPr lang="fr-FR" sz="2000" dirty="0">
                <a:latin typeface="+mj-lt"/>
              </a:rPr>
              <a:t>Philippe </a:t>
            </a:r>
            <a:r>
              <a:rPr lang="fr-FR" sz="2000" dirty="0" err="1">
                <a:latin typeface="+mj-lt"/>
              </a:rPr>
              <a:t>Egéa</a:t>
            </a:r>
            <a:endParaRPr lang="fr-FR" sz="2000" dirty="0"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1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5360" y="2852936"/>
            <a:ext cx="116374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2000" b="1" i="1" dirty="0" smtClean="0">
                <a:latin typeface="+mj-lt"/>
              </a:rPr>
              <a:t>Présentation ISEM – Réseau LASER</a:t>
            </a:r>
          </a:p>
          <a:p>
            <a:pPr algn="ctr">
              <a:spcBef>
                <a:spcPts val="1200"/>
              </a:spcBef>
            </a:pPr>
            <a:r>
              <a:rPr lang="fr-FR" sz="2000" b="1" i="1" dirty="0" smtClean="0">
                <a:latin typeface="+mj-lt"/>
              </a:rPr>
              <a:t>12 juin 2018</a:t>
            </a:r>
            <a:endParaRPr lang="fr-FR" sz="20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690269" y="1853565"/>
            <a:ext cx="5117500" cy="334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10</a:t>
            </a:fld>
            <a:endParaRPr lang="fr-FR"/>
          </a:p>
        </p:txBody>
      </p:sp>
      <p:sp>
        <p:nvSpPr>
          <p:cNvPr id="12" name="Titre 1"/>
          <p:cNvSpPr txBox="1"/>
          <p:nvPr/>
        </p:nvSpPr>
        <p:spPr>
          <a:xfrm>
            <a:off x="2255573" y="89623"/>
            <a:ext cx="6528725" cy="784982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Solution aérodynamique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46583" y="6060197"/>
            <a:ext cx="2483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  <a:latin typeface="+mj-lt"/>
              </a:rPr>
              <a:t>Évacuation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de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la chaleur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vers le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bâtiment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19935" y="5255444"/>
            <a:ext cx="5053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  <a:latin typeface="+mj-lt"/>
              </a:rPr>
              <a:t>Choix de la ventilation hybride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1 ventilateur principal pour extraction air chaud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Entrée d’air frais par dépression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6574" y="1982161"/>
            <a:ext cx="2014044" cy="37749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180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2799235" y="3846019"/>
            <a:ext cx="785379" cy="10692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1719115" y="2680159"/>
            <a:ext cx="567444" cy="938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2859223" y="2600541"/>
            <a:ext cx="705687" cy="8076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635619" y="3869632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635619" y="4388167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1635619" y="4927445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3137057" y="3880781"/>
            <a:ext cx="150017" cy="174252"/>
            <a:chOff x="5064921" y="3314700"/>
            <a:chExt cx="304798" cy="354037"/>
          </a:xfrm>
        </p:grpSpPr>
        <p:sp>
          <p:nvSpPr>
            <p:cNvPr id="47" name="Forme libre 46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49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3137058" y="2628123"/>
            <a:ext cx="150017" cy="174252"/>
            <a:chOff x="5064921" y="3314700"/>
            <a:chExt cx="304798" cy="354037"/>
          </a:xfrm>
        </p:grpSpPr>
        <p:sp>
          <p:nvSpPr>
            <p:cNvPr id="52" name="Forme libre 51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orme libre 53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5" name="Connecteur droit 54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/>
          <p:cNvGrpSpPr/>
          <p:nvPr/>
        </p:nvGrpSpPr>
        <p:grpSpPr>
          <a:xfrm>
            <a:off x="1927828" y="2696875"/>
            <a:ext cx="150017" cy="174252"/>
            <a:chOff x="5064921" y="3314700"/>
            <a:chExt cx="304798" cy="354037"/>
          </a:xfrm>
        </p:grpSpPr>
        <p:sp>
          <p:nvSpPr>
            <p:cNvPr id="57" name="Forme libre 56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1697035" y="3960409"/>
            <a:ext cx="150017" cy="174252"/>
            <a:chOff x="5064921" y="3314700"/>
            <a:chExt cx="304798" cy="354037"/>
          </a:xfrm>
        </p:grpSpPr>
        <p:sp>
          <p:nvSpPr>
            <p:cNvPr id="62" name="Forme libre 61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Forme libre 63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/>
          <p:cNvGrpSpPr/>
          <p:nvPr/>
        </p:nvGrpSpPr>
        <p:grpSpPr>
          <a:xfrm>
            <a:off x="1697035" y="4493432"/>
            <a:ext cx="150017" cy="174252"/>
            <a:chOff x="5064921" y="3314700"/>
            <a:chExt cx="304798" cy="354037"/>
          </a:xfrm>
        </p:grpSpPr>
        <p:sp>
          <p:nvSpPr>
            <p:cNvPr id="67" name="Forme libre 66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Forme libre 68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0" name="Connecteur droit 69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1697035" y="5027889"/>
            <a:ext cx="150017" cy="174252"/>
            <a:chOff x="5064921" y="3314700"/>
            <a:chExt cx="304798" cy="354037"/>
          </a:xfrm>
        </p:grpSpPr>
        <p:sp>
          <p:nvSpPr>
            <p:cNvPr id="72" name="Forme libre 71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Forme libre 72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lèche vers le haut 32"/>
          <p:cNvSpPr/>
          <p:nvPr/>
        </p:nvSpPr>
        <p:spPr>
          <a:xfrm rot="10800000">
            <a:off x="1870902" y="5425137"/>
            <a:ext cx="261637" cy="588815"/>
          </a:xfrm>
          <a:prstGeom prst="upArrow">
            <a:avLst/>
          </a:prstGeom>
          <a:solidFill>
            <a:srgbClr val="C000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lèche vers le haut 5"/>
          <p:cNvSpPr/>
          <p:nvPr/>
        </p:nvSpPr>
        <p:spPr>
          <a:xfrm>
            <a:off x="3092703" y="1593426"/>
            <a:ext cx="435055" cy="686731"/>
          </a:xfrm>
          <a:prstGeom prst="upArrow">
            <a:avLst/>
          </a:prstGeom>
          <a:solidFill>
            <a:srgbClr val="C000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6" name="Flèche vers le haut 75"/>
          <p:cNvSpPr/>
          <p:nvPr/>
        </p:nvSpPr>
        <p:spPr>
          <a:xfrm rot="10800000">
            <a:off x="2286559" y="1762515"/>
            <a:ext cx="435055" cy="686731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" name="Connecteur en arc 2"/>
          <p:cNvCxnSpPr/>
          <p:nvPr/>
        </p:nvCxnSpPr>
        <p:spPr>
          <a:xfrm rot="5400000">
            <a:off x="1547189" y="3363426"/>
            <a:ext cx="1916754" cy="117657"/>
          </a:xfrm>
          <a:prstGeom prst="curvedConnector3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07364" y="976419"/>
            <a:ext cx="2265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+mj-lt"/>
              </a:rPr>
              <a:t>Évacuation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principale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300m</a:t>
            </a:r>
            <a:r>
              <a:rPr lang="fr-FR" baseline="30000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/h minimum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01721" y="976419"/>
            <a:ext cx="107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Entrée air frais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38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68" y="1644497"/>
            <a:ext cx="3179127" cy="423883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76882"/>
            <a:ext cx="2866858" cy="43002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ZoneTexte 6"/>
          <p:cNvSpPr txBox="1"/>
          <p:nvPr/>
        </p:nvSpPr>
        <p:spPr>
          <a:xfrm>
            <a:off x="3591124" y="1995227"/>
            <a:ext cx="218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Trou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haut extérieur </a:t>
            </a:r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Diamètre 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200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mm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Extraction air chaud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91124" y="4299483"/>
            <a:ext cx="284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Ouverture bas extérieur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fr-FR" dirty="0" smtClean="0">
                <a:solidFill>
                  <a:schemeClr val="tx2"/>
                </a:solidFill>
                <a:latin typeface="+mj-lt"/>
              </a:rPr>
            </a:br>
            <a:r>
              <a:rPr lang="fr-FR" dirty="0" smtClean="0">
                <a:solidFill>
                  <a:schemeClr val="tx2"/>
                </a:solidFill>
                <a:latin typeface="+mj-lt"/>
              </a:rPr>
              <a:t>Diamètre 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200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mm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Introduction air froid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73580" y="2031231"/>
            <a:ext cx="2218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Trou Haut Intérieur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Diamètre  147 mm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Extraction air chaud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2" name="Connecteur droit avec flèche 11"/>
          <p:cNvCxnSpPr>
            <a:stCxn id="8" idx="1"/>
          </p:cNvCxnSpPr>
          <p:nvPr/>
        </p:nvCxnSpPr>
        <p:spPr>
          <a:xfrm flipH="1">
            <a:off x="1682912" y="4761148"/>
            <a:ext cx="1908212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135560" y="2456892"/>
            <a:ext cx="1296144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8591128" y="2492896"/>
            <a:ext cx="1393304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8256240" y="2348880"/>
            <a:ext cx="324036" cy="32403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/>
          <p:nvPr/>
        </p:nvSpPr>
        <p:spPr>
          <a:xfrm>
            <a:off x="2255573" y="89623"/>
            <a:ext cx="6528725" cy="784982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Emplacement des ouvertures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4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12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468" y="876037"/>
            <a:ext cx="4824536" cy="585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348028" y="1721446"/>
            <a:ext cx="572463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Contrôle et commande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Pilotage des ventilateurs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Relais et variation de puissance du ventilateur extérieur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Relais du ventilateur intérieur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Enregistrement des températures : extérieur, intérieur et bâtiment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Liaison Ethernet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Alerte e-mail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itre 1"/>
          <p:cNvSpPr txBox="1"/>
          <p:nvPr/>
        </p:nvSpPr>
        <p:spPr>
          <a:xfrm>
            <a:off x="2255573" y="89623"/>
            <a:ext cx="6528725" cy="784982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Système de contrôle et de mesures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348028" y="3967604"/>
            <a:ext cx="2548890" cy="459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Base de donné</a:t>
            </a:r>
            <a:r>
              <a:rPr lang="x-none" altLang="fr-FR" sz="2400" dirty="0" smtClean="0">
                <a:solidFill>
                  <a:schemeClr val="tx2"/>
                </a:solidFill>
                <a:latin typeface="+mj-lt"/>
              </a:rPr>
              <a:t>e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s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8028" y="5417938"/>
            <a:ext cx="2736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Affichage WEB</a:t>
            </a:r>
          </a:p>
          <a:p>
            <a:pPr marL="342900" indent="-342900">
              <a:buFont typeface="Arial" charset="0"/>
              <a:buChar char="•"/>
            </a:pP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>
                <a:latin typeface="+mj-lt"/>
              </a:rPr>
              <a:t>13</a:t>
            </a:fld>
            <a:endParaRPr lang="fr-FR" dirty="0">
              <a:latin typeface="+mj-lt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9" t="41463" r="40752" b="36094"/>
          <a:stretch/>
        </p:blipFill>
        <p:spPr bwMode="auto">
          <a:xfrm rot="10800000">
            <a:off x="4328875" y="4626188"/>
            <a:ext cx="3140024" cy="181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http://cgm-energie.com/web/wp-content/uploads/2015/12/climatis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6" y="4501487"/>
            <a:ext cx="1829746" cy="7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element14.com/community/servlet/JiveServlet/previewBody/73950-102-10-339300/pi3_gpi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t="6944" r="2116" b="4193"/>
          <a:stretch/>
        </p:blipFill>
        <p:spPr bwMode="auto">
          <a:xfrm>
            <a:off x="4907868" y="739468"/>
            <a:ext cx="4119886" cy="34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80219" y="692696"/>
            <a:ext cx="1183333" cy="94091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+mj-lt"/>
              </a:rPr>
              <a:t>Capteur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  <a:latin typeface="+mj-lt"/>
              </a:rPr>
              <a:t>Température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  <a:latin typeface="+mj-lt"/>
              </a:rPr>
              <a:t>Humidité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  <a:latin typeface="+mj-lt"/>
              </a:rPr>
              <a:t>Pression</a:t>
            </a:r>
          </a:p>
          <a:p>
            <a:pPr algn="ctr"/>
            <a:r>
              <a:rPr lang="fr-FR" sz="900" b="1" u="sng" dirty="0">
                <a:solidFill>
                  <a:srgbClr val="FF0000"/>
                </a:solidFill>
                <a:latin typeface="+mj-lt"/>
              </a:rPr>
              <a:t>Intérieur</a:t>
            </a:r>
          </a:p>
          <a:p>
            <a:pPr algn="ctr"/>
            <a:r>
              <a:rPr lang="fr-FR" sz="900" b="1" dirty="0">
                <a:solidFill>
                  <a:srgbClr val="FF0000"/>
                </a:solidFill>
                <a:latin typeface="+mj-lt"/>
              </a:rPr>
              <a:t>0x77</a:t>
            </a:r>
          </a:p>
        </p:txBody>
      </p:sp>
      <p:pic>
        <p:nvPicPr>
          <p:cNvPr id="9" name="Picture 6" descr="https://images-na.ssl-images-amazon.com/images/I/51kxV2IqMgL._SX425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t="17301" r="21865" b="18011"/>
          <a:stretch/>
        </p:blipFill>
        <p:spPr bwMode="auto">
          <a:xfrm>
            <a:off x="1883423" y="3407414"/>
            <a:ext cx="869638" cy="7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www.ovhsitebuilder.com/files/writeable/uploads/ovh2306/image/ventilateurs-axiaux-c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76" y="4729736"/>
            <a:ext cx="351691" cy="2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:\Users\philippe\Desktop\PhotoFreeCooling\P42576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24845" r="69256" b="19894"/>
          <a:stretch/>
        </p:blipFill>
        <p:spPr bwMode="auto">
          <a:xfrm>
            <a:off x="8732938" y="4758731"/>
            <a:ext cx="1407907" cy="15505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/>
          <p:nvPr/>
        </p:nvSpPr>
        <p:spPr>
          <a:xfrm>
            <a:off x="8374112" y="6264491"/>
            <a:ext cx="2438908" cy="479247"/>
          </a:xfrm>
          <a:prstGeom prst="rect">
            <a:avLst/>
          </a:prstGeom>
        </p:spPr>
        <p:txBody>
          <a:bodyPr wrap="square" lIns="108852" tIns="54426" rIns="108852" bIns="54426">
            <a:spAutoFit/>
          </a:bodyPr>
          <a:lstStyle/>
          <a:p>
            <a:pPr algn="ctr"/>
            <a:r>
              <a:rPr lang="fr-FR" sz="1200" b="1" dirty="0">
                <a:latin typeface="+mj-lt"/>
              </a:rPr>
              <a:t>variateur de vitesse</a:t>
            </a:r>
          </a:p>
          <a:p>
            <a:pPr algn="ctr"/>
            <a:r>
              <a:rPr lang="fr-FR" sz="1200" b="1" dirty="0">
                <a:latin typeface="+mj-lt"/>
              </a:rPr>
              <a:t> VPAZ 3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10565" y="5247337"/>
            <a:ext cx="1923547" cy="386914"/>
          </a:xfrm>
          <a:prstGeom prst="rect">
            <a:avLst/>
          </a:prstGeom>
        </p:spPr>
        <p:txBody>
          <a:bodyPr wrap="square" lIns="108852" tIns="54426" rIns="108852" bIns="54426">
            <a:spAutoFit/>
          </a:bodyPr>
          <a:lstStyle/>
          <a:p>
            <a:pPr algn="ctr"/>
            <a:r>
              <a:rPr lang="fr-FR" sz="900" b="1" dirty="0">
                <a:latin typeface="+mj-lt"/>
              </a:rPr>
              <a:t>Ventilateur extérieur</a:t>
            </a:r>
          </a:p>
          <a:p>
            <a:pPr algn="ctr"/>
            <a:r>
              <a:rPr lang="fr-FR" sz="900" b="1" dirty="0">
                <a:latin typeface="+mj-lt"/>
              </a:rPr>
              <a:t>UNELVENT VENT-200B</a:t>
            </a:r>
            <a:endParaRPr lang="fr-FR" sz="12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2208" y="6458468"/>
            <a:ext cx="969059" cy="28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spcCol="0"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347" y="6337572"/>
            <a:ext cx="1923547" cy="386914"/>
          </a:xfrm>
          <a:prstGeom prst="rect">
            <a:avLst/>
          </a:prstGeom>
        </p:spPr>
        <p:txBody>
          <a:bodyPr wrap="square" lIns="108852" tIns="54426" rIns="108852" bIns="54426">
            <a:spAutoFit/>
          </a:bodyPr>
          <a:lstStyle/>
          <a:p>
            <a:pPr algn="ctr"/>
            <a:r>
              <a:rPr lang="fr-FR" sz="900" b="1" dirty="0">
                <a:latin typeface="+mj-lt"/>
              </a:rPr>
              <a:t>Ventilateur intérieur</a:t>
            </a:r>
          </a:p>
          <a:p>
            <a:pPr algn="ctr"/>
            <a:r>
              <a:rPr lang="fr-FR" sz="900" b="1" dirty="0">
                <a:latin typeface="+mj-lt"/>
              </a:rPr>
              <a:t>SILENT-300 CZ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23316" y="2115409"/>
            <a:ext cx="1053026" cy="94091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ctr"/>
            <a:r>
              <a:rPr lang="fr-FR" sz="900" b="1" dirty="0">
                <a:solidFill>
                  <a:srgbClr val="7030A0"/>
                </a:solidFill>
                <a:latin typeface="+mj-lt"/>
              </a:rPr>
              <a:t>Capteur</a:t>
            </a:r>
          </a:p>
          <a:p>
            <a:pPr algn="ctr"/>
            <a:r>
              <a:rPr lang="fr-FR" sz="900" b="1" dirty="0">
                <a:solidFill>
                  <a:srgbClr val="7030A0"/>
                </a:solidFill>
                <a:latin typeface="+mj-lt"/>
              </a:rPr>
              <a:t>Température</a:t>
            </a:r>
          </a:p>
          <a:p>
            <a:pPr algn="ctr"/>
            <a:r>
              <a:rPr lang="fr-FR" sz="900" b="1" dirty="0">
                <a:solidFill>
                  <a:srgbClr val="7030A0"/>
                </a:solidFill>
                <a:latin typeface="+mj-lt"/>
              </a:rPr>
              <a:t>Humidité</a:t>
            </a:r>
          </a:p>
          <a:p>
            <a:pPr algn="ctr"/>
            <a:r>
              <a:rPr lang="fr-FR" sz="900" b="1" dirty="0">
                <a:solidFill>
                  <a:srgbClr val="7030A0"/>
                </a:solidFill>
                <a:latin typeface="+mj-lt"/>
              </a:rPr>
              <a:t>Pression</a:t>
            </a:r>
          </a:p>
          <a:p>
            <a:pPr algn="ctr"/>
            <a:r>
              <a:rPr lang="fr-FR" sz="900" b="1" u="sng" dirty="0">
                <a:solidFill>
                  <a:srgbClr val="7030A0"/>
                </a:solidFill>
                <a:latin typeface="+mj-lt"/>
              </a:rPr>
              <a:t>Extérieur</a:t>
            </a:r>
          </a:p>
          <a:p>
            <a:pPr algn="ctr"/>
            <a:r>
              <a:rPr lang="fr-FR" sz="900" b="1" dirty="0">
                <a:solidFill>
                  <a:srgbClr val="7030A0"/>
                </a:solidFill>
                <a:latin typeface="+mj-lt"/>
              </a:rPr>
              <a:t>0x76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44215" y="3382672"/>
            <a:ext cx="1183333" cy="80241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ctr"/>
            <a:r>
              <a:rPr lang="fr-FR" sz="900" b="1" dirty="0">
                <a:solidFill>
                  <a:srgbClr val="00B0F0"/>
                </a:solidFill>
                <a:latin typeface="+mj-lt"/>
              </a:rPr>
              <a:t>Capteur</a:t>
            </a:r>
          </a:p>
          <a:p>
            <a:pPr algn="ctr"/>
            <a:r>
              <a:rPr lang="fr-FR" sz="900" b="1" dirty="0">
                <a:solidFill>
                  <a:srgbClr val="00B0F0"/>
                </a:solidFill>
                <a:latin typeface="+mj-lt"/>
              </a:rPr>
              <a:t>Température</a:t>
            </a:r>
          </a:p>
          <a:p>
            <a:pPr algn="ctr"/>
            <a:r>
              <a:rPr lang="fr-FR" sz="900" b="1" dirty="0">
                <a:solidFill>
                  <a:srgbClr val="00B0F0"/>
                </a:solidFill>
                <a:latin typeface="+mj-lt"/>
              </a:rPr>
              <a:t>Humidité</a:t>
            </a:r>
          </a:p>
          <a:p>
            <a:pPr algn="ctr"/>
            <a:r>
              <a:rPr lang="fr-FR" sz="900" b="1" dirty="0">
                <a:solidFill>
                  <a:srgbClr val="00B0F0"/>
                </a:solidFill>
                <a:latin typeface="+mj-lt"/>
              </a:rPr>
              <a:t>Couloir</a:t>
            </a:r>
          </a:p>
          <a:p>
            <a:pPr algn="ctr"/>
            <a:r>
              <a:rPr lang="fr-FR" sz="900" b="1" dirty="0">
                <a:solidFill>
                  <a:srgbClr val="00B0F0"/>
                </a:solidFill>
                <a:latin typeface="+mj-lt"/>
              </a:rPr>
              <a:t>0x40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03512" y="2838577"/>
            <a:ext cx="1150811" cy="433080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ctr"/>
            <a:r>
              <a:rPr lang="fr-FR" sz="700" b="1" dirty="0">
                <a:latin typeface="+mj-lt"/>
              </a:rPr>
              <a:t>GND et SD0 sont reliés pour obtenir l’adresse 0x76 d’adresse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38805" y="6475402"/>
            <a:ext cx="2044014" cy="510025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ctr"/>
            <a:r>
              <a:rPr lang="fr-FR" sz="1300" b="1" dirty="0">
                <a:latin typeface="+mj-lt"/>
              </a:rPr>
              <a:t>Module 4 relais 5 Vcc EF03006-5</a:t>
            </a:r>
            <a:endParaRPr lang="fr-FR" sz="13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387794" y="2168860"/>
            <a:ext cx="2948899" cy="293955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r>
              <a:rPr lang="fr-FR" sz="1400" b="1" dirty="0">
                <a:latin typeface="+mj-lt"/>
              </a:rPr>
              <a:t>Bus de liaison RAPSBERRY PI 3</a:t>
            </a:r>
            <a:endParaRPr lang="fr-FR" sz="1200" b="1" dirty="0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20227" y="2282647"/>
            <a:ext cx="1476792" cy="694064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r>
              <a:rPr lang="fr-FR" sz="800" dirty="0">
                <a:latin typeface="+mj-lt"/>
              </a:rPr>
              <a:t>VIN ----- 5,5v----------Pin02</a:t>
            </a:r>
          </a:p>
          <a:p>
            <a:r>
              <a:rPr lang="fr-FR" sz="800" dirty="0">
                <a:latin typeface="+mj-lt"/>
              </a:rPr>
              <a:t>GND---- Ground -----Pin06</a:t>
            </a:r>
          </a:p>
          <a:p>
            <a:r>
              <a:rPr lang="fr-FR" sz="800" dirty="0">
                <a:latin typeface="+mj-lt"/>
              </a:rPr>
              <a:t>SCK– ---GPIO GCLK-- Pin07</a:t>
            </a:r>
          </a:p>
          <a:p>
            <a:r>
              <a:rPr lang="fr-FR" sz="800" dirty="0">
                <a:latin typeface="+mj-lt"/>
              </a:rPr>
              <a:t>SDI—--- SDA1,I</a:t>
            </a:r>
            <a:r>
              <a:rPr lang="fr-FR" sz="800" baseline="30000" dirty="0">
                <a:latin typeface="+mj-lt"/>
              </a:rPr>
              <a:t>2</a:t>
            </a:r>
            <a:r>
              <a:rPr lang="fr-FR" sz="800" dirty="0">
                <a:latin typeface="+mj-lt"/>
              </a:rPr>
              <a:t>C ----Pin03</a:t>
            </a:r>
          </a:p>
          <a:p>
            <a:r>
              <a:rPr lang="fr-FR" sz="800" dirty="0">
                <a:latin typeface="+mj-lt"/>
              </a:rPr>
              <a:t>SDI----SD0</a:t>
            </a:r>
          </a:p>
        </p:txBody>
      </p:sp>
      <p:pic>
        <p:nvPicPr>
          <p:cNvPr id="23" name="Picture 4" descr="https://cdn-learn.adafruit.com/assets/assets/000/026/680/medium800/sensors_pinout.jpg?143776816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342" r="4797" b="5851"/>
          <a:stretch/>
        </p:blipFill>
        <p:spPr bwMode="auto">
          <a:xfrm>
            <a:off x="1859421" y="2049273"/>
            <a:ext cx="906073" cy="8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cdn-learn.adafruit.com/assets/assets/000/026/680/medium800/sensors_pinout.jpg?143776816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342" r="4797" b="5851"/>
          <a:stretch/>
        </p:blipFill>
        <p:spPr bwMode="auto">
          <a:xfrm>
            <a:off x="1865283" y="739469"/>
            <a:ext cx="954353" cy="8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ccolade ouvrante 24"/>
          <p:cNvSpPr/>
          <p:nvPr/>
        </p:nvSpPr>
        <p:spPr>
          <a:xfrm>
            <a:off x="3107668" y="2312876"/>
            <a:ext cx="217315" cy="557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51" tIns="38876" rIns="77751" bIns="38876"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18244" y="949404"/>
            <a:ext cx="1476792" cy="570954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r>
              <a:rPr lang="fr-FR" sz="800" dirty="0">
                <a:latin typeface="+mj-lt"/>
              </a:rPr>
              <a:t>VIN ----- 5,5v----------Pin02</a:t>
            </a:r>
          </a:p>
          <a:p>
            <a:r>
              <a:rPr lang="fr-FR" sz="800" dirty="0">
                <a:latin typeface="+mj-lt"/>
              </a:rPr>
              <a:t>GND---- Ground -----Pin06</a:t>
            </a:r>
          </a:p>
          <a:p>
            <a:r>
              <a:rPr lang="fr-FR" sz="800" dirty="0">
                <a:latin typeface="+mj-lt"/>
              </a:rPr>
              <a:t>SCK– ---GPIO GCLK-- Pin07</a:t>
            </a:r>
          </a:p>
          <a:p>
            <a:r>
              <a:rPr lang="fr-FR" sz="800" dirty="0">
                <a:latin typeface="+mj-lt"/>
              </a:rPr>
              <a:t>SDI—--- SDA1,I</a:t>
            </a:r>
            <a:r>
              <a:rPr lang="fr-FR" sz="800" baseline="30000" dirty="0">
                <a:latin typeface="+mj-lt"/>
              </a:rPr>
              <a:t>2</a:t>
            </a:r>
            <a:r>
              <a:rPr lang="fr-FR" sz="800" dirty="0">
                <a:latin typeface="+mj-lt"/>
              </a:rPr>
              <a:t>C ----Pin03</a:t>
            </a:r>
          </a:p>
        </p:txBody>
      </p:sp>
      <p:sp>
        <p:nvSpPr>
          <p:cNvPr id="27" name="Accolade ouvrante 26"/>
          <p:cNvSpPr/>
          <p:nvPr/>
        </p:nvSpPr>
        <p:spPr>
          <a:xfrm>
            <a:off x="3149249" y="963724"/>
            <a:ext cx="217315" cy="557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51" tIns="38876" rIns="77751" bIns="38876"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286951" y="3537012"/>
            <a:ext cx="1476792" cy="570954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r>
              <a:rPr lang="fr-FR" sz="800" dirty="0">
                <a:latin typeface="+mj-lt"/>
              </a:rPr>
              <a:t>VIN ---- 5,5v-----------Pin02</a:t>
            </a:r>
          </a:p>
          <a:p>
            <a:r>
              <a:rPr lang="fr-FR" sz="800" dirty="0">
                <a:latin typeface="+mj-lt"/>
              </a:rPr>
              <a:t>GND--- Ground ------Pin06</a:t>
            </a:r>
          </a:p>
          <a:p>
            <a:r>
              <a:rPr lang="fr-FR" sz="800" dirty="0">
                <a:latin typeface="+mj-lt"/>
              </a:rPr>
              <a:t>SCL– ---GPIO GCLK-- Pin07</a:t>
            </a:r>
          </a:p>
          <a:p>
            <a:r>
              <a:rPr lang="fr-FR" sz="800" dirty="0">
                <a:latin typeface="+mj-lt"/>
              </a:rPr>
              <a:t>SDA—- SDA1,I</a:t>
            </a:r>
            <a:r>
              <a:rPr lang="fr-FR" sz="800" baseline="30000" dirty="0">
                <a:latin typeface="+mj-lt"/>
              </a:rPr>
              <a:t>2</a:t>
            </a:r>
            <a:r>
              <a:rPr lang="fr-FR" sz="800" dirty="0">
                <a:latin typeface="+mj-lt"/>
              </a:rPr>
              <a:t>C -----Pin03</a:t>
            </a:r>
          </a:p>
        </p:txBody>
      </p:sp>
      <p:sp>
        <p:nvSpPr>
          <p:cNvPr id="29" name="Accolade ouvrante 28"/>
          <p:cNvSpPr/>
          <p:nvPr/>
        </p:nvSpPr>
        <p:spPr>
          <a:xfrm>
            <a:off x="3178293" y="3548930"/>
            <a:ext cx="217315" cy="557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51" tIns="38876" rIns="77751" bIns="38876"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220688" y="5178010"/>
            <a:ext cx="1670956" cy="217011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r>
              <a:rPr lang="fr-FR" sz="900" b="1" dirty="0" smtClean="0">
                <a:latin typeface="+mj-lt"/>
              </a:rPr>
              <a:t>Climatiseur (option)</a:t>
            </a:r>
            <a:endParaRPr lang="fr-FR" sz="900" b="1" dirty="0">
              <a:latin typeface="+mj-lt"/>
            </a:endParaRPr>
          </a:p>
        </p:txBody>
      </p:sp>
      <p:sp>
        <p:nvSpPr>
          <p:cNvPr id="31" name="Accolade ouvrante 30"/>
          <p:cNvSpPr/>
          <p:nvPr/>
        </p:nvSpPr>
        <p:spPr>
          <a:xfrm>
            <a:off x="3693259" y="4729736"/>
            <a:ext cx="108657" cy="12176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51" tIns="38876" rIns="77751" bIns="38876"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53061" y="5552914"/>
            <a:ext cx="1670956" cy="217011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r>
              <a:rPr lang="fr-FR" sz="900" b="1" dirty="0" err="1">
                <a:latin typeface="+mj-lt"/>
              </a:rPr>
              <a:t>Led</a:t>
            </a:r>
            <a:r>
              <a:rPr lang="fr-FR" sz="900" b="1" dirty="0">
                <a:latin typeface="+mj-lt"/>
              </a:rPr>
              <a:t> de Contrôle</a:t>
            </a:r>
          </a:p>
        </p:txBody>
      </p:sp>
      <p:cxnSp>
        <p:nvCxnSpPr>
          <p:cNvPr id="33" name="Connecteur en arc 32"/>
          <p:cNvCxnSpPr/>
          <p:nvPr/>
        </p:nvCxnSpPr>
        <p:spPr>
          <a:xfrm rot="10800000" flipV="1">
            <a:off x="2218918" y="4864354"/>
            <a:ext cx="3741893" cy="875424"/>
          </a:xfrm>
          <a:prstGeom prst="curvedConnector3">
            <a:avLst>
              <a:gd name="adj1" fmla="val 75723"/>
            </a:avLst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2500635" y="4729736"/>
            <a:ext cx="4037249" cy="52231"/>
          </a:xfrm>
          <a:prstGeom prst="curved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/>
          <p:cNvCxnSpPr/>
          <p:nvPr/>
        </p:nvCxnSpPr>
        <p:spPr>
          <a:xfrm>
            <a:off x="7741898" y="5227222"/>
            <a:ext cx="865359" cy="9071"/>
          </a:xfrm>
          <a:prstGeom prst="curvedConnector3">
            <a:avLst>
              <a:gd name="adj1" fmla="val 50000"/>
            </a:avLst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/>
          <p:nvPr/>
        </p:nvCxnSpPr>
        <p:spPr>
          <a:xfrm flipV="1">
            <a:off x="10140846" y="4729736"/>
            <a:ext cx="824267" cy="245206"/>
          </a:xfrm>
          <a:prstGeom prst="curvedConnector3">
            <a:avLst>
              <a:gd name="adj1" fmla="val 50000"/>
            </a:avLst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/>
          <p:nvPr/>
        </p:nvCxnSpPr>
        <p:spPr>
          <a:xfrm>
            <a:off x="7338581" y="4200515"/>
            <a:ext cx="1912055" cy="529221"/>
          </a:xfrm>
          <a:prstGeom prst="curvedConnector3">
            <a:avLst>
              <a:gd name="adj1" fmla="val 50000"/>
            </a:avLst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/>
          <p:cNvCxnSpPr/>
          <p:nvPr/>
        </p:nvCxnSpPr>
        <p:spPr>
          <a:xfrm rot="10800000" flipV="1">
            <a:off x="9374052" y="2469992"/>
            <a:ext cx="899069" cy="397271"/>
          </a:xfrm>
          <a:prstGeom prst="curvedConnector3">
            <a:avLst>
              <a:gd name="adj1" fmla="val 50000"/>
            </a:avLst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8359109" y="4204165"/>
            <a:ext cx="3120056" cy="447843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r>
              <a:rPr lang="fr-FR" sz="800" dirty="0">
                <a:latin typeface="+mj-lt"/>
              </a:rPr>
              <a:t>Commande vitesse 0 à 1024 Pin #12</a:t>
            </a:r>
          </a:p>
          <a:p>
            <a:r>
              <a:rPr lang="fr-FR" sz="800" dirty="0">
                <a:latin typeface="+mj-lt"/>
              </a:rPr>
              <a:t>Commande puissance max Pin #22</a:t>
            </a:r>
          </a:p>
          <a:p>
            <a:r>
              <a:rPr lang="fr-FR" sz="800" dirty="0">
                <a:latin typeface="+mj-lt"/>
              </a:rPr>
              <a:t>Commande ON/OFF ventilateur extérieur Pin #20 </a:t>
            </a:r>
          </a:p>
        </p:txBody>
      </p:sp>
      <p:sp>
        <p:nvSpPr>
          <p:cNvPr id="40" name="Accolade ouvrante 39"/>
          <p:cNvSpPr/>
          <p:nvPr/>
        </p:nvSpPr>
        <p:spPr>
          <a:xfrm>
            <a:off x="8156797" y="4196073"/>
            <a:ext cx="217315" cy="4286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51" tIns="38876" rIns="77751" bIns="38876" rtlCol="0" anchor="ctr"/>
          <a:lstStyle/>
          <a:p>
            <a:pPr algn="ctr"/>
            <a:endParaRPr lang="fr-FR">
              <a:latin typeface="+mj-lt"/>
            </a:endParaRPr>
          </a:p>
        </p:txBody>
      </p:sp>
      <p:cxnSp>
        <p:nvCxnSpPr>
          <p:cNvPr id="41" name="Connecteur en arc 40"/>
          <p:cNvCxnSpPr/>
          <p:nvPr/>
        </p:nvCxnSpPr>
        <p:spPr>
          <a:xfrm rot="16200000" flipH="1">
            <a:off x="5079709" y="4851145"/>
            <a:ext cx="2131575" cy="784774"/>
          </a:xfrm>
          <a:prstGeom prst="curvedConnector3">
            <a:avLst>
              <a:gd name="adj1" fmla="val 50000"/>
            </a:avLst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5960812" y="4263336"/>
            <a:ext cx="1884887" cy="447843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r>
              <a:rPr lang="fr-FR" sz="800" dirty="0">
                <a:latin typeface="+mj-lt"/>
              </a:rPr>
              <a:t>Commande </a:t>
            </a:r>
            <a:r>
              <a:rPr lang="fr-FR" sz="800" dirty="0" smtClean="0">
                <a:latin typeface="+mj-lt"/>
              </a:rPr>
              <a:t>Clim (option) </a:t>
            </a:r>
            <a:r>
              <a:rPr lang="fr-FR" sz="800" dirty="0">
                <a:latin typeface="+mj-lt"/>
              </a:rPr>
              <a:t>pin  #</a:t>
            </a:r>
          </a:p>
          <a:p>
            <a:r>
              <a:rPr lang="fr-FR" sz="800" dirty="0">
                <a:latin typeface="+mj-lt"/>
              </a:rPr>
              <a:t>Commande Ventilateur </a:t>
            </a:r>
            <a:r>
              <a:rPr lang="fr-FR" sz="800" dirty="0" err="1">
                <a:latin typeface="+mj-lt"/>
              </a:rPr>
              <a:t>int</a:t>
            </a:r>
            <a:r>
              <a:rPr lang="fr-FR" sz="800" dirty="0">
                <a:latin typeface="+mj-lt"/>
              </a:rPr>
              <a:t> Pin #26</a:t>
            </a:r>
          </a:p>
          <a:p>
            <a:endParaRPr lang="fr-FR" sz="800" dirty="0">
              <a:latin typeface="+mj-lt"/>
            </a:endParaRPr>
          </a:p>
        </p:txBody>
      </p:sp>
      <p:sp>
        <p:nvSpPr>
          <p:cNvPr id="43" name="Accolade ouvrante 42"/>
          <p:cNvSpPr/>
          <p:nvPr/>
        </p:nvSpPr>
        <p:spPr>
          <a:xfrm>
            <a:off x="5827558" y="4220957"/>
            <a:ext cx="131285" cy="4286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751" tIns="38876" rIns="77751" bIns="38876" rtlCol="0" anchor="ctr"/>
          <a:lstStyle/>
          <a:p>
            <a:pPr algn="ctr"/>
            <a:endParaRPr lang="fr-FR">
              <a:latin typeface="+mj-lt"/>
            </a:endParaRPr>
          </a:p>
        </p:txBody>
      </p:sp>
      <p:pic>
        <p:nvPicPr>
          <p:cNvPr id="44" name="Picture 25" descr="http://www.pointp.fr/asset/03/63/AST1510363-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5383503"/>
            <a:ext cx="792088" cy="7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7" descr="https://www.econology.fr/components/com_virtuemart/shop_image/product/Ventilateurs_RR_4bc72cfd254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45" y="4353858"/>
            <a:ext cx="1088732" cy="9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1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0224" y="1852299"/>
            <a:ext cx="2014044" cy="37749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180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lèche vers le haut 78"/>
          <p:cNvSpPr/>
          <p:nvPr/>
        </p:nvSpPr>
        <p:spPr>
          <a:xfrm>
            <a:off x="5585715" y="1410127"/>
            <a:ext cx="435055" cy="686731"/>
          </a:xfrm>
          <a:prstGeom prst="upArrow">
            <a:avLst/>
          </a:prstGeom>
          <a:solidFill>
            <a:srgbClr val="C000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0" name="Flèche vers le haut 79"/>
          <p:cNvSpPr/>
          <p:nvPr/>
        </p:nvSpPr>
        <p:spPr>
          <a:xfrm rot="10800000">
            <a:off x="4880517" y="1551480"/>
            <a:ext cx="435055" cy="686731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332885" y="3716157"/>
            <a:ext cx="785379" cy="10692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252765" y="2550297"/>
            <a:ext cx="567444" cy="938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392873" y="2470679"/>
            <a:ext cx="705687" cy="8076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169269" y="3739770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169269" y="4258305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169269" y="4797583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5670707" y="3750919"/>
            <a:ext cx="150017" cy="174252"/>
            <a:chOff x="5064921" y="3314700"/>
            <a:chExt cx="304798" cy="354037"/>
          </a:xfrm>
        </p:grpSpPr>
        <p:sp>
          <p:nvSpPr>
            <p:cNvPr id="13" name="Forme libre 12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5670708" y="2498261"/>
            <a:ext cx="150017" cy="174252"/>
            <a:chOff x="5064921" y="3314700"/>
            <a:chExt cx="304798" cy="354037"/>
          </a:xfrm>
        </p:grpSpPr>
        <p:sp>
          <p:nvSpPr>
            <p:cNvPr id="18" name="Forme libre 17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4461478" y="2567013"/>
            <a:ext cx="150017" cy="174252"/>
            <a:chOff x="5064921" y="3314700"/>
            <a:chExt cx="304798" cy="354037"/>
          </a:xfrm>
        </p:grpSpPr>
        <p:sp>
          <p:nvSpPr>
            <p:cNvPr id="23" name="Forme libre 22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4230685" y="3830547"/>
            <a:ext cx="150017" cy="174252"/>
            <a:chOff x="5064921" y="3314700"/>
            <a:chExt cx="304798" cy="354037"/>
          </a:xfrm>
        </p:grpSpPr>
        <p:sp>
          <p:nvSpPr>
            <p:cNvPr id="28" name="Forme libre 27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4230685" y="4363570"/>
            <a:ext cx="150017" cy="174252"/>
            <a:chOff x="5064921" y="3314700"/>
            <a:chExt cx="304798" cy="354037"/>
          </a:xfrm>
        </p:grpSpPr>
        <p:sp>
          <p:nvSpPr>
            <p:cNvPr id="33" name="Forme libre 32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4230685" y="4898027"/>
            <a:ext cx="150017" cy="174252"/>
            <a:chOff x="5064921" y="3314700"/>
            <a:chExt cx="304798" cy="354037"/>
          </a:xfrm>
        </p:grpSpPr>
        <p:sp>
          <p:nvSpPr>
            <p:cNvPr id="38" name="Forme libre 37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en arc 41"/>
          <p:cNvCxnSpPr/>
          <p:nvPr/>
        </p:nvCxnSpPr>
        <p:spPr>
          <a:xfrm rot="5400000">
            <a:off x="4080839" y="3233564"/>
            <a:ext cx="1916754" cy="117657"/>
          </a:xfrm>
          <a:prstGeom prst="curvedConnector3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s://static.generation-robots.com/4473-thickbox_default/raspberry-pi-2-modele-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3250" r="22792" b="31375"/>
          <a:stretch/>
        </p:blipFill>
        <p:spPr bwMode="auto">
          <a:xfrm rot="5400000">
            <a:off x="6597949" y="3117928"/>
            <a:ext cx="1262298" cy="8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cdn-learn.adafruit.com/assets/assets/000/026/680/medium800/sensors_pinout.jpg?143776816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342" r="4797" b="5851"/>
          <a:stretch/>
        </p:blipFill>
        <p:spPr bwMode="auto">
          <a:xfrm>
            <a:off x="4538380" y="642992"/>
            <a:ext cx="702025" cy="7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Connecteur droit avec flèche 47"/>
          <p:cNvCxnSpPr>
            <a:endCxn id="44" idx="2"/>
          </p:cNvCxnSpPr>
          <p:nvPr/>
        </p:nvCxnSpPr>
        <p:spPr>
          <a:xfrm flipH="1" flipV="1">
            <a:off x="4889393" y="1419647"/>
            <a:ext cx="182954" cy="231997"/>
          </a:xfrm>
          <a:prstGeom prst="straightConnector1">
            <a:avLst/>
          </a:prstGeom>
          <a:ln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54" idx="1"/>
          </p:cNvCxnSpPr>
          <p:nvPr/>
        </p:nvCxnSpPr>
        <p:spPr>
          <a:xfrm>
            <a:off x="5868377" y="4786680"/>
            <a:ext cx="1010123" cy="182221"/>
          </a:xfrm>
          <a:prstGeom prst="straightConnector1">
            <a:avLst/>
          </a:prstGeom>
          <a:ln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https://cdn-learn.adafruit.com/assets/assets/000/026/680/medium800/sensors_pinout.jpg?143776816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342" r="4797" b="5851"/>
          <a:stretch/>
        </p:blipFill>
        <p:spPr bwMode="auto">
          <a:xfrm>
            <a:off x="6878500" y="4580573"/>
            <a:ext cx="702025" cy="7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7" descr="https://www.econology.fr/components/com_virtuemart/shop_image/product/Ventilateurs_RR_4bc72cfd25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34" y="665218"/>
            <a:ext cx="1088732" cy="9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7681032" y="871732"/>
            <a:ext cx="1923547" cy="663913"/>
          </a:xfrm>
          <a:prstGeom prst="rect">
            <a:avLst/>
          </a:prstGeom>
        </p:spPr>
        <p:txBody>
          <a:bodyPr wrap="square" lIns="108852" tIns="54426" rIns="108852" bIns="54426">
            <a:spAutoFit/>
          </a:bodyPr>
          <a:lstStyle/>
          <a:p>
            <a:r>
              <a:rPr lang="fr-FR" sz="900" b="1" dirty="0">
                <a:latin typeface="+mj-lt"/>
              </a:rPr>
              <a:t>Ventilateur extérieur</a:t>
            </a:r>
          </a:p>
          <a:p>
            <a:r>
              <a:rPr lang="fr-FR" sz="900" b="1" dirty="0">
                <a:latin typeface="+mj-lt"/>
              </a:rPr>
              <a:t>UNELVENT </a:t>
            </a:r>
            <a:r>
              <a:rPr lang="fr-FR" sz="900" b="1" dirty="0" smtClean="0">
                <a:latin typeface="+mj-lt"/>
              </a:rPr>
              <a:t>VENT-200B</a:t>
            </a:r>
          </a:p>
          <a:p>
            <a:r>
              <a:rPr lang="fr-FR" sz="900" b="1" dirty="0" smtClean="0">
                <a:latin typeface="+mj-lt"/>
              </a:rPr>
              <a:t>830m</a:t>
            </a:r>
            <a:r>
              <a:rPr lang="fr-FR" sz="900" b="1" baseline="30000" dirty="0" smtClean="0">
                <a:latin typeface="+mj-lt"/>
              </a:rPr>
              <a:t>3</a:t>
            </a:r>
            <a:r>
              <a:rPr lang="fr-FR" sz="900" b="1" dirty="0" smtClean="0">
                <a:latin typeface="+mj-lt"/>
              </a:rPr>
              <a:t>/h</a:t>
            </a:r>
          </a:p>
          <a:p>
            <a:r>
              <a:rPr lang="fr-FR" sz="900" b="1" dirty="0" smtClean="0">
                <a:latin typeface="+mj-lt"/>
              </a:rPr>
              <a:t>125 W</a:t>
            </a:r>
            <a:endParaRPr lang="fr-FR" sz="1200" dirty="0">
              <a:latin typeface="+mj-lt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311244" y="612897"/>
            <a:ext cx="1194769" cy="80241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r"/>
            <a:r>
              <a:rPr lang="fr-FR" sz="900" b="1" dirty="0" smtClean="0">
                <a:latin typeface="+mj-lt"/>
              </a:rPr>
              <a:t>Capteur</a:t>
            </a:r>
          </a:p>
          <a:p>
            <a:pPr algn="r"/>
            <a:r>
              <a:rPr lang="fr-FR" sz="900" b="1" dirty="0" smtClean="0">
                <a:latin typeface="+mj-lt"/>
              </a:rPr>
              <a:t> Température</a:t>
            </a:r>
            <a:endParaRPr lang="fr-FR" sz="900" b="1" dirty="0">
              <a:latin typeface="+mj-lt"/>
            </a:endParaRPr>
          </a:p>
          <a:p>
            <a:pPr algn="r"/>
            <a:r>
              <a:rPr lang="fr-FR" sz="900" b="1" dirty="0">
                <a:latin typeface="+mj-lt"/>
              </a:rPr>
              <a:t>Humidité</a:t>
            </a:r>
          </a:p>
          <a:p>
            <a:pPr algn="r"/>
            <a:r>
              <a:rPr lang="fr-FR" sz="900" b="1" dirty="0">
                <a:latin typeface="+mj-lt"/>
              </a:rPr>
              <a:t>Pression</a:t>
            </a:r>
          </a:p>
          <a:p>
            <a:pPr algn="r"/>
            <a:r>
              <a:rPr lang="fr-FR" sz="900" b="1" u="sng" dirty="0" smtClean="0">
                <a:latin typeface="+mj-lt"/>
              </a:rPr>
              <a:t>Extérieur</a:t>
            </a:r>
            <a:endParaRPr lang="fr-FR" sz="900" b="1" u="sng" dirty="0">
              <a:latin typeface="+mj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7673256" y="4544633"/>
            <a:ext cx="969550" cy="802412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fr-FR" sz="900" b="1" dirty="0">
                <a:latin typeface="+mj-lt"/>
              </a:rPr>
              <a:t>Capteur</a:t>
            </a:r>
          </a:p>
          <a:p>
            <a:r>
              <a:rPr lang="fr-FR" sz="900" b="1" dirty="0">
                <a:latin typeface="+mj-lt"/>
              </a:rPr>
              <a:t>Température</a:t>
            </a:r>
          </a:p>
          <a:p>
            <a:r>
              <a:rPr lang="fr-FR" sz="900" b="1" dirty="0">
                <a:latin typeface="+mj-lt"/>
              </a:rPr>
              <a:t>Humidité</a:t>
            </a:r>
          </a:p>
          <a:p>
            <a:r>
              <a:rPr lang="fr-FR" sz="900" b="1" dirty="0">
                <a:latin typeface="+mj-lt"/>
              </a:rPr>
              <a:t>Pression</a:t>
            </a:r>
          </a:p>
          <a:p>
            <a:r>
              <a:rPr lang="fr-FR" sz="900" b="1" u="sng" dirty="0" smtClean="0">
                <a:latin typeface="+mj-lt"/>
              </a:rPr>
              <a:t>Intérieur</a:t>
            </a:r>
            <a:endParaRPr lang="fr-FR" sz="900" b="1" u="sng" dirty="0">
              <a:latin typeface="+mj-lt"/>
            </a:endParaRPr>
          </a:p>
        </p:txBody>
      </p:sp>
      <p:pic>
        <p:nvPicPr>
          <p:cNvPr id="65" name="Picture 6" descr="https://images-na.ssl-images-amazon.com/images/I/51kxV2IqMgL._SX425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t="17301" r="21865" b="18011"/>
          <a:stretch/>
        </p:blipFill>
        <p:spPr bwMode="auto">
          <a:xfrm>
            <a:off x="3101191" y="5733140"/>
            <a:ext cx="648260" cy="5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Connecteur droit avec flèche 67"/>
          <p:cNvCxnSpPr>
            <a:endCxn id="65" idx="3"/>
          </p:cNvCxnSpPr>
          <p:nvPr/>
        </p:nvCxnSpPr>
        <p:spPr>
          <a:xfrm flipH="1">
            <a:off x="3749451" y="5682006"/>
            <a:ext cx="586013" cy="345082"/>
          </a:xfrm>
          <a:prstGeom prst="straightConnector1">
            <a:avLst/>
          </a:prstGeom>
          <a:ln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2066034" y="5691961"/>
            <a:ext cx="942477" cy="663913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r"/>
            <a:r>
              <a:rPr lang="fr-FR" sz="900" b="1" dirty="0">
                <a:latin typeface="+mj-lt"/>
              </a:rPr>
              <a:t>Capteur</a:t>
            </a:r>
          </a:p>
          <a:p>
            <a:pPr algn="r"/>
            <a:r>
              <a:rPr lang="fr-FR" sz="900" b="1" dirty="0">
                <a:latin typeface="+mj-lt"/>
              </a:rPr>
              <a:t>Température</a:t>
            </a:r>
          </a:p>
          <a:p>
            <a:pPr algn="r"/>
            <a:r>
              <a:rPr lang="fr-FR" sz="900" b="1" dirty="0">
                <a:latin typeface="+mj-lt"/>
              </a:rPr>
              <a:t>Humidité</a:t>
            </a:r>
          </a:p>
          <a:p>
            <a:pPr algn="r"/>
            <a:r>
              <a:rPr lang="fr-FR" sz="900" b="1" u="sng" dirty="0" smtClean="0">
                <a:latin typeface="+mj-lt"/>
              </a:rPr>
              <a:t>Couloir</a:t>
            </a:r>
            <a:endParaRPr lang="fr-FR" sz="900" b="1" u="sng" dirty="0">
              <a:latin typeface="+mj-lt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7643519" y="3365031"/>
            <a:ext cx="1183333" cy="248414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fr-FR" sz="900" b="1" dirty="0" err="1" smtClean="0">
                <a:latin typeface="+mj-lt"/>
              </a:rPr>
              <a:t>Raspberry</a:t>
            </a:r>
            <a:r>
              <a:rPr lang="fr-FR" sz="900" b="1" dirty="0" smtClean="0">
                <a:latin typeface="+mj-lt"/>
              </a:rPr>
              <a:t> Pi 3</a:t>
            </a:r>
            <a:endParaRPr lang="fr-FR" sz="900" b="1" u="sng" dirty="0"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800670" y="5799160"/>
            <a:ext cx="1215861" cy="663913"/>
          </a:xfrm>
          <a:prstGeom prst="rect">
            <a:avLst/>
          </a:prstGeom>
        </p:spPr>
        <p:txBody>
          <a:bodyPr wrap="square" lIns="108852" tIns="54426" rIns="108852" bIns="54426">
            <a:spAutoFit/>
          </a:bodyPr>
          <a:lstStyle/>
          <a:p>
            <a:r>
              <a:rPr lang="fr-FR" sz="900" b="1" dirty="0">
                <a:latin typeface="+mj-lt"/>
              </a:rPr>
              <a:t>Ventilateur intérieur</a:t>
            </a:r>
          </a:p>
          <a:p>
            <a:r>
              <a:rPr lang="fr-FR" sz="900" b="1" dirty="0">
                <a:latin typeface="+mj-lt"/>
              </a:rPr>
              <a:t>SILENT-300 </a:t>
            </a:r>
            <a:r>
              <a:rPr lang="fr-FR" sz="900" b="1" dirty="0" smtClean="0">
                <a:latin typeface="+mj-lt"/>
              </a:rPr>
              <a:t>CZ</a:t>
            </a:r>
          </a:p>
          <a:p>
            <a:r>
              <a:rPr lang="fr-FR" sz="900" b="1" dirty="0" smtClean="0">
                <a:latin typeface="+mj-lt"/>
              </a:rPr>
              <a:t>50 m</a:t>
            </a:r>
            <a:r>
              <a:rPr lang="fr-FR" sz="900" b="1" baseline="30000" dirty="0" smtClean="0">
                <a:latin typeface="+mj-lt"/>
              </a:rPr>
              <a:t>3</a:t>
            </a:r>
            <a:r>
              <a:rPr lang="fr-FR" sz="900" b="1" dirty="0" smtClean="0">
                <a:latin typeface="+mj-lt"/>
              </a:rPr>
              <a:t>/h</a:t>
            </a:r>
          </a:p>
          <a:p>
            <a:r>
              <a:rPr lang="fr-FR" sz="900" b="1" dirty="0" smtClean="0">
                <a:latin typeface="+mj-lt"/>
              </a:rPr>
              <a:t>40W</a:t>
            </a:r>
            <a:endParaRPr lang="fr-FR" sz="900" b="1" dirty="0">
              <a:latin typeface="+mj-lt"/>
            </a:endParaRPr>
          </a:p>
        </p:txBody>
      </p:sp>
      <p:pic>
        <p:nvPicPr>
          <p:cNvPr id="74" name="Picture 25" descr="http://www.pointp.fr/asset/03/63/AST1510363-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66" y="5752687"/>
            <a:ext cx="792088" cy="7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Connecteur droit avec flèche 76"/>
          <p:cNvCxnSpPr>
            <a:endCxn id="56" idx="1"/>
          </p:cNvCxnSpPr>
          <p:nvPr/>
        </p:nvCxnSpPr>
        <p:spPr>
          <a:xfrm flipV="1">
            <a:off x="5795716" y="1121235"/>
            <a:ext cx="798618" cy="989029"/>
          </a:xfrm>
          <a:prstGeom prst="straightConnector1">
            <a:avLst/>
          </a:prstGeom>
          <a:ln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èche vers le haut 81"/>
          <p:cNvSpPr/>
          <p:nvPr/>
        </p:nvSpPr>
        <p:spPr>
          <a:xfrm rot="10800000">
            <a:off x="4404836" y="5332442"/>
            <a:ext cx="261637" cy="588815"/>
          </a:xfrm>
          <a:prstGeom prst="upArrow">
            <a:avLst/>
          </a:prstGeom>
          <a:solidFill>
            <a:srgbClr val="C000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4524405" y="5677587"/>
            <a:ext cx="421348" cy="467009"/>
          </a:xfrm>
          <a:prstGeom prst="straightConnector1">
            <a:avLst/>
          </a:prstGeom>
          <a:ln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673256" y="1866562"/>
            <a:ext cx="1737344" cy="525413"/>
          </a:xfrm>
          <a:prstGeom prst="rect">
            <a:avLst/>
          </a:prstGeom>
        </p:spPr>
        <p:txBody>
          <a:bodyPr wrap="square" lIns="108852" tIns="54426" rIns="108852" bIns="54426">
            <a:spAutoFit/>
          </a:bodyPr>
          <a:lstStyle/>
          <a:p>
            <a:r>
              <a:rPr lang="fr-FR" sz="900" b="1" dirty="0" smtClean="0">
                <a:latin typeface="+mj-lt"/>
              </a:rPr>
              <a:t>Variateur </a:t>
            </a:r>
            <a:r>
              <a:rPr lang="fr-FR" sz="900" b="1" dirty="0">
                <a:latin typeface="+mj-lt"/>
              </a:rPr>
              <a:t>de </a:t>
            </a:r>
            <a:r>
              <a:rPr lang="fr-FR" sz="900" b="1" dirty="0" smtClean="0">
                <a:latin typeface="+mj-lt"/>
              </a:rPr>
              <a:t>vitesse du ventilateur extérieur</a:t>
            </a:r>
            <a:endParaRPr lang="fr-FR" sz="900" b="1" dirty="0">
              <a:latin typeface="+mj-lt"/>
            </a:endParaRPr>
          </a:p>
          <a:p>
            <a:r>
              <a:rPr lang="fr-FR" sz="900" b="1" dirty="0" smtClean="0">
                <a:latin typeface="+mj-lt"/>
              </a:rPr>
              <a:t>VPAZ </a:t>
            </a:r>
            <a:r>
              <a:rPr lang="fr-FR" sz="900" b="1" dirty="0">
                <a:latin typeface="+mj-lt"/>
              </a:rPr>
              <a:t>3 A</a:t>
            </a:r>
          </a:p>
        </p:txBody>
      </p:sp>
      <p:pic>
        <p:nvPicPr>
          <p:cNvPr id="85" name="Imag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179" y="1755402"/>
            <a:ext cx="675841" cy="1075268"/>
          </a:xfrm>
          <a:prstGeom prst="rect">
            <a:avLst/>
          </a:prstGeom>
        </p:spPr>
      </p:pic>
      <p:cxnSp>
        <p:nvCxnSpPr>
          <p:cNvPr id="87" name="Connecteur droit avec flèche 86"/>
          <p:cNvCxnSpPr>
            <a:endCxn id="85" idx="1"/>
          </p:cNvCxnSpPr>
          <p:nvPr/>
        </p:nvCxnSpPr>
        <p:spPr>
          <a:xfrm flipV="1">
            <a:off x="6098560" y="2293036"/>
            <a:ext cx="768619" cy="20375"/>
          </a:xfrm>
          <a:prstGeom prst="straightConnector1">
            <a:avLst/>
          </a:prstGeom>
          <a:ln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V="1">
            <a:off x="6153808" y="3481447"/>
            <a:ext cx="636408" cy="7791"/>
          </a:xfrm>
          <a:prstGeom prst="straightConnector1">
            <a:avLst/>
          </a:prstGeom>
          <a:ln>
            <a:headEnd type="diamond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re 1"/>
          <p:cNvSpPr txBox="1"/>
          <p:nvPr/>
        </p:nvSpPr>
        <p:spPr>
          <a:xfrm>
            <a:off x="2255573" y="-10285"/>
            <a:ext cx="6528725" cy="440085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Emplacement des éléments</a:t>
            </a:r>
            <a:endParaRPr lang="fr-FR" dirty="0"/>
          </a:p>
        </p:txBody>
      </p:sp>
      <p:pic>
        <p:nvPicPr>
          <p:cNvPr id="2050" name="Picture 2" descr="RÃ©sultat de recherche d'images pour &quot;relais raspberry pi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27" y="3038475"/>
            <a:ext cx="950752" cy="9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ZoneTexte 96"/>
          <p:cNvSpPr txBox="1"/>
          <p:nvPr/>
        </p:nvSpPr>
        <p:spPr>
          <a:xfrm>
            <a:off x="9766022" y="3357240"/>
            <a:ext cx="1183333" cy="248414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r>
              <a:rPr lang="fr-FR" sz="900" b="1" dirty="0" smtClean="0">
                <a:latin typeface="+mj-lt"/>
              </a:rPr>
              <a:t>Carte relais</a:t>
            </a:r>
            <a:endParaRPr lang="fr-FR" sz="9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84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" y="1268760"/>
            <a:ext cx="10752608" cy="27003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tre 1"/>
          <p:cNvSpPr txBox="1"/>
          <p:nvPr/>
        </p:nvSpPr>
        <p:spPr>
          <a:xfrm>
            <a:off x="2255573" y="89623"/>
            <a:ext cx="6528725" cy="784982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Système de contrôle et de </a:t>
            </a:r>
            <a:r>
              <a:rPr lang="fr-FR" dirty="0" smtClean="0"/>
              <a:t>mesure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839456" y="4642810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Respect des normes ASHRAE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Définition des consignes</a:t>
            </a:r>
            <a:endParaRPr lang="fr-FR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74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/>
          <p:nvPr/>
        </p:nvSpPr>
        <p:spPr>
          <a:xfrm>
            <a:off x="3827748" y="49622"/>
            <a:ext cx="3435302" cy="705274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Interface </a:t>
            </a:r>
            <a:r>
              <a:rPr lang="fr-FR" dirty="0" smtClean="0"/>
              <a:t>web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r="44780" b="6274"/>
          <a:stretch>
            <a:fillRect/>
          </a:stretch>
        </p:blipFill>
        <p:spPr bwMode="auto">
          <a:xfrm>
            <a:off x="4500554" y="903482"/>
            <a:ext cx="7258720" cy="5641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9359925" y="1835532"/>
            <a:ext cx="1452599" cy="369332"/>
          </a:xfrm>
          <a:prstGeom prst="rect">
            <a:avLst/>
          </a:prstGeom>
          <a:solidFill>
            <a:srgbClr val="9933FF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r>
              <a:rPr lang="fr-FR" sz="900" kern="0" dirty="0">
                <a:solidFill>
                  <a:prstClr val="black"/>
                </a:solidFill>
                <a:latin typeface="Arial" charset="0"/>
                <a:cs typeface="Arial" charset="0"/>
              </a:rPr>
              <a:t>Etat des </a:t>
            </a:r>
            <a:r>
              <a:rPr lang="fr-FR" sz="9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ventilateurs</a:t>
            </a:r>
            <a:br>
              <a:rPr lang="fr-FR" sz="9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fr-FR" sz="900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Intérieur et extérieur</a:t>
            </a:r>
            <a:endParaRPr lang="fr-FR" sz="9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59925" y="2348880"/>
            <a:ext cx="1452599" cy="507831"/>
          </a:xfrm>
          <a:prstGeom prst="rect">
            <a:avLst/>
          </a:prstGeom>
          <a:solidFill>
            <a:srgbClr val="CC9900">
              <a:alpha val="3568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prstClr val="black"/>
                </a:solidFill>
                <a:latin typeface="Arial" charset="0"/>
                <a:cs typeface="Arial" charset="0"/>
              </a:rPr>
              <a:t>Température face avant des </a:t>
            </a:r>
            <a:r>
              <a:rPr lang="fr-FR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serveurs</a:t>
            </a:r>
            <a:r>
              <a:rPr lang="fr-FR" sz="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fr-FR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fr-FR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fr-FR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(consigne </a:t>
            </a:r>
            <a:r>
              <a:rPr lang="fr-FR" sz="900" dirty="0">
                <a:solidFill>
                  <a:prstClr val="black"/>
                </a:solidFill>
                <a:latin typeface="Arial" charset="0"/>
                <a:cs typeface="Arial" charset="0"/>
              </a:rPr>
              <a:t>=</a:t>
            </a:r>
            <a:r>
              <a:rPr lang="fr-FR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24°C)</a:t>
            </a:r>
            <a:endParaRPr lang="fr-FR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359925" y="3090156"/>
            <a:ext cx="1452599" cy="230832"/>
          </a:xfrm>
          <a:prstGeom prst="rect">
            <a:avLst/>
          </a:prstGeom>
          <a:solidFill>
            <a:srgbClr val="7CCA62">
              <a:alpha val="36000"/>
            </a:srgbClr>
          </a:solidFill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r>
              <a:rPr lang="fr-FR" sz="900" kern="0" dirty="0">
                <a:solidFill>
                  <a:prstClr val="black"/>
                </a:solidFill>
                <a:latin typeface="Arial" charset="0"/>
                <a:cs typeface="Arial" charset="0"/>
              </a:rPr>
              <a:t>Température bâtiment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359925" y="4257092"/>
            <a:ext cx="1452599" cy="230832"/>
          </a:xfrm>
          <a:prstGeom prst="rect">
            <a:avLst/>
          </a:prstGeom>
          <a:solidFill>
            <a:srgbClr val="0F6FC6">
              <a:alpha val="36000"/>
            </a:srgbClr>
          </a:solidFill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r>
              <a:rPr lang="fr-FR" sz="900" kern="0" dirty="0">
                <a:solidFill>
                  <a:prstClr val="black"/>
                </a:solidFill>
                <a:latin typeface="Arial" charset="0"/>
                <a:cs typeface="Arial" charset="0"/>
              </a:rPr>
              <a:t>Température extérieure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359925" y="5147900"/>
            <a:ext cx="1452599" cy="369332"/>
          </a:xfrm>
          <a:prstGeom prst="rect">
            <a:avLst/>
          </a:prstGeom>
          <a:solidFill>
            <a:srgbClr val="CC3399">
              <a:alpha val="36000"/>
            </a:srgbClr>
          </a:solidFill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r>
              <a:rPr lang="fr-FR" sz="900" kern="0" dirty="0">
                <a:latin typeface="Arial" charset="0"/>
                <a:cs typeface="Arial" charset="0"/>
              </a:rPr>
              <a:t>Pourcentage </a:t>
            </a:r>
            <a:r>
              <a:rPr lang="fr-FR" sz="900" kern="0" dirty="0" smtClean="0">
                <a:latin typeface="Arial" charset="0"/>
                <a:cs typeface="Arial" charset="0"/>
              </a:rPr>
              <a:t>ventilation extérieur ( ici ~40%)</a:t>
            </a:r>
            <a:endParaRPr lang="fr-FR" sz="900" kern="0" dirty="0">
              <a:latin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77297" y="1654438"/>
            <a:ext cx="209539" cy="15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Arial" charset="0"/>
                <a:cs typeface="Arial" charset="0"/>
              </a:rPr>
              <a:t>C°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1172564" y="6082718"/>
            <a:ext cx="586710" cy="15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latin typeface="Arial" charset="0"/>
                <a:cs typeface="Arial" charset="0"/>
              </a:rPr>
              <a:t>Heure</a:t>
            </a:r>
          </a:p>
        </p:txBody>
      </p:sp>
      <p:sp>
        <p:nvSpPr>
          <p:cNvPr id="20" name="Espace réservé du numéro de diapositive 1"/>
          <p:cNvSpPr txBox="1"/>
          <p:nvPr/>
        </p:nvSpPr>
        <p:spPr>
          <a:xfrm>
            <a:off x="9241275" y="4126453"/>
            <a:ext cx="443476" cy="171271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defRPr/>
            </a:pPr>
            <a:fld id="{E2E5FA72-383F-4703-844A-2C28CEB8CE50}" type="slidenum">
              <a:rPr lang="fr-FR" sz="1000">
                <a:solidFill>
                  <a:srgbClr val="DBF5F9">
                    <a:shade val="90000"/>
                  </a:srgbClr>
                </a:solidFill>
                <a:latin typeface="Constantia"/>
              </a:rPr>
              <a:t>16</a:t>
            </a:fld>
            <a:endParaRPr lang="fr-FR" sz="1000" dirty="0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990" y="1302439"/>
            <a:ext cx="406880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Valeurs affichés :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Températures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Interne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Externe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Bâtiment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État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de fonctionnement des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ventilateurs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Vers extérieur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Vers intérieur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Pressions 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(intérieur et extérieur)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tx2"/>
                </a:solidFill>
                <a:latin typeface="+mj-lt"/>
              </a:rPr>
              <a:t>Humidités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(intérieur et extérieur)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Production de chaleur récupérée  dans le bâtiment</a:t>
            </a:r>
          </a:p>
          <a:p>
            <a:pPr marL="285750" indent="-285750">
              <a:buFont typeface="Arial" charset="0"/>
              <a:buChar char="•"/>
            </a:pP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7817" y="5332566"/>
            <a:ext cx="3835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+mj-lt"/>
                <a:hlinkClick r:id="rId3"/>
              </a:rPr>
              <a:t>https://jarvis.univ-perp.fr/freecooling/coolV3.php</a:t>
            </a:r>
            <a:endParaRPr lang="fr-FR" sz="1400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16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191759" y="1700808"/>
            <a:ext cx="5040560" cy="48702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392" y="1700808"/>
            <a:ext cx="5040560" cy="48702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pic>
        <p:nvPicPr>
          <p:cNvPr id="1027" name="Picture 3" descr="C:\Users\philippe\Desktop\jres2017\IR00056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386" y="1945511"/>
            <a:ext cx="3002827" cy="40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5627" y="6081783"/>
            <a:ext cx="3694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j-lt"/>
              </a:rPr>
              <a:t>Face </a:t>
            </a:r>
            <a:r>
              <a:rPr lang="fr-FR" sz="1600" b="1" dirty="0">
                <a:latin typeface="+mj-lt"/>
              </a:rPr>
              <a:t>avant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208396" y="3331457"/>
            <a:ext cx="1170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latin typeface="+mj-lt"/>
              </a:rPr>
              <a:t>Switches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208396" y="3994573"/>
            <a:ext cx="1313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latin typeface="+mj-lt"/>
              </a:rPr>
              <a:t>Serveurs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208396" y="4342201"/>
            <a:ext cx="137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  <a:latin typeface="+mj-lt"/>
              </a:rPr>
              <a:t>Capteur </a:t>
            </a: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de température. (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consigne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24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°)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8" name="Picture 4" descr="C:\Users\philippe\Desktop\jres2017\IR000569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747" y="2619964"/>
            <a:ext cx="4297650" cy="32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200680" y="6299172"/>
            <a:ext cx="799976" cy="365125"/>
          </a:xfrm>
        </p:spPr>
        <p:txBody>
          <a:bodyPr/>
          <a:lstStyle/>
          <a:p>
            <a:fld id="{E2E5FA72-383F-4703-844A-2C28CEB8CE50}" type="slidenum">
              <a:rPr lang="fr-FR" smtClean="0"/>
              <a:t>17</a:t>
            </a:fld>
            <a:endParaRPr lang="fr-FR" dirty="0"/>
          </a:p>
        </p:txBody>
      </p:sp>
      <p:sp>
        <p:nvSpPr>
          <p:cNvPr id="24" name="Titre 1"/>
          <p:cNvSpPr txBox="1"/>
          <p:nvPr/>
        </p:nvSpPr>
        <p:spPr>
          <a:xfrm>
            <a:off x="2747628" y="49622"/>
            <a:ext cx="5595542" cy="705274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Contrôle de la température</a:t>
            </a:r>
            <a:endParaRPr lang="fr-FR" dirty="0"/>
          </a:p>
        </p:txBody>
      </p:sp>
      <p:sp>
        <p:nvSpPr>
          <p:cNvPr id="3" name="Flèche gauche 2"/>
          <p:cNvSpPr/>
          <p:nvPr/>
        </p:nvSpPr>
        <p:spPr>
          <a:xfrm>
            <a:off x="3572493" y="3272687"/>
            <a:ext cx="576064" cy="456095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gauche 24"/>
          <p:cNvSpPr/>
          <p:nvPr/>
        </p:nvSpPr>
        <p:spPr>
          <a:xfrm>
            <a:off x="3572493" y="3935989"/>
            <a:ext cx="576064" cy="456095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gauche 25"/>
          <p:cNvSpPr/>
          <p:nvPr/>
        </p:nvSpPr>
        <p:spPr>
          <a:xfrm>
            <a:off x="3572493" y="4635311"/>
            <a:ext cx="576064" cy="244779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91444" y="1201816"/>
            <a:ext cx="10037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/>
                </a:solidFill>
                <a:latin typeface="+mj-lt"/>
              </a:rPr>
              <a:t>Images infrarouges de </a:t>
            </a:r>
            <a:r>
              <a:rPr lang="fr-FR" sz="2400" dirty="0">
                <a:solidFill>
                  <a:schemeClr val="tx2"/>
                </a:solidFill>
                <a:latin typeface="+mj-lt"/>
              </a:rPr>
              <a:t>l’armoire des serveurs et des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switches (avec </a:t>
            </a:r>
            <a:r>
              <a:rPr lang="fr-FR" sz="2400" i="1" dirty="0">
                <a:solidFill>
                  <a:schemeClr val="tx2"/>
                </a:solidFill>
                <a:latin typeface="+mj-lt"/>
              </a:rPr>
              <a:t>free </a:t>
            </a:r>
            <a:r>
              <a:rPr lang="fr-FR" sz="2400" i="1" dirty="0" err="1" smtClean="0">
                <a:solidFill>
                  <a:schemeClr val="tx2"/>
                </a:solidFill>
                <a:latin typeface="+mj-lt"/>
              </a:rPr>
              <a:t>cooling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) 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166675" y="6081783"/>
            <a:ext cx="3694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j-lt"/>
              </a:rPr>
              <a:t>Face </a:t>
            </a:r>
            <a:r>
              <a:rPr lang="fr-FR" sz="1600" b="1" dirty="0" smtClean="0">
                <a:latin typeface="+mj-lt"/>
              </a:rPr>
              <a:t>arrière</a:t>
            </a:r>
            <a:endParaRPr lang="fr-FR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18</a:t>
            </a:fld>
            <a:endParaRPr lang="fr-FR" dirty="0"/>
          </a:p>
        </p:txBody>
      </p:sp>
      <p:sp>
        <p:nvSpPr>
          <p:cNvPr id="15" name="Titre 1"/>
          <p:cNvSpPr txBox="1"/>
          <p:nvPr/>
        </p:nvSpPr>
        <p:spPr>
          <a:xfrm>
            <a:off x="1151904" y="4554"/>
            <a:ext cx="8691884" cy="70982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Consommation </a:t>
            </a:r>
            <a:r>
              <a:rPr lang="fr-FR" dirty="0" smtClean="0"/>
              <a:t>du </a:t>
            </a:r>
            <a:r>
              <a:rPr lang="fr-FR" dirty="0" smtClean="0"/>
              <a:t>système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04" y="1349127"/>
            <a:ext cx="9960283" cy="471607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82477" y="960745"/>
            <a:ext cx="763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tx2"/>
                </a:solidFill>
                <a:latin typeface="+mj-lt"/>
              </a:rPr>
              <a:t>Bilan de la consommation énergétique du </a:t>
            </a:r>
            <a:r>
              <a:rPr lang="fr-FR" i="1" dirty="0" smtClean="0">
                <a:solidFill>
                  <a:schemeClr val="tx2"/>
                </a:solidFill>
                <a:latin typeface="+mj-lt"/>
              </a:rPr>
              <a:t>free </a:t>
            </a:r>
            <a:r>
              <a:rPr lang="fr-FR" i="1" dirty="0" err="1" smtClean="0">
                <a:solidFill>
                  <a:schemeClr val="tx2"/>
                </a:solidFill>
                <a:latin typeface="+mj-lt"/>
              </a:rPr>
              <a:t>cooling</a:t>
            </a:r>
            <a:r>
              <a:rPr lang="fr-FR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et de la climatisation.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73360" y="6084249"/>
            <a:ext cx="422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Sans freecooling : 12 </a:t>
            </a:r>
            <a:r>
              <a:rPr lang="fr-FR" dirty="0" err="1" smtClean="0">
                <a:solidFill>
                  <a:schemeClr val="tx2"/>
                </a:solidFill>
                <a:latin typeface="+mj-lt"/>
              </a:rPr>
              <a:t>MWh</a:t>
            </a:r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Avec freecooling : 2 </a:t>
            </a:r>
            <a:r>
              <a:rPr lang="fr-FR" dirty="0" err="1" smtClean="0">
                <a:solidFill>
                  <a:schemeClr val="tx2"/>
                </a:solidFill>
                <a:latin typeface="+mj-lt"/>
              </a:rPr>
              <a:t>MWh</a:t>
            </a:r>
            <a:endParaRPr lang="fr-FR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93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19</a:t>
            </a:fld>
            <a:endParaRPr lang="fr-FR" dirty="0"/>
          </a:p>
        </p:txBody>
      </p:sp>
      <p:sp>
        <p:nvSpPr>
          <p:cNvPr id="15" name="Titre 1"/>
          <p:cNvSpPr txBox="1"/>
          <p:nvPr/>
        </p:nvSpPr>
        <p:spPr>
          <a:xfrm>
            <a:off x="1151904" y="4555"/>
            <a:ext cx="10488712" cy="616134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Taux </a:t>
            </a:r>
            <a:r>
              <a:rPr lang="fr-FR" dirty="0" smtClean="0"/>
              <a:t>d’utilisation du système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90500" y="2995440"/>
            <a:ext cx="298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Taux d’utilisation du </a:t>
            </a:r>
            <a:r>
              <a:rPr lang="fr-FR" i="1" dirty="0" smtClean="0">
                <a:solidFill>
                  <a:schemeClr val="tx2"/>
                </a:solidFill>
                <a:latin typeface="+mj-lt"/>
              </a:rPr>
              <a:t>free </a:t>
            </a:r>
            <a:r>
              <a:rPr lang="fr-FR" i="1" dirty="0" err="1" smtClean="0">
                <a:solidFill>
                  <a:schemeClr val="tx2"/>
                </a:solidFill>
                <a:latin typeface="+mj-lt"/>
              </a:rPr>
              <a:t>cooling</a:t>
            </a:r>
            <a:r>
              <a:rPr lang="fr-FR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et de la récupération d’énergie dans le bâtiment.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71" y="724565"/>
            <a:ext cx="5175444" cy="28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53035" y="6471252"/>
            <a:ext cx="487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  <a:hlinkClick r:id="rId3"/>
              </a:rPr>
              <a:t>https://</a:t>
            </a:r>
            <a:r>
              <a:rPr lang="fr-FR" dirty="0" smtClean="0">
                <a:latin typeface="+mj-lt"/>
                <a:hlinkClick r:id="rId3"/>
              </a:rPr>
              <a:t>jarvis.univ-perp.fr/freecooling/coolV8.php</a:t>
            </a:r>
            <a:endParaRPr lang="fr-FR" dirty="0" smtClean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77" y="3641771"/>
            <a:ext cx="5188738" cy="281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5914907" y="4219787"/>
            <a:ext cx="1177282" cy="631452"/>
            <a:chOff x="5054164" y="2747547"/>
            <a:chExt cx="1177282" cy="631452"/>
          </a:xfrm>
        </p:grpSpPr>
        <p:sp>
          <p:nvSpPr>
            <p:cNvPr id="2" name="Rectangle 1"/>
            <p:cNvSpPr/>
            <p:nvPr/>
          </p:nvSpPr>
          <p:spPr>
            <a:xfrm>
              <a:off x="5054164" y="2850559"/>
              <a:ext cx="152400" cy="1616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54164" y="3175080"/>
              <a:ext cx="152400" cy="161615"/>
            </a:xfrm>
            <a:prstGeom prst="rect">
              <a:avLst/>
            </a:prstGeom>
            <a:solidFill>
              <a:srgbClr val="7871D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+mj-lt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190482" y="2747547"/>
              <a:ext cx="1040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2"/>
                  </a:solidFill>
                  <a:latin typeface="+mj-lt"/>
                </a:rPr>
                <a:t>Freecooling</a:t>
              </a:r>
              <a:endParaRPr lang="fr-FR" sz="1400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90482" y="3071222"/>
              <a:ext cx="990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tx2"/>
                  </a:solidFill>
                  <a:latin typeface="+mj-lt"/>
                </a:rPr>
                <a:t>Bâtiment</a:t>
              </a:r>
              <a:endParaRPr lang="fr-FR" sz="1400" dirty="0" smtClean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82839" y="1184484"/>
            <a:ext cx="1177282" cy="631452"/>
            <a:chOff x="5054164" y="2747547"/>
            <a:chExt cx="1177282" cy="631452"/>
          </a:xfrm>
        </p:grpSpPr>
        <p:sp>
          <p:nvSpPr>
            <p:cNvPr id="18" name="Rectangle 17"/>
            <p:cNvSpPr/>
            <p:nvPr/>
          </p:nvSpPr>
          <p:spPr>
            <a:xfrm>
              <a:off x="5054164" y="2850559"/>
              <a:ext cx="152400" cy="1616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54164" y="3175080"/>
              <a:ext cx="152400" cy="161615"/>
            </a:xfrm>
            <a:prstGeom prst="rect">
              <a:avLst/>
            </a:prstGeom>
            <a:solidFill>
              <a:srgbClr val="7871D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+mj-lt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190482" y="2747547"/>
              <a:ext cx="1040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2"/>
                  </a:solidFill>
                  <a:latin typeface="+mj-lt"/>
                </a:rPr>
                <a:t>Freecooling</a:t>
              </a:r>
              <a:endParaRPr lang="fr-FR" sz="1400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190482" y="3071222"/>
              <a:ext cx="9903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tx2"/>
                  </a:solidFill>
                  <a:latin typeface="+mj-lt"/>
                </a:rPr>
                <a:t>Bâtiment</a:t>
              </a:r>
              <a:endParaRPr lang="fr-FR" sz="1400" dirty="0" smtClean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9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9416" y="1863273"/>
            <a:ext cx="11089232" cy="4389120"/>
          </a:xfrm>
        </p:spPr>
        <p:txBody>
          <a:bodyPr>
            <a:normAutofit fontScale="92500"/>
          </a:bodyPr>
          <a:lstStyle/>
          <a:p>
            <a:pPr marL="5143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Introduction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: Pourquoi le </a:t>
            </a:r>
            <a:r>
              <a:rPr lang="fr-FR" i="1" dirty="0">
                <a:solidFill>
                  <a:schemeClr val="tx2"/>
                </a:solidFill>
                <a:latin typeface="+mj-lt"/>
              </a:rPr>
              <a:t>free </a:t>
            </a:r>
            <a:r>
              <a:rPr lang="fr-FR" i="1" dirty="0" err="1">
                <a:solidFill>
                  <a:schemeClr val="tx2"/>
                </a:solidFill>
                <a:latin typeface="+mj-lt"/>
              </a:rPr>
              <a:t>cooling</a:t>
            </a:r>
            <a:r>
              <a:rPr lang="fr-FR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?</a:t>
            </a:r>
          </a:p>
          <a:p>
            <a:pPr marL="5143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« Tailles » énergétiques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et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mesures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des performances des data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centres</a:t>
            </a:r>
          </a:p>
          <a:p>
            <a:pPr marL="5143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La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pertinence du </a:t>
            </a:r>
            <a:r>
              <a:rPr lang="fr-FR" i="1" dirty="0">
                <a:solidFill>
                  <a:schemeClr val="tx2"/>
                </a:solidFill>
                <a:latin typeface="+mj-lt"/>
              </a:rPr>
              <a:t>free </a:t>
            </a:r>
            <a:r>
              <a:rPr lang="fr-FR" i="1" dirty="0" err="1">
                <a:solidFill>
                  <a:schemeClr val="tx2"/>
                </a:solidFill>
                <a:latin typeface="+mj-lt"/>
              </a:rPr>
              <a:t>cooling</a:t>
            </a:r>
            <a:r>
              <a:rPr lang="fr-FR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dans les data centres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de petites tailles dans les laboratoires.</a:t>
            </a:r>
            <a:endParaRPr lang="fr-FR" dirty="0">
              <a:solidFill>
                <a:schemeClr val="tx2"/>
              </a:solidFill>
              <a:latin typeface="+mj-lt"/>
            </a:endParaRPr>
          </a:p>
          <a:p>
            <a:pPr marL="5143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Contexte au laboratoire PROMES</a:t>
            </a:r>
          </a:p>
          <a:p>
            <a:pPr marL="5143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Etude et réalisation du projet</a:t>
            </a:r>
          </a:p>
          <a:p>
            <a:pPr marL="5143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  <a:latin typeface="+mj-lt"/>
              </a:rPr>
              <a:t>Bilan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et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perspectives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70000"/>
              </a:lnSpc>
            </a:pP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z="1400" smtClean="0"/>
              <a:t>2</a:t>
            </a:fld>
            <a:endParaRPr lang="fr-FR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20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7368" y="1220386"/>
            <a:ext cx="92170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Origine projet : projet pédagogique.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Charge de travail estimé : 12 mois hommes (inférieur avec notre expérience)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Passage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du PUE de 1,6 à 1,2 et de la classe E à B. 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Économies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d'énergie conséquentes estimées à un facteur 5 sur l'année.   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Rafraichir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une pièce réseau où les flux d’air ne sont pas totalement maitrisés.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Système permettant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d’éviter la climatisation au moins les ¾ de l’année et 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ce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sur toute la France métropolitaine.  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2891644" y="125673"/>
            <a:ext cx="5163492" cy="783048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 rotWithShape="1">
          <a:blip r:embed="rId2"/>
          <a:srcRect l="25267" t="54396" r="63921" b="17774"/>
          <a:stretch>
            <a:fillRect/>
          </a:stretch>
        </p:blipFill>
        <p:spPr bwMode="auto">
          <a:xfrm>
            <a:off x="9804412" y="1232756"/>
            <a:ext cx="1823435" cy="1584176"/>
          </a:xfrm>
          <a:prstGeom prst="rect">
            <a:avLst/>
          </a:prstGeom>
          <a:ln>
            <a:noFill/>
          </a:ln>
        </p:spPr>
      </p:pic>
      <p:sp>
        <p:nvSpPr>
          <p:cNvPr id="3" name="Flèche courbée vers le haut 2"/>
          <p:cNvSpPr/>
          <p:nvPr/>
        </p:nvSpPr>
        <p:spPr>
          <a:xfrm rot="5400000" flipH="1" flipV="1">
            <a:off x="11432543" y="2018457"/>
            <a:ext cx="390609" cy="187358"/>
          </a:xfrm>
          <a:prstGeom prst="curvedUpArrow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C000"/>
              </a:gs>
            </a:gsLst>
            <a:lin ang="10800000" scaled="0"/>
            <a:tileRect/>
          </a:gradFill>
          <a:ln w="0"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1201"/>
              </p:ext>
            </p:extLst>
          </p:nvPr>
        </p:nvGraphicFramePr>
        <p:xfrm>
          <a:off x="947428" y="4474467"/>
          <a:ext cx="5184576" cy="169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Sans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freecooling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Avec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freecooling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Consommation climatiseur</a:t>
                      </a:r>
                      <a:endParaRPr lang="fr-FR" sz="12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12166 kWh</a:t>
                      </a:r>
                      <a:endParaRPr lang="fr-FR" sz="12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1825 kWh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Consommation free </a:t>
                      </a:r>
                      <a:r>
                        <a:rPr lang="fr-FR" sz="1200" dirty="0" err="1">
                          <a:effectLst/>
                          <a:latin typeface="+mj-lt"/>
                        </a:rPr>
                        <a:t>cooling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0</a:t>
                      </a:r>
                      <a:endParaRPr lang="fr-FR" sz="12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459 kWh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Total 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12166 kWh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2284 kWh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Coût annuel</a:t>
                      </a:r>
                      <a:r>
                        <a:rPr lang="fr-FR" sz="1200" dirty="0">
                          <a:effectLst/>
                          <a:latin typeface="+mj-lt"/>
                        </a:rPr>
                        <a:t> (0,13€ le kWh)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1581 €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300 €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135663" y="6217567"/>
            <a:ext cx="2966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+mj-lt"/>
              </a:rPr>
              <a:t>Bilan énergétique et financier sur 1 an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41982"/>
              </p:ext>
            </p:extLst>
          </p:nvPr>
        </p:nvGraphicFramePr>
        <p:xfrm>
          <a:off x="6600056" y="4473116"/>
          <a:ext cx="3384376" cy="13507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15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kern="150" dirty="0">
                          <a:effectLst/>
                          <a:latin typeface="+mj-lt"/>
                        </a:rPr>
                        <a:t> 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 dirty="0">
                          <a:effectLst/>
                          <a:latin typeface="+mj-lt"/>
                        </a:rPr>
                        <a:t>Coût € TTC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5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 dirty="0">
                          <a:effectLst/>
                          <a:latin typeface="+mj-lt"/>
                        </a:rPr>
                        <a:t>Électronique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 dirty="0" smtClean="0">
                          <a:effectLst/>
                          <a:latin typeface="+mj-lt"/>
                        </a:rPr>
                        <a:t>200 €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5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 dirty="0">
                          <a:effectLst/>
                          <a:latin typeface="+mj-lt"/>
                        </a:rPr>
                        <a:t>Ventilateurs + filtre + pose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 dirty="0" smtClean="0">
                          <a:effectLst/>
                          <a:latin typeface="+mj-lt"/>
                        </a:rPr>
                        <a:t>800 €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5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>
                          <a:effectLst/>
                          <a:latin typeface="+mj-lt"/>
                        </a:rPr>
                        <a:t>Perçage des ouvertures</a:t>
                      </a:r>
                      <a:endParaRPr lang="fr-FR" sz="1200" kern="15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 dirty="0" smtClean="0">
                          <a:effectLst/>
                          <a:latin typeface="+mj-lt"/>
                        </a:rPr>
                        <a:t>1000 €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56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 dirty="0" smtClean="0">
                          <a:effectLst/>
                          <a:latin typeface="+mj-lt"/>
                        </a:rPr>
                        <a:t>Total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50" dirty="0" smtClean="0">
                          <a:effectLst/>
                          <a:latin typeface="+mj-lt"/>
                        </a:rPr>
                        <a:t>2000 €</a:t>
                      </a:r>
                      <a:endParaRPr lang="fr-FR" sz="1200" kern="150" dirty="0">
                        <a:effectLst/>
                        <a:latin typeface="+mj-lt"/>
                        <a:ea typeface="Bitstream Vera Sans"/>
                        <a:cs typeface="Tahoma, Lucidasans, 'Lucida S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932204" y="5892304"/>
            <a:ext cx="1242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+mj-lt"/>
              </a:rPr>
              <a:t>Coût du projet</a:t>
            </a:r>
            <a:endParaRPr lang="fr-F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95400" y="1772816"/>
            <a:ext cx="10029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Étendre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le </a:t>
            </a:r>
            <a:r>
              <a:rPr lang="fr-FR" sz="2000" i="1" dirty="0">
                <a:solidFill>
                  <a:schemeClr val="tx2"/>
                </a:solidFill>
                <a:latin typeface="+mj-lt"/>
              </a:rPr>
              <a:t>free </a:t>
            </a:r>
            <a:r>
              <a:rPr lang="fr-FR" sz="2000" i="1" dirty="0" err="1">
                <a:solidFill>
                  <a:schemeClr val="tx2"/>
                </a:solidFill>
                <a:latin typeface="+mj-lt"/>
              </a:rPr>
              <a:t>cooling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 vers d’autres salles machines de nos laboratoires de recherche et pour 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les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data centres de type </a:t>
            </a:r>
            <a:r>
              <a:rPr lang="fr-FR" sz="2000" i="1" dirty="0" err="1">
                <a:solidFill>
                  <a:schemeClr val="tx2"/>
                </a:solidFill>
                <a:latin typeface="+mj-lt"/>
              </a:rPr>
              <a:t>small</a:t>
            </a:r>
            <a:r>
              <a:rPr lang="fr-FR" sz="2000" i="1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Plusieurs 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structures intéressées par notre solution adaptative : Pole emploi, laboratoires, </a:t>
            </a:r>
            <a:r>
              <a:rPr lang="fr-FR" sz="2000" dirty="0" err="1" smtClean="0">
                <a:solidFill>
                  <a:schemeClr val="tx2"/>
                </a:solidFill>
                <a:latin typeface="+mj-lt"/>
              </a:rPr>
              <a:t>Ecoinfo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, UPVD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Volonté de partager notre 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expérience.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Recherche : Amélioration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de la commande du ventilateur par un système d'inférence floue.</a:t>
            </a:r>
          </a:p>
          <a:p>
            <a:pPr marL="381000" indent="-381000">
              <a:spcAft>
                <a:spcPts val="1200"/>
              </a:spcAft>
              <a:buFont typeface="Arial" charset="0"/>
              <a:buChar char="•"/>
            </a:pPr>
            <a:endParaRPr lang="fr-FR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itre 1"/>
          <p:cNvSpPr txBox="1"/>
          <p:nvPr/>
        </p:nvSpPr>
        <p:spPr>
          <a:xfrm>
            <a:off x="2891644" y="125673"/>
            <a:ext cx="5163492" cy="783048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3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22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27548" y="2420888"/>
            <a:ext cx="8304923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fr-FR" sz="7200" b="1" spc="4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Free </a:t>
            </a:r>
            <a:r>
              <a:rPr lang="fr-FR" sz="7200" b="1" spc="4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Cooling</a:t>
            </a:r>
            <a:r>
              <a:rPr lang="fr-FR" sz="7200" b="1" spc="4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1088741"/>
            <a:ext cx="10018342" cy="846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  <a:latin typeface="+mj-lt"/>
              </a:rPr>
              <a:t>Définition du </a:t>
            </a:r>
            <a:r>
              <a:rPr lang="fr-FR" sz="2000" b="1" i="1" dirty="0">
                <a:solidFill>
                  <a:schemeClr val="tx2"/>
                </a:solidFill>
                <a:latin typeface="+mj-lt"/>
              </a:rPr>
              <a:t>free </a:t>
            </a:r>
            <a:r>
              <a:rPr lang="fr-FR" sz="2000" b="1" i="1" dirty="0" err="1">
                <a:solidFill>
                  <a:schemeClr val="tx2"/>
                </a:solidFill>
                <a:latin typeface="+mj-lt"/>
              </a:rPr>
              <a:t>cooling</a:t>
            </a:r>
            <a:r>
              <a:rPr lang="fr-FR" sz="2000" b="1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000" b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/>
            </a:r>
            <a:br>
              <a:rPr lang="fr-FR" sz="2000" dirty="0">
                <a:solidFill>
                  <a:schemeClr val="tx2"/>
                </a:solidFill>
                <a:latin typeface="+mj-lt"/>
              </a:rPr>
            </a:br>
            <a:r>
              <a:rPr lang="fr-FR" sz="2000" dirty="0">
                <a:solidFill>
                  <a:schemeClr val="tx2"/>
                </a:solidFill>
                <a:latin typeface="+mj-lt"/>
              </a:rPr>
              <a:t>Locution anglophone signifiant littéralement « rafraîchissement gratuit »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3</a:t>
            </a:fld>
            <a:endParaRPr lang="fr-FR"/>
          </a:p>
        </p:txBody>
      </p:sp>
      <p:pic>
        <p:nvPicPr>
          <p:cNvPr id="2052" name="Picture 4" descr="http://www.admissions.fr/expertheque/wp-content/uploads/2017/0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64" y="1934932"/>
            <a:ext cx="5268586" cy="39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36160" y="5987019"/>
            <a:ext cx="2412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+mj-lt"/>
              </a:rPr>
              <a:t>Gisements </a:t>
            </a:r>
            <a:r>
              <a:rPr lang="fr-FR" b="1" dirty="0">
                <a:latin typeface="+mj-lt"/>
              </a:rPr>
              <a:t>de gain</a:t>
            </a:r>
            <a:endParaRPr lang="fr-FR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436" y="5148579"/>
            <a:ext cx="39604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j-lt"/>
              </a:rPr>
              <a:t>Répartition des postes consommateurs d’énergie dans un Data Center</a:t>
            </a:r>
          </a:p>
          <a:p>
            <a:pPr algn="ctr"/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Réf. A. Barbier. L’efficacité énergétiques dans les data centres, </a:t>
            </a:r>
            <a:r>
              <a:rPr lang="fr-FR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enr’cert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FR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nov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2016</a:t>
            </a:r>
          </a:p>
        </p:txBody>
      </p:sp>
      <p:pic>
        <p:nvPicPr>
          <p:cNvPr id="8" name="Picture 2" descr="http://vcoolenergy.com/wp-content/uploads/2016/05/coolingpp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5" y="2480828"/>
            <a:ext cx="3420380" cy="22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/>
          <p:nvPr/>
        </p:nvSpPr>
        <p:spPr>
          <a:xfrm>
            <a:off x="3647728" y="44624"/>
            <a:ext cx="4894314" cy="936104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/>
              <a:t>Intérêt du </a:t>
            </a:r>
            <a:r>
              <a:rPr lang="fr-FR" sz="3600" i="1" dirty="0"/>
              <a:t>free </a:t>
            </a:r>
            <a:r>
              <a:rPr lang="fr-FR" sz="3600" i="1" dirty="0" err="1"/>
              <a:t>cooling</a:t>
            </a:r>
            <a:endParaRPr lang="fr-F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72665" y="2096852"/>
            <a:ext cx="6563918" cy="33612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76" y="2096852"/>
            <a:ext cx="4912592" cy="33612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27348" y="849484"/>
            <a:ext cx="4646224" cy="383272"/>
          </a:xfrm>
          <a:solidFill>
            <a:schemeClr val="bg1">
              <a:alpha val="38000"/>
            </a:schemeClr>
          </a:solidFill>
        </p:spPr>
        <p:txBody>
          <a:bodyPr anchor="ctr" anchorCtr="0">
            <a:noAutofit/>
          </a:bodyPr>
          <a:lstStyle/>
          <a:p>
            <a:r>
              <a:rPr lang="fr-FR" sz="2000" dirty="0"/>
              <a:t>Le </a:t>
            </a:r>
            <a:r>
              <a:rPr lang="fr-FR" sz="2000" i="1" dirty="0"/>
              <a:t>Power Usage </a:t>
            </a:r>
            <a:r>
              <a:rPr lang="fr-FR" sz="2000" i="1" dirty="0" err="1"/>
              <a:t>Effectiveness</a:t>
            </a:r>
            <a:r>
              <a:rPr lang="fr-FR" sz="2000" i="1" dirty="0"/>
              <a:t> </a:t>
            </a:r>
            <a:r>
              <a:rPr lang="fr-FR" sz="2000" dirty="0"/>
              <a:t>(</a:t>
            </a:r>
            <a:r>
              <a:rPr lang="fr-FR" sz="2000" i="1" dirty="0"/>
              <a:t>PUE</a:t>
            </a:r>
            <a:r>
              <a:rPr lang="fr-FR" sz="2000" dirty="0"/>
              <a:t>)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631504" y="1305312"/>
                <a:ext cx="6689387" cy="6681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𝑃𝑈𝐸</m:t>
                      </m:r>
                      <m:r>
                        <a:rPr lang="fr-FR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𝐸𝑛𝑒𝑟𝑔𝑖𝑒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𝑡𝑜𝑡𝑎𝑙𝑒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𝑐𝑜𝑛𝑠𝑜𝑚𝑚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𝑙𝑒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𝑑𝑎𝑡𝑎𝑐𝑒𝑛𝑡𝑒𝑟</m:t>
                          </m:r>
                        </m:num>
                        <m:den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𝐸𝑛𝑒𝑟𝑔𝑖𝑒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𝑢𝑡𝑖𝑙𝑖𝑠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𝑙𝑒𝑠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é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𝑞𝑢𝑖𝑝𝑒𝑚𝑒𝑛𝑡𝑠</m:t>
                          </m:r>
                          <m:r>
                            <a:rPr lang="fr-FR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𝑖𝑛𝑓𝑜𝑟𝑚𝑎𝑡𝑖𝑞𝑢𝑒𝑠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305312"/>
                <a:ext cx="6689387" cy="6681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re 1"/>
          <p:cNvSpPr txBox="1"/>
          <p:nvPr/>
        </p:nvSpPr>
        <p:spPr>
          <a:xfrm>
            <a:off x="2387588" y="44624"/>
            <a:ext cx="7414594" cy="762376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/>
              <a:t>Indicateurs d’efficacité énergétique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8652803" y="1162356"/>
            <a:ext cx="2829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fr-FR" sz="1400" dirty="0">
                <a:solidFill>
                  <a:schemeClr val="tx2"/>
                </a:solidFill>
                <a:latin typeface="+mj-lt"/>
              </a:rPr>
              <a:t>Qualifie l'efficacité énergétique d'un data centre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fr-FR" sz="1400" dirty="0">
                <a:solidFill>
                  <a:schemeClr val="tx2"/>
                </a:solidFill>
                <a:latin typeface="+mj-lt"/>
              </a:rPr>
              <a:t>Norme 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internationale</a:t>
            </a:r>
            <a:br>
              <a:rPr lang="fr-FR" sz="1400" dirty="0" smtClean="0">
                <a:solidFill>
                  <a:schemeClr val="tx2"/>
                </a:solidFill>
                <a:latin typeface="+mj-lt"/>
              </a:rPr>
            </a:b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AFNOR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ISO CEI 30134-2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8" y="2211624"/>
            <a:ext cx="4588537" cy="265527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5575" y="5502649"/>
            <a:ext cx="49125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Données provenant</a:t>
            </a:r>
            <a:r>
              <a:rPr lang="fr-FR" sz="11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des études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d'étalonnage LBNL; un centre de données existant de l'EPA; un centre de données ultramoderne construit à NREL en 2010; et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provenant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quatre centres de données de type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WSC en 2012.</a:t>
            </a:r>
          </a:p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Nathaniel Horner,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Inês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Azevedo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Power usage effectiveness in data centers: overloaded and underachieving, In The Electricity Journal, Volume 29, Issue 4, 2016, Pages 61-69, ISSN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1040-6190.</a:t>
            </a:r>
            <a:endParaRPr lang="fr-FR" sz="11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365" y="4971160"/>
            <a:ext cx="488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PUE de centres de données par rapport à la taille physique (espace au sol) pour 38 centres de données hétérogènes. </a:t>
            </a:r>
            <a:endParaRPr lang="fr-FR" sz="1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8513" y="5500231"/>
            <a:ext cx="60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j-lt"/>
                <a:hlinkClick r:id="rId4"/>
              </a:rPr>
              <a:t>https://www.google.com/about/datacenters/efficiency/internal/</a:t>
            </a:r>
            <a:endParaRPr lang="fr-FR" sz="1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AutoShape 2" descr="PUE des centres de donné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771963" y="5150305"/>
            <a:ext cx="5969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Évolution du PUE de </a:t>
            </a:r>
            <a:r>
              <a:rPr lang="fr-FR" sz="1400" dirty="0">
                <a:latin typeface="+mj-lt"/>
              </a:rPr>
              <a:t>tous les centres de données Google de grande envergure. </a:t>
            </a:r>
          </a:p>
        </p:txBody>
      </p:sp>
      <p:pic>
        <p:nvPicPr>
          <p:cNvPr id="17" name="Picture 5" descr="PUE des centres de donné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20565" r="2366"/>
          <a:stretch>
            <a:fillRect/>
          </a:stretch>
        </p:blipFill>
        <p:spPr bwMode="auto">
          <a:xfrm>
            <a:off x="5411924" y="2211624"/>
            <a:ext cx="6359536" cy="27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560003" y="1991137"/>
            <a:ext cx="1215517" cy="1548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86113" y="2219671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</a:rPr>
              <a:t>PUE</a:t>
            </a:r>
            <a:endParaRPr lang="fr-FR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9002" y="2113242"/>
            <a:ext cx="108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tx2"/>
                </a:solidFill>
                <a:latin typeface="+mj-lt"/>
              </a:rPr>
              <a:t>Energie réutilisée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18369" y="2118009"/>
            <a:ext cx="2275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schemeClr val="tx2"/>
                </a:solidFill>
                <a:latin typeface="+mj-lt"/>
              </a:rPr>
              <a:t>Utilisation d’énergie renouvelable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2816179" y="1950169"/>
            <a:ext cx="216024" cy="180891"/>
          </a:xfrm>
          <a:prstGeom prst="downArrow">
            <a:avLst/>
          </a:prstGeom>
          <a:ln w="31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9" name="Flèche vers le bas 18"/>
          <p:cNvSpPr/>
          <p:nvPr/>
        </p:nvSpPr>
        <p:spPr>
          <a:xfrm>
            <a:off x="6033458" y="1966852"/>
            <a:ext cx="216024" cy="180891"/>
          </a:xfrm>
          <a:prstGeom prst="downArrow">
            <a:avLst/>
          </a:prstGeom>
          <a:ln w="31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20" name="Flèche vers le bas 19"/>
          <p:cNvSpPr/>
          <p:nvPr/>
        </p:nvSpPr>
        <p:spPr>
          <a:xfrm>
            <a:off x="8796300" y="1940779"/>
            <a:ext cx="216024" cy="180891"/>
          </a:xfrm>
          <a:prstGeom prst="downArrow">
            <a:avLst/>
          </a:prstGeom>
          <a:ln w="31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431107" y="5827501"/>
                <a:ext cx="7599799" cy="307777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sz="1400" b="0" i="1" baseline="3000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i="1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𝑊</m:t>
                    </m:r>
                    <m:r>
                      <a:rPr lang="en-US" sz="1400" i="1" baseline="-25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𝑅𝐸𝑈𝑆𝐸</m:t>
                    </m:r>
                    <m:r>
                      <a:rPr lang="en-US" sz="1400" i="1" baseline="-25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140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et </a:t>
                </a:r>
                <a14:m>
                  <m:oMath xmlns:m="http://schemas.openxmlformats.org/officeDocument/2006/math">
                    <m:r>
                      <a:rPr lang="en-US" sz="1400" i="1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𝑊</m:t>
                    </m:r>
                    <m:r>
                      <a:rPr lang="en-US" sz="1400" i="1" baseline="-25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𝑅𝐸𝑁</m:t>
                    </m:r>
                    <m:r>
                      <a:rPr lang="en-US" sz="1400" i="1" baseline="-25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140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≈ </a:t>
                </a:r>
                <a:r>
                  <a:rPr lang="fr-FR" sz="140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0,5 par défaut ; facteurs </a:t>
                </a:r>
                <a:r>
                  <a:rPr lang="fr-FR" sz="140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correctifs, dépend de la taille du Data </a:t>
                </a:r>
                <a:r>
                  <a:rPr lang="fr-FR" sz="1400" dirty="0" smtClean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Centre</a:t>
                </a:r>
                <a:endParaRPr lang="fr-FR" sz="140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107" y="5827501"/>
                <a:ext cx="7599799" cy="307777"/>
              </a:xfrm>
              <a:prstGeom prst="rect">
                <a:avLst/>
              </a:prstGeom>
              <a:blipFill rotWithShape="0">
                <a:blip r:embed="rId2"/>
                <a:stretch>
                  <a:fillRect t="-4000" b="-200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122909" y="5104079"/>
            <a:ext cx="8216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tx2"/>
                </a:solidFill>
                <a:latin typeface="+mj-lt"/>
              </a:rPr>
              <a:t>3 voies pour </a:t>
            </a:r>
            <a:r>
              <a:rPr lang="fr-FR" sz="2800" dirty="0" smtClean="0">
                <a:solidFill>
                  <a:schemeClr val="tx2"/>
                </a:solidFill>
                <a:latin typeface="+mj-lt"/>
              </a:rPr>
              <a:t>réaliser des </a:t>
            </a:r>
            <a:r>
              <a:rPr lang="fr-FR" sz="2800" dirty="0">
                <a:solidFill>
                  <a:schemeClr val="tx2"/>
                </a:solidFill>
                <a:latin typeface="+mj-lt"/>
              </a:rPr>
              <a:t>économies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800" dirty="0" smtClean="0">
                <a:solidFill>
                  <a:schemeClr val="tx2"/>
                </a:solidFill>
                <a:latin typeface="+mj-lt"/>
              </a:rPr>
              <a:t>d’énergies</a:t>
            </a:r>
            <a:endParaRPr lang="fr-FR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5</a:t>
            </a:fld>
            <a:endParaRPr lang="fr-FR"/>
          </a:p>
        </p:txBody>
      </p:sp>
      <p:sp>
        <p:nvSpPr>
          <p:cNvPr id="24" name="Titre 1"/>
          <p:cNvSpPr txBox="1"/>
          <p:nvPr/>
        </p:nvSpPr>
        <p:spPr>
          <a:xfrm>
            <a:off x="1559496" y="243801"/>
            <a:ext cx="7818053" cy="936104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/>
              <a:t>Performance énergétique du Data </a:t>
            </a:r>
            <a:r>
              <a:rPr lang="fr-FR" sz="3200" dirty="0" smtClean="0"/>
              <a:t>Centre </a:t>
            </a:r>
            <a:r>
              <a:rPr lang="fr-FR" sz="3200" dirty="0"/>
              <a:t>(DC</a:t>
            </a:r>
            <a:r>
              <a:rPr lang="fr-FR" sz="3200" baseline="-25000" dirty="0"/>
              <a:t>P</a:t>
            </a:r>
            <a:r>
              <a:rPr lang="fr-FR" sz="3200" dirty="0"/>
              <a:t>)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et </a:t>
            </a:r>
            <a:r>
              <a:rPr lang="fr-FR" sz="3200" dirty="0"/>
              <a:t>économies d’énergies </a:t>
            </a:r>
          </a:p>
        </p:txBody>
      </p:sp>
      <p:pic>
        <p:nvPicPr>
          <p:cNvPr id="25" name="Picture 2" descr="Résultat de recherche d'images pour &quot;ventilate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2" y="3320685"/>
            <a:ext cx="1146500" cy="11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tecfaetu.unige.ch/staf/staf9698/kamerzin/staf13/s13.%20Air%20chaud-froid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t="2010" r="45488" b="39031"/>
          <a:stretch>
            <a:fillRect/>
          </a:stretch>
        </p:blipFill>
        <p:spPr bwMode="auto">
          <a:xfrm>
            <a:off x="1848665" y="3243015"/>
            <a:ext cx="1255299" cy="11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Résultat de recherche d'images pour &quot;meilleur cop climatiseur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/>
          <a:stretch>
            <a:fillRect/>
          </a:stretch>
        </p:blipFill>
        <p:spPr bwMode="auto">
          <a:xfrm>
            <a:off x="3070700" y="3201230"/>
            <a:ext cx="1260139" cy="13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ccolade fermante 32"/>
          <p:cNvSpPr/>
          <p:nvPr/>
        </p:nvSpPr>
        <p:spPr>
          <a:xfrm rot="16200000">
            <a:off x="6397466" y="1798780"/>
            <a:ext cx="313952" cy="2331641"/>
          </a:xfrm>
          <a:prstGeom prst="rightBrace">
            <a:avLst>
              <a:gd name="adj1" fmla="val 8333"/>
              <a:gd name="adj2" fmla="val 347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4" name="Accolade fermante 33"/>
          <p:cNvSpPr/>
          <p:nvPr/>
        </p:nvSpPr>
        <p:spPr>
          <a:xfrm rot="16200000">
            <a:off x="2323568" y="1270827"/>
            <a:ext cx="313952" cy="3427207"/>
          </a:xfrm>
          <a:prstGeom prst="rightBrace">
            <a:avLst>
              <a:gd name="adj1" fmla="val 8333"/>
              <a:gd name="adj2" fmla="val 628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5" name="Picture 10" descr="Résultat de recherche d'images pour &quot;energie renouvelabl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80" y="3216877"/>
            <a:ext cx="2400697" cy="13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ccolade fermante 35"/>
          <p:cNvSpPr/>
          <p:nvPr/>
        </p:nvSpPr>
        <p:spPr>
          <a:xfrm rot="16200000">
            <a:off x="9718455" y="1760428"/>
            <a:ext cx="313950" cy="2400697"/>
          </a:xfrm>
          <a:prstGeom prst="rightBrace">
            <a:avLst>
              <a:gd name="adj1" fmla="val 8333"/>
              <a:gd name="adj2" fmla="val 98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7" name="ZoneTexte 18"/>
          <p:cNvSpPr txBox="1"/>
          <p:nvPr/>
        </p:nvSpPr>
        <p:spPr>
          <a:xfrm>
            <a:off x="744104" y="4605600"/>
            <a:ext cx="3090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i="1" dirty="0" smtClean="0">
                <a:latin typeface="+mj-lt"/>
              </a:rPr>
              <a:t>Free </a:t>
            </a:r>
            <a:r>
              <a:rPr lang="fr-FR" sz="1400" i="1" dirty="0" err="1" smtClean="0">
                <a:latin typeface="+mj-lt"/>
              </a:rPr>
              <a:t>cooling</a:t>
            </a:r>
            <a:r>
              <a:rPr lang="fr-FR" sz="1400" dirty="0" smtClean="0">
                <a:latin typeface="+mj-lt"/>
              </a:rPr>
              <a:t>, compartimentation, meilleur COP … </a:t>
            </a:r>
            <a:endParaRPr lang="fr-FR" sz="1400" dirty="0">
              <a:latin typeface="+mj-lt"/>
            </a:endParaRPr>
          </a:p>
        </p:txBody>
      </p:sp>
      <p:pic>
        <p:nvPicPr>
          <p:cNvPr id="1026" name="Picture 2" descr="http://blog.pages-energie.com/wp-content/uploads/2015/03/refroidissement-datacen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67" y="3212976"/>
            <a:ext cx="3159733" cy="13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18"/>
          <p:cNvSpPr txBox="1"/>
          <p:nvPr/>
        </p:nvSpPr>
        <p:spPr>
          <a:xfrm>
            <a:off x="5244604" y="4613549"/>
            <a:ext cx="247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latin typeface="+mj-lt"/>
              </a:rPr>
              <a:t>Récupération de chaleur pour le bâtiment, par exemple.</a:t>
            </a:r>
            <a:endParaRPr lang="fr-FR" sz="1400" dirty="0">
              <a:latin typeface="+mj-lt"/>
            </a:endParaRPr>
          </a:p>
        </p:txBody>
      </p:sp>
      <p:sp>
        <p:nvSpPr>
          <p:cNvPr id="40" name="ZoneTexte 18"/>
          <p:cNvSpPr txBox="1"/>
          <p:nvPr/>
        </p:nvSpPr>
        <p:spPr>
          <a:xfrm>
            <a:off x="8637599" y="4613549"/>
            <a:ext cx="24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latin typeface="+mj-lt"/>
              </a:rPr>
              <a:t>Utilisation de PV ou autre EnR.</a:t>
            </a:r>
            <a:endParaRPr lang="fr-FR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534711" y="1340768"/>
                <a:ext cx="8197693" cy="461665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  <a:alpha val="82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DC</a:t>
                </a:r>
                <a:r>
                  <a:rPr lang="fr-FR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𝐾𝑃𝐼</m:t>
                    </m:r>
                    <m:r>
                      <a:rPr lang="fr-FR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𝑇𝐸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fr-FR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𝑅𝐸𝑈𝑆𝐸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KPI</a:t>
                </a:r>
                <a:r>
                  <a:rPr lang="fr-FR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REUSE</a:t>
                </a:r>
                <a:r>
                  <a:rPr lang="fr-F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fr-F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– W</a:t>
                </a:r>
                <a:r>
                  <a:rPr lang="fr-FR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KPI</a:t>
                </a:r>
                <a:r>
                  <a:rPr lang="fr-FR" sz="24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REN</a:t>
                </a:r>
                <a:r>
                  <a:rPr lang="fr-F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fr-F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11" y="1340768"/>
                <a:ext cx="819769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14" t="-8974" r="-520" b="-26923"/>
                </a:stretch>
              </a:blipFill>
              <a:ln>
                <a:solidFill>
                  <a:schemeClr val="tx2">
                    <a:lumMod val="40000"/>
                    <a:lumOff val="60000"/>
                    <a:alpha val="82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461135" y="1330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*</a:t>
            </a:r>
            <a:endParaRPr lang="fr-FR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7896200" y="13314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*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2476314" y="1340768"/>
            <a:ext cx="78078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468523" y="1340768"/>
            <a:ext cx="116753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512350" y="1340768"/>
            <a:ext cx="104003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 animBg="1"/>
      <p:bldP spid="19" grpId="0" animBg="1"/>
      <p:bldP spid="20" grpId="0" animBg="1"/>
      <p:bldP spid="32" grpId="0"/>
      <p:bldP spid="33" grpId="0" animBg="1"/>
      <p:bldP spid="34" grpId="0" animBg="1"/>
      <p:bldP spid="36" grpId="0" animBg="1"/>
      <p:bldP spid="37" grpId="0"/>
      <p:bldP spid="39" grpId="0"/>
      <p:bldP spid="40" grpId="0"/>
      <p:bldP spid="9" grpId="0" animBg="1"/>
      <p:bldP spid="4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33749" y="1579938"/>
            <a:ext cx="4428492" cy="33612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3633" y="1579938"/>
            <a:ext cx="3923161" cy="33612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6</a:t>
            </a:fld>
            <a:endParaRPr lang="fr-FR"/>
          </a:p>
        </p:txBody>
      </p:sp>
      <p:sp>
        <p:nvSpPr>
          <p:cNvPr id="16" name="Titre 1"/>
          <p:cNvSpPr txBox="1"/>
          <p:nvPr/>
        </p:nvSpPr>
        <p:spPr>
          <a:xfrm>
            <a:off x="2675620" y="75755"/>
            <a:ext cx="5916657" cy="652945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Classification des data centres</a:t>
            </a:r>
          </a:p>
        </p:txBody>
      </p:sp>
      <p:pic>
        <p:nvPicPr>
          <p:cNvPr id="13" name="Image 12"/>
          <p:cNvPicPr/>
          <p:nvPr/>
        </p:nvPicPr>
        <p:blipFill rotWithShape="1">
          <a:blip r:embed="rId2"/>
          <a:srcRect l="24908" t="54394" r="57846" b="15051"/>
          <a:stretch>
            <a:fillRect/>
          </a:stretch>
        </p:blipFill>
        <p:spPr bwMode="auto">
          <a:xfrm>
            <a:off x="5910487" y="1723162"/>
            <a:ext cx="4275016" cy="2556284"/>
          </a:xfrm>
          <a:prstGeom prst="rect">
            <a:avLst/>
          </a:prstGeom>
          <a:ln>
            <a:noFill/>
          </a:ln>
        </p:spPr>
      </p:pic>
      <p:sp>
        <p:nvSpPr>
          <p:cNvPr id="14" name="ZoneTexte 18"/>
          <p:cNvSpPr txBox="1"/>
          <p:nvPr/>
        </p:nvSpPr>
        <p:spPr>
          <a:xfrm>
            <a:off x="1649604" y="4345118"/>
            <a:ext cx="347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latin typeface="+mj-lt"/>
              </a:rPr>
              <a:t>Classification des data centres en fonction de leur </a:t>
            </a:r>
            <a:r>
              <a:rPr lang="fr-FR" sz="1400" b="1" dirty="0" smtClean="0">
                <a:latin typeface="+mj-lt"/>
              </a:rPr>
              <a:t>consommation</a:t>
            </a:r>
            <a:r>
              <a:rPr lang="fr-FR" sz="1400" dirty="0" smtClean="0">
                <a:latin typeface="+mj-lt"/>
              </a:rPr>
              <a:t> énergétique.</a:t>
            </a:r>
            <a:endParaRPr lang="fr-FR" sz="1400" dirty="0">
              <a:latin typeface="+mj-lt"/>
            </a:endParaRPr>
          </a:p>
        </p:txBody>
      </p:sp>
      <p:pic>
        <p:nvPicPr>
          <p:cNvPr id="15" name="Image 14"/>
          <p:cNvPicPr/>
          <p:nvPr/>
        </p:nvPicPr>
        <p:blipFill rotWithShape="1">
          <a:blip r:embed="rId2"/>
          <a:srcRect l="27211" t="26742" r="60150" b="59025"/>
          <a:stretch>
            <a:fillRect/>
          </a:stretch>
        </p:blipFill>
        <p:spPr bwMode="auto">
          <a:xfrm>
            <a:off x="1490574" y="2540473"/>
            <a:ext cx="3789273" cy="1440160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</p:pic>
      <p:sp>
        <p:nvSpPr>
          <p:cNvPr id="17" name="ZoneTexte 18"/>
          <p:cNvSpPr txBox="1"/>
          <p:nvPr/>
        </p:nvSpPr>
        <p:spPr>
          <a:xfrm>
            <a:off x="6312387" y="4348843"/>
            <a:ext cx="347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latin typeface="+mj-lt"/>
              </a:rPr>
              <a:t>Classification des data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smtClean="0">
                <a:latin typeface="+mj-lt"/>
              </a:rPr>
              <a:t>centres en fonction de leurs </a:t>
            </a:r>
            <a:r>
              <a:rPr lang="fr-FR" sz="1400" b="1" dirty="0" smtClean="0">
                <a:latin typeface="+mj-lt"/>
              </a:rPr>
              <a:t>performances </a:t>
            </a:r>
            <a:r>
              <a:rPr lang="fr-FR" sz="1400" dirty="0" smtClean="0">
                <a:latin typeface="+mj-lt"/>
              </a:rPr>
              <a:t>énergétiques.</a:t>
            </a:r>
            <a:endParaRPr lang="fr-FR" sz="14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3512" y="5481228"/>
            <a:ext cx="9920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Source : European </a:t>
            </a:r>
            <a:r>
              <a:rPr lang="en-US" sz="1600" dirty="0">
                <a:latin typeface="+mj-lt"/>
              </a:rPr>
              <a:t>Telecommunications Standards </a:t>
            </a:r>
            <a:r>
              <a:rPr lang="en-US" sz="1600" dirty="0" smtClean="0">
                <a:latin typeface="+mj-lt"/>
              </a:rPr>
              <a:t>Institute </a:t>
            </a:r>
            <a:r>
              <a:rPr lang="en-US" sz="1600" dirty="0">
                <a:latin typeface="+mj-lt"/>
              </a:rPr>
              <a:t> Operational energy Efficiency for Users (OEU)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>
                <a:latin typeface="+mj-lt"/>
              </a:rPr>
              <a:t>Dec. 2014. </a:t>
            </a:r>
            <a:endParaRPr lang="fr-FR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028548" y="6359836"/>
            <a:ext cx="799976" cy="365125"/>
          </a:xfrm>
        </p:spPr>
        <p:txBody>
          <a:bodyPr/>
          <a:lstStyle/>
          <a:p>
            <a:fld id="{E2E5FA72-383F-4703-844A-2C28CEB8CE50}" type="slidenum">
              <a:rPr lang="fr-FR" sz="1200" smtClean="0">
                <a:solidFill>
                  <a:schemeClr val="tx2"/>
                </a:solidFill>
                <a:latin typeface="+mj-lt"/>
              </a:rPr>
              <a:t>7</a:t>
            </a:fld>
            <a:endParaRPr lang="fr-FR" sz="12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re 1"/>
          <p:cNvSpPr txBox="1"/>
          <p:nvPr/>
        </p:nvSpPr>
        <p:spPr>
          <a:xfrm>
            <a:off x="1487488" y="116632"/>
            <a:ext cx="7804980" cy="1116144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pertinence du free </a:t>
            </a:r>
            <a:r>
              <a:rPr lang="fr-FR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cooling</a:t>
            </a:r>
            <a:endParaRPr lang="fr-F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dans les data centres </a:t>
            </a:r>
            <a:r>
              <a:rPr lang="fr-F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 </a:t>
            </a: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laboratoires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291564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+mj-lt"/>
              </a:rPr>
              <a:t>En attendant la télégestion des data centres XL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.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371238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+mj-lt"/>
              </a:rPr>
              <a:t>Adaptés à des locaux de recherche à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rafraichir.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368" y="4509120"/>
            <a:ext cx="1015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buFont typeface="Arial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+mj-lt"/>
              </a:rPr>
              <a:t>Commodité de gestion pour des serveurs orientés purement recherche nécessitant de très haut débit.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368" y="1749568"/>
            <a:ext cx="853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+mj-lt"/>
              </a:rPr>
              <a:t>A priori, beaucoup de data centres de petites tailles dans les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laboratoires.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9123" y="1648045"/>
            <a:ext cx="2014044" cy="37749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180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8</a:t>
            </a:fld>
            <a:endParaRPr lang="fr-FR"/>
          </a:p>
        </p:txBody>
      </p:sp>
      <p:sp>
        <p:nvSpPr>
          <p:cNvPr id="12" name="Titre 1"/>
          <p:cNvSpPr txBox="1"/>
          <p:nvPr/>
        </p:nvSpPr>
        <p:spPr>
          <a:xfrm>
            <a:off x="2255573" y="89623"/>
            <a:ext cx="6528725" cy="784982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contexte </a:t>
            </a:r>
            <a:r>
              <a:rPr lang="fr-FR" dirty="0" smtClean="0"/>
              <a:t>au laboratoire PROMES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838359" y="2032501"/>
            <a:ext cx="2325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+mj-lt"/>
              </a:rPr>
              <a:t>4 kW de chaleur à évacuer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64252" y="1303501"/>
            <a:ext cx="3379791" cy="48434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ZoneTexte 18"/>
          <p:cNvSpPr txBox="1"/>
          <p:nvPr/>
        </p:nvSpPr>
        <p:spPr>
          <a:xfrm>
            <a:off x="8364252" y="5792345"/>
            <a:ext cx="347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latin typeface="+mj-lt"/>
              </a:rPr>
              <a:t>Local informatique du laboratoire PROMES</a:t>
            </a:r>
            <a:endParaRPr lang="fr-FR" sz="1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8732" y="5785708"/>
            <a:ext cx="5724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Matériel informatique et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Environ </a:t>
            </a:r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4</a:t>
            </a:r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600" b="1" dirty="0">
                <a:solidFill>
                  <a:schemeClr val="tx2"/>
                </a:solidFill>
                <a:latin typeface="+mj-lt"/>
              </a:rPr>
              <a:t>kW </a:t>
            </a:r>
            <a:r>
              <a:rPr lang="fr-FR" sz="1600" dirty="0">
                <a:solidFill>
                  <a:schemeClr val="tx2"/>
                </a:solidFill>
                <a:latin typeface="+mj-lt"/>
              </a:rPr>
              <a:t>de chaleur à </a:t>
            </a: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évacuer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Forte accumulation de la chaleur vers le fond de la pièce.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ecteurs 8"/>
          <p:cNvSpPr/>
          <p:nvPr/>
        </p:nvSpPr>
        <p:spPr>
          <a:xfrm>
            <a:off x="4036992" y="4862380"/>
            <a:ext cx="1122904" cy="1122904"/>
          </a:xfrm>
          <a:prstGeom prst="pie">
            <a:avLst>
              <a:gd name="adj1" fmla="val 10792567"/>
              <a:gd name="adj2" fmla="val 162000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9270" y="917991"/>
            <a:ext cx="6081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  <a:latin typeface="+mj-lt"/>
              </a:rPr>
              <a:t>Salle de 10 m² pour un volume de 25m</a:t>
            </a:r>
            <a:r>
              <a:rPr lang="fr-FR" sz="1600" baseline="30000" dirty="0" smtClean="0">
                <a:solidFill>
                  <a:schemeClr val="tx2"/>
                </a:solidFill>
                <a:latin typeface="+mj-lt"/>
              </a:rPr>
              <a:t>3 </a:t>
            </a: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mitoyen avec l’extérieur 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151784" y="3511903"/>
            <a:ext cx="785379" cy="10692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071664" y="2346043"/>
            <a:ext cx="567444" cy="9389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211772" y="2266425"/>
            <a:ext cx="705687" cy="8076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988168" y="3535516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988168" y="4054051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988168" y="4593329"/>
            <a:ext cx="272851" cy="394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515577" y="3658081"/>
            <a:ext cx="232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alibri"/>
              </a:rPr>
              <a:t>10 serveurs DELL </a:t>
            </a:r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/>
            </a:r>
            <a:br>
              <a:rPr lang="fr-FR" sz="1400" dirty="0" smtClean="0">
                <a:solidFill>
                  <a:srgbClr val="C00000"/>
                </a:solidFill>
                <a:latin typeface="Calibri"/>
              </a:rPr>
            </a:br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>type </a:t>
            </a:r>
            <a:r>
              <a:rPr lang="fr-FR" sz="1400" dirty="0" err="1" smtClean="0">
                <a:solidFill>
                  <a:srgbClr val="C00000"/>
                </a:solidFill>
                <a:latin typeface="Calibri"/>
              </a:rPr>
              <a:t>Poweredge</a:t>
            </a:r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>R410</a:t>
            </a:r>
          </a:p>
          <a:p>
            <a:r>
              <a:rPr lang="fr-FR" sz="1400" u="sng" dirty="0" smtClean="0">
                <a:solidFill>
                  <a:srgbClr val="C00000"/>
                </a:solidFill>
                <a:latin typeface="Calibri"/>
              </a:rPr>
              <a:t>2KW</a:t>
            </a:r>
            <a:endParaRPr lang="fr-FR" u="sng" dirty="0">
              <a:solidFill>
                <a:srgbClr val="C00000"/>
              </a:solidFill>
            </a:endParaRPr>
          </a:p>
        </p:txBody>
      </p:sp>
      <p:cxnSp>
        <p:nvCxnSpPr>
          <p:cNvPr id="25" name="Connecteur droit avec flèche 24"/>
          <p:cNvCxnSpPr>
            <a:stCxn id="23" idx="1"/>
          </p:cNvCxnSpPr>
          <p:nvPr/>
        </p:nvCxnSpPr>
        <p:spPr>
          <a:xfrm flipH="1">
            <a:off x="5002212" y="4027413"/>
            <a:ext cx="51336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2495600" y="2733675"/>
            <a:ext cx="441704" cy="8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75022" y="2362759"/>
            <a:ext cx="140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solidFill>
                  <a:srgbClr val="C00000"/>
                </a:solidFill>
                <a:latin typeface="Calibri"/>
              </a:rPr>
              <a:t>6 </a:t>
            </a:r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>commutateurs 48 </a:t>
            </a:r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>ports</a:t>
            </a:r>
          </a:p>
          <a:p>
            <a:pPr algn="r"/>
            <a:r>
              <a:rPr lang="fr-FR" sz="1400" u="sng" dirty="0" smtClean="0">
                <a:solidFill>
                  <a:srgbClr val="C00000"/>
                </a:solidFill>
                <a:latin typeface="Calibri"/>
              </a:rPr>
              <a:t>500W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4307" y="2300941"/>
            <a:ext cx="1330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>Onduleur </a:t>
            </a:r>
            <a:r>
              <a:rPr lang="fr-FR" sz="1400" dirty="0">
                <a:solidFill>
                  <a:srgbClr val="C00000"/>
                </a:solidFill>
                <a:latin typeface="Calibri"/>
              </a:rPr>
              <a:t>de sécurité </a:t>
            </a:r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>30kVA</a:t>
            </a:r>
          </a:p>
          <a:p>
            <a:r>
              <a:rPr lang="fr-FR" sz="1400" u="sng" dirty="0" smtClean="0">
                <a:solidFill>
                  <a:srgbClr val="C00000"/>
                </a:solidFill>
                <a:latin typeface="Calibri"/>
              </a:rPr>
              <a:t>1kW</a:t>
            </a:r>
            <a:endParaRPr lang="fr-FR" u="sng" dirty="0">
              <a:solidFill>
                <a:srgbClr val="C0000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5002212" y="2678832"/>
            <a:ext cx="54207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2997" y="3908713"/>
            <a:ext cx="1700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400" dirty="0">
                <a:solidFill>
                  <a:srgbClr val="C00000"/>
                </a:solidFill>
                <a:latin typeface="Calibri"/>
              </a:rPr>
              <a:t>6 onduleurs </a:t>
            </a:r>
            <a:r>
              <a:rPr lang="fr-FR" sz="1400" dirty="0" smtClean="0">
                <a:solidFill>
                  <a:srgbClr val="C00000"/>
                </a:solidFill>
                <a:latin typeface="Calibri"/>
              </a:rPr>
              <a:t>photovoltaïques</a:t>
            </a:r>
          </a:p>
          <a:p>
            <a:pPr lvl="0" algn="r"/>
            <a:r>
              <a:rPr lang="fr-FR" sz="1400" u="sng" dirty="0" smtClean="0">
                <a:solidFill>
                  <a:srgbClr val="C00000"/>
                </a:solidFill>
                <a:latin typeface="Calibri"/>
              </a:rPr>
              <a:t>500W</a:t>
            </a:r>
            <a:endParaRPr lang="fr-FR" sz="1400" u="sng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5" name="Connecteur droit avec flèche 34"/>
          <p:cNvCxnSpPr>
            <a:endCxn id="42" idx="0"/>
          </p:cNvCxnSpPr>
          <p:nvPr/>
        </p:nvCxnSpPr>
        <p:spPr>
          <a:xfrm flipV="1">
            <a:off x="2495600" y="1756937"/>
            <a:ext cx="981658" cy="68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ndir un rectangle avec un coin du même côté 40"/>
          <p:cNvSpPr/>
          <p:nvPr/>
        </p:nvSpPr>
        <p:spPr>
          <a:xfrm>
            <a:off x="3477258" y="5200010"/>
            <a:ext cx="977774" cy="21778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2" name="Arrondir un rectangle avec un coin du même côté 41"/>
          <p:cNvSpPr/>
          <p:nvPr/>
        </p:nvSpPr>
        <p:spPr>
          <a:xfrm rot="10800000">
            <a:off x="3477258" y="1648045"/>
            <a:ext cx="977774" cy="21778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17915" y="5157192"/>
            <a:ext cx="1887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>
                <a:solidFill>
                  <a:srgbClr val="04617B"/>
                </a:solidFill>
                <a:latin typeface="Calibri"/>
              </a:rPr>
              <a:t>Climatiseur principal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122135" y="1565889"/>
            <a:ext cx="2373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solidFill>
                  <a:srgbClr val="04617B"/>
                </a:solidFill>
                <a:latin typeface="Calibri"/>
              </a:rPr>
              <a:t>C</a:t>
            </a:r>
            <a:r>
              <a:rPr lang="fr-FR" sz="1400" dirty="0" smtClean="0">
                <a:solidFill>
                  <a:srgbClr val="04617B"/>
                </a:solidFill>
                <a:latin typeface="Calibri"/>
              </a:rPr>
              <a:t>limatiseur de secours</a:t>
            </a:r>
            <a:endParaRPr lang="fr-FR" sz="1400" dirty="0"/>
          </a:p>
        </p:txBody>
      </p:sp>
      <p:cxnSp>
        <p:nvCxnSpPr>
          <p:cNvPr id="52" name="Connecteur droit avec flèche 51"/>
          <p:cNvCxnSpPr>
            <a:stCxn id="34" idx="3"/>
          </p:cNvCxnSpPr>
          <p:nvPr/>
        </p:nvCxnSpPr>
        <p:spPr>
          <a:xfrm>
            <a:off x="2543795" y="4278045"/>
            <a:ext cx="39350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2495600" y="5320177"/>
            <a:ext cx="981658" cy="68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èche vers le haut 62"/>
          <p:cNvSpPr/>
          <p:nvPr/>
        </p:nvSpPr>
        <p:spPr>
          <a:xfrm>
            <a:off x="3739002" y="4798880"/>
            <a:ext cx="432048" cy="540060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91000">
                <a:srgbClr val="FFC000"/>
              </a:gs>
            </a:gsLst>
            <a:lin ang="5400000" scaled="1"/>
            <a:tileRect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4" name="Flèche vers le haut 63"/>
          <p:cNvSpPr/>
          <p:nvPr/>
        </p:nvSpPr>
        <p:spPr>
          <a:xfrm rot="10800000">
            <a:off x="3739002" y="1700811"/>
            <a:ext cx="432048" cy="540060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91000">
                <a:srgbClr val="FFC000"/>
              </a:gs>
            </a:gsLst>
            <a:lin ang="5400000" scaled="1"/>
            <a:tileRect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68" y="1565889"/>
            <a:ext cx="3024336" cy="4032448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4489606" y="3546665"/>
            <a:ext cx="150017" cy="174252"/>
            <a:chOff x="5064921" y="3314700"/>
            <a:chExt cx="304798" cy="354037"/>
          </a:xfrm>
        </p:grpSpPr>
        <p:sp>
          <p:nvSpPr>
            <p:cNvPr id="8" name="Forme libre 7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4489607" y="2294007"/>
            <a:ext cx="150017" cy="174252"/>
            <a:chOff x="5064921" y="3314700"/>
            <a:chExt cx="304798" cy="354037"/>
          </a:xfrm>
        </p:grpSpPr>
        <p:sp>
          <p:nvSpPr>
            <p:cNvPr id="49" name="Forme libre 48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52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3280377" y="2362759"/>
            <a:ext cx="150017" cy="174252"/>
            <a:chOff x="5064921" y="3314700"/>
            <a:chExt cx="304798" cy="354037"/>
          </a:xfrm>
        </p:grpSpPr>
        <p:sp>
          <p:nvSpPr>
            <p:cNvPr id="56" name="Forme libre 55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/>
          <p:nvPr/>
        </p:nvGrpSpPr>
        <p:grpSpPr>
          <a:xfrm>
            <a:off x="3049584" y="3626293"/>
            <a:ext cx="150017" cy="174252"/>
            <a:chOff x="5064921" y="3314700"/>
            <a:chExt cx="304798" cy="354037"/>
          </a:xfrm>
        </p:grpSpPr>
        <p:sp>
          <p:nvSpPr>
            <p:cNvPr id="61" name="Forme libre 60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6" name="Connecteur droit 65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3049584" y="4159316"/>
            <a:ext cx="150017" cy="174252"/>
            <a:chOff x="5064921" y="3314700"/>
            <a:chExt cx="304798" cy="354037"/>
          </a:xfrm>
        </p:grpSpPr>
        <p:sp>
          <p:nvSpPr>
            <p:cNvPr id="68" name="Forme libre 67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Forme libre 68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Forme libre 69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Connecteur droit 70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>
            <a:off x="3049584" y="4693773"/>
            <a:ext cx="150017" cy="174252"/>
            <a:chOff x="5064921" y="3314700"/>
            <a:chExt cx="304798" cy="354037"/>
          </a:xfrm>
        </p:grpSpPr>
        <p:sp>
          <p:nvSpPr>
            <p:cNvPr id="73" name="Forme libre 72"/>
            <p:cNvSpPr/>
            <p:nvPr/>
          </p:nvSpPr>
          <p:spPr>
            <a:xfrm>
              <a:off x="5081588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5163340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5245092" y="3314700"/>
              <a:ext cx="73818" cy="316706"/>
            </a:xfrm>
            <a:custGeom>
              <a:avLst/>
              <a:gdLst>
                <a:gd name="connsiteX0" fmla="*/ 0 w 73818"/>
                <a:gd name="connsiteY0" fmla="*/ 0 h 316706"/>
                <a:gd name="connsiteX1" fmla="*/ 73818 w 73818"/>
                <a:gd name="connsiteY1" fmla="*/ 97631 h 316706"/>
                <a:gd name="connsiteX2" fmla="*/ 0 w 73818"/>
                <a:gd name="connsiteY2" fmla="*/ 214313 h 316706"/>
                <a:gd name="connsiteX3" fmla="*/ 73818 w 73818"/>
                <a:gd name="connsiteY3" fmla="*/ 316706 h 316706"/>
                <a:gd name="connsiteX4" fmla="*/ 73818 w 73818"/>
                <a:gd name="connsiteY4" fmla="*/ 316706 h 316706"/>
                <a:gd name="connsiteX5" fmla="*/ 73818 w 73818"/>
                <a:gd name="connsiteY5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18" h="316706">
                  <a:moveTo>
                    <a:pt x="0" y="0"/>
                  </a:moveTo>
                  <a:cubicBezTo>
                    <a:pt x="36909" y="30956"/>
                    <a:pt x="73818" y="61912"/>
                    <a:pt x="73818" y="97631"/>
                  </a:cubicBezTo>
                  <a:cubicBezTo>
                    <a:pt x="73818" y="133350"/>
                    <a:pt x="0" y="177801"/>
                    <a:pt x="0" y="214313"/>
                  </a:cubicBezTo>
                  <a:cubicBezTo>
                    <a:pt x="0" y="250825"/>
                    <a:pt x="73818" y="316706"/>
                    <a:pt x="73818" y="316706"/>
                  </a:cubicBezTo>
                  <a:lnTo>
                    <a:pt x="73818" y="316706"/>
                  </a:lnTo>
                  <a:lnTo>
                    <a:pt x="73818" y="316706"/>
                  </a:ln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onnecteur droit 75"/>
            <p:cNvCxnSpPr/>
            <p:nvPr/>
          </p:nvCxnSpPr>
          <p:spPr>
            <a:xfrm>
              <a:off x="5064921" y="3668737"/>
              <a:ext cx="3047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30498" y="1302641"/>
            <a:ext cx="5471465" cy="38524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FA72-383F-4703-844A-2C28CEB8CE50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303234976"/>
              </p:ext>
            </p:extLst>
          </p:nvPr>
        </p:nvGraphicFramePr>
        <p:xfrm>
          <a:off x="1101924" y="1678707"/>
          <a:ext cx="5400040" cy="282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/>
          <p:cNvSpPr txBox="1"/>
          <p:nvPr/>
        </p:nvSpPr>
        <p:spPr>
          <a:xfrm>
            <a:off x="2255573" y="89623"/>
            <a:ext cx="6528725" cy="691140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vert="horz" lIns="0" rIns="0" bIns="0" anchor="ctr" anchorCtr="0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kumimoji="0"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Etude climatique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034225" y="1302641"/>
            <a:ext cx="4739940" cy="38524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5990" y="1339358"/>
            <a:ext cx="4356410" cy="316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39689" y="4543001"/>
            <a:ext cx="376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/>
                </a:solidFill>
                <a:latin typeface="+mj-lt"/>
              </a:rPr>
              <a:t>Norme 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ASHRAE de l'American Society of </a:t>
            </a:r>
            <a:r>
              <a:rPr lang="fr-FR" sz="1200" dirty="0" err="1">
                <a:solidFill>
                  <a:schemeClr val="tx2"/>
                </a:solidFill>
                <a:latin typeface="+mj-lt"/>
              </a:rPr>
              <a:t>Heating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fr-FR" sz="1200" dirty="0" err="1">
                <a:solidFill>
                  <a:schemeClr val="tx2"/>
                </a:solidFill>
                <a:latin typeface="+mj-lt"/>
              </a:rPr>
              <a:t>Refrigerating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 and Air-</a:t>
            </a:r>
            <a:r>
              <a:rPr lang="fr-FR" sz="1200" dirty="0" err="1">
                <a:solidFill>
                  <a:schemeClr val="tx2"/>
                </a:solidFill>
                <a:latin typeface="+mj-lt"/>
              </a:rPr>
              <a:t>Conditioning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200" dirty="0" err="1">
                <a:solidFill>
                  <a:schemeClr val="tx2"/>
                </a:solidFill>
                <a:latin typeface="+mj-lt"/>
              </a:rPr>
              <a:t>Engineers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3944" y="4543001"/>
            <a:ext cx="60960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sz="1200" dirty="0">
                <a:solidFill>
                  <a:schemeClr val="tx2"/>
                </a:solidFill>
                <a:latin typeface="+mj-lt"/>
              </a:rPr>
              <a:t>Température moyenne sur </a:t>
            </a:r>
            <a:r>
              <a:rPr lang="fr-FR" sz="1200" dirty="0" smtClean="0">
                <a:solidFill>
                  <a:schemeClr val="tx2"/>
                </a:solidFill>
                <a:latin typeface="+mj-lt"/>
              </a:rPr>
              <a:t>Perpignan </a:t>
            </a:r>
            <a:br>
              <a:rPr lang="fr-FR" sz="1200" dirty="0" smtClean="0">
                <a:solidFill>
                  <a:schemeClr val="tx2"/>
                </a:solidFill>
                <a:latin typeface="+mj-lt"/>
              </a:rPr>
            </a:br>
            <a:r>
              <a:rPr lang="fr-FR" sz="1200" dirty="0" smtClean="0">
                <a:solidFill>
                  <a:schemeClr val="tx2"/>
                </a:solidFill>
                <a:latin typeface="+mj-lt"/>
              </a:rPr>
              <a:t>(source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 </a:t>
            </a:r>
            <a:r>
              <a:rPr lang="fr-FR" sz="1200" dirty="0" smtClean="0">
                <a:solidFill>
                  <a:schemeClr val="tx2"/>
                </a:solidFill>
                <a:latin typeface="+mj-lt"/>
              </a:rPr>
              <a:t>https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:// </a:t>
            </a:r>
            <a:r>
              <a:rPr lang="fr-FR" sz="1200" dirty="0" smtClean="0">
                <a:solidFill>
                  <a:schemeClr val="tx2"/>
                </a:solidFill>
                <a:latin typeface="+mj-lt"/>
              </a:rPr>
              <a:t>fr.climate-data.org)</a:t>
            </a:r>
            <a:endParaRPr lang="fr-FR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8695" y="5844659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+mj-lt"/>
              </a:rPr>
              <a:t>300m</a:t>
            </a:r>
            <a:r>
              <a:rPr lang="fr-FR" baseline="30000" dirty="0">
                <a:solidFill>
                  <a:schemeClr val="tx2"/>
                </a:solidFill>
                <a:latin typeface="+mj-lt"/>
              </a:rPr>
              <a:t>3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/h minimum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7476" y="5844659"/>
            <a:ext cx="3463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25m</a:t>
            </a:r>
            <a:r>
              <a:rPr lang="fr-FR" baseline="30000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a renouveler toute les 5mn</a:t>
            </a:r>
            <a:r>
              <a:rPr lang="fr-FR" baseline="30000" dirty="0" smtClean="0">
                <a:solidFill>
                  <a:schemeClr val="tx2"/>
                </a:solidFill>
                <a:latin typeface="+mj-lt"/>
              </a:rPr>
              <a:t> </a:t>
            </a:r>
            <a:endParaRPr lang="fr-FR" baseline="30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025533" y="6029325"/>
            <a:ext cx="6477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519</TotalTime>
  <Words>1160</Words>
  <Application>Microsoft Office PowerPoint</Application>
  <PresentationFormat>Grand écran</PresentationFormat>
  <Paragraphs>277</Paragraphs>
  <Slides>22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Bitstream Vera Sans</vt:lpstr>
      <vt:lpstr>Calibri</vt:lpstr>
      <vt:lpstr>Cambria Math</vt:lpstr>
      <vt:lpstr>Constantia</vt:lpstr>
      <vt:lpstr>Tahoma, Lucidasans, 'Lucida San</vt:lpstr>
      <vt:lpstr>Times New Roman</vt:lpstr>
      <vt:lpstr>Wingdings 2</vt:lpstr>
      <vt:lpstr>Débit</vt:lpstr>
      <vt:lpstr>Présentation PowerPoint</vt:lpstr>
      <vt:lpstr>PLAN</vt:lpstr>
      <vt:lpstr>Présentation PowerPoint</vt:lpstr>
      <vt:lpstr>Le Power Usage Effectiveness (PUE)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Olivier Fruchier</cp:lastModifiedBy>
  <cp:revision>147</cp:revision>
  <dcterms:created xsi:type="dcterms:W3CDTF">2018-03-16T10:31:37Z</dcterms:created>
  <dcterms:modified xsi:type="dcterms:W3CDTF">2018-06-11T15:52:47Z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1036-10.1.0.5707</vt:lpwstr>
  </property>
</Properties>
</file>