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99" d="100"/>
          <a:sy n="99" d="100"/>
        </p:scale>
        <p:origin x="7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0187A82-B995-42CD-983B-E8114083989B}" type="datetimeFigureOut">
              <a:rPr lang="fr-FR" smtClean="0"/>
              <a:t>04/04/2019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189603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0187A82-B995-42CD-983B-E8114083989B}" type="datetimeFigureOut">
              <a:rPr lang="fr-FR" smtClean="0"/>
              <a:t>04/04/2019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298902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0187A82-B995-42CD-983B-E8114083989B}" type="datetimeFigureOut">
              <a:rPr lang="fr-FR" smtClean="0"/>
              <a:t>04/04/2019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2041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0187A82-B995-42CD-983B-E8114083989B}" type="datetimeFigureOut">
              <a:rPr lang="fr-FR" smtClean="0"/>
              <a:t>04/04/2019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206473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0187A82-B995-42CD-983B-E8114083989B}" type="datetimeFigureOut">
              <a:rPr lang="fr-FR" smtClean="0"/>
              <a:t>04/04/2019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94244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0187A82-B995-42CD-983B-E8114083989B}" type="datetimeFigureOut">
              <a:rPr lang="fr-FR" smtClean="0"/>
              <a:t>04/04/2019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368944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0187A82-B995-42CD-983B-E8114083989B}" type="datetimeFigureOut">
              <a:rPr lang="fr-FR" smtClean="0"/>
              <a:t>04/04/2019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211683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0187A82-B995-42CD-983B-E8114083989B}" type="datetimeFigureOut">
              <a:rPr lang="fr-FR" smtClean="0"/>
              <a:t>04/04/2019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143223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87A82-B995-42CD-983B-E8114083989B}" type="datetimeFigureOut">
              <a:rPr lang="fr-FR" smtClean="0"/>
              <a:t>04/04/2019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162765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0187A82-B995-42CD-983B-E8114083989B}" type="datetimeFigureOut">
              <a:rPr lang="fr-FR" smtClean="0"/>
              <a:t>04/04/2019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309600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0187A82-B995-42CD-983B-E8114083989B}" type="datetimeFigureOut">
              <a:rPr lang="fr-FR" smtClean="0"/>
              <a:t>04/04/2019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CA9D97-E5C4-455B-ABE5-F49549835218}" type="slidenum">
              <a:rPr lang="fr-FR" smtClean="0"/>
              <a:t>‹N°›</a:t>
            </a:fld>
            <a:endParaRPr lang="fr-FR"/>
          </a:p>
        </p:txBody>
      </p:sp>
    </p:spTree>
    <p:extLst>
      <p:ext uri="{BB962C8B-B14F-4D97-AF65-F5344CB8AC3E}">
        <p14:creationId xmlns:p14="http://schemas.microsoft.com/office/powerpoint/2010/main" val="237886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87A82-B995-42CD-983B-E8114083989B}" type="datetimeFigureOut">
              <a:rPr lang="fr-FR" smtClean="0"/>
              <a:t>04/04/2019</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9D97-E5C4-455B-ABE5-F49549835218}" type="slidenum">
              <a:rPr lang="fr-FR" smtClean="0"/>
              <a:t>‹N°›</a:t>
            </a:fld>
            <a:endParaRPr lang="fr-FR"/>
          </a:p>
        </p:txBody>
      </p:sp>
    </p:spTree>
    <p:extLst>
      <p:ext uri="{BB962C8B-B14F-4D97-AF65-F5344CB8AC3E}">
        <p14:creationId xmlns:p14="http://schemas.microsoft.com/office/powerpoint/2010/main" val="2897893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http://plasmasfroids.cnrs.fr/spip.php?rubrique45" TargetMode="External"/><Relationship Id="rId4" Type="http://schemas.openxmlformats.org/officeDocument/2006/relationships/image" Target="../media/image3.jpeg"/><Relationship Id="rId9" Type="http://schemas.openxmlformats.org/officeDocument/2006/relationships/hyperlink" Target="http://plasmasfroids.cnrs.fr/spip.php?rubrique1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850" y="565150"/>
            <a:ext cx="482600" cy="482600"/>
          </a:xfrm>
          <a:prstGeom prst="rect">
            <a:avLst/>
          </a:prstGeom>
        </p:spPr>
      </p:pic>
      <p:pic>
        <p:nvPicPr>
          <p:cNvPr id="7" name="Image 6"/>
          <p:cNvPicPr>
            <a:picLocks noChangeAspect="1"/>
          </p:cNvPicPr>
          <p:nvPr/>
        </p:nvPicPr>
        <p:blipFill>
          <a:blip r:embed="rId3"/>
          <a:stretch>
            <a:fillRect/>
          </a:stretch>
        </p:blipFill>
        <p:spPr>
          <a:xfrm>
            <a:off x="1607043" y="577850"/>
            <a:ext cx="717058" cy="536574"/>
          </a:xfrm>
          <a:prstGeom prst="rect">
            <a:avLst/>
          </a:prstGeom>
        </p:spPr>
      </p:pic>
      <p:sp>
        <p:nvSpPr>
          <p:cNvPr id="8" name="Rectangle 7"/>
          <p:cNvSpPr/>
          <p:nvPr/>
        </p:nvSpPr>
        <p:spPr>
          <a:xfrm>
            <a:off x="2330450" y="7874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 réseau</a:t>
            </a:r>
          </a:p>
          <a:p>
            <a:pPr algn="ctr"/>
            <a:r>
              <a:rPr lang="fr-FR" sz="600" i="1" dirty="0" smtClean="0">
                <a:solidFill>
                  <a:schemeClr val="tx1"/>
                </a:solidFill>
                <a:latin typeface="Arial Narrow" panose="020B0606020202030204" pitchFamily="34" charset="0"/>
              </a:rPr>
              <a:t>Présentation, missions, en région</a:t>
            </a:r>
          </a:p>
          <a:p>
            <a:pPr algn="ctr"/>
            <a:endParaRPr lang="fr-FR" sz="800" dirty="0">
              <a:solidFill>
                <a:schemeClr val="tx1"/>
              </a:solidFill>
              <a:latin typeface="Arial Narrow" panose="020B0606020202030204" pitchFamily="34" charset="0"/>
            </a:endParaRPr>
          </a:p>
        </p:txBody>
      </p:sp>
      <p:sp>
        <p:nvSpPr>
          <p:cNvPr id="9" name="Rectangle 8"/>
          <p:cNvSpPr/>
          <p:nvPr/>
        </p:nvSpPr>
        <p:spPr>
          <a:xfrm>
            <a:off x="32893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Actions</a:t>
            </a:r>
          </a:p>
          <a:p>
            <a:pPr algn="ctr"/>
            <a:r>
              <a:rPr lang="fr-FR" sz="600" i="1" dirty="0" smtClean="0">
                <a:solidFill>
                  <a:schemeClr val="tx1"/>
                </a:solidFill>
                <a:latin typeface="Arial Narrow" panose="020B0606020202030204" pitchFamily="34" charset="0"/>
              </a:rPr>
              <a:t>Formation, </a:t>
            </a:r>
            <a:r>
              <a:rPr lang="fr-FR" sz="600" i="1" dirty="0" err="1" smtClean="0">
                <a:solidFill>
                  <a:schemeClr val="tx1"/>
                </a:solidFill>
                <a:latin typeface="Arial Narrow" panose="020B0606020202030204" pitchFamily="34" charset="0"/>
              </a:rPr>
              <a:t>seminaires</a:t>
            </a:r>
            <a:r>
              <a:rPr lang="fr-FR" sz="600" i="1" dirty="0" smtClean="0">
                <a:solidFill>
                  <a:schemeClr val="tx1"/>
                </a:solidFill>
                <a:latin typeface="Arial Narrow" panose="020B0606020202030204" pitchFamily="34" charset="0"/>
              </a:rPr>
              <a:t>, mutualisations</a:t>
            </a:r>
          </a:p>
          <a:p>
            <a:pPr algn="ctr"/>
            <a:endParaRPr lang="fr-FR" sz="800" dirty="0">
              <a:solidFill>
                <a:schemeClr val="tx1"/>
              </a:solidFill>
              <a:latin typeface="Arial Narrow" panose="020B0606020202030204" pitchFamily="34" charset="0"/>
            </a:endParaRPr>
          </a:p>
        </p:txBody>
      </p:sp>
      <p:sp>
        <p:nvSpPr>
          <p:cNvPr id="10" name="Rectangle 9"/>
          <p:cNvSpPr/>
          <p:nvPr/>
        </p:nvSpPr>
        <p:spPr>
          <a:xfrm>
            <a:off x="42164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Outils/Doc</a:t>
            </a:r>
          </a:p>
          <a:p>
            <a:pPr algn="ctr"/>
            <a:r>
              <a:rPr lang="fr-FR" sz="600" i="1" dirty="0" smtClean="0">
                <a:solidFill>
                  <a:schemeClr val="tx1"/>
                </a:solidFill>
                <a:latin typeface="Arial Narrow" panose="020B0606020202030204" pitchFamily="34" charset="0"/>
              </a:rPr>
              <a:t>Editions, </a:t>
            </a:r>
            <a:r>
              <a:rPr lang="fr-FR" sz="600" i="1" dirty="0" err="1" smtClean="0">
                <a:solidFill>
                  <a:schemeClr val="tx1"/>
                </a:solidFill>
                <a:latin typeface="Arial Narrow" panose="020B0606020202030204" pitchFamily="34" charset="0"/>
              </a:rPr>
              <a:t>BdD</a:t>
            </a:r>
            <a:r>
              <a:rPr lang="fr-FR" sz="600" i="1" dirty="0" smtClean="0">
                <a:solidFill>
                  <a:schemeClr val="tx1"/>
                </a:solidFill>
                <a:latin typeface="Arial Narrow" panose="020B0606020202030204" pitchFamily="34" charset="0"/>
              </a:rPr>
              <a:t>, liens utiles </a:t>
            </a:r>
          </a:p>
          <a:p>
            <a:pPr algn="ctr"/>
            <a:endParaRPr lang="fr-FR" sz="800" dirty="0">
              <a:solidFill>
                <a:schemeClr val="tx1"/>
              </a:solidFill>
              <a:latin typeface="Arial Narrow" panose="020B0606020202030204" pitchFamily="34" charset="0"/>
            </a:endParaRPr>
          </a:p>
        </p:txBody>
      </p:sp>
      <p:sp>
        <p:nvSpPr>
          <p:cNvPr id="11" name="Rectangle 10"/>
          <p:cNvSpPr/>
          <p:nvPr/>
        </p:nvSpPr>
        <p:spPr>
          <a:xfrm>
            <a:off x="5238750" y="8001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Partenaires</a:t>
            </a:r>
          </a:p>
          <a:p>
            <a:pPr algn="ctr"/>
            <a:r>
              <a:rPr lang="fr-FR" sz="600" i="1" dirty="0" smtClean="0">
                <a:solidFill>
                  <a:schemeClr val="tx1"/>
                </a:solidFill>
                <a:latin typeface="Arial Narrow" panose="020B0606020202030204" pitchFamily="34" charset="0"/>
              </a:rPr>
              <a:t>Autres réseaux, industrie..</a:t>
            </a:r>
            <a:r>
              <a:rPr lang="fr-FR" sz="600" i="1" dirty="0" err="1" smtClean="0">
                <a:solidFill>
                  <a:schemeClr val="tx1"/>
                </a:solidFill>
                <a:latin typeface="Arial Narrow" panose="020B0606020202030204" pitchFamily="34" charset="0"/>
              </a:rPr>
              <a:t>etc</a:t>
            </a:r>
            <a:r>
              <a:rPr lang="fr-FR" sz="600" i="1" dirty="0" smtClean="0">
                <a:solidFill>
                  <a:schemeClr val="tx1"/>
                </a:solidFill>
                <a:latin typeface="Arial Narrow" panose="020B0606020202030204" pitchFamily="34" charset="0"/>
              </a:rPr>
              <a:t>..</a:t>
            </a:r>
          </a:p>
          <a:p>
            <a:pPr algn="ctr"/>
            <a:endParaRPr lang="fr-FR" sz="800" dirty="0">
              <a:solidFill>
                <a:schemeClr val="tx1"/>
              </a:solidFill>
              <a:latin typeface="Arial Narrow" panose="020B0606020202030204" pitchFamily="34" charset="0"/>
            </a:endParaRPr>
          </a:p>
        </p:txBody>
      </p:sp>
      <p:sp>
        <p:nvSpPr>
          <p:cNvPr id="12" name="Rectangle 11"/>
          <p:cNvSpPr/>
          <p:nvPr/>
        </p:nvSpPr>
        <p:spPr>
          <a:xfrm>
            <a:off x="61849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Les journées du réseau</a:t>
            </a:r>
            <a:endParaRPr lang="fr-FR" sz="600" i="1" dirty="0" smtClean="0">
              <a:solidFill>
                <a:schemeClr val="tx1"/>
              </a:solidFill>
              <a:latin typeface="Arial Narrow" panose="020B0606020202030204" pitchFamily="34" charset="0"/>
            </a:endParaRPr>
          </a:p>
          <a:p>
            <a:pPr algn="ctr"/>
            <a:endParaRPr lang="fr-FR" sz="800" dirty="0">
              <a:solidFill>
                <a:schemeClr val="tx1"/>
              </a:solidFill>
              <a:latin typeface="Arial Narrow" panose="020B0606020202030204" pitchFamily="34" charset="0"/>
            </a:endParaRPr>
          </a:p>
        </p:txBody>
      </p:sp>
      <p:sp>
        <p:nvSpPr>
          <p:cNvPr id="4" name="Légende encadrée 1 3"/>
          <p:cNvSpPr/>
          <p:nvPr/>
        </p:nvSpPr>
        <p:spPr>
          <a:xfrm>
            <a:off x="7829550" y="774700"/>
            <a:ext cx="1047750" cy="635000"/>
          </a:xfrm>
          <a:prstGeom prst="borderCallout1">
            <a:avLst>
              <a:gd name="adj1" fmla="val 47917"/>
              <a:gd name="adj2" fmla="val -757"/>
              <a:gd name="adj3" fmla="val 39417"/>
              <a:gd name="adj4" fmla="val -635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Menu M2 : Jusqu’à 5 onglets, </a:t>
            </a:r>
            <a:r>
              <a:rPr lang="fr-FR" sz="900" dirty="0" err="1" smtClean="0">
                <a:solidFill>
                  <a:schemeClr val="tx1"/>
                </a:solidFill>
              </a:rPr>
              <a:t>possiblité</a:t>
            </a:r>
            <a:r>
              <a:rPr lang="fr-FR" sz="900" dirty="0" smtClean="0">
                <a:solidFill>
                  <a:schemeClr val="tx1"/>
                </a:solidFill>
              </a:rPr>
              <a:t> de changer les titres</a:t>
            </a:r>
            <a:endParaRPr lang="fr-FR" sz="900" dirty="0">
              <a:solidFill>
                <a:schemeClr val="tx1"/>
              </a:solidFill>
            </a:endParaRPr>
          </a:p>
        </p:txBody>
      </p:sp>
      <p:sp>
        <p:nvSpPr>
          <p:cNvPr id="13" name="Légende encadrée 1 12"/>
          <p:cNvSpPr/>
          <p:nvPr/>
        </p:nvSpPr>
        <p:spPr>
          <a:xfrm>
            <a:off x="7842250" y="0"/>
            <a:ext cx="1047750" cy="635000"/>
          </a:xfrm>
          <a:prstGeom prst="borderCallout1">
            <a:avLst>
              <a:gd name="adj1" fmla="val 47917"/>
              <a:gd name="adj2" fmla="val -757"/>
              <a:gd name="adj3" fmla="val 75417"/>
              <a:gd name="adj4" fmla="val -563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Menu M1 : Jusqu’à 5 onglets, </a:t>
            </a:r>
            <a:r>
              <a:rPr lang="fr-FR" sz="900" dirty="0" smtClean="0">
                <a:solidFill>
                  <a:schemeClr val="tx1"/>
                </a:solidFill>
              </a:rPr>
              <a:t>possibilité </a:t>
            </a:r>
            <a:r>
              <a:rPr lang="fr-FR" sz="900" dirty="0" smtClean="0">
                <a:solidFill>
                  <a:schemeClr val="tx1"/>
                </a:solidFill>
              </a:rPr>
              <a:t>de changer les titres</a:t>
            </a:r>
            <a:endParaRPr lang="fr-FR" sz="900" dirty="0">
              <a:solidFill>
                <a:schemeClr val="tx1"/>
              </a:solidFill>
            </a:endParaRPr>
          </a:p>
        </p:txBody>
      </p:sp>
      <p:graphicFrame>
        <p:nvGraphicFramePr>
          <p:cNvPr id="14" name="Tableau 13"/>
          <p:cNvGraphicFramePr>
            <a:graphicFrameLocks noGrp="1"/>
          </p:cNvGraphicFramePr>
          <p:nvPr>
            <p:extLst/>
          </p:nvPr>
        </p:nvGraphicFramePr>
        <p:xfrm>
          <a:off x="3536950" y="387350"/>
          <a:ext cx="4013202" cy="36576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1418555989"/>
                    </a:ext>
                  </a:extLst>
                </a:gridCol>
                <a:gridCol w="668867">
                  <a:extLst>
                    <a:ext uri="{9D8B030D-6E8A-4147-A177-3AD203B41FA5}">
                      <a16:colId xmlns:a16="http://schemas.microsoft.com/office/drawing/2014/main" val="1579631771"/>
                    </a:ext>
                  </a:extLst>
                </a:gridCol>
                <a:gridCol w="668867">
                  <a:extLst>
                    <a:ext uri="{9D8B030D-6E8A-4147-A177-3AD203B41FA5}">
                      <a16:colId xmlns:a16="http://schemas.microsoft.com/office/drawing/2014/main" val="3090553273"/>
                    </a:ext>
                  </a:extLst>
                </a:gridCol>
                <a:gridCol w="668867">
                  <a:extLst>
                    <a:ext uri="{9D8B030D-6E8A-4147-A177-3AD203B41FA5}">
                      <a16:colId xmlns:a16="http://schemas.microsoft.com/office/drawing/2014/main" val="345863077"/>
                    </a:ext>
                  </a:extLst>
                </a:gridCol>
                <a:gridCol w="668867">
                  <a:extLst>
                    <a:ext uri="{9D8B030D-6E8A-4147-A177-3AD203B41FA5}">
                      <a16:colId xmlns:a16="http://schemas.microsoft.com/office/drawing/2014/main" val="1926762645"/>
                    </a:ext>
                  </a:extLst>
                </a:gridCol>
                <a:gridCol w="668867">
                  <a:extLst>
                    <a:ext uri="{9D8B030D-6E8A-4147-A177-3AD203B41FA5}">
                      <a16:colId xmlns:a16="http://schemas.microsoft.com/office/drawing/2014/main" val="1551604985"/>
                    </a:ext>
                  </a:extLst>
                </a:gridCol>
              </a:tblGrid>
              <a:tr h="228600">
                <a:tc>
                  <a:txBody>
                    <a:bodyPr/>
                    <a:lstStyle/>
                    <a:p>
                      <a:r>
                        <a:rPr lang="fr-FR" sz="800" b="0" i="1" dirty="0" smtClean="0">
                          <a:solidFill>
                            <a:schemeClr val="tx1"/>
                          </a:solidFill>
                        </a:rPr>
                        <a:t>actualités</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agenda</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Nous</a:t>
                      </a:r>
                      <a:r>
                        <a:rPr lang="fr-FR" sz="800" b="0" i="1" baseline="0" dirty="0" smtClean="0">
                          <a:solidFill>
                            <a:schemeClr val="tx1"/>
                          </a:solidFill>
                        </a:rPr>
                        <a:t> suivre</a:t>
                      </a:r>
                    </a:p>
                    <a:p>
                      <a:r>
                        <a:rPr lang="fr-FR" sz="500" b="0" i="1" baseline="0" dirty="0" smtClean="0">
                          <a:solidFill>
                            <a:schemeClr val="tx1"/>
                          </a:solidFill>
                        </a:rPr>
                        <a:t>Forum/liens sociaux</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intranet</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Contact</a:t>
                      </a:r>
                    </a:p>
                    <a:p>
                      <a:r>
                        <a:rPr lang="fr-FR" sz="500" b="0" i="1" dirty="0" smtClean="0">
                          <a:solidFill>
                            <a:schemeClr val="tx1"/>
                          </a:solidFill>
                        </a:rPr>
                        <a:t>Annuaire</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S’inscrire</a:t>
                      </a:r>
                      <a:endParaRPr lang="fr-FR" sz="800" b="0" i="1" dirty="0">
                        <a:solidFill>
                          <a:schemeClr val="tx1"/>
                        </a:solidFill>
                      </a:endParaRPr>
                    </a:p>
                  </a:txBody>
                  <a:tcPr>
                    <a:solidFill>
                      <a:schemeClr val="bg2"/>
                    </a:solidFill>
                  </a:tcPr>
                </a:tc>
                <a:extLst>
                  <a:ext uri="{0D108BD9-81ED-4DB2-BD59-A6C34878D82A}">
                    <a16:rowId xmlns:a16="http://schemas.microsoft.com/office/drawing/2014/main" val="3710870555"/>
                  </a:ext>
                </a:extLst>
              </a:tr>
            </a:tbl>
          </a:graphicData>
        </a:graphic>
      </p:graphicFrame>
      <p:pic>
        <p:nvPicPr>
          <p:cNvPr id="15" name="Imag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150" y="1251055"/>
            <a:ext cx="3981450" cy="2520750"/>
          </a:xfrm>
          <a:prstGeom prst="rect">
            <a:avLst/>
          </a:prstGeom>
        </p:spPr>
      </p:pic>
      <p:sp>
        <p:nvSpPr>
          <p:cNvPr id="16" name="ZoneTexte 15"/>
          <p:cNvSpPr txBox="1"/>
          <p:nvPr/>
        </p:nvSpPr>
        <p:spPr>
          <a:xfrm>
            <a:off x="4470400" y="1530350"/>
            <a:ext cx="4508500" cy="1077218"/>
          </a:xfrm>
          <a:prstGeom prst="rect">
            <a:avLst/>
          </a:prstGeom>
          <a:solidFill>
            <a:schemeClr val="bg1"/>
          </a:solidFill>
        </p:spPr>
        <p:txBody>
          <a:bodyPr wrap="square" rtlCol="0">
            <a:spAutoFit/>
          </a:bodyPr>
          <a:lstStyle/>
          <a:p>
            <a:r>
              <a:rPr lang="fr-FR" sz="3200" b="1" dirty="0" smtClean="0">
                <a:latin typeface="Arial Black" panose="020B0A04020102020204" pitchFamily="34" charset="0"/>
              </a:rPr>
              <a:t>Réseau des plasmas Froids</a:t>
            </a:r>
            <a:endParaRPr lang="fr-FR" sz="3200" b="1" dirty="0">
              <a:latin typeface="Arial Black" panose="020B0A04020102020204" pitchFamily="34" charset="0"/>
            </a:endParaRPr>
          </a:p>
        </p:txBody>
      </p:sp>
      <p:sp>
        <p:nvSpPr>
          <p:cNvPr id="18" name="ZoneTexte 17"/>
          <p:cNvSpPr txBox="1"/>
          <p:nvPr/>
        </p:nvSpPr>
        <p:spPr>
          <a:xfrm>
            <a:off x="5340350" y="4057650"/>
            <a:ext cx="1492250" cy="230832"/>
          </a:xfrm>
          <a:prstGeom prst="rect">
            <a:avLst/>
          </a:prstGeom>
          <a:solidFill>
            <a:schemeClr val="bg1"/>
          </a:solidFill>
        </p:spPr>
        <p:txBody>
          <a:bodyPr wrap="square" rtlCol="0">
            <a:spAutoFit/>
          </a:bodyPr>
          <a:lstStyle/>
          <a:p>
            <a:r>
              <a:rPr lang="fr-FR" sz="900" b="1" dirty="0" smtClean="0"/>
              <a:t>Voir toutes nos actualités</a:t>
            </a:r>
            <a:endParaRPr lang="fr-FR" sz="900" b="1" dirty="0"/>
          </a:p>
        </p:txBody>
      </p:sp>
      <p:cxnSp>
        <p:nvCxnSpPr>
          <p:cNvPr id="20" name="Connecteur droit 19"/>
          <p:cNvCxnSpPr/>
          <p:nvPr/>
        </p:nvCxnSpPr>
        <p:spPr>
          <a:xfrm>
            <a:off x="5429250" y="4248150"/>
            <a:ext cx="1244600" cy="0"/>
          </a:xfrm>
          <a:prstGeom prst="line">
            <a:avLst/>
          </a:prstGeom>
        </p:spPr>
        <p:style>
          <a:lnRef idx="3">
            <a:schemeClr val="accent2"/>
          </a:lnRef>
          <a:fillRef idx="0">
            <a:schemeClr val="accent2"/>
          </a:fillRef>
          <a:effectRef idx="2">
            <a:schemeClr val="accent2"/>
          </a:effectRef>
          <a:fontRef idx="minor">
            <a:schemeClr val="tx1"/>
          </a:fontRef>
        </p:style>
      </p:cxnSp>
      <p:pic>
        <p:nvPicPr>
          <p:cNvPr id="22" name="Image 21"/>
          <p:cNvPicPr>
            <a:picLocks noChangeAspect="1"/>
          </p:cNvPicPr>
          <p:nvPr/>
        </p:nvPicPr>
        <p:blipFill>
          <a:blip r:embed="rId5"/>
          <a:stretch>
            <a:fillRect/>
          </a:stretch>
        </p:blipFill>
        <p:spPr>
          <a:xfrm>
            <a:off x="560627" y="4422774"/>
            <a:ext cx="3503373" cy="1704975"/>
          </a:xfrm>
          <a:prstGeom prst="rect">
            <a:avLst/>
          </a:prstGeom>
        </p:spPr>
      </p:pic>
      <p:sp>
        <p:nvSpPr>
          <p:cNvPr id="23" name="Légende encadrée 1 22"/>
          <p:cNvSpPr/>
          <p:nvPr/>
        </p:nvSpPr>
        <p:spPr>
          <a:xfrm>
            <a:off x="152400" y="5924550"/>
            <a:ext cx="1047750" cy="635000"/>
          </a:xfrm>
          <a:prstGeom prst="borderCallout1">
            <a:avLst>
              <a:gd name="adj1" fmla="val 30917"/>
              <a:gd name="adj2" fmla="val 99849"/>
              <a:gd name="adj3" fmla="val -82583"/>
              <a:gd name="adj4" fmla="val 1267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Une ou deux images pour la toute dernière actualité</a:t>
            </a:r>
            <a:endParaRPr lang="fr-FR" sz="900" dirty="0">
              <a:solidFill>
                <a:schemeClr val="tx1"/>
              </a:solidFill>
            </a:endParaRPr>
          </a:p>
        </p:txBody>
      </p:sp>
      <p:cxnSp>
        <p:nvCxnSpPr>
          <p:cNvPr id="27" name="Connecteur droit 26"/>
          <p:cNvCxnSpPr>
            <a:stCxn id="23" idx="0"/>
          </p:cNvCxnSpPr>
          <p:nvPr/>
        </p:nvCxnSpPr>
        <p:spPr>
          <a:xfrm flipV="1">
            <a:off x="1200150" y="5397500"/>
            <a:ext cx="1492250" cy="844550"/>
          </a:xfrm>
          <a:prstGeom prst="line">
            <a:avLst/>
          </a:prstGeom>
        </p:spPr>
        <p:style>
          <a:lnRef idx="2">
            <a:schemeClr val="accent1"/>
          </a:lnRef>
          <a:fillRef idx="0">
            <a:schemeClr val="accent1"/>
          </a:fillRef>
          <a:effectRef idx="1">
            <a:schemeClr val="accent1"/>
          </a:effectRef>
          <a:fontRef idx="minor">
            <a:schemeClr val="tx1"/>
          </a:fontRef>
        </p:style>
      </p:cxnSp>
      <p:sp>
        <p:nvSpPr>
          <p:cNvPr id="28" name="Légende encadrée 1 27"/>
          <p:cNvSpPr/>
          <p:nvPr/>
        </p:nvSpPr>
        <p:spPr>
          <a:xfrm>
            <a:off x="7499350" y="3797300"/>
            <a:ext cx="1047750" cy="635000"/>
          </a:xfrm>
          <a:prstGeom prst="borderCallout1">
            <a:avLst>
              <a:gd name="adj1" fmla="val 104917"/>
              <a:gd name="adj2" fmla="val 16212"/>
              <a:gd name="adj3" fmla="val 208417"/>
              <a:gd name="adj4" fmla="val -26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Fil d’actualités</a:t>
            </a:r>
          </a:p>
          <a:p>
            <a:pPr algn="ctr"/>
            <a:r>
              <a:rPr lang="fr-FR" sz="900" dirty="0" smtClean="0">
                <a:solidFill>
                  <a:schemeClr val="tx1"/>
                </a:solidFill>
              </a:rPr>
              <a:t>Limité à 2 ou 3 </a:t>
            </a:r>
            <a:r>
              <a:rPr lang="fr-FR" sz="900" dirty="0" smtClean="0">
                <a:solidFill>
                  <a:schemeClr val="tx1"/>
                </a:solidFill>
              </a:rPr>
              <a:t>évènements</a:t>
            </a:r>
            <a:endParaRPr lang="fr-FR" sz="900" dirty="0">
              <a:solidFill>
                <a:schemeClr val="tx1"/>
              </a:solidFill>
            </a:endParaRPr>
          </a:p>
        </p:txBody>
      </p:sp>
      <p:pic>
        <p:nvPicPr>
          <p:cNvPr id="29" name="Image 28"/>
          <p:cNvPicPr>
            <a:picLocks noChangeAspect="1"/>
          </p:cNvPicPr>
          <p:nvPr/>
        </p:nvPicPr>
        <p:blipFill>
          <a:blip r:embed="rId6"/>
          <a:stretch>
            <a:fillRect/>
          </a:stretch>
        </p:blipFill>
        <p:spPr>
          <a:xfrm>
            <a:off x="1227137" y="3915616"/>
            <a:ext cx="1401763" cy="484934"/>
          </a:xfrm>
          <a:prstGeom prst="rect">
            <a:avLst/>
          </a:prstGeom>
        </p:spPr>
      </p:pic>
      <p:pic>
        <p:nvPicPr>
          <p:cNvPr id="30" name="Image 29"/>
          <p:cNvPicPr>
            <a:picLocks noChangeAspect="1"/>
          </p:cNvPicPr>
          <p:nvPr/>
        </p:nvPicPr>
        <p:blipFill>
          <a:blip r:embed="rId7"/>
          <a:stretch>
            <a:fillRect/>
          </a:stretch>
        </p:blipFill>
        <p:spPr>
          <a:xfrm>
            <a:off x="4473575" y="4386263"/>
            <a:ext cx="2966084" cy="2471737"/>
          </a:xfrm>
          <a:prstGeom prst="rect">
            <a:avLst/>
          </a:prstGeom>
        </p:spPr>
      </p:pic>
      <p:pic>
        <p:nvPicPr>
          <p:cNvPr id="34" name="Image 33"/>
          <p:cNvPicPr>
            <a:picLocks noChangeAspect="1"/>
          </p:cNvPicPr>
          <p:nvPr/>
        </p:nvPicPr>
        <p:blipFill>
          <a:blip r:embed="rId8"/>
          <a:stretch>
            <a:fillRect/>
          </a:stretch>
        </p:blipFill>
        <p:spPr>
          <a:xfrm>
            <a:off x="4527550" y="3048000"/>
            <a:ext cx="952500" cy="457200"/>
          </a:xfrm>
          <a:prstGeom prst="rect">
            <a:avLst/>
          </a:prstGeom>
        </p:spPr>
      </p:pic>
      <p:cxnSp>
        <p:nvCxnSpPr>
          <p:cNvPr id="36" name="Connecteur droit avec flèche 35"/>
          <p:cNvCxnSpPr/>
          <p:nvPr/>
        </p:nvCxnSpPr>
        <p:spPr>
          <a:xfrm>
            <a:off x="6714067" y="4191000"/>
            <a:ext cx="321733"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7" name="ZoneTexte 36"/>
          <p:cNvSpPr txBox="1"/>
          <p:nvPr/>
        </p:nvSpPr>
        <p:spPr>
          <a:xfrm>
            <a:off x="4580467" y="2607733"/>
            <a:ext cx="3843866" cy="338554"/>
          </a:xfrm>
          <a:prstGeom prst="rect">
            <a:avLst/>
          </a:prstGeom>
          <a:noFill/>
        </p:spPr>
        <p:txBody>
          <a:bodyPr wrap="square" rtlCol="0">
            <a:spAutoFit/>
          </a:bodyPr>
          <a:lstStyle/>
          <a:p>
            <a:r>
              <a:rPr lang="fr-FR" sz="800" i="1" dirty="0" smtClean="0">
                <a:solidFill>
                  <a:schemeClr val="bg1">
                    <a:lumMod val="50000"/>
                  </a:schemeClr>
                </a:solidFill>
              </a:rPr>
              <a:t>Les objectifs du réseau sont de favoriser les échanges de savoirs, savoir faire et moyens au sein de </a:t>
            </a:r>
            <a:r>
              <a:rPr lang="fr-FR" sz="800" i="1" dirty="0" smtClean="0">
                <a:solidFill>
                  <a:schemeClr val="bg1">
                    <a:lumMod val="50000"/>
                  </a:schemeClr>
                </a:solidFill>
                <a:hlinkClick r:id="rId9"/>
              </a:rPr>
              <a:t>la communauté Plasmas Froids</a:t>
            </a:r>
            <a:r>
              <a:rPr lang="fr-FR" sz="800" i="1" dirty="0" smtClean="0">
                <a:solidFill>
                  <a:schemeClr val="bg1">
                    <a:lumMod val="50000"/>
                  </a:schemeClr>
                </a:solidFill>
              </a:rPr>
              <a:t>, de recenser </a:t>
            </a:r>
            <a:r>
              <a:rPr lang="fr-FR" sz="800" i="1" dirty="0" smtClean="0">
                <a:solidFill>
                  <a:schemeClr val="bg1">
                    <a:lumMod val="50000"/>
                  </a:schemeClr>
                </a:solidFill>
                <a:hlinkClick r:id="rId10"/>
              </a:rPr>
              <a:t>les compétences et les outils</a:t>
            </a:r>
            <a:r>
              <a:rPr lang="fr-FR" sz="800" i="1" dirty="0" smtClean="0">
                <a:solidFill>
                  <a:schemeClr val="bg1">
                    <a:lumMod val="50000"/>
                  </a:schemeClr>
                </a:solidFill>
              </a:rPr>
              <a:t> …</a:t>
            </a:r>
            <a:endParaRPr lang="fr-FR" sz="800" i="1" dirty="0">
              <a:solidFill>
                <a:schemeClr val="bg1">
                  <a:lumMod val="50000"/>
                </a:schemeClr>
              </a:solidFill>
            </a:endParaRPr>
          </a:p>
        </p:txBody>
      </p:sp>
      <p:sp>
        <p:nvSpPr>
          <p:cNvPr id="49" name="Légende encadrée 1 48"/>
          <p:cNvSpPr/>
          <p:nvPr/>
        </p:nvSpPr>
        <p:spPr>
          <a:xfrm>
            <a:off x="-141432" y="777009"/>
            <a:ext cx="1047750" cy="635000"/>
          </a:xfrm>
          <a:prstGeom prst="borderCallout1">
            <a:avLst>
              <a:gd name="adj1" fmla="val 63462"/>
              <a:gd name="adj2" fmla="val 99518"/>
              <a:gd name="adj3" fmla="val 49144"/>
              <a:gd name="adj4" fmla="val 1419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Logos Réseau et CNRS</a:t>
            </a:r>
            <a:endParaRPr lang="fr-FR" sz="900" dirty="0">
              <a:solidFill>
                <a:schemeClr val="tx1"/>
              </a:solidFill>
            </a:endParaRPr>
          </a:p>
        </p:txBody>
      </p:sp>
      <p:sp>
        <p:nvSpPr>
          <p:cNvPr id="50" name="Légende encadrée 1 49"/>
          <p:cNvSpPr/>
          <p:nvPr/>
        </p:nvSpPr>
        <p:spPr>
          <a:xfrm>
            <a:off x="7940387" y="1543627"/>
            <a:ext cx="1047750" cy="1871518"/>
          </a:xfrm>
          <a:prstGeom prst="borderCallout1">
            <a:avLst>
              <a:gd name="adj1" fmla="val 47917"/>
              <a:gd name="adj2" fmla="val -757"/>
              <a:gd name="adj3" fmla="val 50326"/>
              <a:gd name="adj4" fmla="val -14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Les liens «  en savoir plus «  dans les différents blocs qui suivent </a:t>
            </a:r>
            <a:r>
              <a:rPr lang="fr-FR" sz="900" dirty="0" smtClean="0">
                <a:solidFill>
                  <a:schemeClr val="tx1"/>
                </a:solidFill>
              </a:rPr>
              <a:t>renvoient </a:t>
            </a:r>
            <a:r>
              <a:rPr lang="fr-FR" sz="900" dirty="0" smtClean="0">
                <a:solidFill>
                  <a:schemeClr val="tx1"/>
                </a:solidFill>
              </a:rPr>
              <a:t>à des pages des onglets</a:t>
            </a:r>
          </a:p>
          <a:p>
            <a:pPr algn="ctr"/>
            <a:r>
              <a:rPr lang="fr-FR" sz="900" dirty="0" smtClean="0">
                <a:solidFill>
                  <a:schemeClr val="tx1"/>
                </a:solidFill>
              </a:rPr>
              <a:t>Par exemple ce «  en savoir plus » </a:t>
            </a:r>
            <a:r>
              <a:rPr lang="fr-FR" sz="900" dirty="0" smtClean="0">
                <a:solidFill>
                  <a:schemeClr val="tx1"/>
                </a:solidFill>
              </a:rPr>
              <a:t>renvoie </a:t>
            </a:r>
            <a:r>
              <a:rPr lang="fr-FR" sz="900" dirty="0" smtClean="0">
                <a:solidFill>
                  <a:schemeClr val="tx1"/>
                </a:solidFill>
              </a:rPr>
              <a:t>à la même page que «  le réseau « du menu M2</a:t>
            </a:r>
            <a:endParaRPr lang="fr-FR" sz="900" dirty="0">
              <a:solidFill>
                <a:schemeClr val="tx1"/>
              </a:solidFill>
            </a:endParaRPr>
          </a:p>
        </p:txBody>
      </p:sp>
      <p:cxnSp>
        <p:nvCxnSpPr>
          <p:cNvPr id="52" name="Connecteur droit avec flèche 51"/>
          <p:cNvCxnSpPr/>
          <p:nvPr/>
        </p:nvCxnSpPr>
        <p:spPr>
          <a:xfrm flipH="1" flipV="1">
            <a:off x="2999509" y="1170709"/>
            <a:ext cx="4953000" cy="155863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5" name="Connecteur droit avec flèche 54"/>
          <p:cNvCxnSpPr/>
          <p:nvPr/>
        </p:nvCxnSpPr>
        <p:spPr>
          <a:xfrm flipH="1">
            <a:off x="5340927" y="2763982"/>
            <a:ext cx="2583873" cy="484909"/>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 name="ZoneTexte 1"/>
          <p:cNvSpPr txBox="1"/>
          <p:nvPr/>
        </p:nvSpPr>
        <p:spPr>
          <a:xfrm>
            <a:off x="259882" y="57753"/>
            <a:ext cx="4320000" cy="307777"/>
          </a:xfrm>
          <a:prstGeom prst="rect">
            <a:avLst/>
          </a:prstGeom>
          <a:noFill/>
        </p:spPr>
        <p:txBody>
          <a:bodyPr wrap="square" rtlCol="0">
            <a:spAutoFit/>
          </a:bodyPr>
          <a:lstStyle/>
          <a:p>
            <a:r>
              <a:rPr lang="fr-FR" sz="1400" b="1" dirty="0" smtClean="0">
                <a:solidFill>
                  <a:srgbClr val="FF0000"/>
                </a:solidFill>
                <a:effectLst>
                  <a:outerShdw blurRad="38100" dist="38100" dir="2700000" algn="tl">
                    <a:srgbClr val="000000">
                      <a:alpha val="43137"/>
                    </a:srgbClr>
                  </a:outerShdw>
                </a:effectLst>
              </a:rPr>
              <a:t>Page d’accueil – Site Réseau – Template général </a:t>
            </a:r>
            <a:endParaRPr lang="fr-FR" sz="1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358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87680" y="5196444"/>
            <a:ext cx="8109858" cy="1006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2226732" y="2624667"/>
            <a:ext cx="2116667" cy="369332"/>
          </a:xfrm>
          <a:prstGeom prst="rect">
            <a:avLst/>
          </a:prstGeom>
          <a:solidFill>
            <a:schemeClr val="bg1"/>
          </a:solidFill>
        </p:spPr>
        <p:txBody>
          <a:bodyPr wrap="square" rtlCol="0">
            <a:spAutoFit/>
          </a:bodyPr>
          <a:lstStyle/>
          <a:p>
            <a:r>
              <a:rPr lang="fr-FR" dirty="0" smtClean="0"/>
              <a:t>Nos fondamentaux</a:t>
            </a:r>
            <a:endParaRPr lang="fr-FR" dirty="0"/>
          </a:p>
        </p:txBody>
      </p:sp>
      <p:pic>
        <p:nvPicPr>
          <p:cNvPr id="8" name="Image 7"/>
          <p:cNvPicPr>
            <a:picLocks noChangeAspect="1"/>
          </p:cNvPicPr>
          <p:nvPr/>
        </p:nvPicPr>
        <p:blipFill>
          <a:blip r:embed="rId2"/>
          <a:stretch>
            <a:fillRect/>
          </a:stretch>
        </p:blipFill>
        <p:spPr>
          <a:xfrm>
            <a:off x="2336800" y="699030"/>
            <a:ext cx="1949985" cy="1654703"/>
          </a:xfrm>
          <a:prstGeom prst="rect">
            <a:avLst/>
          </a:prstGeom>
        </p:spPr>
      </p:pic>
      <p:sp>
        <p:nvSpPr>
          <p:cNvPr id="9" name="Légende encadrée 1 8"/>
          <p:cNvSpPr/>
          <p:nvPr/>
        </p:nvSpPr>
        <p:spPr>
          <a:xfrm>
            <a:off x="7241115" y="2650067"/>
            <a:ext cx="1653117" cy="1684867"/>
          </a:xfrm>
          <a:prstGeom prst="borderCallout1">
            <a:avLst>
              <a:gd name="adj1" fmla="val 47678"/>
              <a:gd name="adj2" fmla="val -689"/>
              <a:gd name="adj3" fmla="val 52861"/>
              <a:gd name="adj4" fmla="val -659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il s'agit de mettre en avant des bases de données, pages wiki, guides méthodologiques</a:t>
            </a:r>
          </a:p>
          <a:p>
            <a:pPr algn="ctr"/>
            <a:r>
              <a:rPr lang="fr-FR" sz="900" dirty="0" smtClean="0">
                <a:solidFill>
                  <a:schemeClr val="tx1"/>
                </a:solidFill>
              </a:rPr>
              <a:t>Des documents </a:t>
            </a:r>
          </a:p>
          <a:p>
            <a:pPr algn="ctr"/>
            <a:endParaRPr lang="fr-FR" sz="900" dirty="0" smtClean="0">
              <a:solidFill>
                <a:schemeClr val="tx1"/>
              </a:solidFill>
            </a:endParaRPr>
          </a:p>
          <a:p>
            <a:pPr algn="ctr"/>
            <a:endParaRPr lang="fr-FR" sz="900" dirty="0">
              <a:solidFill>
                <a:schemeClr val="tx1"/>
              </a:solidFill>
            </a:endParaRPr>
          </a:p>
        </p:txBody>
      </p:sp>
      <p:pic>
        <p:nvPicPr>
          <p:cNvPr id="10" name="Image 9"/>
          <p:cNvPicPr>
            <a:picLocks noChangeAspect="1"/>
          </p:cNvPicPr>
          <p:nvPr/>
        </p:nvPicPr>
        <p:blipFill>
          <a:blip r:embed="rId3"/>
          <a:stretch>
            <a:fillRect/>
          </a:stretch>
        </p:blipFill>
        <p:spPr>
          <a:xfrm>
            <a:off x="2498122" y="2936528"/>
            <a:ext cx="1353607" cy="1747568"/>
          </a:xfrm>
          <a:prstGeom prst="rect">
            <a:avLst/>
          </a:prstGeom>
          <a:ln>
            <a:solidFill>
              <a:schemeClr val="accent1">
                <a:lumMod val="75000"/>
              </a:schemeClr>
            </a:solidFill>
          </a:ln>
        </p:spPr>
      </p:pic>
      <p:sp>
        <p:nvSpPr>
          <p:cNvPr id="11" name="ZoneTexte 10"/>
          <p:cNvSpPr txBox="1"/>
          <p:nvPr/>
        </p:nvSpPr>
        <p:spPr>
          <a:xfrm>
            <a:off x="2460171" y="4024692"/>
            <a:ext cx="1473200" cy="677108"/>
          </a:xfrm>
          <a:prstGeom prst="rect">
            <a:avLst/>
          </a:prstGeom>
          <a:solidFill>
            <a:schemeClr val="bg2"/>
          </a:solidFill>
        </p:spPr>
        <p:txBody>
          <a:bodyPr wrap="square" rtlCol="0">
            <a:spAutoFit/>
          </a:bodyPr>
          <a:lstStyle/>
          <a:p>
            <a:pPr algn="just"/>
            <a:r>
              <a:rPr lang="fr-FR" sz="500" dirty="0" smtClean="0">
                <a:solidFill>
                  <a:schemeClr val="accent1">
                    <a:lumMod val="75000"/>
                  </a:schemeClr>
                </a:solidFill>
                <a:latin typeface="Arial Narrow" panose="020B0606020202030204" pitchFamily="34" charset="0"/>
              </a:rPr>
              <a:t>Ce guide, à destination des unités de recherche a comme objectif de fournir des recommandations et bonnes pratiques pouvant être appliquées dans tous les domaines afin d’assurer la traçabilité des activités de recherche et d’améliorer la gestion des données de la recherche.</a:t>
            </a:r>
          </a:p>
          <a:p>
            <a:endParaRPr lang="fr-FR" sz="800" dirty="0"/>
          </a:p>
        </p:txBody>
      </p:sp>
      <p:pic>
        <p:nvPicPr>
          <p:cNvPr id="12" name="Image 11"/>
          <p:cNvPicPr>
            <a:picLocks noChangeAspect="1"/>
          </p:cNvPicPr>
          <p:nvPr/>
        </p:nvPicPr>
        <p:blipFill>
          <a:blip r:embed="rId4"/>
          <a:stretch>
            <a:fillRect/>
          </a:stretch>
        </p:blipFill>
        <p:spPr>
          <a:xfrm>
            <a:off x="5023379" y="2948516"/>
            <a:ext cx="790575" cy="266700"/>
          </a:xfrm>
          <a:prstGeom prst="rect">
            <a:avLst/>
          </a:prstGeom>
        </p:spPr>
      </p:pic>
      <p:sp>
        <p:nvSpPr>
          <p:cNvPr id="13" name="ZoneTexte 12"/>
          <p:cNvSpPr txBox="1"/>
          <p:nvPr/>
        </p:nvSpPr>
        <p:spPr>
          <a:xfrm>
            <a:off x="4868333" y="3200400"/>
            <a:ext cx="2023534" cy="1908215"/>
          </a:xfrm>
          <a:prstGeom prst="rect">
            <a:avLst/>
          </a:prstGeom>
          <a:noFill/>
        </p:spPr>
        <p:txBody>
          <a:bodyPr wrap="square" rtlCol="0">
            <a:spAutoFit/>
          </a:bodyPr>
          <a:lstStyle/>
          <a:p>
            <a:pPr>
              <a:lnSpc>
                <a:spcPct val="150000"/>
              </a:lnSpc>
            </a:pPr>
            <a:r>
              <a:rPr lang="fr-FR" sz="1000" dirty="0" smtClean="0"/>
              <a:t>Bases de données </a:t>
            </a:r>
          </a:p>
          <a:p>
            <a:pPr>
              <a:lnSpc>
                <a:spcPct val="150000"/>
              </a:lnSpc>
            </a:pPr>
            <a:r>
              <a:rPr lang="fr-FR" sz="1000" dirty="0" smtClean="0"/>
              <a:t>Outils logiciels</a:t>
            </a:r>
          </a:p>
          <a:p>
            <a:pPr>
              <a:lnSpc>
                <a:spcPct val="150000"/>
              </a:lnSpc>
            </a:pPr>
            <a:r>
              <a:rPr lang="fr-FR" sz="1000" dirty="0" smtClean="0"/>
              <a:t>Outils communs</a:t>
            </a:r>
          </a:p>
          <a:p>
            <a:pPr>
              <a:lnSpc>
                <a:spcPct val="150000"/>
              </a:lnSpc>
            </a:pPr>
            <a:r>
              <a:rPr lang="fr-FR" sz="1000" dirty="0" smtClean="0"/>
              <a:t>Wiki</a:t>
            </a:r>
          </a:p>
          <a:p>
            <a:pPr>
              <a:lnSpc>
                <a:spcPct val="150000"/>
              </a:lnSpc>
            </a:pPr>
            <a:r>
              <a:rPr lang="fr-FR" sz="1000" dirty="0" smtClean="0"/>
              <a:t>MOOC</a:t>
            </a:r>
          </a:p>
          <a:p>
            <a:pPr>
              <a:lnSpc>
                <a:spcPct val="150000"/>
              </a:lnSpc>
            </a:pPr>
            <a:r>
              <a:rPr lang="fr-FR" sz="1000" dirty="0" smtClean="0"/>
              <a:t>Tutoriaux </a:t>
            </a:r>
          </a:p>
          <a:p>
            <a:endParaRPr lang="fr-FR" sz="1000" dirty="0" smtClean="0"/>
          </a:p>
          <a:p>
            <a:endParaRPr lang="fr-FR" dirty="0"/>
          </a:p>
        </p:txBody>
      </p:sp>
      <p:sp>
        <p:nvSpPr>
          <p:cNvPr id="14" name="ZoneTexte 13"/>
          <p:cNvSpPr txBox="1"/>
          <p:nvPr/>
        </p:nvSpPr>
        <p:spPr>
          <a:xfrm>
            <a:off x="2362200" y="5671457"/>
            <a:ext cx="778328" cy="230832"/>
          </a:xfrm>
          <a:prstGeom prst="rect">
            <a:avLst/>
          </a:prstGeom>
          <a:noFill/>
        </p:spPr>
        <p:txBody>
          <a:bodyPr wrap="square" rtlCol="0">
            <a:spAutoFit/>
          </a:bodyPr>
          <a:lstStyle/>
          <a:p>
            <a:r>
              <a:rPr lang="fr-FR" sz="900" dirty="0" smtClean="0"/>
              <a:t>Suivez nous</a:t>
            </a:r>
            <a:endParaRPr lang="fr-FR" sz="900" dirty="0"/>
          </a:p>
        </p:txBody>
      </p:sp>
      <p:pic>
        <p:nvPicPr>
          <p:cNvPr id="15" name="Image 14"/>
          <p:cNvPicPr>
            <a:picLocks noChangeAspect="1"/>
          </p:cNvPicPr>
          <p:nvPr/>
        </p:nvPicPr>
        <p:blipFill>
          <a:blip r:embed="rId5"/>
          <a:stretch>
            <a:fillRect/>
          </a:stretch>
        </p:blipFill>
        <p:spPr>
          <a:xfrm>
            <a:off x="3649435" y="5446939"/>
            <a:ext cx="3009900" cy="590550"/>
          </a:xfrm>
          <a:prstGeom prst="rect">
            <a:avLst/>
          </a:prstGeom>
        </p:spPr>
      </p:pic>
      <p:pic>
        <p:nvPicPr>
          <p:cNvPr id="16" name="Image 15"/>
          <p:cNvPicPr>
            <a:picLocks noChangeAspect="1"/>
          </p:cNvPicPr>
          <p:nvPr/>
        </p:nvPicPr>
        <p:blipFill>
          <a:blip r:embed="rId6"/>
          <a:stretch>
            <a:fillRect/>
          </a:stretch>
        </p:blipFill>
        <p:spPr>
          <a:xfrm>
            <a:off x="4334555" y="495300"/>
            <a:ext cx="1947677" cy="2188029"/>
          </a:xfrm>
          <a:prstGeom prst="rect">
            <a:avLst/>
          </a:prstGeom>
        </p:spPr>
      </p:pic>
      <p:sp>
        <p:nvSpPr>
          <p:cNvPr id="6" name="Légende encadrée 1 5"/>
          <p:cNvSpPr/>
          <p:nvPr/>
        </p:nvSpPr>
        <p:spPr>
          <a:xfrm>
            <a:off x="6745815" y="69274"/>
            <a:ext cx="1653117" cy="1894994"/>
          </a:xfrm>
          <a:prstGeom prst="borderCallout1">
            <a:avLst>
              <a:gd name="adj1" fmla="val 47678"/>
              <a:gd name="adj2" fmla="val -689"/>
              <a:gd name="adj3" fmla="val 52861"/>
              <a:gd name="adj4" fmla="val -659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Actualités d’</a:t>
            </a:r>
            <a:r>
              <a:rPr lang="fr-FR" sz="900" dirty="0" err="1" smtClean="0">
                <a:solidFill>
                  <a:schemeClr val="tx1"/>
                </a:solidFill>
              </a:rPr>
              <a:t>interet</a:t>
            </a:r>
            <a:r>
              <a:rPr lang="fr-FR" sz="900" dirty="0" smtClean="0">
                <a:solidFill>
                  <a:schemeClr val="tx1"/>
                </a:solidFill>
              </a:rPr>
              <a:t> communauté mais pas portées par le réseau ( colloques autres, écoles, actions des partenaires…etc.. Exemples issus du réseau HP</a:t>
            </a:r>
          </a:p>
          <a:p>
            <a:pPr algn="ctr"/>
            <a:endParaRPr lang="fr-FR" sz="900" dirty="0" smtClean="0">
              <a:solidFill>
                <a:schemeClr val="tx1"/>
              </a:solidFill>
            </a:endParaRPr>
          </a:p>
          <a:p>
            <a:pPr algn="ctr"/>
            <a:r>
              <a:rPr lang="fr-FR" sz="900" dirty="0" smtClean="0">
                <a:solidFill>
                  <a:schemeClr val="tx1"/>
                </a:solidFill>
              </a:rPr>
              <a:t>Les actions partenariales ( inter-réseaux)???</a:t>
            </a:r>
          </a:p>
          <a:p>
            <a:pPr algn="ctr"/>
            <a:endParaRPr lang="fr-FR" sz="900" dirty="0" smtClean="0">
              <a:solidFill>
                <a:schemeClr val="tx1"/>
              </a:solidFill>
            </a:endParaRPr>
          </a:p>
          <a:p>
            <a:pPr algn="ctr"/>
            <a:endParaRPr lang="fr-FR" sz="900" dirty="0">
              <a:solidFill>
                <a:schemeClr val="tx1"/>
              </a:solidFill>
            </a:endParaRPr>
          </a:p>
          <a:p>
            <a:pPr algn="ctr"/>
            <a:endParaRPr lang="fr-FR" sz="900" dirty="0" smtClean="0">
              <a:solidFill>
                <a:schemeClr val="tx1"/>
              </a:solidFill>
            </a:endParaRPr>
          </a:p>
          <a:p>
            <a:pPr algn="ctr"/>
            <a:endParaRPr lang="fr-FR" sz="900" dirty="0">
              <a:solidFill>
                <a:schemeClr val="tx1"/>
              </a:solidFill>
            </a:endParaRPr>
          </a:p>
        </p:txBody>
      </p:sp>
      <p:pic>
        <p:nvPicPr>
          <p:cNvPr id="17" name="Image 16"/>
          <p:cNvPicPr>
            <a:picLocks noChangeAspect="1"/>
          </p:cNvPicPr>
          <p:nvPr/>
        </p:nvPicPr>
        <p:blipFill>
          <a:blip r:embed="rId7"/>
          <a:stretch>
            <a:fillRect/>
          </a:stretch>
        </p:blipFill>
        <p:spPr>
          <a:xfrm>
            <a:off x="5896655" y="3181350"/>
            <a:ext cx="866775" cy="342900"/>
          </a:xfrm>
          <a:prstGeom prst="rect">
            <a:avLst/>
          </a:prstGeom>
        </p:spPr>
      </p:pic>
      <p:pic>
        <p:nvPicPr>
          <p:cNvPr id="18" name="Image 17"/>
          <p:cNvPicPr>
            <a:picLocks noChangeAspect="1"/>
          </p:cNvPicPr>
          <p:nvPr/>
        </p:nvPicPr>
        <p:blipFill>
          <a:blip r:embed="rId7"/>
          <a:stretch>
            <a:fillRect/>
          </a:stretch>
        </p:blipFill>
        <p:spPr>
          <a:xfrm>
            <a:off x="5860534" y="3480707"/>
            <a:ext cx="866775" cy="342900"/>
          </a:xfrm>
          <a:prstGeom prst="rect">
            <a:avLst/>
          </a:prstGeom>
        </p:spPr>
      </p:pic>
      <p:pic>
        <p:nvPicPr>
          <p:cNvPr id="20" name="Image 19"/>
          <p:cNvPicPr>
            <a:picLocks noChangeAspect="1"/>
          </p:cNvPicPr>
          <p:nvPr/>
        </p:nvPicPr>
        <p:blipFill>
          <a:blip r:embed="rId7"/>
          <a:stretch>
            <a:fillRect/>
          </a:stretch>
        </p:blipFill>
        <p:spPr>
          <a:xfrm>
            <a:off x="5874389" y="3743944"/>
            <a:ext cx="866775" cy="342900"/>
          </a:xfrm>
          <a:prstGeom prst="rect">
            <a:avLst/>
          </a:prstGeom>
        </p:spPr>
      </p:pic>
      <p:pic>
        <p:nvPicPr>
          <p:cNvPr id="21" name="Image 20"/>
          <p:cNvPicPr>
            <a:picLocks noChangeAspect="1"/>
          </p:cNvPicPr>
          <p:nvPr/>
        </p:nvPicPr>
        <p:blipFill>
          <a:blip r:embed="rId7"/>
          <a:stretch>
            <a:fillRect/>
          </a:stretch>
        </p:blipFill>
        <p:spPr>
          <a:xfrm>
            <a:off x="5881317" y="4007179"/>
            <a:ext cx="866775" cy="342900"/>
          </a:xfrm>
          <a:prstGeom prst="rect">
            <a:avLst/>
          </a:prstGeom>
        </p:spPr>
      </p:pic>
      <p:pic>
        <p:nvPicPr>
          <p:cNvPr id="22" name="Image 21"/>
          <p:cNvPicPr>
            <a:picLocks noChangeAspect="1"/>
          </p:cNvPicPr>
          <p:nvPr/>
        </p:nvPicPr>
        <p:blipFill>
          <a:blip r:embed="rId7"/>
          <a:stretch>
            <a:fillRect/>
          </a:stretch>
        </p:blipFill>
        <p:spPr>
          <a:xfrm>
            <a:off x="5867462" y="4291197"/>
            <a:ext cx="866775" cy="342900"/>
          </a:xfrm>
          <a:prstGeom prst="rect">
            <a:avLst/>
          </a:prstGeom>
        </p:spPr>
      </p:pic>
      <p:sp>
        <p:nvSpPr>
          <p:cNvPr id="23" name="Rectangle 22"/>
          <p:cNvSpPr/>
          <p:nvPr/>
        </p:nvSpPr>
        <p:spPr>
          <a:xfrm>
            <a:off x="0" y="6449875"/>
            <a:ext cx="9144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Contact – Mentions légales</a:t>
            </a:r>
            <a:endParaRPr lang="fr-FR" dirty="0"/>
          </a:p>
        </p:txBody>
      </p:sp>
      <p:sp>
        <p:nvSpPr>
          <p:cNvPr id="24" name="ZoneTexte 23"/>
          <p:cNvSpPr txBox="1"/>
          <p:nvPr/>
        </p:nvSpPr>
        <p:spPr>
          <a:xfrm>
            <a:off x="259882" y="57753"/>
            <a:ext cx="4320000" cy="307777"/>
          </a:xfrm>
          <a:prstGeom prst="rect">
            <a:avLst/>
          </a:prstGeom>
          <a:noFill/>
        </p:spPr>
        <p:txBody>
          <a:bodyPr wrap="square" rtlCol="0">
            <a:spAutoFit/>
          </a:bodyPr>
          <a:lstStyle/>
          <a:p>
            <a:r>
              <a:rPr lang="fr-FR" sz="1400" b="1" dirty="0" smtClean="0">
                <a:solidFill>
                  <a:srgbClr val="FF0000"/>
                </a:solidFill>
                <a:effectLst>
                  <a:outerShdw blurRad="38100" dist="38100" dir="2700000" algn="tl">
                    <a:srgbClr val="000000">
                      <a:alpha val="43137"/>
                    </a:srgbClr>
                  </a:outerShdw>
                </a:effectLst>
              </a:rPr>
              <a:t>Page d’accueil – Site Réseau – Template général – Suite </a:t>
            </a:r>
            <a:endParaRPr lang="fr-FR" sz="1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804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850" y="565150"/>
            <a:ext cx="482600" cy="482600"/>
          </a:xfrm>
          <a:prstGeom prst="rect">
            <a:avLst/>
          </a:prstGeom>
        </p:spPr>
      </p:pic>
      <p:pic>
        <p:nvPicPr>
          <p:cNvPr id="5" name="Image 4"/>
          <p:cNvPicPr>
            <a:picLocks noChangeAspect="1"/>
          </p:cNvPicPr>
          <p:nvPr/>
        </p:nvPicPr>
        <p:blipFill>
          <a:blip r:embed="rId3"/>
          <a:stretch>
            <a:fillRect/>
          </a:stretch>
        </p:blipFill>
        <p:spPr>
          <a:xfrm>
            <a:off x="1607043" y="577850"/>
            <a:ext cx="717058" cy="536574"/>
          </a:xfrm>
          <a:prstGeom prst="rect">
            <a:avLst/>
          </a:prstGeom>
        </p:spPr>
      </p:pic>
      <p:sp>
        <p:nvSpPr>
          <p:cNvPr id="6" name="Rectangle 5"/>
          <p:cNvSpPr/>
          <p:nvPr/>
        </p:nvSpPr>
        <p:spPr>
          <a:xfrm>
            <a:off x="2330450" y="7874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 réseau</a:t>
            </a:r>
          </a:p>
          <a:p>
            <a:pPr algn="ctr"/>
            <a:r>
              <a:rPr lang="fr-FR" sz="600" i="1" dirty="0" smtClean="0">
                <a:solidFill>
                  <a:schemeClr val="tx1"/>
                </a:solidFill>
                <a:latin typeface="Arial Narrow" panose="020B0606020202030204" pitchFamily="34" charset="0"/>
              </a:rPr>
              <a:t>Présentation, missions, en région</a:t>
            </a:r>
          </a:p>
          <a:p>
            <a:pPr algn="ctr"/>
            <a:endParaRPr lang="fr-FR" sz="800" dirty="0">
              <a:solidFill>
                <a:schemeClr val="tx1"/>
              </a:solidFill>
              <a:latin typeface="Arial Narrow" panose="020B0606020202030204" pitchFamily="34" charset="0"/>
            </a:endParaRPr>
          </a:p>
        </p:txBody>
      </p:sp>
      <p:sp>
        <p:nvSpPr>
          <p:cNvPr id="7" name="Rectangle 6"/>
          <p:cNvSpPr/>
          <p:nvPr/>
        </p:nvSpPr>
        <p:spPr>
          <a:xfrm>
            <a:off x="32893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Actions</a:t>
            </a:r>
          </a:p>
          <a:p>
            <a:pPr algn="ctr"/>
            <a:r>
              <a:rPr lang="fr-FR" sz="600" i="1" dirty="0" smtClean="0">
                <a:solidFill>
                  <a:schemeClr val="tx1"/>
                </a:solidFill>
                <a:latin typeface="Arial Narrow" panose="020B0606020202030204" pitchFamily="34" charset="0"/>
              </a:rPr>
              <a:t>Formation, </a:t>
            </a:r>
            <a:r>
              <a:rPr lang="fr-FR" sz="600" i="1" dirty="0" err="1" smtClean="0">
                <a:solidFill>
                  <a:schemeClr val="tx1"/>
                </a:solidFill>
                <a:latin typeface="Arial Narrow" panose="020B0606020202030204" pitchFamily="34" charset="0"/>
              </a:rPr>
              <a:t>seminaires</a:t>
            </a:r>
            <a:r>
              <a:rPr lang="fr-FR" sz="600" i="1" dirty="0" smtClean="0">
                <a:solidFill>
                  <a:schemeClr val="tx1"/>
                </a:solidFill>
                <a:latin typeface="Arial Narrow" panose="020B0606020202030204" pitchFamily="34" charset="0"/>
              </a:rPr>
              <a:t>, mutualisations</a:t>
            </a:r>
          </a:p>
          <a:p>
            <a:pPr algn="ctr"/>
            <a:endParaRPr lang="fr-FR" sz="800" dirty="0">
              <a:solidFill>
                <a:schemeClr val="tx1"/>
              </a:solidFill>
              <a:latin typeface="Arial Narrow" panose="020B0606020202030204" pitchFamily="34" charset="0"/>
            </a:endParaRPr>
          </a:p>
        </p:txBody>
      </p:sp>
      <p:sp>
        <p:nvSpPr>
          <p:cNvPr id="8" name="Rectangle 7"/>
          <p:cNvSpPr/>
          <p:nvPr/>
        </p:nvSpPr>
        <p:spPr>
          <a:xfrm>
            <a:off x="42164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Outils/Doc</a:t>
            </a:r>
          </a:p>
          <a:p>
            <a:pPr algn="ctr"/>
            <a:r>
              <a:rPr lang="fr-FR" sz="600" i="1" dirty="0" smtClean="0">
                <a:solidFill>
                  <a:schemeClr val="tx1"/>
                </a:solidFill>
                <a:latin typeface="Arial Narrow" panose="020B0606020202030204" pitchFamily="34" charset="0"/>
              </a:rPr>
              <a:t>Editions, </a:t>
            </a:r>
            <a:r>
              <a:rPr lang="fr-FR" sz="600" i="1" dirty="0" err="1" smtClean="0">
                <a:solidFill>
                  <a:schemeClr val="tx1"/>
                </a:solidFill>
                <a:latin typeface="Arial Narrow" panose="020B0606020202030204" pitchFamily="34" charset="0"/>
              </a:rPr>
              <a:t>BdD</a:t>
            </a:r>
            <a:r>
              <a:rPr lang="fr-FR" sz="600" i="1" dirty="0" smtClean="0">
                <a:solidFill>
                  <a:schemeClr val="tx1"/>
                </a:solidFill>
                <a:latin typeface="Arial Narrow" panose="020B0606020202030204" pitchFamily="34" charset="0"/>
              </a:rPr>
              <a:t>, liens utiles </a:t>
            </a:r>
          </a:p>
          <a:p>
            <a:pPr algn="ctr"/>
            <a:endParaRPr lang="fr-FR" sz="800" dirty="0">
              <a:solidFill>
                <a:schemeClr val="tx1"/>
              </a:solidFill>
              <a:latin typeface="Arial Narrow" panose="020B0606020202030204" pitchFamily="34" charset="0"/>
            </a:endParaRPr>
          </a:p>
        </p:txBody>
      </p:sp>
      <p:sp>
        <p:nvSpPr>
          <p:cNvPr id="9" name="Rectangle 8"/>
          <p:cNvSpPr/>
          <p:nvPr/>
        </p:nvSpPr>
        <p:spPr>
          <a:xfrm>
            <a:off x="5238750" y="8001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Partenaires</a:t>
            </a:r>
          </a:p>
          <a:p>
            <a:pPr algn="ctr"/>
            <a:r>
              <a:rPr lang="fr-FR" sz="600" i="1" dirty="0" smtClean="0">
                <a:solidFill>
                  <a:schemeClr val="tx1"/>
                </a:solidFill>
                <a:latin typeface="Arial Narrow" panose="020B0606020202030204" pitchFamily="34" charset="0"/>
              </a:rPr>
              <a:t>Autres réseaux, industrie..</a:t>
            </a:r>
            <a:r>
              <a:rPr lang="fr-FR" sz="600" i="1" dirty="0" err="1" smtClean="0">
                <a:solidFill>
                  <a:schemeClr val="tx1"/>
                </a:solidFill>
                <a:latin typeface="Arial Narrow" panose="020B0606020202030204" pitchFamily="34" charset="0"/>
              </a:rPr>
              <a:t>etc</a:t>
            </a:r>
            <a:r>
              <a:rPr lang="fr-FR" sz="600" i="1" dirty="0" smtClean="0">
                <a:solidFill>
                  <a:schemeClr val="tx1"/>
                </a:solidFill>
                <a:latin typeface="Arial Narrow" panose="020B0606020202030204" pitchFamily="34" charset="0"/>
              </a:rPr>
              <a:t>..</a:t>
            </a:r>
          </a:p>
          <a:p>
            <a:pPr algn="ctr"/>
            <a:endParaRPr lang="fr-FR" sz="800" dirty="0">
              <a:solidFill>
                <a:schemeClr val="tx1"/>
              </a:solidFill>
              <a:latin typeface="Arial Narrow" panose="020B0606020202030204" pitchFamily="34" charset="0"/>
            </a:endParaRPr>
          </a:p>
        </p:txBody>
      </p:sp>
      <p:sp>
        <p:nvSpPr>
          <p:cNvPr id="10" name="Rectangle 9"/>
          <p:cNvSpPr/>
          <p:nvPr/>
        </p:nvSpPr>
        <p:spPr>
          <a:xfrm>
            <a:off x="61849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Les journées du réseau</a:t>
            </a:r>
            <a:endParaRPr lang="fr-FR" sz="600" i="1" dirty="0" smtClean="0">
              <a:solidFill>
                <a:schemeClr val="tx1"/>
              </a:solidFill>
              <a:latin typeface="Arial Narrow" panose="020B0606020202030204" pitchFamily="34" charset="0"/>
            </a:endParaRPr>
          </a:p>
          <a:p>
            <a:pPr algn="ctr"/>
            <a:endParaRPr lang="fr-FR" sz="800" dirty="0">
              <a:solidFill>
                <a:schemeClr val="tx1"/>
              </a:solidFill>
              <a:latin typeface="Arial Narrow" panose="020B0606020202030204" pitchFamily="34" charset="0"/>
            </a:endParaRPr>
          </a:p>
        </p:txBody>
      </p:sp>
      <p:graphicFrame>
        <p:nvGraphicFramePr>
          <p:cNvPr id="11" name="Tableau 10"/>
          <p:cNvGraphicFramePr>
            <a:graphicFrameLocks noGrp="1"/>
          </p:cNvGraphicFramePr>
          <p:nvPr>
            <p:extLst/>
          </p:nvPr>
        </p:nvGraphicFramePr>
        <p:xfrm>
          <a:off x="3536950" y="387350"/>
          <a:ext cx="4013202" cy="36576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1418555989"/>
                    </a:ext>
                  </a:extLst>
                </a:gridCol>
                <a:gridCol w="668867">
                  <a:extLst>
                    <a:ext uri="{9D8B030D-6E8A-4147-A177-3AD203B41FA5}">
                      <a16:colId xmlns:a16="http://schemas.microsoft.com/office/drawing/2014/main" val="1579631771"/>
                    </a:ext>
                  </a:extLst>
                </a:gridCol>
                <a:gridCol w="668867">
                  <a:extLst>
                    <a:ext uri="{9D8B030D-6E8A-4147-A177-3AD203B41FA5}">
                      <a16:colId xmlns:a16="http://schemas.microsoft.com/office/drawing/2014/main" val="3090553273"/>
                    </a:ext>
                  </a:extLst>
                </a:gridCol>
                <a:gridCol w="668867">
                  <a:extLst>
                    <a:ext uri="{9D8B030D-6E8A-4147-A177-3AD203B41FA5}">
                      <a16:colId xmlns:a16="http://schemas.microsoft.com/office/drawing/2014/main" val="345863077"/>
                    </a:ext>
                  </a:extLst>
                </a:gridCol>
                <a:gridCol w="668867">
                  <a:extLst>
                    <a:ext uri="{9D8B030D-6E8A-4147-A177-3AD203B41FA5}">
                      <a16:colId xmlns:a16="http://schemas.microsoft.com/office/drawing/2014/main" val="1926762645"/>
                    </a:ext>
                  </a:extLst>
                </a:gridCol>
                <a:gridCol w="668867">
                  <a:extLst>
                    <a:ext uri="{9D8B030D-6E8A-4147-A177-3AD203B41FA5}">
                      <a16:colId xmlns:a16="http://schemas.microsoft.com/office/drawing/2014/main" val="1551604985"/>
                    </a:ext>
                  </a:extLst>
                </a:gridCol>
              </a:tblGrid>
              <a:tr h="228600">
                <a:tc>
                  <a:txBody>
                    <a:bodyPr/>
                    <a:lstStyle/>
                    <a:p>
                      <a:r>
                        <a:rPr lang="fr-FR" sz="800" b="0" i="1" dirty="0" smtClean="0">
                          <a:solidFill>
                            <a:schemeClr val="tx1"/>
                          </a:solidFill>
                        </a:rPr>
                        <a:t>actualités</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agenda</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Nous</a:t>
                      </a:r>
                      <a:r>
                        <a:rPr lang="fr-FR" sz="800" b="0" i="1" baseline="0" dirty="0" smtClean="0">
                          <a:solidFill>
                            <a:schemeClr val="tx1"/>
                          </a:solidFill>
                        </a:rPr>
                        <a:t> suivre</a:t>
                      </a:r>
                    </a:p>
                    <a:p>
                      <a:r>
                        <a:rPr lang="fr-FR" sz="500" b="0" i="1" baseline="0" dirty="0" smtClean="0">
                          <a:solidFill>
                            <a:schemeClr val="tx1"/>
                          </a:solidFill>
                        </a:rPr>
                        <a:t>Forum/liens sociaux</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intranet</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Contact</a:t>
                      </a:r>
                    </a:p>
                    <a:p>
                      <a:r>
                        <a:rPr lang="fr-FR" sz="500" b="0" i="1" dirty="0" smtClean="0">
                          <a:solidFill>
                            <a:schemeClr val="tx1"/>
                          </a:solidFill>
                        </a:rPr>
                        <a:t>Annuaire</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S’inscrire</a:t>
                      </a:r>
                      <a:endParaRPr lang="fr-FR" sz="800" b="0" i="1" dirty="0">
                        <a:solidFill>
                          <a:schemeClr val="tx1"/>
                        </a:solidFill>
                      </a:endParaRPr>
                    </a:p>
                  </a:txBody>
                  <a:tcPr>
                    <a:solidFill>
                      <a:schemeClr val="bg2"/>
                    </a:solidFill>
                  </a:tcPr>
                </a:tc>
                <a:extLst>
                  <a:ext uri="{0D108BD9-81ED-4DB2-BD59-A6C34878D82A}">
                    <a16:rowId xmlns:a16="http://schemas.microsoft.com/office/drawing/2014/main" val="3710870555"/>
                  </a:ext>
                </a:extLst>
              </a:tr>
            </a:tbl>
          </a:graphicData>
        </a:graphic>
      </p:graphicFrame>
      <p:sp>
        <p:nvSpPr>
          <p:cNvPr id="12" name="Rectangle 11"/>
          <p:cNvSpPr/>
          <p:nvPr/>
        </p:nvSpPr>
        <p:spPr>
          <a:xfrm>
            <a:off x="259881" y="1278955"/>
            <a:ext cx="8633861" cy="1006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Bandeau image ou pas, défilant ou pas</a:t>
            </a:r>
            <a:endParaRPr lang="fr-FR" dirty="0"/>
          </a:p>
        </p:txBody>
      </p:sp>
      <p:sp>
        <p:nvSpPr>
          <p:cNvPr id="13" name="Rectangle 12"/>
          <p:cNvSpPr/>
          <p:nvPr/>
        </p:nvSpPr>
        <p:spPr>
          <a:xfrm>
            <a:off x="1679610" y="2432384"/>
            <a:ext cx="3633536" cy="736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Rubrique Le réseau : Présentation</a:t>
            </a:r>
            <a:endParaRPr lang="fr-FR" dirty="0"/>
          </a:p>
        </p:txBody>
      </p:sp>
      <p:sp>
        <p:nvSpPr>
          <p:cNvPr id="14" name="Rectangle 13"/>
          <p:cNvSpPr/>
          <p:nvPr/>
        </p:nvSpPr>
        <p:spPr>
          <a:xfrm>
            <a:off x="1679610" y="3220049"/>
            <a:ext cx="6492238" cy="2737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Corps de la rubrique</a:t>
            </a:r>
            <a:endParaRPr lang="fr-FR" dirty="0"/>
          </a:p>
        </p:txBody>
      </p:sp>
      <p:sp>
        <p:nvSpPr>
          <p:cNvPr id="15" name="Rectangle 14"/>
          <p:cNvSpPr/>
          <p:nvPr/>
        </p:nvSpPr>
        <p:spPr>
          <a:xfrm>
            <a:off x="259881" y="3778782"/>
            <a:ext cx="1347162" cy="1832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rgbClr val="000099"/>
                </a:solidFill>
                <a:effectLst>
                  <a:outerShdw blurRad="38100" dist="38100" dir="2700000" algn="tl">
                    <a:srgbClr val="000000">
                      <a:alpha val="43137"/>
                    </a:srgbClr>
                  </a:outerShdw>
                </a:effectLst>
              </a:rPr>
              <a:t>Présentation</a:t>
            </a:r>
          </a:p>
          <a:p>
            <a:r>
              <a:rPr lang="fr-FR" sz="1400" dirty="0" smtClean="0"/>
              <a:t>Missions</a:t>
            </a:r>
          </a:p>
          <a:p>
            <a:r>
              <a:rPr lang="fr-FR" sz="1400" dirty="0" smtClean="0"/>
              <a:t>En région</a:t>
            </a:r>
          </a:p>
          <a:p>
            <a:pPr algn="ctr"/>
            <a:endParaRPr lang="fr-FR" sz="1400" dirty="0"/>
          </a:p>
        </p:txBody>
      </p:sp>
      <p:pic>
        <p:nvPicPr>
          <p:cNvPr id="16" name="Image 15"/>
          <p:cNvPicPr>
            <a:picLocks noChangeAspect="1"/>
          </p:cNvPicPr>
          <p:nvPr/>
        </p:nvPicPr>
        <p:blipFill rotWithShape="1">
          <a:blip r:embed="rId4"/>
          <a:srcRect r="32814" b="19072"/>
          <a:stretch/>
        </p:blipFill>
        <p:spPr>
          <a:xfrm>
            <a:off x="259881" y="2692265"/>
            <a:ext cx="1039530" cy="1071213"/>
          </a:xfrm>
          <a:prstGeom prst="rect">
            <a:avLst/>
          </a:prstGeom>
          <a:ln>
            <a:solidFill>
              <a:schemeClr val="tx1"/>
            </a:solidFill>
          </a:ln>
        </p:spPr>
      </p:pic>
      <p:sp>
        <p:nvSpPr>
          <p:cNvPr id="17" name="ZoneTexte 16"/>
          <p:cNvSpPr txBox="1"/>
          <p:nvPr/>
        </p:nvSpPr>
        <p:spPr>
          <a:xfrm>
            <a:off x="259882" y="57753"/>
            <a:ext cx="4320000" cy="307777"/>
          </a:xfrm>
          <a:prstGeom prst="rect">
            <a:avLst/>
          </a:prstGeom>
          <a:noFill/>
        </p:spPr>
        <p:txBody>
          <a:bodyPr wrap="square" rtlCol="0">
            <a:spAutoFit/>
          </a:bodyPr>
          <a:lstStyle/>
          <a:p>
            <a:r>
              <a:rPr lang="fr-FR" sz="1400" b="1" dirty="0" smtClean="0">
                <a:solidFill>
                  <a:srgbClr val="FF0000"/>
                </a:solidFill>
                <a:effectLst>
                  <a:outerShdw blurRad="38100" dist="38100" dir="2700000" algn="tl">
                    <a:srgbClr val="000000">
                      <a:alpha val="43137"/>
                    </a:srgbClr>
                  </a:outerShdw>
                </a:effectLst>
              </a:rPr>
              <a:t>Page des menus M2 – Template général </a:t>
            </a:r>
            <a:endParaRPr lang="fr-FR" sz="1400" b="1" dirty="0">
              <a:solidFill>
                <a:srgbClr val="FF0000"/>
              </a:solidFill>
              <a:effectLst>
                <a:outerShdw blurRad="38100" dist="38100" dir="2700000" algn="tl">
                  <a:srgbClr val="000000">
                    <a:alpha val="43137"/>
                  </a:srgbClr>
                </a:outerShdw>
              </a:effectLst>
            </a:endParaRPr>
          </a:p>
        </p:txBody>
      </p:sp>
      <p:sp>
        <p:nvSpPr>
          <p:cNvPr id="18" name="Rectangle 17"/>
          <p:cNvSpPr/>
          <p:nvPr/>
        </p:nvSpPr>
        <p:spPr>
          <a:xfrm>
            <a:off x="0" y="6449875"/>
            <a:ext cx="9144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Contact – Mentions légales</a:t>
            </a:r>
            <a:endParaRPr lang="fr-FR" dirty="0"/>
          </a:p>
        </p:txBody>
      </p:sp>
      <p:sp>
        <p:nvSpPr>
          <p:cNvPr id="19" name="ZoneTexte 18"/>
          <p:cNvSpPr txBox="1"/>
          <p:nvPr/>
        </p:nvSpPr>
        <p:spPr>
          <a:xfrm rot="1441176">
            <a:off x="6257799" y="3045931"/>
            <a:ext cx="2656572" cy="923330"/>
          </a:xfrm>
          <a:prstGeom prst="rect">
            <a:avLst/>
          </a:prstGeom>
          <a:noFill/>
        </p:spPr>
        <p:txBody>
          <a:bodyPr wrap="square" rtlCol="0">
            <a:spAutoFit/>
          </a:bodyPr>
          <a:lstStyle/>
          <a:p>
            <a:r>
              <a:rPr lang="fr-FR" b="1" dirty="0" smtClean="0">
                <a:solidFill>
                  <a:srgbClr val="008000"/>
                </a:solidFill>
                <a:effectLst>
                  <a:outerShdw blurRad="38100" dist="38100" dir="2700000" algn="tl">
                    <a:srgbClr val="000000">
                      <a:alpha val="43137"/>
                    </a:srgbClr>
                  </a:outerShdw>
                </a:effectLst>
              </a:rPr>
              <a:t>Si autre menu de M2 différent, effectuer un </a:t>
            </a:r>
            <a:r>
              <a:rPr lang="fr-FR" b="1" dirty="0" err="1" smtClean="0">
                <a:solidFill>
                  <a:srgbClr val="008000"/>
                </a:solidFill>
                <a:effectLst>
                  <a:outerShdw blurRad="38100" dist="38100" dir="2700000" algn="tl">
                    <a:srgbClr val="000000">
                      <a:alpha val="43137"/>
                    </a:srgbClr>
                  </a:outerShdw>
                </a:effectLst>
              </a:rPr>
              <a:t>template</a:t>
            </a:r>
            <a:r>
              <a:rPr lang="fr-FR" b="1" dirty="0" smtClean="0">
                <a:solidFill>
                  <a:srgbClr val="008000"/>
                </a:solidFill>
                <a:effectLst>
                  <a:outerShdw blurRad="38100" dist="38100" dir="2700000" algn="tl">
                    <a:srgbClr val="000000">
                      <a:alpha val="43137"/>
                    </a:srgbClr>
                  </a:outerShdw>
                </a:effectLst>
              </a:rPr>
              <a:t> commun</a:t>
            </a:r>
            <a:endParaRPr lang="fr-FR" b="1" dirty="0">
              <a:solidFill>
                <a:srgbClr val="008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241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850" y="565150"/>
            <a:ext cx="482600" cy="482600"/>
          </a:xfrm>
          <a:prstGeom prst="rect">
            <a:avLst/>
          </a:prstGeom>
        </p:spPr>
      </p:pic>
      <p:pic>
        <p:nvPicPr>
          <p:cNvPr id="5" name="Image 4"/>
          <p:cNvPicPr>
            <a:picLocks noChangeAspect="1"/>
          </p:cNvPicPr>
          <p:nvPr/>
        </p:nvPicPr>
        <p:blipFill>
          <a:blip r:embed="rId3"/>
          <a:stretch>
            <a:fillRect/>
          </a:stretch>
        </p:blipFill>
        <p:spPr>
          <a:xfrm>
            <a:off x="1607043" y="577850"/>
            <a:ext cx="717058" cy="536574"/>
          </a:xfrm>
          <a:prstGeom prst="rect">
            <a:avLst/>
          </a:prstGeom>
        </p:spPr>
      </p:pic>
      <p:sp>
        <p:nvSpPr>
          <p:cNvPr id="6" name="Rectangle 5"/>
          <p:cNvSpPr/>
          <p:nvPr/>
        </p:nvSpPr>
        <p:spPr>
          <a:xfrm>
            <a:off x="2330450" y="7874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 réseau</a:t>
            </a:r>
          </a:p>
          <a:p>
            <a:pPr algn="ctr"/>
            <a:r>
              <a:rPr lang="fr-FR" sz="600" i="1" dirty="0" smtClean="0">
                <a:solidFill>
                  <a:schemeClr val="tx1"/>
                </a:solidFill>
                <a:latin typeface="Arial Narrow" panose="020B0606020202030204" pitchFamily="34" charset="0"/>
              </a:rPr>
              <a:t>Présentation, missions, en région</a:t>
            </a:r>
          </a:p>
          <a:p>
            <a:pPr algn="ctr"/>
            <a:endParaRPr lang="fr-FR" sz="800" dirty="0">
              <a:solidFill>
                <a:schemeClr val="tx1"/>
              </a:solidFill>
              <a:latin typeface="Arial Narrow" panose="020B0606020202030204" pitchFamily="34" charset="0"/>
            </a:endParaRPr>
          </a:p>
        </p:txBody>
      </p:sp>
      <p:sp>
        <p:nvSpPr>
          <p:cNvPr id="7" name="Rectangle 6"/>
          <p:cNvSpPr/>
          <p:nvPr/>
        </p:nvSpPr>
        <p:spPr>
          <a:xfrm>
            <a:off x="32893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Actions</a:t>
            </a:r>
          </a:p>
          <a:p>
            <a:pPr algn="ctr"/>
            <a:r>
              <a:rPr lang="fr-FR" sz="600" i="1" dirty="0" smtClean="0">
                <a:solidFill>
                  <a:schemeClr val="tx1"/>
                </a:solidFill>
                <a:latin typeface="Arial Narrow" panose="020B0606020202030204" pitchFamily="34" charset="0"/>
              </a:rPr>
              <a:t>Formation, </a:t>
            </a:r>
            <a:r>
              <a:rPr lang="fr-FR" sz="600" i="1" dirty="0" err="1" smtClean="0">
                <a:solidFill>
                  <a:schemeClr val="tx1"/>
                </a:solidFill>
                <a:latin typeface="Arial Narrow" panose="020B0606020202030204" pitchFamily="34" charset="0"/>
              </a:rPr>
              <a:t>seminaires</a:t>
            </a:r>
            <a:r>
              <a:rPr lang="fr-FR" sz="600" i="1" dirty="0" smtClean="0">
                <a:solidFill>
                  <a:schemeClr val="tx1"/>
                </a:solidFill>
                <a:latin typeface="Arial Narrow" panose="020B0606020202030204" pitchFamily="34" charset="0"/>
              </a:rPr>
              <a:t>, mutualisations</a:t>
            </a:r>
          </a:p>
          <a:p>
            <a:pPr algn="ctr"/>
            <a:endParaRPr lang="fr-FR" sz="800" dirty="0">
              <a:solidFill>
                <a:schemeClr val="tx1"/>
              </a:solidFill>
              <a:latin typeface="Arial Narrow" panose="020B0606020202030204" pitchFamily="34" charset="0"/>
            </a:endParaRPr>
          </a:p>
        </p:txBody>
      </p:sp>
      <p:sp>
        <p:nvSpPr>
          <p:cNvPr id="8" name="Rectangle 7"/>
          <p:cNvSpPr/>
          <p:nvPr/>
        </p:nvSpPr>
        <p:spPr>
          <a:xfrm>
            <a:off x="42164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Outils/Doc</a:t>
            </a:r>
          </a:p>
          <a:p>
            <a:pPr algn="ctr"/>
            <a:r>
              <a:rPr lang="fr-FR" sz="600" i="1" dirty="0" smtClean="0">
                <a:solidFill>
                  <a:schemeClr val="tx1"/>
                </a:solidFill>
                <a:latin typeface="Arial Narrow" panose="020B0606020202030204" pitchFamily="34" charset="0"/>
              </a:rPr>
              <a:t>Editions, </a:t>
            </a:r>
            <a:r>
              <a:rPr lang="fr-FR" sz="600" i="1" dirty="0" err="1" smtClean="0">
                <a:solidFill>
                  <a:schemeClr val="tx1"/>
                </a:solidFill>
                <a:latin typeface="Arial Narrow" panose="020B0606020202030204" pitchFamily="34" charset="0"/>
              </a:rPr>
              <a:t>BdD</a:t>
            </a:r>
            <a:r>
              <a:rPr lang="fr-FR" sz="600" i="1" dirty="0" smtClean="0">
                <a:solidFill>
                  <a:schemeClr val="tx1"/>
                </a:solidFill>
                <a:latin typeface="Arial Narrow" panose="020B0606020202030204" pitchFamily="34" charset="0"/>
              </a:rPr>
              <a:t>, liens utiles </a:t>
            </a:r>
          </a:p>
          <a:p>
            <a:pPr algn="ctr"/>
            <a:endParaRPr lang="fr-FR" sz="800" dirty="0">
              <a:solidFill>
                <a:schemeClr val="tx1"/>
              </a:solidFill>
              <a:latin typeface="Arial Narrow" panose="020B0606020202030204" pitchFamily="34" charset="0"/>
            </a:endParaRPr>
          </a:p>
        </p:txBody>
      </p:sp>
      <p:sp>
        <p:nvSpPr>
          <p:cNvPr id="9" name="Rectangle 8"/>
          <p:cNvSpPr/>
          <p:nvPr/>
        </p:nvSpPr>
        <p:spPr>
          <a:xfrm>
            <a:off x="5238750" y="80010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Partenaires</a:t>
            </a:r>
          </a:p>
          <a:p>
            <a:pPr algn="ctr"/>
            <a:r>
              <a:rPr lang="fr-FR" sz="600" i="1" dirty="0" smtClean="0">
                <a:solidFill>
                  <a:schemeClr val="tx1"/>
                </a:solidFill>
                <a:latin typeface="Arial Narrow" panose="020B0606020202030204" pitchFamily="34" charset="0"/>
              </a:rPr>
              <a:t>Autres réseaux, industrie..</a:t>
            </a:r>
            <a:r>
              <a:rPr lang="fr-FR" sz="600" i="1" dirty="0" err="1" smtClean="0">
                <a:solidFill>
                  <a:schemeClr val="tx1"/>
                </a:solidFill>
                <a:latin typeface="Arial Narrow" panose="020B0606020202030204" pitchFamily="34" charset="0"/>
              </a:rPr>
              <a:t>etc</a:t>
            </a:r>
            <a:r>
              <a:rPr lang="fr-FR" sz="600" i="1" dirty="0" smtClean="0">
                <a:solidFill>
                  <a:schemeClr val="tx1"/>
                </a:solidFill>
                <a:latin typeface="Arial Narrow" panose="020B0606020202030204" pitchFamily="34" charset="0"/>
              </a:rPr>
              <a:t>..</a:t>
            </a:r>
          </a:p>
          <a:p>
            <a:pPr algn="ctr"/>
            <a:endParaRPr lang="fr-FR" sz="800" dirty="0">
              <a:solidFill>
                <a:schemeClr val="tx1"/>
              </a:solidFill>
              <a:latin typeface="Arial Narrow" panose="020B0606020202030204" pitchFamily="34" charset="0"/>
            </a:endParaRPr>
          </a:p>
        </p:txBody>
      </p:sp>
      <p:sp>
        <p:nvSpPr>
          <p:cNvPr id="10" name="Rectangle 9"/>
          <p:cNvSpPr/>
          <p:nvPr/>
        </p:nvSpPr>
        <p:spPr>
          <a:xfrm>
            <a:off x="6184900" y="793750"/>
            <a:ext cx="889000"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Arial Narrow" panose="020B0606020202030204" pitchFamily="34" charset="0"/>
              </a:rPr>
              <a:t> </a:t>
            </a:r>
            <a:r>
              <a:rPr lang="fr-FR" sz="800" dirty="0" smtClean="0">
                <a:solidFill>
                  <a:schemeClr val="tx1"/>
                </a:solidFill>
                <a:latin typeface="Arial Narrow" panose="020B0606020202030204" pitchFamily="34" charset="0"/>
              </a:rPr>
              <a:t>Les journées du réseau</a:t>
            </a:r>
            <a:endParaRPr lang="fr-FR" sz="600" i="1" dirty="0" smtClean="0">
              <a:solidFill>
                <a:schemeClr val="tx1"/>
              </a:solidFill>
              <a:latin typeface="Arial Narrow" panose="020B0606020202030204" pitchFamily="34" charset="0"/>
            </a:endParaRPr>
          </a:p>
          <a:p>
            <a:pPr algn="ctr"/>
            <a:endParaRPr lang="fr-FR" sz="800" dirty="0">
              <a:solidFill>
                <a:schemeClr val="tx1"/>
              </a:solidFill>
              <a:latin typeface="Arial Narrow" panose="020B0606020202030204" pitchFamily="34" charset="0"/>
            </a:endParaRPr>
          </a:p>
        </p:txBody>
      </p:sp>
      <p:graphicFrame>
        <p:nvGraphicFramePr>
          <p:cNvPr id="11" name="Tableau 10"/>
          <p:cNvGraphicFramePr>
            <a:graphicFrameLocks noGrp="1"/>
          </p:cNvGraphicFramePr>
          <p:nvPr>
            <p:extLst/>
          </p:nvPr>
        </p:nvGraphicFramePr>
        <p:xfrm>
          <a:off x="3536950" y="387350"/>
          <a:ext cx="4013202" cy="36576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1418555989"/>
                    </a:ext>
                  </a:extLst>
                </a:gridCol>
                <a:gridCol w="668867">
                  <a:extLst>
                    <a:ext uri="{9D8B030D-6E8A-4147-A177-3AD203B41FA5}">
                      <a16:colId xmlns:a16="http://schemas.microsoft.com/office/drawing/2014/main" val="1579631771"/>
                    </a:ext>
                  </a:extLst>
                </a:gridCol>
                <a:gridCol w="668867">
                  <a:extLst>
                    <a:ext uri="{9D8B030D-6E8A-4147-A177-3AD203B41FA5}">
                      <a16:colId xmlns:a16="http://schemas.microsoft.com/office/drawing/2014/main" val="3090553273"/>
                    </a:ext>
                  </a:extLst>
                </a:gridCol>
                <a:gridCol w="668867">
                  <a:extLst>
                    <a:ext uri="{9D8B030D-6E8A-4147-A177-3AD203B41FA5}">
                      <a16:colId xmlns:a16="http://schemas.microsoft.com/office/drawing/2014/main" val="345863077"/>
                    </a:ext>
                  </a:extLst>
                </a:gridCol>
                <a:gridCol w="668867">
                  <a:extLst>
                    <a:ext uri="{9D8B030D-6E8A-4147-A177-3AD203B41FA5}">
                      <a16:colId xmlns:a16="http://schemas.microsoft.com/office/drawing/2014/main" val="1926762645"/>
                    </a:ext>
                  </a:extLst>
                </a:gridCol>
                <a:gridCol w="668867">
                  <a:extLst>
                    <a:ext uri="{9D8B030D-6E8A-4147-A177-3AD203B41FA5}">
                      <a16:colId xmlns:a16="http://schemas.microsoft.com/office/drawing/2014/main" val="1551604985"/>
                    </a:ext>
                  </a:extLst>
                </a:gridCol>
              </a:tblGrid>
              <a:tr h="228600">
                <a:tc>
                  <a:txBody>
                    <a:bodyPr/>
                    <a:lstStyle/>
                    <a:p>
                      <a:r>
                        <a:rPr lang="fr-FR" sz="800" b="0" i="1" dirty="0" smtClean="0">
                          <a:solidFill>
                            <a:schemeClr val="tx1"/>
                          </a:solidFill>
                        </a:rPr>
                        <a:t>actualités</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agenda</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Nous</a:t>
                      </a:r>
                      <a:r>
                        <a:rPr lang="fr-FR" sz="800" b="0" i="1" baseline="0" dirty="0" smtClean="0">
                          <a:solidFill>
                            <a:schemeClr val="tx1"/>
                          </a:solidFill>
                        </a:rPr>
                        <a:t> suivre</a:t>
                      </a:r>
                    </a:p>
                    <a:p>
                      <a:r>
                        <a:rPr lang="fr-FR" sz="500" b="0" i="1" baseline="0" dirty="0" smtClean="0">
                          <a:solidFill>
                            <a:schemeClr val="tx1"/>
                          </a:solidFill>
                        </a:rPr>
                        <a:t>Forum/liens sociaux</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intranet</a:t>
                      </a:r>
                      <a:endParaRPr lang="fr-FR" sz="800" b="0" i="1" dirty="0">
                        <a:solidFill>
                          <a:schemeClr val="tx1"/>
                        </a:solidFill>
                      </a:endParaRPr>
                    </a:p>
                  </a:txBody>
                  <a:tcPr>
                    <a:solidFill>
                      <a:schemeClr val="bg2"/>
                    </a:solidFill>
                  </a:tcPr>
                </a:tc>
                <a:tc>
                  <a:txBody>
                    <a:bodyPr/>
                    <a:lstStyle/>
                    <a:p>
                      <a:r>
                        <a:rPr lang="fr-FR" sz="800" b="0" i="1" dirty="0" smtClean="0">
                          <a:solidFill>
                            <a:schemeClr val="tx1"/>
                          </a:solidFill>
                        </a:rPr>
                        <a:t>Contact</a:t>
                      </a:r>
                    </a:p>
                    <a:p>
                      <a:r>
                        <a:rPr lang="fr-FR" sz="500" b="0" i="1" dirty="0" smtClean="0">
                          <a:solidFill>
                            <a:schemeClr val="tx1"/>
                          </a:solidFill>
                        </a:rPr>
                        <a:t>Annuaire</a:t>
                      </a:r>
                      <a:endParaRPr lang="fr-FR" sz="500" b="0" i="1" dirty="0">
                        <a:solidFill>
                          <a:schemeClr val="tx1"/>
                        </a:solidFill>
                      </a:endParaRPr>
                    </a:p>
                  </a:txBody>
                  <a:tcPr>
                    <a:solidFill>
                      <a:schemeClr val="bg2"/>
                    </a:solidFill>
                  </a:tcPr>
                </a:tc>
                <a:tc>
                  <a:txBody>
                    <a:bodyPr/>
                    <a:lstStyle/>
                    <a:p>
                      <a:r>
                        <a:rPr lang="fr-FR" sz="800" b="0" i="1" dirty="0" smtClean="0">
                          <a:solidFill>
                            <a:schemeClr val="tx1"/>
                          </a:solidFill>
                        </a:rPr>
                        <a:t>S’inscrire</a:t>
                      </a:r>
                      <a:endParaRPr lang="fr-FR" sz="800" b="0" i="1" dirty="0">
                        <a:solidFill>
                          <a:schemeClr val="tx1"/>
                        </a:solidFill>
                      </a:endParaRPr>
                    </a:p>
                  </a:txBody>
                  <a:tcPr>
                    <a:solidFill>
                      <a:schemeClr val="bg2"/>
                    </a:solidFill>
                  </a:tcPr>
                </a:tc>
                <a:extLst>
                  <a:ext uri="{0D108BD9-81ED-4DB2-BD59-A6C34878D82A}">
                    <a16:rowId xmlns:a16="http://schemas.microsoft.com/office/drawing/2014/main" val="3710870555"/>
                  </a:ext>
                </a:extLst>
              </a:tr>
            </a:tbl>
          </a:graphicData>
        </a:graphic>
      </p:graphicFrame>
      <p:sp>
        <p:nvSpPr>
          <p:cNvPr id="12" name="Rectangle 11"/>
          <p:cNvSpPr/>
          <p:nvPr/>
        </p:nvSpPr>
        <p:spPr>
          <a:xfrm>
            <a:off x="259881" y="1278955"/>
            <a:ext cx="8633861" cy="712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Bandeau image défilant par exemple</a:t>
            </a:r>
            <a:endParaRPr lang="fr-FR" dirty="0"/>
          </a:p>
        </p:txBody>
      </p:sp>
      <p:sp>
        <p:nvSpPr>
          <p:cNvPr id="13" name="Rectangle 12"/>
          <p:cNvSpPr/>
          <p:nvPr/>
        </p:nvSpPr>
        <p:spPr>
          <a:xfrm>
            <a:off x="259880" y="2067216"/>
            <a:ext cx="1800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Agenda</a:t>
            </a:r>
            <a:endParaRPr lang="fr-FR" dirty="0"/>
          </a:p>
        </p:txBody>
      </p:sp>
      <p:sp>
        <p:nvSpPr>
          <p:cNvPr id="14" name="Rectangle 13"/>
          <p:cNvSpPr/>
          <p:nvPr/>
        </p:nvSpPr>
        <p:spPr>
          <a:xfrm>
            <a:off x="259880" y="3542647"/>
            <a:ext cx="6492238"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Rendez-vous 1 avec détails succinct</a:t>
            </a:r>
            <a:endParaRPr lang="fr-FR" dirty="0"/>
          </a:p>
        </p:txBody>
      </p:sp>
      <p:sp>
        <p:nvSpPr>
          <p:cNvPr id="17" name="ZoneTexte 16"/>
          <p:cNvSpPr txBox="1"/>
          <p:nvPr/>
        </p:nvSpPr>
        <p:spPr>
          <a:xfrm>
            <a:off x="259882" y="57753"/>
            <a:ext cx="4978868" cy="307777"/>
          </a:xfrm>
          <a:prstGeom prst="rect">
            <a:avLst/>
          </a:prstGeom>
          <a:noFill/>
        </p:spPr>
        <p:txBody>
          <a:bodyPr wrap="square" rtlCol="0">
            <a:spAutoFit/>
          </a:bodyPr>
          <a:lstStyle/>
          <a:p>
            <a:r>
              <a:rPr lang="fr-FR" sz="1400" b="1" dirty="0" smtClean="0">
                <a:solidFill>
                  <a:srgbClr val="FF0000"/>
                </a:solidFill>
                <a:effectLst>
                  <a:outerShdw blurRad="38100" dist="38100" dir="2700000" algn="tl">
                    <a:srgbClr val="000000">
                      <a:alpha val="43137"/>
                    </a:srgbClr>
                  </a:outerShdw>
                </a:effectLst>
              </a:rPr>
              <a:t>Page des menus M1 – Template général – exemple Agenda </a:t>
            </a:r>
            <a:endParaRPr lang="fr-FR" sz="1400" b="1" dirty="0">
              <a:solidFill>
                <a:srgbClr val="FF0000"/>
              </a:solidFill>
              <a:effectLst>
                <a:outerShdw blurRad="38100" dist="38100" dir="2700000" algn="tl">
                  <a:srgbClr val="000000">
                    <a:alpha val="43137"/>
                  </a:srgbClr>
                </a:outerShdw>
              </a:effectLst>
            </a:endParaRPr>
          </a:p>
        </p:txBody>
      </p:sp>
      <p:sp>
        <p:nvSpPr>
          <p:cNvPr id="18" name="Rectangle 17"/>
          <p:cNvSpPr/>
          <p:nvPr/>
        </p:nvSpPr>
        <p:spPr>
          <a:xfrm>
            <a:off x="0" y="6449875"/>
            <a:ext cx="9144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Contact – Mentions légales</a:t>
            </a:r>
            <a:endParaRPr lang="fr-FR" dirty="0"/>
          </a:p>
        </p:txBody>
      </p:sp>
      <p:sp>
        <p:nvSpPr>
          <p:cNvPr id="19" name="Rectangle 18"/>
          <p:cNvSpPr/>
          <p:nvPr/>
        </p:nvSpPr>
        <p:spPr>
          <a:xfrm>
            <a:off x="2129529" y="2076849"/>
            <a:ext cx="1800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Date</a:t>
            </a:r>
            <a:endParaRPr lang="fr-FR" dirty="0"/>
          </a:p>
        </p:txBody>
      </p:sp>
      <p:sp>
        <p:nvSpPr>
          <p:cNvPr id="20" name="Rectangle 19"/>
          <p:cNvSpPr/>
          <p:nvPr/>
        </p:nvSpPr>
        <p:spPr>
          <a:xfrm>
            <a:off x="4022557" y="2075957"/>
            <a:ext cx="1800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Type</a:t>
            </a:r>
            <a:endParaRPr lang="fr-FR" dirty="0"/>
          </a:p>
        </p:txBody>
      </p:sp>
      <p:sp>
        <p:nvSpPr>
          <p:cNvPr id="21" name="Rectangle 20"/>
          <p:cNvSpPr/>
          <p:nvPr/>
        </p:nvSpPr>
        <p:spPr>
          <a:xfrm>
            <a:off x="5915585" y="2072617"/>
            <a:ext cx="1800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 définir</a:t>
            </a:r>
            <a:endParaRPr lang="fr-FR" dirty="0"/>
          </a:p>
        </p:txBody>
      </p:sp>
      <p:sp>
        <p:nvSpPr>
          <p:cNvPr id="22" name="Rectangle 21"/>
          <p:cNvSpPr/>
          <p:nvPr/>
        </p:nvSpPr>
        <p:spPr>
          <a:xfrm>
            <a:off x="259880" y="2843077"/>
            <a:ext cx="1800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Date</a:t>
            </a:r>
            <a:endParaRPr lang="fr-FR" dirty="0"/>
          </a:p>
        </p:txBody>
      </p:sp>
      <p:sp>
        <p:nvSpPr>
          <p:cNvPr id="23" name="Rectangle 22"/>
          <p:cNvSpPr/>
          <p:nvPr/>
        </p:nvSpPr>
        <p:spPr>
          <a:xfrm>
            <a:off x="259880" y="4259295"/>
            <a:ext cx="6492238"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Rendez-vous 2 avec détails succinct</a:t>
            </a:r>
            <a:endParaRPr lang="fr-FR" dirty="0"/>
          </a:p>
        </p:txBody>
      </p:sp>
      <p:sp>
        <p:nvSpPr>
          <p:cNvPr id="24" name="Rectangle 23"/>
          <p:cNvSpPr/>
          <p:nvPr/>
        </p:nvSpPr>
        <p:spPr>
          <a:xfrm>
            <a:off x="259880" y="4996261"/>
            <a:ext cx="6492238"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Rendez-vous 3 avec détails succinct</a:t>
            </a:r>
            <a:endParaRPr lang="fr-FR" dirty="0"/>
          </a:p>
        </p:txBody>
      </p:sp>
      <p:sp>
        <p:nvSpPr>
          <p:cNvPr id="2" name="ZoneTexte 1"/>
          <p:cNvSpPr txBox="1"/>
          <p:nvPr/>
        </p:nvSpPr>
        <p:spPr>
          <a:xfrm rot="1441176">
            <a:off x="6257799" y="2768931"/>
            <a:ext cx="2656572" cy="1477328"/>
          </a:xfrm>
          <a:prstGeom prst="rect">
            <a:avLst/>
          </a:prstGeom>
          <a:noFill/>
        </p:spPr>
        <p:txBody>
          <a:bodyPr wrap="square" rtlCol="0">
            <a:spAutoFit/>
          </a:bodyPr>
          <a:lstStyle/>
          <a:p>
            <a:r>
              <a:rPr lang="fr-FR" b="1" dirty="0" smtClean="0">
                <a:solidFill>
                  <a:srgbClr val="008000"/>
                </a:solidFill>
                <a:effectLst>
                  <a:outerShdw blurRad="38100" dist="38100" dir="2700000" algn="tl">
                    <a:srgbClr val="000000">
                      <a:alpha val="43137"/>
                    </a:srgbClr>
                  </a:outerShdw>
                </a:effectLst>
              </a:rPr>
              <a:t>Surement faire le même travail pour les autres menus de M1 :  les annuaires, inscription, etc…</a:t>
            </a:r>
            <a:endParaRPr lang="fr-FR" b="1" dirty="0">
              <a:solidFill>
                <a:srgbClr val="008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467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9882" y="558263"/>
            <a:ext cx="8624236" cy="3139321"/>
          </a:xfrm>
          <a:prstGeom prst="rect">
            <a:avLst/>
          </a:prstGeom>
          <a:noFill/>
        </p:spPr>
        <p:txBody>
          <a:bodyPr wrap="square" rtlCol="0">
            <a:spAutoFit/>
          </a:bodyPr>
          <a:lstStyle/>
          <a:p>
            <a:r>
              <a:rPr lang="fr-FR" dirty="0" smtClean="0"/>
              <a:t>Pour agrémenter les sites web de chaque réseau, il faudra surement déployer un certain nombre de plugins comme :</a:t>
            </a:r>
          </a:p>
          <a:p>
            <a:pPr marL="285750" indent="-285750">
              <a:buFontTx/>
              <a:buChar char="-"/>
            </a:pPr>
            <a:r>
              <a:rPr lang="fr-FR" dirty="0" smtClean="0"/>
              <a:t>Gestion d’un annuaire</a:t>
            </a:r>
          </a:p>
          <a:p>
            <a:pPr marL="285750" indent="-285750">
              <a:buFontTx/>
              <a:buChar char="-"/>
            </a:pPr>
            <a:r>
              <a:rPr lang="fr-FR" dirty="0" smtClean="0"/>
              <a:t>Gestion d’agenda</a:t>
            </a:r>
          </a:p>
          <a:p>
            <a:pPr marL="285750" indent="-285750">
              <a:buFontTx/>
              <a:buChar char="-"/>
            </a:pPr>
            <a:r>
              <a:rPr lang="fr-FR" dirty="0" smtClean="0"/>
              <a:t>Gestion de réservation d’outils</a:t>
            </a:r>
          </a:p>
          <a:p>
            <a:pPr marL="285750" indent="-285750">
              <a:buFontTx/>
              <a:buChar char="-"/>
            </a:pPr>
            <a:r>
              <a:rPr lang="fr-FR" dirty="0" smtClean="0"/>
              <a:t>Gestion des inscriptions et de la BDD</a:t>
            </a:r>
          </a:p>
          <a:p>
            <a:pPr marL="285750" indent="-285750">
              <a:buFontTx/>
              <a:buChar char="-"/>
            </a:pPr>
            <a:r>
              <a:rPr lang="fr-FR" dirty="0" smtClean="0"/>
              <a:t>Gestion de formulaires</a:t>
            </a:r>
          </a:p>
          <a:p>
            <a:pPr marL="285750" indent="-285750">
              <a:buFontTx/>
              <a:buChar char="-"/>
            </a:pPr>
            <a:r>
              <a:rPr lang="fr-FR" dirty="0" smtClean="0"/>
              <a:t>Gestion de carte interactive pour les communautés en région</a:t>
            </a:r>
          </a:p>
          <a:p>
            <a:pPr marL="285750" indent="-285750">
              <a:buFontTx/>
              <a:buChar char="-"/>
            </a:pPr>
            <a:r>
              <a:rPr lang="fr-FR" dirty="0" smtClean="0"/>
              <a:t>Gestion de banque d’images pour illustration aléatoire de page</a:t>
            </a:r>
          </a:p>
          <a:p>
            <a:pPr marL="285750" indent="-285750">
              <a:buFontTx/>
              <a:buChar char="-"/>
            </a:pPr>
            <a:endParaRPr lang="fr-FR" dirty="0"/>
          </a:p>
          <a:p>
            <a:r>
              <a:rPr lang="fr-FR" dirty="0" smtClean="0"/>
              <a:t>Peut être plus encore ?</a:t>
            </a:r>
          </a:p>
        </p:txBody>
      </p:sp>
    </p:spTree>
    <p:extLst>
      <p:ext uri="{BB962C8B-B14F-4D97-AF65-F5344CB8AC3E}">
        <p14:creationId xmlns:p14="http://schemas.microsoft.com/office/powerpoint/2010/main" val="311901713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524</Words>
  <Application>Microsoft Office PowerPoint</Application>
  <PresentationFormat>Affichage à l'écran (4:3)</PresentationFormat>
  <Paragraphs>112</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Arial Black</vt:lpstr>
      <vt:lpstr>Arial Narrow</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DAMIEN SCHAPMAN (Personnel)</dc:creator>
  <cp:lastModifiedBy>DAMIEN SCHAPMAN (Personnel)</cp:lastModifiedBy>
  <cp:revision>5</cp:revision>
  <dcterms:created xsi:type="dcterms:W3CDTF">2019-04-04T06:43:23Z</dcterms:created>
  <dcterms:modified xsi:type="dcterms:W3CDTF">2019-04-04T09:29:52Z</dcterms:modified>
</cp:coreProperties>
</file>