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496"/>
    <a:srgbClr val="9F212D"/>
    <a:srgbClr val="468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116" d="100"/>
          <a:sy n="116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1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9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5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68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7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16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36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5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0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43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7610-F0CF-418A-8874-CFEE54854B0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7610-F0CF-418A-8874-CFEE54854B05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2DAD-FD3B-412A-98B7-B2066EE5317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048"/>
            <a:ext cx="1036493" cy="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F212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A649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68C8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fr-fr/windows/security/information-protection/bitlocker/bitlocker-group-policy-settings" TargetMode="External"/><Relationship Id="rId2" Type="http://schemas.openxmlformats.org/officeDocument/2006/relationships/hyperlink" Target="https://docs.microsoft.com/fr-fr/windows/security/information-protection/bitlocker/prepare-your-organization-for-bitlocker-planning-and-polic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cnrs.fr/protection_donnees/conserver/conditions-conservation/Pages/default.asp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Chiffrement Windows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Retour d’expérience</a:t>
            </a:r>
          </a:p>
          <a:p>
            <a:r>
              <a:rPr lang="fr-FR" dirty="0" smtClean="0"/>
              <a:t>Christophe MILLIEN I2BC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3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de l’Active </a:t>
            </a:r>
            <a:r>
              <a:rPr lang="fr-FR" dirty="0" smtClean="0"/>
              <a:t>Directory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Installation des outils d’administration </a:t>
            </a:r>
            <a:r>
              <a:rPr lang="fr-FR" dirty="0" smtClean="0"/>
              <a:t>de </a:t>
            </a:r>
            <a:r>
              <a:rPr lang="fr-FR" dirty="0" err="1" smtClean="0"/>
              <a:t>BitLocker</a:t>
            </a:r>
            <a:r>
              <a:rPr lang="fr-FR" dirty="0" smtClean="0"/>
              <a:t> dans le contrôleur.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30173"/>
          <a:stretch/>
        </p:blipFill>
        <p:spPr>
          <a:xfrm>
            <a:off x="1341534" y="2692654"/>
            <a:ext cx="5621176" cy="27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Préparation de l’Active Directory: GPO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GPO dans : </a:t>
            </a:r>
            <a:r>
              <a:rPr lang="fr-FR" i="1" dirty="0" smtClean="0"/>
              <a:t>Composants </a:t>
            </a:r>
            <a:r>
              <a:rPr lang="fr-FR" i="1" dirty="0"/>
              <a:t>Windows/Chiffrement de lecteur </a:t>
            </a:r>
            <a:r>
              <a:rPr lang="fr-FR" i="1" dirty="0" err="1" smtClean="0"/>
              <a:t>BitLocker</a:t>
            </a:r>
            <a:endParaRPr lang="fr-FR" i="1" dirty="0" smtClean="0"/>
          </a:p>
          <a:p>
            <a:r>
              <a:rPr lang="fr-FR" dirty="0"/>
              <a:t>Sélectionner la méthode de chiffrement pour les </a:t>
            </a:r>
            <a:r>
              <a:rPr lang="fr-FR" dirty="0" smtClean="0"/>
              <a:t>lecteurs</a:t>
            </a:r>
          </a:p>
          <a:p>
            <a:r>
              <a:rPr lang="fr-FR" dirty="0"/>
              <a:t>Configurer l’utilisation du chiffrement au niveau matériel pour les lecteurs du système d’exploitation</a:t>
            </a:r>
          </a:p>
          <a:p>
            <a:r>
              <a:rPr lang="fr-FR" dirty="0" smtClean="0"/>
              <a:t>Exiger </a:t>
            </a:r>
            <a:r>
              <a:rPr lang="fr-FR" dirty="0"/>
              <a:t>la sauvegarde </a:t>
            </a:r>
            <a:r>
              <a:rPr lang="fr-FR" dirty="0" err="1"/>
              <a:t>BitLocker</a:t>
            </a:r>
            <a:r>
              <a:rPr lang="fr-FR" dirty="0"/>
              <a:t> vers les services de domaine Active </a:t>
            </a:r>
            <a:r>
              <a:rPr lang="fr-FR" dirty="0" smtClean="0"/>
              <a:t>Directory</a:t>
            </a:r>
          </a:p>
          <a:p>
            <a:r>
              <a:rPr lang="fr-FR" dirty="0" smtClean="0"/>
              <a:t>N’activer </a:t>
            </a:r>
            <a:r>
              <a:rPr lang="fr-FR" dirty="0" err="1"/>
              <a:t>BitLocker</a:t>
            </a:r>
            <a:r>
              <a:rPr lang="fr-FR" dirty="0"/>
              <a:t> qu’une fois les informations de récupération stockées dans les services de domaine Active Directory</a:t>
            </a:r>
          </a:p>
        </p:txBody>
      </p:sp>
    </p:spTree>
    <p:extLst>
      <p:ext uri="{BB962C8B-B14F-4D97-AF65-F5344CB8AC3E}">
        <p14:creationId xmlns:p14="http://schemas.microsoft.com/office/powerpoint/2010/main" val="8276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Préparation de l’Active </a:t>
            </a:r>
            <a:r>
              <a:rPr lang="fr-FR" dirty="0" smtClean="0"/>
              <a:t>Directory: GPO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800" r="55789" b="7873"/>
          <a:stretch/>
        </p:blipFill>
        <p:spPr>
          <a:xfrm>
            <a:off x="1043608" y="1417638"/>
            <a:ext cx="7201306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Clé de récupération dans l’AD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417638"/>
            <a:ext cx="4351512" cy="49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Chiffrement </a:t>
            </a:r>
            <a:r>
              <a:rPr lang="fr-FR" dirty="0" smtClean="0"/>
              <a:t>Windows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/>
              <a:t>Prérequis des postes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Machine </a:t>
            </a:r>
            <a:r>
              <a:rPr lang="fr-FR" dirty="0"/>
              <a:t>avec un TPM 1.2 </a:t>
            </a:r>
            <a:r>
              <a:rPr lang="fr-FR" dirty="0" smtClean="0"/>
              <a:t>minimum. </a:t>
            </a:r>
            <a:endParaRPr lang="fr-FR" dirty="0"/>
          </a:p>
          <a:p>
            <a:pPr lvl="1"/>
            <a:r>
              <a:rPr lang="fr-FR" dirty="0" smtClean="0"/>
              <a:t>Configuration </a:t>
            </a:r>
            <a:r>
              <a:rPr lang="fr-FR" dirty="0"/>
              <a:t>du </a:t>
            </a:r>
            <a:r>
              <a:rPr lang="fr-FR" dirty="0" smtClean="0"/>
              <a:t>TPM accessible par TPM.MSC. </a:t>
            </a:r>
            <a:endParaRPr lang="fr-FR" dirty="0"/>
          </a:p>
          <a:p>
            <a:r>
              <a:rPr lang="fr-FR" dirty="0"/>
              <a:t>Pas de disque dynamique.</a:t>
            </a:r>
          </a:p>
          <a:p>
            <a:r>
              <a:rPr lang="fr-FR" dirty="0"/>
              <a:t>TPM </a:t>
            </a:r>
            <a:r>
              <a:rPr lang="fr-FR" dirty="0" smtClean="0"/>
              <a:t>activé </a:t>
            </a:r>
            <a:r>
              <a:rPr lang="fr-FR" dirty="0"/>
              <a:t>dans le BIOS de la machine.</a:t>
            </a:r>
          </a:p>
          <a:p>
            <a:r>
              <a:rPr lang="fr-FR" dirty="0"/>
              <a:t>Partition dédiée de 100 Mo minimum. </a:t>
            </a:r>
          </a:p>
          <a:p>
            <a:pPr lvl="1"/>
            <a:r>
              <a:rPr lang="fr-FR" dirty="0"/>
              <a:t>Création avec : </a:t>
            </a:r>
            <a:r>
              <a:rPr lang="fr-FR" dirty="0" err="1"/>
              <a:t>BdeHdCfg</a:t>
            </a:r>
            <a:r>
              <a:rPr lang="fr-FR" dirty="0"/>
              <a:t> -</a:t>
            </a:r>
            <a:r>
              <a:rPr lang="fr-FR" dirty="0" err="1"/>
              <a:t>target</a:t>
            </a:r>
            <a:r>
              <a:rPr lang="fr-FR" dirty="0"/>
              <a:t> default</a:t>
            </a:r>
          </a:p>
          <a:p>
            <a:r>
              <a:rPr lang="fr-FR" dirty="0"/>
              <a:t>BIOS à jour et avec mot de </a:t>
            </a:r>
            <a:r>
              <a:rPr lang="fr-FR" dirty="0" smtClean="0"/>
              <a:t>passe (conseillé).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Windows 10 TPM activé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Communication aux utilisateurs:</a:t>
            </a:r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sz="2100" dirty="0"/>
              <a:t>Opération de maintenance avec redémarrage des postes de nuit :</a:t>
            </a:r>
          </a:p>
          <a:p>
            <a:pPr marL="685800" lvl="2" indent="0">
              <a:buNone/>
            </a:pPr>
            <a:r>
              <a:rPr lang="fr-FR" sz="1800" dirty="0"/>
              <a:t>Avant </a:t>
            </a:r>
            <a:r>
              <a:rPr lang="fr-FR" sz="1800" dirty="0"/>
              <a:t>de </a:t>
            </a:r>
            <a:r>
              <a:rPr lang="fr-FR" sz="1800" dirty="0"/>
              <a:t>partir redémarrez les ordinateurs et laissez les allumés. </a:t>
            </a:r>
          </a:p>
          <a:p>
            <a:pPr marL="685800" lvl="2" indent="0">
              <a:buNone/>
            </a:pPr>
            <a:endParaRPr lang="fr-FR" dirty="0"/>
          </a:p>
          <a:p>
            <a:r>
              <a:rPr lang="fr-FR" dirty="0" smtClean="0"/>
              <a:t>Permet de mettre à jour les </a:t>
            </a:r>
            <a:r>
              <a:rPr lang="fr-FR" dirty="0" err="1" smtClean="0"/>
              <a:t>GPOs</a:t>
            </a:r>
            <a:r>
              <a:rPr lang="fr-FR" dirty="0" smtClean="0"/>
              <a:t> sur les postes.</a:t>
            </a:r>
          </a:p>
          <a:p>
            <a:r>
              <a:rPr lang="fr-FR" dirty="0" smtClean="0"/>
              <a:t>Permet de s’assurer que les sessions sont bien fermés.</a:t>
            </a:r>
          </a:p>
          <a:p>
            <a:endParaRPr lang="fr-FR" dirty="0"/>
          </a:p>
          <a:p>
            <a:r>
              <a:rPr lang="fr-FR" dirty="0" smtClean="0"/>
              <a:t>Lancement d’un script PowerShell pour le chiffrement.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0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Windows </a:t>
            </a:r>
            <a:r>
              <a:rPr lang="fr-FR" dirty="0"/>
              <a:t>10 TPM </a:t>
            </a:r>
            <a:r>
              <a:rPr lang="fr-FR" dirty="0" smtClean="0"/>
              <a:t>activé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Script lancé depuis un serveur avec centralisation des logs.</a:t>
            </a:r>
          </a:p>
          <a:p>
            <a:r>
              <a:rPr lang="fr-FR" dirty="0" smtClean="0"/>
              <a:t>S’appuis sur la liste de ordinateurs de l’AD.</a:t>
            </a:r>
          </a:p>
          <a:p>
            <a:r>
              <a:rPr lang="fr-FR" dirty="0" smtClean="0"/>
              <a:t>Test de l’activation du TPM.</a:t>
            </a:r>
          </a:p>
          <a:p>
            <a:r>
              <a:rPr lang="fr-FR" dirty="0" smtClean="0"/>
              <a:t>Lance le chiffrement et redémarrage le poste.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7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6731" b="5334"/>
          <a:stretch/>
        </p:blipFill>
        <p:spPr>
          <a:xfrm>
            <a:off x="-18367" y="980728"/>
            <a:ext cx="9126871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Windows </a:t>
            </a:r>
            <a:r>
              <a:rPr lang="fr-FR" dirty="0"/>
              <a:t>10 </a:t>
            </a:r>
            <a:r>
              <a:rPr lang="fr-FR" dirty="0" smtClean="0"/>
              <a:t>déjà chiffré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postes déjà chiffrés sont le plus souvent des portables.</a:t>
            </a:r>
          </a:p>
          <a:p>
            <a:pPr lvl="1"/>
            <a:r>
              <a:rPr lang="fr-FR" dirty="0" smtClean="0"/>
              <a:t>Pas de traitement de nuit.</a:t>
            </a:r>
          </a:p>
          <a:p>
            <a:pPr lvl="1"/>
            <a:r>
              <a:rPr lang="fr-FR" dirty="0" smtClean="0"/>
              <a:t>Traitement entre 12h et 14h.</a:t>
            </a:r>
          </a:p>
          <a:p>
            <a:pPr lvl="1"/>
            <a:r>
              <a:rPr lang="fr-FR" dirty="0" smtClean="0"/>
              <a:t>Pas de redémarrage.</a:t>
            </a:r>
          </a:p>
          <a:p>
            <a:pPr lvl="1"/>
            <a:r>
              <a:rPr lang="fr-FR" dirty="0" smtClean="0"/>
              <a:t>Récupération de la clé et copie dans l’AD. 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1500" dirty="0">
                <a:solidFill>
                  <a:srgbClr val="FF0000"/>
                </a:solidFill>
              </a:rPr>
              <a:t>$</a:t>
            </a:r>
            <a:r>
              <a:rPr lang="fr-FR" sz="1500" dirty="0" err="1">
                <a:solidFill>
                  <a:srgbClr val="FF0000"/>
                </a:solidFill>
              </a:rPr>
              <a:t>RecoveryKeyGUID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/>
              <a:t>= (</a:t>
            </a:r>
            <a:r>
              <a:rPr lang="fr-FR" sz="1500" dirty="0" err="1">
                <a:solidFill>
                  <a:schemeClr val="accent1"/>
                </a:solidFill>
              </a:rPr>
              <a:t>Get-BitLockerVolume</a:t>
            </a:r>
            <a:r>
              <a:rPr lang="fr-FR" sz="1500" dirty="0"/>
              <a:t>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</a:rPr>
              <a:t>MountPoint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500" dirty="0">
                <a:solidFill>
                  <a:srgbClr val="FF0000"/>
                </a:solidFill>
              </a:rPr>
              <a:t>$</a:t>
            </a:r>
            <a:r>
              <a:rPr lang="fr-FR" sz="1500" dirty="0" err="1">
                <a:solidFill>
                  <a:srgbClr val="FF0000"/>
                </a:solidFill>
              </a:rPr>
              <a:t>env:SystemDrive</a:t>
            </a:r>
            <a:r>
              <a:rPr lang="fr-FR" sz="1500" dirty="0"/>
              <a:t>).</a:t>
            </a:r>
            <a:r>
              <a:rPr lang="fr-FR" sz="1500" dirty="0" err="1"/>
              <a:t>keyprotector</a:t>
            </a:r>
            <a:r>
              <a:rPr lang="fr-FR" sz="1500" dirty="0"/>
              <a:t> | </a:t>
            </a:r>
            <a:r>
              <a:rPr lang="fr-FR" sz="1500" dirty="0" err="1">
                <a:solidFill>
                  <a:schemeClr val="accent1"/>
                </a:solidFill>
              </a:rPr>
              <a:t>where</a:t>
            </a:r>
            <a:r>
              <a:rPr lang="fr-FR" sz="1500" dirty="0"/>
              <a:t> {</a:t>
            </a:r>
            <a:r>
              <a:rPr lang="fr-FR" sz="1500" dirty="0">
                <a:solidFill>
                  <a:srgbClr val="FF0000"/>
                </a:solidFill>
              </a:rPr>
              <a:t>$_</a:t>
            </a:r>
            <a:r>
              <a:rPr lang="fr-FR" sz="1500" dirty="0"/>
              <a:t>.</a:t>
            </a:r>
            <a:r>
              <a:rPr lang="fr-FR" sz="1500" dirty="0" err="1"/>
              <a:t>Keyprotectortype</a:t>
            </a:r>
            <a:r>
              <a:rPr lang="fr-FR" sz="1500" dirty="0"/>
              <a:t> 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fr-FR" sz="1500" dirty="0" err="1">
                <a:solidFill>
                  <a:schemeClr val="bg1">
                    <a:lumMod val="65000"/>
                  </a:schemeClr>
                </a:solidFill>
              </a:rPr>
              <a:t>eq</a:t>
            </a:r>
            <a:r>
              <a:rPr lang="fr-FR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500" dirty="0">
                <a:solidFill>
                  <a:srgbClr val="C00000"/>
                </a:solidFill>
              </a:rPr>
              <a:t>'</a:t>
            </a:r>
            <a:r>
              <a:rPr lang="fr-FR" sz="1500" dirty="0" err="1">
                <a:solidFill>
                  <a:srgbClr val="C00000"/>
                </a:solidFill>
              </a:rPr>
              <a:t>RecoveryPassword</a:t>
            </a:r>
            <a:r>
              <a:rPr lang="fr-FR" sz="1500" dirty="0">
                <a:solidFill>
                  <a:srgbClr val="C00000"/>
                </a:solidFill>
              </a:rPr>
              <a:t>'</a:t>
            </a:r>
            <a:r>
              <a:rPr lang="fr-FR" sz="1500" dirty="0"/>
              <a:t>} | </a:t>
            </a:r>
            <a:r>
              <a:rPr lang="fr-FR" sz="1500" dirty="0">
                <a:solidFill>
                  <a:schemeClr val="accent1"/>
                </a:solidFill>
              </a:rPr>
              <a:t>Select-Object</a:t>
            </a:r>
            <a:r>
              <a:rPr lang="fr-FR" sz="1500" dirty="0"/>
              <a:t>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</a:rPr>
              <a:t>ExpandProperty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500" dirty="0" err="1">
                <a:solidFill>
                  <a:srgbClr val="7030A0"/>
                </a:solidFill>
              </a:rPr>
              <a:t>KeyProtectorID</a:t>
            </a:r>
            <a:endParaRPr lang="fr-FR" sz="15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accent1"/>
                </a:solidFill>
              </a:rPr>
              <a:t>Backup-</a:t>
            </a:r>
            <a:r>
              <a:rPr lang="fr-FR" sz="1500" dirty="0" err="1">
                <a:solidFill>
                  <a:schemeClr val="accent1"/>
                </a:solidFill>
              </a:rPr>
              <a:t>BitLockerKeyProtector</a:t>
            </a:r>
            <a:r>
              <a:rPr lang="fr-FR" sz="1500" dirty="0"/>
              <a:t>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</a:rPr>
              <a:t>MountPoint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500" dirty="0">
                <a:solidFill>
                  <a:srgbClr val="FF0000"/>
                </a:solidFill>
              </a:rPr>
              <a:t>$</a:t>
            </a:r>
            <a:r>
              <a:rPr lang="fr-FR" sz="1500" dirty="0" err="1">
                <a:solidFill>
                  <a:srgbClr val="FF0000"/>
                </a:solidFill>
              </a:rPr>
              <a:t>env:SystemDrive</a:t>
            </a:r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500" dirty="0" err="1">
                <a:solidFill>
                  <a:schemeClr val="accent1">
                    <a:lumMod val="50000"/>
                  </a:schemeClr>
                </a:solidFill>
              </a:rPr>
              <a:t>KeyProtectorId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500" dirty="0">
                <a:solidFill>
                  <a:srgbClr val="FF0000"/>
                </a:solidFill>
              </a:rPr>
              <a:t>$</a:t>
            </a:r>
            <a:r>
              <a:rPr lang="fr-FR" sz="1500" dirty="0" err="1">
                <a:solidFill>
                  <a:srgbClr val="FF0000"/>
                </a:solidFill>
              </a:rPr>
              <a:t>RecoveryKeyGUID</a:t>
            </a:r>
            <a:endParaRPr lang="fr-FR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Windows </a:t>
            </a:r>
            <a:r>
              <a:rPr lang="fr-FR" dirty="0"/>
              <a:t>10 TPM </a:t>
            </a:r>
            <a:r>
              <a:rPr lang="fr-FR" dirty="0" smtClean="0"/>
              <a:t>non activé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ntervention sur place obligatoire.</a:t>
            </a:r>
          </a:p>
          <a:p>
            <a:r>
              <a:rPr lang="fr-FR" dirty="0"/>
              <a:t>Mise à jour </a:t>
            </a:r>
            <a:r>
              <a:rPr lang="fr-FR" dirty="0" smtClean="0"/>
              <a:t>et paramétrage du Bios. </a:t>
            </a:r>
            <a:endParaRPr lang="fr-FR" dirty="0"/>
          </a:p>
          <a:p>
            <a:r>
              <a:rPr lang="fr-FR" dirty="0" smtClean="0"/>
              <a:t>Ensuite chiffrement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6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Analyse du </a:t>
            </a:r>
            <a:r>
              <a:rPr lang="fr-FR" dirty="0" smtClean="0"/>
              <a:t>risque</a:t>
            </a:r>
          </a:p>
          <a:p>
            <a:r>
              <a:rPr lang="fr-FR" dirty="0"/>
              <a:t>Eléments importants du </a:t>
            </a:r>
            <a:r>
              <a:rPr lang="fr-FR" dirty="0" smtClean="0"/>
              <a:t>chiffrement</a:t>
            </a:r>
          </a:p>
          <a:p>
            <a:r>
              <a:rPr lang="fr-FR" dirty="0"/>
              <a:t>Chiffrement Windows</a:t>
            </a:r>
            <a:r>
              <a:rPr lang="fr-FR" dirty="0" smtClean="0"/>
              <a:t> : </a:t>
            </a:r>
            <a:r>
              <a:rPr lang="fr-FR" dirty="0"/>
              <a:t>Mise en </a:t>
            </a:r>
            <a:r>
              <a:rPr lang="fr-FR" dirty="0" smtClean="0"/>
              <a:t>œuvre</a:t>
            </a:r>
          </a:p>
          <a:p>
            <a:r>
              <a:rPr lang="fr-FR" dirty="0"/>
              <a:t>Bilan a 6 mois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8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Windows </a:t>
            </a:r>
            <a:r>
              <a:rPr lang="fr-FR" dirty="0"/>
              <a:t>10 </a:t>
            </a:r>
            <a:r>
              <a:rPr lang="fr-FR" dirty="0" smtClean="0"/>
              <a:t>sans TPM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70" r="55318" b="8245"/>
          <a:stretch/>
        </p:blipFill>
        <p:spPr>
          <a:xfrm>
            <a:off x="181071" y="2240987"/>
            <a:ext cx="4479204" cy="26400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14735"/>
          <a:stretch/>
        </p:blipFill>
        <p:spPr>
          <a:xfrm>
            <a:off x="4660276" y="2240987"/>
            <a:ext cx="3963245" cy="26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Windows 10 disque DATA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645" y="2120559"/>
            <a:ext cx="4209203" cy="32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Chiffrement Windows 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Intervention lourde sur le poste en cas de chiffrement.</a:t>
            </a:r>
          </a:p>
          <a:p>
            <a:r>
              <a:rPr lang="fr-FR" dirty="0"/>
              <a:t>Fin de vie de Windows </a:t>
            </a:r>
            <a:r>
              <a:rPr lang="fr-FR" dirty="0" smtClean="0"/>
              <a:t>7 en </a:t>
            </a:r>
            <a:r>
              <a:rPr lang="fr-FR" dirty="0"/>
              <a:t>01/2020.</a:t>
            </a:r>
          </a:p>
          <a:p>
            <a:r>
              <a:rPr lang="fr-FR" dirty="0"/>
              <a:t>Donc migration vers Windows 10 avant le chiffrement</a:t>
            </a:r>
          </a:p>
        </p:txBody>
      </p:sp>
    </p:spTree>
    <p:extLst>
      <p:ext uri="{BB962C8B-B14F-4D97-AF65-F5344CB8AC3E}">
        <p14:creationId xmlns:p14="http://schemas.microsoft.com/office/powerpoint/2010/main" val="598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a 6 mois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Nombre d’ordinateurs W10 chiffrés avec la clé dans l’AD : 287</a:t>
            </a:r>
          </a:p>
          <a:p>
            <a:r>
              <a:rPr lang="fr-FR" dirty="0" smtClean="0"/>
              <a:t>Nombre d’ordinateurs W10 chiffrés sans la clé dans l’AD : 8</a:t>
            </a:r>
          </a:p>
          <a:p>
            <a:r>
              <a:rPr lang="fr-FR" dirty="0"/>
              <a:t>Nombre d’ordinateurs </a:t>
            </a:r>
            <a:r>
              <a:rPr lang="fr-FR" dirty="0" smtClean="0"/>
              <a:t>W10 avec TPM non actif : 35</a:t>
            </a:r>
          </a:p>
          <a:p>
            <a:r>
              <a:rPr lang="fr-FR" dirty="0" smtClean="0"/>
              <a:t>Nombre d’ordinateurs W7 restant a migrer : 91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possible TPM+ PIN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Ajouter </a:t>
            </a:r>
            <a:r>
              <a:rPr lang="fr-FR" dirty="0"/>
              <a:t>une méthode supplémentaire </a:t>
            </a:r>
            <a:r>
              <a:rPr lang="fr-FR" dirty="0" smtClean="0"/>
              <a:t>d’authentification</a:t>
            </a:r>
          </a:p>
          <a:p>
            <a:pPr lvl="1"/>
            <a:r>
              <a:rPr lang="fr-FR" dirty="0"/>
              <a:t>manage-</a:t>
            </a:r>
            <a:r>
              <a:rPr lang="fr-FR" dirty="0" err="1"/>
              <a:t>bde</a:t>
            </a:r>
            <a:r>
              <a:rPr lang="fr-FR" dirty="0"/>
              <a:t> –</a:t>
            </a:r>
            <a:r>
              <a:rPr lang="fr-FR" dirty="0" err="1"/>
              <a:t>protectors</a:t>
            </a:r>
            <a:r>
              <a:rPr lang="fr-FR" dirty="0"/>
              <a:t> –</a:t>
            </a:r>
            <a:r>
              <a:rPr lang="fr-FR" dirty="0" err="1"/>
              <a:t>delete</a:t>
            </a:r>
            <a:r>
              <a:rPr lang="fr-FR" dirty="0"/>
              <a:t> %</a:t>
            </a:r>
            <a:r>
              <a:rPr lang="fr-FR" dirty="0" err="1"/>
              <a:t>systemdrive</a:t>
            </a:r>
            <a:r>
              <a:rPr lang="fr-FR" dirty="0"/>
              <a:t>% -type </a:t>
            </a:r>
            <a:r>
              <a:rPr lang="fr-FR" dirty="0" err="1" smtClean="0"/>
              <a:t>tpm</a:t>
            </a:r>
            <a:endParaRPr lang="fr-FR" dirty="0"/>
          </a:p>
          <a:p>
            <a:pPr lvl="1"/>
            <a:r>
              <a:rPr lang="fr-FR" dirty="0"/>
              <a:t>manage-</a:t>
            </a:r>
            <a:r>
              <a:rPr lang="fr-FR" dirty="0" err="1"/>
              <a:t>bde</a:t>
            </a:r>
            <a:r>
              <a:rPr lang="fr-FR" dirty="0"/>
              <a:t> –</a:t>
            </a:r>
            <a:r>
              <a:rPr lang="fr-FR" dirty="0" err="1"/>
              <a:t>protectors</a:t>
            </a:r>
            <a:r>
              <a:rPr lang="fr-FR" dirty="0"/>
              <a:t> –</a:t>
            </a:r>
            <a:r>
              <a:rPr lang="fr-FR" dirty="0" err="1"/>
              <a:t>add</a:t>
            </a:r>
            <a:r>
              <a:rPr lang="fr-FR" dirty="0"/>
              <a:t> %</a:t>
            </a:r>
            <a:r>
              <a:rPr lang="fr-FR" dirty="0" err="1"/>
              <a:t>systemdrive</a:t>
            </a:r>
            <a:r>
              <a:rPr lang="fr-FR" dirty="0"/>
              <a:t>% -</a:t>
            </a:r>
            <a:r>
              <a:rPr lang="fr-FR" dirty="0" err="1"/>
              <a:t>tpmandpin</a:t>
            </a:r>
            <a:r>
              <a:rPr lang="fr-FR" dirty="0"/>
              <a:t> </a:t>
            </a:r>
            <a:r>
              <a:rPr lang="fr-FR" dirty="0" smtClean="0"/>
              <a:t>« 4-20 </a:t>
            </a:r>
            <a:r>
              <a:rPr lang="fr-FR" dirty="0"/>
              <a:t>digit </a:t>
            </a:r>
            <a:r>
              <a:rPr lang="fr-FR" dirty="0" err="1" smtClean="0"/>
              <a:t>numeric</a:t>
            </a:r>
            <a:r>
              <a:rPr lang="fr-FR" dirty="0" smtClean="0"/>
              <a:t> » </a:t>
            </a:r>
            <a:r>
              <a:rPr lang="fr-FR" dirty="0"/>
              <a:t>PIN</a:t>
            </a:r>
            <a:endParaRPr lang="fr-FR" dirty="0" smtClean="0"/>
          </a:p>
          <a:p>
            <a:r>
              <a:rPr lang="fr-FR" dirty="0" smtClean="0"/>
              <a:t>Déverrouillage </a:t>
            </a:r>
            <a:r>
              <a:rPr lang="fr-FR" dirty="0"/>
              <a:t>automatique du volume système au démarrage lorsque le PC est sur le </a:t>
            </a:r>
            <a:r>
              <a:rPr lang="fr-FR" dirty="0" smtClean="0"/>
              <a:t>réseau interne sans </a:t>
            </a:r>
            <a:r>
              <a:rPr lang="fr-FR" dirty="0" err="1" smtClean="0"/>
              <a:t>tapper</a:t>
            </a:r>
            <a:r>
              <a:rPr lang="fr-FR" dirty="0" smtClean="0"/>
              <a:t> le code PIN: </a:t>
            </a:r>
            <a:r>
              <a:rPr lang="fr-FR" dirty="0" err="1" smtClean="0"/>
              <a:t>BitLocker-NetworkUnlock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>
                <a:hlinkClick r:id="rId2"/>
              </a:rPr>
              <a:t>https</a:t>
            </a:r>
            <a:r>
              <a:rPr lang="fr-FR" sz="2000" dirty="0">
                <a:hlinkClick r:id="rId2"/>
              </a:rPr>
              <a:t>://</a:t>
            </a:r>
            <a:r>
              <a:rPr lang="fr-FR" sz="2000" dirty="0" smtClean="0">
                <a:hlinkClick r:id="rId2"/>
              </a:rPr>
              <a:t>docs.microsoft.com/fr-fr/windows/security/information-protection/bitlocker/prepare-your-organization-for-bitlocker-planning-and-policies</a:t>
            </a:r>
            <a:endParaRPr lang="fr-FR" sz="2000" dirty="0" smtClean="0"/>
          </a:p>
          <a:p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docs.microsoft.com/fr-fr/windows/security/information-protection/bitlocker/bitlocker-group-policy-settings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>
                <a:hlinkClick r:id="rId4"/>
              </a:rPr>
              <a:t>https://intranet.cnrs.fr/protection_donnees/conserver/conditions-conservation/Pages/default.aspx</a:t>
            </a:r>
            <a:endParaRPr lang="fr-FR" sz="2000" dirty="0" smtClean="0"/>
          </a:p>
          <a:p>
            <a:pPr lvl="1"/>
            <a:r>
              <a:rPr lang="fr-FR" dirty="0" smtClean="0"/>
              <a:t>Installation Windows 10 Education</a:t>
            </a:r>
          </a:p>
          <a:p>
            <a:pPr lvl="1"/>
            <a:r>
              <a:rPr lang="fr-FR" dirty="0" smtClean="0"/>
              <a:t>Gestion de la confidentialité</a:t>
            </a:r>
          </a:p>
          <a:p>
            <a:pPr lvl="1"/>
            <a:r>
              <a:rPr lang="fr-FR" dirty="0" smtClean="0"/>
              <a:t>Suppression de OneDrive</a:t>
            </a:r>
          </a:p>
          <a:p>
            <a:pPr lvl="1"/>
            <a:r>
              <a:rPr lang="fr-FR" dirty="0" smtClean="0"/>
              <a:t>Chiffrement </a:t>
            </a:r>
            <a:r>
              <a:rPr lang="fr-FR" dirty="0" err="1" smtClean="0"/>
              <a:t>BitLocker</a:t>
            </a:r>
            <a:r>
              <a:rPr lang="fr-FR" dirty="0" smtClean="0"/>
              <a:t> avec clé USB de démarrage 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1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fr-FR" dirty="0" smtClean="0"/>
              <a:t>Des q</a:t>
            </a:r>
            <a:r>
              <a:rPr lang="fr-FR" dirty="0" smtClean="0"/>
              <a:t>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5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du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 chiffrement protège les données lors du vol de matériel.</a:t>
            </a:r>
          </a:p>
          <a:p>
            <a:r>
              <a:rPr lang="fr-FR" dirty="0" smtClean="0"/>
              <a:t>Analyse du risque:</a:t>
            </a:r>
          </a:p>
          <a:p>
            <a:pPr lvl="1"/>
            <a:r>
              <a:rPr lang="fr-FR" dirty="0" smtClean="0"/>
              <a:t>Serveurs:</a:t>
            </a:r>
          </a:p>
          <a:p>
            <a:pPr lvl="2"/>
            <a:r>
              <a:rPr lang="fr-FR" dirty="0" smtClean="0"/>
              <a:t>Serveurs sont en salle serveur avec 2 cartes d’accès différentes.</a:t>
            </a:r>
          </a:p>
          <a:p>
            <a:pPr lvl="2"/>
            <a:r>
              <a:rPr lang="fr-FR" dirty="0" smtClean="0"/>
              <a:t>Espace de stockage représente 2 baies complètes (trop lourds).</a:t>
            </a:r>
          </a:p>
          <a:p>
            <a:pPr lvl="1"/>
            <a:r>
              <a:rPr lang="fr-FR" dirty="0" smtClean="0"/>
              <a:t>Equipements scientifiques:</a:t>
            </a:r>
          </a:p>
          <a:p>
            <a:pPr lvl="2"/>
            <a:r>
              <a:rPr lang="fr-FR" dirty="0" smtClean="0"/>
              <a:t>Données brutes transférées sur la baie en salle serveur.</a:t>
            </a:r>
          </a:p>
          <a:p>
            <a:pPr lvl="2"/>
            <a:r>
              <a:rPr lang="fr-FR" dirty="0" smtClean="0"/>
              <a:t>Image système réalisé après chaque intervention majeur. </a:t>
            </a:r>
          </a:p>
          <a:p>
            <a:pPr lvl="1"/>
            <a:r>
              <a:rPr lang="fr-FR" dirty="0" smtClean="0"/>
              <a:t>Postes bureautiques:</a:t>
            </a:r>
          </a:p>
          <a:p>
            <a:pPr lvl="2"/>
            <a:r>
              <a:rPr lang="fr-FR" dirty="0" smtClean="0"/>
              <a:t>Données les plus sensibles pour l’établissement mais aussi pour les personnes.</a:t>
            </a:r>
          </a:p>
          <a:p>
            <a:pPr lvl="2"/>
            <a:r>
              <a:rPr lang="fr-FR" dirty="0" smtClean="0"/>
              <a:t>Beaucoup de portables bureautiques donc plus de risque de vol.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Eléments importants du chiffrement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fr-FR" dirty="0"/>
              <a:t>S</a:t>
            </a:r>
            <a:r>
              <a:rPr lang="fr-FR" dirty="0" smtClean="0"/>
              <a:t>auvegarde des données.</a:t>
            </a:r>
          </a:p>
          <a:p>
            <a:pPr lvl="1"/>
            <a:r>
              <a:rPr lang="fr-FR" dirty="0" smtClean="0"/>
              <a:t>Palier à la perte de données en cas de vol.</a:t>
            </a:r>
          </a:p>
          <a:p>
            <a:pPr lvl="1"/>
            <a:r>
              <a:rPr lang="fr-FR" dirty="0" smtClean="0"/>
              <a:t>Données plus difficiles à récupérer sur un disque chiffré endommagé.</a:t>
            </a:r>
            <a:endParaRPr lang="fr-FR" dirty="0"/>
          </a:p>
          <a:p>
            <a:pPr marL="385763" indent="-385763">
              <a:buFont typeface="+mj-lt"/>
              <a:buAutoNum type="arabicPeriod"/>
            </a:pPr>
            <a:r>
              <a:rPr lang="fr-FR" dirty="0" smtClean="0"/>
              <a:t>Système de séquestre fiable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Clé </a:t>
            </a:r>
            <a:r>
              <a:rPr lang="fr-FR" dirty="0"/>
              <a:t>de récupération nécessaire </a:t>
            </a:r>
            <a:r>
              <a:rPr lang="fr-FR" dirty="0" smtClean="0"/>
              <a:t>pour les intervention en cas de panne. 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clé de recouvrement doit être </a:t>
            </a:r>
            <a:r>
              <a:rPr lang="fr-FR" dirty="0" smtClean="0"/>
              <a:t>sauvegardée automatiquement.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64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Sauvegarde des </a:t>
            </a:r>
            <a:r>
              <a:rPr lang="fr-FR" dirty="0" smtClean="0"/>
              <a:t>données à l’I2BC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La donnée au centre du SI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Baie </a:t>
            </a:r>
            <a:r>
              <a:rPr lang="fr-FR" dirty="0"/>
              <a:t>de disques centralisée et sécurisée.</a:t>
            </a:r>
          </a:p>
          <a:p>
            <a:pPr lvl="1"/>
            <a:r>
              <a:rPr lang="fr-FR" dirty="0"/>
              <a:t>Espaces de stockage pour les plateformes, les équipes et </a:t>
            </a:r>
            <a:r>
              <a:rPr lang="fr-FR" dirty="0" smtClean="0"/>
              <a:t>individuels.</a:t>
            </a:r>
            <a:endParaRPr lang="fr-FR" dirty="0"/>
          </a:p>
          <a:p>
            <a:pPr lvl="1"/>
            <a:r>
              <a:rPr lang="fr-FR" dirty="0"/>
              <a:t>Accès depuis les équipements scientifiques, les clusters et les postes bureautiques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Mise en œuvre des sauvegardes.</a:t>
            </a:r>
            <a:endParaRPr lang="fr-FR" dirty="0"/>
          </a:p>
          <a:p>
            <a:pPr lvl="1"/>
            <a:r>
              <a:rPr lang="fr-FR" dirty="0"/>
              <a:t>Les données sont sauvegardées par les utilisateurs sur la baie.</a:t>
            </a:r>
          </a:p>
          <a:p>
            <a:pPr lvl="1"/>
            <a:r>
              <a:rPr lang="fr-FR" dirty="0"/>
              <a:t>Accès depuis l’extérieur aux espaces de stockages.</a:t>
            </a:r>
          </a:p>
          <a:p>
            <a:pPr lvl="1"/>
            <a:r>
              <a:rPr lang="fr-FR" dirty="0"/>
              <a:t>Installation et paramétrage d’outil de synchronisation des </a:t>
            </a:r>
            <a:r>
              <a:rPr lang="fr-FR" dirty="0" smtClean="0"/>
              <a:t>données sur demande.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de séquestre </a:t>
            </a:r>
            <a:r>
              <a:rPr lang="fr-FR" dirty="0" smtClean="0"/>
              <a:t>fiable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clé de récupération doit être </a:t>
            </a:r>
            <a:r>
              <a:rPr lang="fr-FR" dirty="0" smtClean="0"/>
              <a:t>sauvegardée avant le lancement du chiffrement. </a:t>
            </a:r>
            <a:endParaRPr lang="fr-FR" dirty="0"/>
          </a:p>
          <a:p>
            <a:r>
              <a:rPr lang="fr-FR" dirty="0"/>
              <a:t>Si </a:t>
            </a:r>
            <a:r>
              <a:rPr lang="fr-FR" dirty="0" smtClean="0"/>
              <a:t>le lecteur est déchiffré puis </a:t>
            </a:r>
            <a:r>
              <a:rPr lang="fr-FR" dirty="0" err="1" smtClean="0"/>
              <a:t>re</a:t>
            </a:r>
            <a:r>
              <a:rPr lang="fr-FR" dirty="0" smtClean="0"/>
              <a:t>-chiffré, la nouvelle clé </a:t>
            </a:r>
            <a:r>
              <a:rPr lang="fr-FR" dirty="0"/>
              <a:t>de chiffrement </a:t>
            </a:r>
            <a:r>
              <a:rPr lang="fr-FR" dirty="0" smtClean="0"/>
              <a:t>doit </a:t>
            </a:r>
            <a:r>
              <a:rPr lang="fr-FR" dirty="0"/>
              <a:t>être sauvegardée.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Chiffrement </a:t>
            </a:r>
            <a:r>
              <a:rPr lang="fr-FR" dirty="0" smtClean="0"/>
              <a:t>Windows : </a:t>
            </a:r>
            <a:r>
              <a:rPr lang="fr-FR" dirty="0" err="1"/>
              <a:t>BitLocker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Intégré dans Windows 10 donc pas d’agent à déployer.</a:t>
            </a:r>
          </a:p>
          <a:p>
            <a:r>
              <a:rPr lang="fr-FR" dirty="0" smtClean="0"/>
              <a:t>Pas de serveur ou de base de donnée dédié.</a:t>
            </a:r>
          </a:p>
          <a:p>
            <a:r>
              <a:rPr lang="fr-FR" dirty="0" smtClean="0"/>
              <a:t>Système de séquestre intégré à l’AD.</a:t>
            </a:r>
          </a:p>
          <a:p>
            <a:r>
              <a:rPr lang="fr-FR" dirty="0" smtClean="0"/>
              <a:t>Paramétrable par GPO.</a:t>
            </a:r>
          </a:p>
          <a:p>
            <a:r>
              <a:rPr lang="fr-FR" dirty="0" smtClean="0"/>
              <a:t>Activation sur les postes par scripts.</a:t>
            </a:r>
          </a:p>
          <a:p>
            <a:r>
              <a:rPr lang="fr-FR" dirty="0" smtClean="0"/>
              <a:t>Utilisation du </a:t>
            </a:r>
            <a:r>
              <a:rPr lang="fr-FR" dirty="0" smtClean="0"/>
              <a:t>TPM. </a:t>
            </a:r>
            <a:endParaRPr lang="fr-FR" dirty="0" smtClean="0"/>
          </a:p>
          <a:p>
            <a:pPr lvl="1"/>
            <a:r>
              <a:rPr lang="fr-FR" dirty="0" smtClean="0"/>
              <a:t>Protège </a:t>
            </a:r>
            <a:r>
              <a:rPr lang="fr-FR" dirty="0"/>
              <a:t>la « </a:t>
            </a:r>
            <a:r>
              <a:rPr lang="fr-FR" i="1" dirty="0"/>
              <a:t>Volume Master Key</a:t>
            </a:r>
            <a:r>
              <a:rPr lang="fr-FR" dirty="0"/>
              <a:t> » et de </a:t>
            </a:r>
            <a:r>
              <a:rPr lang="fr-FR" dirty="0" smtClean="0"/>
              <a:t>vérifie </a:t>
            </a:r>
            <a:r>
              <a:rPr lang="fr-FR" dirty="0"/>
              <a:t>que la configuration du système n’a pas été altérée </a:t>
            </a:r>
            <a:r>
              <a:rPr lang="fr-FR" dirty="0" smtClean="0"/>
              <a:t>(</a:t>
            </a:r>
            <a:r>
              <a:rPr lang="fr-FR" dirty="0" err="1" smtClean="0"/>
              <a:t>PCRs</a:t>
            </a:r>
            <a:r>
              <a:rPr lang="fr-FR" dirty="0" smtClean="0"/>
              <a:t>).</a:t>
            </a:r>
          </a:p>
          <a:p>
            <a:r>
              <a:rPr lang="fr-FR" dirty="0" smtClean="0"/>
              <a:t>Possibilité d’utiliser des mots de passe ou des clés </a:t>
            </a:r>
            <a:r>
              <a:rPr lang="fr-FR" dirty="0" smtClean="0"/>
              <a:t>USB.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953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Chiffrement Windows : Mise en œuvre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Préparation de l’Active Directory:</a:t>
            </a:r>
          </a:p>
          <a:p>
            <a:pPr lvl="1"/>
            <a:r>
              <a:rPr lang="fr-FR" dirty="0" smtClean="0"/>
              <a:t>Vérification </a:t>
            </a:r>
            <a:r>
              <a:rPr lang="fr-FR" dirty="0"/>
              <a:t>du </a:t>
            </a:r>
            <a:r>
              <a:rPr lang="fr-FR" dirty="0" smtClean="0"/>
              <a:t>schéma. </a:t>
            </a:r>
          </a:p>
          <a:p>
            <a:pPr lvl="1"/>
            <a:r>
              <a:rPr lang="fr-FR" dirty="0" smtClean="0"/>
              <a:t>Installation des </a:t>
            </a:r>
            <a:r>
              <a:rPr lang="fr-FR" dirty="0"/>
              <a:t>outils d’administration </a:t>
            </a:r>
            <a:r>
              <a:rPr lang="fr-FR" dirty="0" err="1" smtClean="0"/>
              <a:t>BitLocker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Création d’une GPO pour le chiffrement.</a:t>
            </a:r>
          </a:p>
          <a:p>
            <a:r>
              <a:rPr lang="fr-FR" dirty="0" smtClean="0"/>
              <a:t>Paramétrage des postes</a:t>
            </a:r>
          </a:p>
        </p:txBody>
      </p:sp>
    </p:spTree>
    <p:extLst>
      <p:ext uri="{BB962C8B-B14F-4D97-AF65-F5344CB8AC3E}">
        <p14:creationId xmlns:p14="http://schemas.microsoft.com/office/powerpoint/2010/main" val="7006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de l’Active </a:t>
            </a:r>
            <a:r>
              <a:rPr lang="fr-FR" dirty="0" smtClean="0"/>
              <a:t>Directory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Vérification </a:t>
            </a:r>
            <a:r>
              <a:rPr lang="fr-FR" dirty="0"/>
              <a:t>du schéma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15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Get-ADObject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1500" dirty="0">
                <a:solidFill>
                  <a:srgbClr val="000080"/>
                </a:solidFill>
                <a:latin typeface="Lucida Console" panose="020B0609040504020204" pitchFamily="49" charset="0"/>
              </a:rPr>
              <a:t>-</a:t>
            </a:r>
            <a:r>
              <a:rPr lang="fr-FR" sz="1500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SearchBase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 ((</a:t>
            </a:r>
            <a:r>
              <a:rPr lang="fr-FR" sz="1500" dirty="0">
                <a:solidFill>
                  <a:srgbClr val="0000FF"/>
                </a:solidFill>
                <a:latin typeface="Lucida Console" panose="020B0609040504020204" pitchFamily="49" charset="0"/>
              </a:rPr>
              <a:t>GET-</a:t>
            </a:r>
            <a:r>
              <a:rPr lang="fr-FR" sz="15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ADRootDSE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)</a:t>
            </a:r>
            <a:r>
              <a:rPr lang="fr-FR" sz="1500" dirty="0">
                <a:solidFill>
                  <a:srgbClr val="A9A9A9"/>
                </a:solidFill>
                <a:latin typeface="Lucida Console" panose="020B0609040504020204" pitchFamily="49" charset="0"/>
              </a:rPr>
              <a:t>.</a:t>
            </a:r>
            <a:r>
              <a:rPr lang="fr-FR" sz="15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SchemaNamingContext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) </a:t>
            </a:r>
            <a:r>
              <a:rPr lang="fr-FR" sz="1500" dirty="0">
                <a:solidFill>
                  <a:srgbClr val="000080"/>
                </a:solidFill>
                <a:latin typeface="Lucida Console" panose="020B0609040504020204" pitchFamily="49" charset="0"/>
              </a:rPr>
              <a:t>-</a:t>
            </a:r>
            <a:r>
              <a:rPr lang="fr-FR" sz="1500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Filter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 {</a:t>
            </a:r>
            <a:r>
              <a:rPr lang="fr-FR" sz="1500" dirty="0">
                <a:solidFill>
                  <a:srgbClr val="0000FF"/>
                </a:solidFill>
                <a:latin typeface="Lucida Console" panose="020B0609040504020204" pitchFamily="49" charset="0"/>
              </a:rPr>
              <a:t>Name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1500" dirty="0">
                <a:solidFill>
                  <a:srgbClr val="000080"/>
                </a:solidFill>
                <a:latin typeface="Lucida Console" panose="020B0609040504020204" pitchFamily="49" charset="0"/>
              </a:rPr>
              <a:t>-</a:t>
            </a:r>
            <a:r>
              <a:rPr lang="fr-FR" sz="1500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like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1500" dirty="0">
                <a:solidFill>
                  <a:srgbClr val="8B0000"/>
                </a:solidFill>
                <a:latin typeface="Lucida Console" panose="020B0609040504020204" pitchFamily="49" charset="0"/>
              </a:rPr>
              <a:t>"ms-FVE-*"</a:t>
            </a:r>
            <a:r>
              <a:rPr lang="fr-FR" sz="1500" dirty="0">
                <a:solidFill>
                  <a:prstClr val="black"/>
                </a:solidFill>
                <a:latin typeface="Lucida Console" panose="020B0609040504020204" pitchFamily="49" charset="0"/>
              </a:rPr>
              <a:t>} </a:t>
            </a:r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429" t="2518" r="33000" b="-2518"/>
          <a:stretch/>
        </p:blipFill>
        <p:spPr>
          <a:xfrm>
            <a:off x="628650" y="3259704"/>
            <a:ext cx="7460141" cy="16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2BC">
  <a:themeElements>
    <a:clrScheme name="I2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5F71"/>
      </a:accent1>
      <a:accent2>
        <a:srgbClr val="BB3527"/>
      </a:accent2>
      <a:accent3>
        <a:srgbClr val="49918A"/>
      </a:accent3>
      <a:accent4>
        <a:srgbClr val="577B75"/>
      </a:accent4>
      <a:accent5>
        <a:srgbClr val="E4A11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895</Words>
  <Application>Microsoft Office PowerPoint</Application>
  <PresentationFormat>Affichage à l'écran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Lucida Console</vt:lpstr>
      <vt:lpstr>I2BC</vt:lpstr>
      <vt:lpstr>Chiffrement Windows</vt:lpstr>
      <vt:lpstr>Plan</vt:lpstr>
      <vt:lpstr>Analyse du risque</vt:lpstr>
      <vt:lpstr>Eléments importants du chiffrement </vt:lpstr>
      <vt:lpstr>Sauvegarde des données à l’I2BC</vt:lpstr>
      <vt:lpstr>Système de séquestre fiable</vt:lpstr>
      <vt:lpstr>Chiffrement Windows : BitLocker</vt:lpstr>
      <vt:lpstr>Chiffrement Windows : Mise en œuvre</vt:lpstr>
      <vt:lpstr>Préparation de l’Active Directory </vt:lpstr>
      <vt:lpstr>Préparation de l’Active Directory </vt:lpstr>
      <vt:lpstr>Préparation de l’Active Directory: GPO</vt:lpstr>
      <vt:lpstr>Préparation de l’Active Directory: GPO</vt:lpstr>
      <vt:lpstr>Clé de récupération dans l’AD </vt:lpstr>
      <vt:lpstr>Chiffrement Windows :  Prérequis des postes</vt:lpstr>
      <vt:lpstr>Windows 10 TPM activé</vt:lpstr>
      <vt:lpstr>Windows 10 TPM activé</vt:lpstr>
      <vt:lpstr>Présentation PowerPoint</vt:lpstr>
      <vt:lpstr>Windows 10 déjà chiffré</vt:lpstr>
      <vt:lpstr>Windows 10 TPM non activé</vt:lpstr>
      <vt:lpstr>Windows 10 sans TPM</vt:lpstr>
      <vt:lpstr>Windows 10 disque DATA</vt:lpstr>
      <vt:lpstr>Chiffrement Windows 7</vt:lpstr>
      <vt:lpstr>Bilan a 6 mois </vt:lpstr>
      <vt:lpstr>Evolution possible TPM+ PIN</vt:lpstr>
      <vt:lpstr>Références</vt:lpstr>
      <vt:lpstr>Des questions 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Ludivine</dc:creator>
  <cp:lastModifiedBy>Christophe MILLIEN</cp:lastModifiedBy>
  <cp:revision>34</cp:revision>
  <dcterms:created xsi:type="dcterms:W3CDTF">2015-06-23T13:58:29Z</dcterms:created>
  <dcterms:modified xsi:type="dcterms:W3CDTF">2019-06-25T10:04:09Z</dcterms:modified>
</cp:coreProperties>
</file>