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6" r:id="rId4"/>
    <p:sldId id="261" r:id="rId5"/>
    <p:sldId id="260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5CA"/>
          </a:solidFill>
        </a:fill>
      </a:tcStyle>
    </a:wholeTbl>
    <a:band2H>
      <a:tcTxStyle/>
      <a:tcStyle>
        <a:tcBdr/>
        <a:fill>
          <a:solidFill>
            <a:srgbClr val="ECF2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4E4"/>
          </a:solidFill>
        </a:fill>
      </a:tcStyle>
    </a:wholeTbl>
    <a:band2H>
      <a:tcTxStyle/>
      <a:tcStyle>
        <a:tcBdr/>
        <a:fill>
          <a:solidFill>
            <a:srgbClr val="E7EBF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CFD1"/>
          </a:solidFill>
        </a:fill>
      </a:tcStyle>
    </a:wholeTbl>
    <a:band2H>
      <a:tcTxStyle/>
      <a:tcStyle>
        <a:tcBdr/>
        <a:fill>
          <a:solidFill>
            <a:srgbClr val="F7E8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69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3E84A-AF34-404A-9725-05312A1BADAE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52BD4-86AF-4385-92B4-8C1CEFB2B04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-ecran-hd.net/pc-driver/1397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hdimagegallery.net/arduino+uno+pinout?image=1887863" TargetMode="External"/><Relationship Id="rId4" Type="http://schemas.openxmlformats.org/officeDocument/2006/relationships/hyperlink" Target="http://arduino.cc/en/Main/ArduinoBoardUno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defRPr sz="1100"/>
            </a:pPr>
            <a:r>
              <a:t>Interface USB</a:t>
            </a:r>
          </a:p>
          <a:p>
            <a:pPr marL="228600">
              <a:defRPr sz="1100"/>
            </a:pPr>
            <a:r>
              <a:t>Bloc alimentation</a:t>
            </a:r>
          </a:p>
          <a:p>
            <a:pPr marL="228600">
              <a:defRPr sz="1100"/>
            </a:pPr>
            <a:r>
              <a:t>Le microcontrôleur (</a:t>
            </a:r>
            <a:r>
              <a:rPr u="sng">
                <a:solidFill>
                  <a:srgbClr val="185DA2"/>
                </a:solidFill>
                <a:uFill>
                  <a:solidFill>
                    <a:srgbClr val="185DA2"/>
                  </a:solidFill>
                </a:uFill>
                <a:hlinkClick r:id="rId3"/>
              </a:rPr>
              <a:t>image</a:t>
            </a:r>
            <a:r>
              <a:t>)</a:t>
            </a:r>
          </a:p>
          <a:p>
            <a:pPr marL="228600">
              <a:defRPr sz="1100"/>
            </a:pPr>
            <a:r>
              <a:t>Horloge</a:t>
            </a:r>
          </a:p>
          <a:p>
            <a:pPr marL="228600">
              <a:defRPr sz="1100"/>
            </a:pPr>
            <a:r>
              <a:t>Bouton poussoir de “Reset”</a:t>
            </a:r>
          </a:p>
          <a:p>
            <a:pPr marL="228600">
              <a:defRPr sz="1100"/>
            </a:pPr>
            <a:r>
              <a:t>Broches d’entrée/sortie “I/O digital”</a:t>
            </a:r>
          </a:p>
          <a:p>
            <a:pPr marL="228600">
              <a:defRPr sz="1100"/>
            </a:pPr>
            <a:r>
              <a:t>Broches d’entrées analogiques “Input Analog”</a:t>
            </a:r>
          </a:p>
          <a:p>
            <a:pPr>
              <a:defRPr sz="1100"/>
            </a:pPr>
            <a:r>
              <a:t/>
            </a:r>
            <a:br/>
            <a:r>
              <a:rPr u="sng">
                <a:solidFill>
                  <a:srgbClr val="185DA2"/>
                </a:solidFill>
                <a:uFill>
                  <a:solidFill>
                    <a:srgbClr val="185DA2"/>
                  </a:solidFill>
                </a:uFill>
                <a:hlinkClick r:id="rId4"/>
              </a:rPr>
              <a:t>http://arduino.cc/en/Main/ArduinoBoardUno</a:t>
            </a:r>
          </a:p>
          <a:p>
            <a:pPr>
              <a:defRPr sz="1100" u="sng">
                <a:solidFill>
                  <a:srgbClr val="2200CC"/>
                </a:solidFill>
              </a:defRPr>
            </a:pPr>
            <a:r>
              <a:rPr>
                <a:solidFill>
                  <a:srgbClr val="185DA2"/>
                </a:solidFill>
                <a:uFill>
                  <a:solidFill>
                    <a:srgbClr val="185DA2"/>
                  </a:solidFill>
                </a:uFill>
                <a:hlinkClick r:id="rId5"/>
              </a:rPr>
              <a:t>http://hdimagegallery.net/arduino+uno+pinout?image=1887863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sz="1000" smtClean="0">
              <a:solidFill>
                <a:srgbClr val="000000"/>
              </a:solidFill>
              <a:latin typeface="HelveticaNeueLT Pro 77 BdCn" pitchFamily="48" charset="0"/>
            </a:endParaRPr>
          </a:p>
          <a:p>
            <a:pPr>
              <a:defRPr/>
            </a:pPr>
            <a:fld id="{53519A28-54E8-4EF4-9D66-1CD036458980}" type="slidenum">
              <a:rPr lang="en-US" sz="1000" smtClean="0">
                <a:solidFill>
                  <a:srgbClr val="000000"/>
                </a:solidFill>
                <a:latin typeface="HelveticaNeueLT Pro 77 BdCn" pitchFamily="48" charset="0"/>
              </a:rPr>
              <a:pPr>
                <a:defRPr/>
              </a:pPr>
              <a:t>14</a:t>
            </a:fld>
            <a:endParaRPr lang="en-US" sz="1000" smtClean="0">
              <a:solidFill>
                <a:srgbClr val="000000"/>
              </a:solidFill>
              <a:latin typeface="HelveticaNeueLT Pro 77 BdCn" pitchFamily="48" charset="0"/>
            </a:endParaRPr>
          </a:p>
        </p:txBody>
      </p:sp>
      <p:sp>
        <p:nvSpPr>
          <p:cNvPr id="143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-1"/>
            <a:ext cx="9144000" cy="3518400"/>
          </a:xfrm>
          <a:prstGeom prst="rect">
            <a:avLst/>
          </a:prstGeom>
          <a:solidFill>
            <a:srgbClr val="2388D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3496604"/>
            <a:ext cx="9144000" cy="1"/>
          </a:xfrm>
          <a:prstGeom prst="line">
            <a:avLst/>
          </a:prstGeom>
          <a:ln w="57150">
            <a:solidFill>
              <a:srgbClr val="000000">
                <a:alpha val="14901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1867780"/>
            <a:ext cx="7772400" cy="1648801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Texte du titre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685800" y="3627025"/>
            <a:ext cx="7772400" cy="774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8DB"/>
                </a:solidFill>
              </a:defRPr>
            </a:lvl1pPr>
            <a:lvl2pPr>
              <a:defRPr>
                <a:solidFill>
                  <a:srgbClr val="2388DB"/>
                </a:solidFill>
              </a:defRPr>
            </a:lvl2pPr>
            <a:lvl3pPr>
              <a:defRPr>
                <a:solidFill>
                  <a:srgbClr val="2388DB"/>
                </a:solidFill>
              </a:defRPr>
            </a:lvl3pPr>
            <a:lvl4pPr>
              <a:defRPr>
                <a:solidFill>
                  <a:srgbClr val="2388DB"/>
                </a:solidFill>
              </a:defRPr>
            </a:lvl4pPr>
            <a:lvl5pPr>
              <a:defRPr>
                <a:solidFill>
                  <a:srgbClr val="2388D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4419600" y="4583288"/>
            <a:ext cx="2133600" cy="3679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half" idx="13"/>
          </p:nvPr>
        </p:nvSpPr>
        <p:spPr>
          <a:xfrm>
            <a:off x="4692272" y="1200150"/>
            <a:ext cx="3994501" cy="3725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388DB"/>
                </a:solidFill>
              </a:defRPr>
            </a:lvl1pPr>
            <a:lvl2pPr>
              <a:defRPr sz="1800">
                <a:solidFill>
                  <a:srgbClr val="2388DB"/>
                </a:solidFill>
              </a:defRPr>
            </a:lvl2pPr>
            <a:lvl3pPr>
              <a:defRPr sz="1800">
                <a:solidFill>
                  <a:srgbClr val="2388DB"/>
                </a:solidFill>
              </a:defRPr>
            </a:lvl3pPr>
            <a:lvl4pPr>
              <a:defRPr sz="1800">
                <a:solidFill>
                  <a:srgbClr val="2388DB"/>
                </a:solidFill>
              </a:defRPr>
            </a:lvl4pPr>
            <a:lvl5pPr>
              <a:defRPr sz="1800">
                <a:solidFill>
                  <a:srgbClr val="2388D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2" name="Shape 52"/>
          <p:cNvSpPr/>
          <p:nvPr/>
        </p:nvSpPr>
        <p:spPr>
          <a:xfrm>
            <a:off x="4273" y="-1"/>
            <a:ext cx="9144001" cy="4406401"/>
          </a:xfrm>
          <a:prstGeom prst="rect">
            <a:avLst/>
          </a:prstGeom>
          <a:solidFill>
            <a:srgbClr val="2388D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4384371"/>
            <a:ext cx="9144000" cy="1"/>
          </a:xfrm>
          <a:prstGeom prst="line">
            <a:avLst/>
          </a:prstGeom>
          <a:ln w="57150">
            <a:solidFill>
              <a:srgbClr val="000000">
                <a:alpha val="14901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8DB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1"/>
            <a:ext cx="9144000" cy="1149902"/>
          </a:xfrm>
          <a:prstGeom prst="rect">
            <a:avLst/>
          </a:prstGeom>
          <a:solidFill>
            <a:srgbClr val="2388D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1127874"/>
            <a:ext cx="9144000" cy="1"/>
          </a:xfrm>
          <a:prstGeom prst="line">
            <a:avLst/>
          </a:prstGeom>
          <a:ln w="57150">
            <a:solidFill>
              <a:srgbClr val="000000">
                <a:alpha val="14901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26290" y="4762675"/>
            <a:ext cx="379193" cy="367950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3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ubTitle" sz="quarter" idx="1"/>
          </p:nvPr>
        </p:nvSpPr>
        <p:spPr>
          <a:xfrm>
            <a:off x="527849" y="3743175"/>
            <a:ext cx="8088301" cy="896399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 algn="r"/>
            <a:r>
              <a:rPr lang="fr-FR" dirty="0" smtClean="0"/>
              <a:t>ANF </a:t>
            </a:r>
            <a:r>
              <a:rPr lang="fr-FR" dirty="0" err="1" smtClean="0"/>
              <a:t>IoT</a:t>
            </a:r>
            <a:r>
              <a:rPr lang="fr-FR" dirty="0" smtClean="0"/>
              <a:t> – 29/9/22</a:t>
            </a:r>
            <a:endParaRPr dirty="0"/>
          </a:p>
        </p:txBody>
      </p:sp>
      <p:sp>
        <p:nvSpPr>
          <p:cNvPr id="82" name="Shape 82"/>
          <p:cNvSpPr/>
          <p:nvPr/>
        </p:nvSpPr>
        <p:spPr>
          <a:xfrm>
            <a:off x="257041" y="1420661"/>
            <a:ext cx="7437834" cy="67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sz="32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pPr>
            <a:r>
              <a:rPr lang="fr-FR" dirty="0" smtClean="0"/>
              <a:t>Capteurs </a:t>
            </a:r>
            <a:r>
              <a:rPr lang="fr-FR" dirty="0" smtClean="0"/>
              <a:t>- Actionneurs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Actionneurs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17283" y="1348966"/>
            <a:ext cx="303291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lumineux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 descr="mat_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877" y="1762503"/>
            <a:ext cx="1644650" cy="1238250"/>
          </a:xfrm>
          <a:prstGeom prst="rect">
            <a:avLst/>
          </a:prstGeom>
        </p:spPr>
      </p:pic>
      <p:pic>
        <p:nvPicPr>
          <p:cNvPr id="5" name="Image 4" descr="led_ma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829" y="3403884"/>
            <a:ext cx="1625600" cy="1250950"/>
          </a:xfrm>
          <a:prstGeom prst="rect">
            <a:avLst/>
          </a:prstGeom>
        </p:spPr>
      </p:pic>
      <p:pic>
        <p:nvPicPr>
          <p:cNvPr id="7" name="Image 6" descr="lumine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2500" y="1741093"/>
            <a:ext cx="1970827" cy="1970827"/>
          </a:xfrm>
          <a:prstGeom prst="rect">
            <a:avLst/>
          </a:prstGeom>
        </p:spPr>
      </p:pic>
      <p:pic>
        <p:nvPicPr>
          <p:cNvPr id="8" name="Image 7" descr="co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6872" y="1566500"/>
            <a:ext cx="3105984" cy="23264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Actionneurs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9711" y="1339913"/>
            <a:ext cx="22633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servo-moteurs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 descr="servomoteu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574" y="1834331"/>
            <a:ext cx="2143125" cy="2143125"/>
          </a:xfrm>
          <a:prstGeom prst="rect">
            <a:avLst/>
          </a:prstGeom>
        </p:spPr>
      </p:pic>
      <p:pic>
        <p:nvPicPr>
          <p:cNvPr id="5" name="Image 4" descr="servomoteu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2854" y="1834331"/>
            <a:ext cx="1943100" cy="2352675"/>
          </a:xfrm>
          <a:prstGeom prst="rect">
            <a:avLst/>
          </a:prstGeom>
        </p:spPr>
      </p:pic>
      <p:pic>
        <p:nvPicPr>
          <p:cNvPr id="6" name="Image 5" descr="firgel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9017" y="1775335"/>
            <a:ext cx="3476625" cy="13144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Actionneurs – le servomoteur</a:t>
            </a:r>
            <a:endParaRPr lang="fr-FR" dirty="0"/>
          </a:p>
        </p:txBody>
      </p:sp>
      <p:pic>
        <p:nvPicPr>
          <p:cNvPr id="4" name="Image 3" descr="ser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94" y="1361320"/>
            <a:ext cx="3391122" cy="3047717"/>
          </a:xfrm>
          <a:prstGeom prst="rect">
            <a:avLst/>
          </a:prstGeom>
        </p:spPr>
      </p:pic>
      <p:pic>
        <p:nvPicPr>
          <p:cNvPr id="6" name="Image 5" descr="ServoImpluseA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1897" y="2030352"/>
            <a:ext cx="2990511" cy="2242883"/>
          </a:xfrm>
          <a:prstGeom prst="rect">
            <a:avLst/>
          </a:prstGeom>
        </p:spPr>
      </p:pic>
      <p:pic>
        <p:nvPicPr>
          <p:cNvPr id="7" name="Image 6" descr="ServoRaccorde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5670" y="3683000"/>
            <a:ext cx="1339850" cy="10795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10686" y="1530036"/>
            <a:ext cx="495224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C’est</a:t>
            </a:r>
            <a:r>
              <a:rPr kumimoji="0" lang="fr-FR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durée de l’impulsion 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qui fixe la </a:t>
            </a:r>
            <a:r>
              <a:rPr kumimoji="0" lang="fr-FR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position angulaire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Résultat de recherche d'images pour &quot;code couleur servomoteur graupner&quot;"/>
          <p:cNvPicPr>
            <a:picLocks noChangeAspect="1" noChangeArrowheads="1"/>
          </p:cNvPicPr>
          <p:nvPr/>
        </p:nvPicPr>
        <p:blipFill>
          <a:blip r:embed="rId5" cstate="print"/>
          <a:srcRect t="14173"/>
          <a:stretch>
            <a:fillRect/>
          </a:stretch>
        </p:blipFill>
        <p:spPr bwMode="auto">
          <a:xfrm>
            <a:off x="3744686" y="2069440"/>
            <a:ext cx="2104118" cy="18058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Servomoteurs… utilisation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8460" y="1288861"/>
            <a:ext cx="364854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Dans les </a:t>
            </a:r>
            <a:r>
              <a:rPr kumimoji="0" lang="fr-FR" sz="1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exmples</a:t>
            </a:r>
            <a:r>
              <a:rPr kumimoji="0" lang="fr-FR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-&gt; </a:t>
            </a:r>
            <a:r>
              <a:rPr kumimoji="0" lang="fr-FR" sz="1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servos</a:t>
            </a:r>
            <a:endParaRPr kumimoji="0" lang="fr-FR" sz="1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b="1" baseline="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sketch SWEEP (dans les exemples) 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35" t="16185" r="41093" b="22747"/>
          <a:stretch>
            <a:fillRect/>
          </a:stretch>
        </p:blipFill>
        <p:spPr bwMode="auto">
          <a:xfrm>
            <a:off x="3425776" y="1403350"/>
            <a:ext cx="2945000" cy="338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ésultat de recherche d'images pour &quot;code couleur servomoteur graupner&quot;"/>
          <p:cNvPicPr>
            <a:picLocks noChangeAspect="1" noChangeArrowheads="1"/>
          </p:cNvPicPr>
          <p:nvPr/>
        </p:nvPicPr>
        <p:blipFill>
          <a:blip r:embed="rId3" cstate="print"/>
          <a:srcRect t="14173"/>
          <a:stretch>
            <a:fillRect/>
          </a:stretch>
        </p:blipFill>
        <p:spPr bwMode="auto">
          <a:xfrm>
            <a:off x="207736" y="2012290"/>
            <a:ext cx="2104118" cy="1805874"/>
          </a:xfrm>
          <a:prstGeom prst="rect">
            <a:avLst/>
          </a:prstGeom>
          <a:noFill/>
        </p:spPr>
      </p:pic>
      <p:pic>
        <p:nvPicPr>
          <p:cNvPr id="6" name="Image 5" descr="ServoRaccorde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4920" y="3911600"/>
            <a:ext cx="1339850" cy="107950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H="1">
            <a:off x="4832350" y="4743450"/>
            <a:ext cx="2571750" cy="635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droit 11"/>
          <p:cNvCxnSpPr/>
          <p:nvPr/>
        </p:nvCxnSpPr>
        <p:spPr>
          <a:xfrm flipH="1" flipV="1">
            <a:off x="7105650" y="1346200"/>
            <a:ext cx="6350" cy="271145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necteur droit 13"/>
          <p:cNvCxnSpPr/>
          <p:nvPr/>
        </p:nvCxnSpPr>
        <p:spPr>
          <a:xfrm flipH="1">
            <a:off x="4660900" y="1346200"/>
            <a:ext cx="2432050" cy="635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16"/>
          <p:cNvCxnSpPr/>
          <p:nvPr/>
        </p:nvCxnSpPr>
        <p:spPr>
          <a:xfrm flipV="1">
            <a:off x="4699000" y="1346200"/>
            <a:ext cx="12700" cy="3937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cteur droit 18"/>
          <p:cNvCxnSpPr/>
          <p:nvPr/>
        </p:nvCxnSpPr>
        <p:spPr>
          <a:xfrm flipV="1">
            <a:off x="7429500" y="3346450"/>
            <a:ext cx="6350" cy="723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20"/>
          <p:cNvCxnSpPr/>
          <p:nvPr/>
        </p:nvCxnSpPr>
        <p:spPr>
          <a:xfrm>
            <a:off x="5803900" y="3340100"/>
            <a:ext cx="1638300" cy="6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 12" descr="serv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850" y="3390900"/>
            <a:ext cx="1936750" cy="193675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057900" y="2444750"/>
            <a:ext cx="93345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~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SIK Components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2879" y="1505586"/>
          <a:ext cx="8458200" cy="3398286"/>
        </p:xfrm>
        <a:graphic>
          <a:graphicData uri="http://schemas.openxmlformats.org/drawingml/2006/table">
            <a:tbl>
              <a:tblPr/>
              <a:tblGrid>
                <a:gridCol w="177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3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Push Button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7621" marB="30421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Digital Input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Switch - Closes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or opens circuit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Polarized, needs resistor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Trim potentiometer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7621" marB="30421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Analog Input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Variable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resistor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Also called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Trimpot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0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Photoresistor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3035" marB="30421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31204" marR="31204" marT="33721" marB="234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Analog Input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Light Dependent Resistor (LDR)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Resistance varies with light.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8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Relay</a:t>
                      </a:r>
                    </a:p>
                  </a:txBody>
                  <a:tcPr marL="78010" marR="78010" marT="47621" marB="30421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Digital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Output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Switch driven by a small signal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Used to control larger voltages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0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Temp Sensor</a:t>
                      </a:r>
                    </a:p>
                  </a:txBody>
                  <a:tcPr marL="78010" marR="78010" marT="43035" marB="30421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Analog Input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Temp Dependent Resistor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3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Flex Sensor</a:t>
                      </a:r>
                    </a:p>
                  </a:txBody>
                  <a:tcPr marL="78010" marR="78010" marT="43035" marB="30421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Analog Input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Variable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resistor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Soft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Trimpot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3035" marB="30421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Analog Input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Variable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resistor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Careful of shorts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3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RGB LED</a:t>
                      </a:r>
                    </a:p>
                  </a:txBody>
                  <a:tcPr marL="78010" marR="78010" marT="47621" marB="30421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Dig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&amp;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Analog Output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16,777,216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different colors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Ooh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...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So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pretty.</a:t>
                      </a: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479" y="1590121"/>
            <a:ext cx="700088" cy="51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279" y="1929449"/>
            <a:ext cx="730250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8505" y="2571196"/>
            <a:ext cx="1450975" cy="21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5855" y="2858136"/>
            <a:ext cx="6064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3080" y="3766584"/>
            <a:ext cx="1584325" cy="16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3079" y="4130914"/>
            <a:ext cx="1543050" cy="31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1679" y="4590496"/>
            <a:ext cx="1200150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7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5479" y="3301048"/>
            <a:ext cx="1316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02879" y="1222218"/>
          <a:ext cx="8458200" cy="276480"/>
        </p:xfrm>
        <a:graphic>
          <a:graphicData uri="http://schemas.openxmlformats.org/drawingml/2006/table">
            <a:tbl>
              <a:tblPr/>
              <a:tblGrid>
                <a:gridCol w="177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3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7621" marB="30421" horzOverflow="overflow">
                    <a:lnL w="3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Image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 w="3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 w="3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Function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>
                      <a:noFill/>
                    </a:lnR>
                    <a:lnT w="3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Notes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78010" marR="78010" marT="40742" marB="30421" horzOverflow="overflow">
                    <a:lnL>
                      <a:noFill/>
                    </a:lnL>
                    <a:lnR w="3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060" y="1250817"/>
            <a:ext cx="6446838" cy="366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232" y="1340384"/>
            <a:ext cx="6451600" cy="36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88999" y="239408"/>
            <a:ext cx="8857360" cy="857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94359">
              <a:defRPr sz="2340"/>
            </a:pPr>
            <a:r>
              <a:rPr lang="fr-FR" dirty="0" smtClean="0"/>
              <a:t>Utiliser un Micro-</a:t>
            </a:r>
            <a:r>
              <a:rPr lang="fr-FR" dirty="0" err="1" smtClean="0"/>
              <a:t>controlleur</a:t>
            </a:r>
            <a:r>
              <a:rPr lang="fr-FR" dirty="0" smtClean="0"/>
              <a:t> pour </a:t>
            </a:r>
            <a:r>
              <a:rPr lang="fr-FR" dirty="0" smtClean="0"/>
              <a:t>interagir avec l’environnement (« </a:t>
            </a: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 »)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Ex: </a:t>
            </a:r>
            <a:r>
              <a:rPr lang="fr-FR" dirty="0" err="1" smtClean="0"/>
              <a:t>Arduino</a:t>
            </a:r>
            <a:endParaRPr dirty="0"/>
          </a:p>
        </p:txBody>
      </p:sp>
      <p:pic>
        <p:nvPicPr>
          <p:cNvPr id="18" name="Image 17" descr="schema-arduino-uno-60133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0193" y="606583"/>
            <a:ext cx="5037947" cy="43174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82701" y="3494638"/>
            <a:ext cx="334978" cy="760491"/>
          </a:xfrm>
          <a:prstGeom prst="rect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92570" y="2444436"/>
            <a:ext cx="280658" cy="1756372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capteurs</a:t>
            </a:r>
            <a:endParaRPr lang="fr-FR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1094922" y="3694793"/>
            <a:ext cx="892628" cy="307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Capteur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Image 11" descr="u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49286" y="1309006"/>
            <a:ext cx="3197679" cy="3197679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2114550" y="3820886"/>
            <a:ext cx="955221" cy="181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ZoneTexte 15"/>
          <p:cNvSpPr txBox="1"/>
          <p:nvPr/>
        </p:nvSpPr>
        <p:spPr>
          <a:xfrm>
            <a:off x="5819322" y="3199493"/>
            <a:ext cx="892628" cy="307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Capteur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041900" y="3283531"/>
            <a:ext cx="631372" cy="5769"/>
          </a:xfrm>
          <a:prstGeom prst="straightConnector1">
            <a:avLst/>
          </a:prstGeom>
          <a:noFill/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cteur droit avec flèche 18"/>
          <p:cNvCxnSpPr/>
          <p:nvPr/>
        </p:nvCxnSpPr>
        <p:spPr>
          <a:xfrm>
            <a:off x="5080000" y="3448050"/>
            <a:ext cx="603250" cy="0"/>
          </a:xfrm>
          <a:prstGeom prst="straightConnector1">
            <a:avLst/>
          </a:prstGeom>
          <a:noFill/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necteur droit 28"/>
          <p:cNvCxnSpPr/>
          <p:nvPr/>
        </p:nvCxnSpPr>
        <p:spPr>
          <a:xfrm flipH="1">
            <a:off x="1816100" y="3175000"/>
            <a:ext cx="1333500" cy="6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lg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avec flèche 30"/>
          <p:cNvCxnSpPr/>
          <p:nvPr/>
        </p:nvCxnSpPr>
        <p:spPr>
          <a:xfrm>
            <a:off x="1803400" y="3213100"/>
            <a:ext cx="6350" cy="4953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lgDash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cteur droit 31"/>
          <p:cNvCxnSpPr/>
          <p:nvPr/>
        </p:nvCxnSpPr>
        <p:spPr>
          <a:xfrm flipH="1">
            <a:off x="1555750" y="3079750"/>
            <a:ext cx="1492250" cy="190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lg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necteur droit avec flèche 32"/>
          <p:cNvCxnSpPr/>
          <p:nvPr/>
        </p:nvCxnSpPr>
        <p:spPr>
          <a:xfrm>
            <a:off x="1574800" y="3086100"/>
            <a:ext cx="12700" cy="6096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lgDash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ZoneTexte 35"/>
          <p:cNvSpPr txBox="1"/>
          <p:nvPr/>
        </p:nvSpPr>
        <p:spPr>
          <a:xfrm>
            <a:off x="5219700" y="3683000"/>
            <a:ext cx="249555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I²C,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SPI, One </a:t>
            </a:r>
            <a:r>
              <a:rPr kumimoji="0" lang="fr-FR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Wire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UART,..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111" y="3507268"/>
            <a:ext cx="334978" cy="760491"/>
          </a:xfrm>
          <a:prstGeom prst="rect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Capteurs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50689" y="1158837"/>
            <a:ext cx="8141462" cy="3867403"/>
            <a:chOff x="323528" y="836712"/>
            <a:chExt cx="7776864" cy="5040560"/>
          </a:xfrm>
        </p:grpSpPr>
        <p:pic>
          <p:nvPicPr>
            <p:cNvPr id="4" name="Image 3" descr="Commutateurà bille -Comus-RBS40100-4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7" y="1340768"/>
              <a:ext cx="1512168" cy="869496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23528" y="836712"/>
              <a:ext cx="54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ym typeface="Wingdings"/>
                </a:rPr>
                <a:t> </a:t>
              </a:r>
              <a:r>
                <a:rPr lang="es-ES_tradnl" dirty="0" err="1" smtClean="0"/>
                <a:t>Inclinaison</a:t>
              </a:r>
              <a:r>
                <a:rPr lang="es-ES_tradnl" dirty="0" smtClean="0"/>
                <a:t> / </a:t>
              </a:r>
              <a:r>
                <a:rPr lang="es-ES_tradnl" dirty="0" err="1" smtClean="0"/>
                <a:t>commutateur</a:t>
              </a:r>
              <a:r>
                <a:rPr lang="es-ES_tradnl" dirty="0" smtClean="0"/>
                <a:t>, </a:t>
              </a:r>
              <a:r>
                <a:rPr lang="es-ES_tradnl" dirty="0" err="1" smtClean="0"/>
                <a:t>avec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ou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sans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mercure</a:t>
              </a:r>
              <a:endParaRPr lang="es-ES_tradnl" dirty="0"/>
            </a:p>
          </p:txBody>
        </p:sp>
        <p:pic>
          <p:nvPicPr>
            <p:cNvPr id="6" name="Image 5" descr="iclinaison_merc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1196752"/>
              <a:ext cx="1242442" cy="120042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323528" y="2492896"/>
              <a:ext cx="7344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ym typeface="Wingdings"/>
                </a:rPr>
                <a:t> </a:t>
              </a:r>
              <a:r>
                <a:rPr lang="es-ES_tradnl" dirty="0" err="1" smtClean="0">
                  <a:sym typeface="Wingdings"/>
                </a:rPr>
                <a:t>Accélération</a:t>
              </a:r>
              <a:r>
                <a:rPr lang="es-ES_tradnl" dirty="0" smtClean="0">
                  <a:sym typeface="Wingdings"/>
                </a:rPr>
                <a:t> </a:t>
              </a:r>
              <a:r>
                <a:rPr lang="en-US" dirty="0" smtClean="0"/>
                <a:t>AGF10731 - DETECTION SENSOR, ±0.5g, 3V/g, 24VDC </a:t>
              </a:r>
            </a:p>
            <a:p>
              <a:endParaRPr lang="es-ES_tradnl" dirty="0"/>
            </a:p>
          </p:txBody>
        </p:sp>
        <p:pic>
          <p:nvPicPr>
            <p:cNvPr id="8" name="Image 7" descr="accélérati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2924944"/>
              <a:ext cx="1172468" cy="101953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323528" y="4233862"/>
              <a:ext cx="77768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ym typeface="Wingdings"/>
                </a:rPr>
                <a:t> </a:t>
              </a:r>
              <a:r>
                <a:rPr lang="fr-FR" dirty="0" smtClean="0"/>
                <a:t>TDK - CHS-MSS - CAPTEUR D'HUMIDITE 20-85% RH </a:t>
              </a:r>
            </a:p>
            <a:p>
              <a:r>
                <a:rPr lang="en-US" dirty="0" smtClean="0"/>
                <a:t> </a:t>
              </a:r>
            </a:p>
            <a:p>
              <a:endParaRPr lang="es-ES_tradnl" dirty="0"/>
            </a:p>
          </p:txBody>
        </p:sp>
        <p:pic>
          <p:nvPicPr>
            <p:cNvPr id="10" name="Image 9" descr="humidité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544" y="4797152"/>
              <a:ext cx="918102" cy="1080120"/>
            </a:xfrm>
            <a:prstGeom prst="rect">
              <a:avLst/>
            </a:prstGeom>
          </p:spPr>
        </p:pic>
      </p:grpSp>
      <p:pic>
        <p:nvPicPr>
          <p:cNvPr id="13" name="Image 12" descr="Thermista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7093" y="3752159"/>
            <a:ext cx="1368152" cy="139134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818983" y="3690654"/>
            <a:ext cx="3325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fr-FR" dirty="0" smtClean="0"/>
              <a:t>Thermistance CTN ou CTP</a:t>
            </a:r>
          </a:p>
          <a:p>
            <a:r>
              <a:rPr lang="en-US" dirty="0" smtClean="0"/>
              <a:t> </a:t>
            </a:r>
          </a:p>
          <a:p>
            <a:endParaRPr lang="es-ES_tradnl" dirty="0"/>
          </a:p>
        </p:txBody>
      </p:sp>
      <p:sp>
        <p:nvSpPr>
          <p:cNvPr id="14" name="ZoneTexte 13"/>
          <p:cNvSpPr txBox="1"/>
          <p:nvPr/>
        </p:nvSpPr>
        <p:spPr>
          <a:xfrm>
            <a:off x="5699779" y="1190388"/>
            <a:ext cx="3325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ym typeface="Wingdings"/>
              </a:rPr>
              <a:t> </a:t>
            </a:r>
            <a:r>
              <a:rPr lang="fr-FR" dirty="0" smtClean="0"/>
              <a:t>Gyroscope</a:t>
            </a:r>
          </a:p>
          <a:p>
            <a:r>
              <a:rPr lang="en-US" dirty="0" smtClean="0"/>
              <a:t> </a:t>
            </a:r>
          </a:p>
          <a:p>
            <a:endParaRPr lang="es-ES_tradnl" dirty="0"/>
          </a:p>
        </p:txBody>
      </p:sp>
      <p:pic>
        <p:nvPicPr>
          <p:cNvPr id="15" name="Image 14" descr="gy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8599" y="1459022"/>
            <a:ext cx="1428750" cy="1428750"/>
          </a:xfrm>
          <a:prstGeom prst="rect">
            <a:avLst/>
          </a:prstGeom>
        </p:spPr>
      </p:pic>
      <p:pic>
        <p:nvPicPr>
          <p:cNvPr id="16" name="Image 15" descr="gyro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1399" y="2534970"/>
            <a:ext cx="695302" cy="619345"/>
          </a:xfrm>
          <a:prstGeom prst="rect">
            <a:avLst/>
          </a:prstGeom>
        </p:spPr>
      </p:pic>
      <p:pic>
        <p:nvPicPr>
          <p:cNvPr id="17" name="Image 16" descr="index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28509" y="631500"/>
            <a:ext cx="1580606" cy="12544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Capteurs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2993" y="1189797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es-ES_tradnl" dirty="0" err="1" smtClean="0">
                <a:sym typeface="Wingdings"/>
              </a:rPr>
              <a:t>Débit</a:t>
            </a:r>
            <a:r>
              <a:rPr lang="es-ES_tradnl" dirty="0" smtClean="0">
                <a:sym typeface="Wingdings"/>
              </a:rPr>
              <a:t> liquide</a:t>
            </a:r>
            <a:endParaRPr lang="fr-FR" dirty="0" smtClean="0"/>
          </a:p>
          <a:p>
            <a:endParaRPr lang="es-ES_tradnl" dirty="0"/>
          </a:p>
        </p:txBody>
      </p:sp>
      <p:sp>
        <p:nvSpPr>
          <p:cNvPr id="8" name="ZoneTexte 7"/>
          <p:cNvSpPr txBox="1"/>
          <p:nvPr/>
        </p:nvSpPr>
        <p:spPr>
          <a:xfrm>
            <a:off x="232993" y="284598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fr-FR" dirty="0" smtClean="0">
                <a:sym typeface="Wingdings"/>
              </a:rPr>
              <a:t>Niveau</a:t>
            </a:r>
            <a:endParaRPr lang="en-US" dirty="0" smtClean="0"/>
          </a:p>
          <a:p>
            <a:endParaRPr lang="es-ES_tradnl" dirty="0"/>
          </a:p>
        </p:txBody>
      </p:sp>
      <p:sp>
        <p:nvSpPr>
          <p:cNvPr id="9" name="ZoneTexte 8"/>
          <p:cNvSpPr txBox="1"/>
          <p:nvPr/>
        </p:nvSpPr>
        <p:spPr>
          <a:xfrm>
            <a:off x="6723173" y="1210005"/>
            <a:ext cx="2265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fr-FR" dirty="0" smtClean="0"/>
              <a:t>Force – charge</a:t>
            </a:r>
          </a:p>
          <a:p>
            <a:endParaRPr lang="fr-FR" dirty="0" smtClean="0"/>
          </a:p>
          <a:p>
            <a:pPr>
              <a:buFont typeface="Wingdings"/>
              <a:buChar char="q"/>
            </a:pPr>
            <a:endParaRPr lang="fr-FR" dirty="0" smtClean="0"/>
          </a:p>
          <a:p>
            <a:r>
              <a:rPr lang="en-US" dirty="0" smtClean="0"/>
              <a:t> </a:t>
            </a:r>
          </a:p>
          <a:p>
            <a:endParaRPr lang="es-ES_tradnl" dirty="0"/>
          </a:p>
        </p:txBody>
      </p:sp>
      <p:pic>
        <p:nvPicPr>
          <p:cNvPr id="10" name="Image 9" descr="debit_liqu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041" y="1621845"/>
            <a:ext cx="1224136" cy="1224136"/>
          </a:xfrm>
          <a:prstGeom prst="rect">
            <a:avLst/>
          </a:prstGeom>
        </p:spPr>
      </p:pic>
      <p:pic>
        <p:nvPicPr>
          <p:cNvPr id="11" name="Image 10" descr="niveau_caoacit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000" y="3278029"/>
            <a:ext cx="1191857" cy="115212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65950" y="3309485"/>
            <a:ext cx="895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901" y="1448629"/>
            <a:ext cx="1959099" cy="20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739771" y="3417541"/>
            <a:ext cx="2265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fr-FR" dirty="0" smtClean="0"/>
              <a:t>Force</a:t>
            </a:r>
          </a:p>
          <a:p>
            <a:endParaRPr lang="fr-FR" dirty="0" smtClean="0"/>
          </a:p>
          <a:p>
            <a:pPr>
              <a:buFont typeface="Wingdings"/>
              <a:buChar char="q"/>
            </a:pPr>
            <a:endParaRPr lang="fr-FR" dirty="0" smtClean="0"/>
          </a:p>
          <a:p>
            <a:r>
              <a:rPr lang="en-US" dirty="0" smtClean="0"/>
              <a:t> </a:t>
            </a:r>
          </a:p>
          <a:p>
            <a:endParaRPr lang="es-ES_tradnl" dirty="0"/>
          </a:p>
        </p:txBody>
      </p:sp>
      <p:sp>
        <p:nvSpPr>
          <p:cNvPr id="16" name="ZoneTexte 15"/>
          <p:cNvSpPr txBox="1"/>
          <p:nvPr/>
        </p:nvSpPr>
        <p:spPr>
          <a:xfrm>
            <a:off x="3238744" y="1273380"/>
            <a:ext cx="2048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fr-FR" dirty="0" smtClean="0"/>
              <a:t>Débit d’air</a:t>
            </a:r>
          </a:p>
          <a:p>
            <a:pPr>
              <a:buFont typeface="Wingdings"/>
              <a:buChar char="q"/>
            </a:pPr>
            <a:endParaRPr lang="fr-FR" dirty="0" smtClean="0"/>
          </a:p>
          <a:p>
            <a:r>
              <a:rPr lang="en-US" dirty="0" smtClean="0"/>
              <a:t> </a:t>
            </a:r>
          </a:p>
          <a:p>
            <a:endParaRPr lang="es-ES_tradnl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1972" y="1519123"/>
            <a:ext cx="1741452" cy="140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8555" y="2501132"/>
            <a:ext cx="238352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fsr_b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26055" y="2542045"/>
            <a:ext cx="91890" cy="59409"/>
          </a:xfrm>
          <a:prstGeom prst="rect">
            <a:avLst/>
          </a:prstGeom>
        </p:spPr>
      </p:pic>
      <p:pic>
        <p:nvPicPr>
          <p:cNvPr id="20" name="Image 19" descr="fsr_bb.png"/>
          <p:cNvPicPr>
            <a:picLocks noChangeAspect="1"/>
          </p:cNvPicPr>
          <p:nvPr/>
        </p:nvPicPr>
        <p:blipFill>
          <a:blip r:embed="rId9" cstate="print"/>
          <a:srcRect t="23042"/>
          <a:stretch>
            <a:fillRect/>
          </a:stretch>
        </p:blipFill>
        <p:spPr>
          <a:xfrm>
            <a:off x="5693951" y="4096871"/>
            <a:ext cx="2103559" cy="1046629"/>
          </a:xfrm>
          <a:prstGeom prst="rect">
            <a:avLst/>
          </a:prstGeom>
        </p:spPr>
      </p:pic>
      <p:pic>
        <p:nvPicPr>
          <p:cNvPr id="15" name="Image 14" descr="fs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43897" y="3790008"/>
            <a:ext cx="1527923" cy="11271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Capteurs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561307" y="2855036"/>
            <a:ext cx="2003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fr-FR" dirty="0" smtClean="0">
                <a:sym typeface="Wingdings"/>
              </a:rPr>
              <a:t>Acoustique</a:t>
            </a:r>
          </a:p>
          <a:p>
            <a:endParaRPr lang="en-US" dirty="0" smtClean="0"/>
          </a:p>
          <a:p>
            <a:endParaRPr lang="es-ES_tradnl" dirty="0"/>
          </a:p>
        </p:txBody>
      </p:sp>
      <p:sp>
        <p:nvSpPr>
          <p:cNvPr id="5" name="ZoneTexte 4"/>
          <p:cNvSpPr txBox="1"/>
          <p:nvPr/>
        </p:nvSpPr>
        <p:spPr>
          <a:xfrm>
            <a:off x="5945730" y="1200952"/>
            <a:ext cx="2881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fr-FR" dirty="0" smtClean="0"/>
              <a:t>Transducteur ultrasonore</a:t>
            </a:r>
          </a:p>
          <a:p>
            <a:endParaRPr lang="fr-FR" dirty="0" smtClean="0"/>
          </a:p>
          <a:p>
            <a:pPr>
              <a:buFont typeface="Wingdings"/>
              <a:buChar char="q"/>
            </a:pPr>
            <a:endParaRPr lang="fr-FR" dirty="0" smtClean="0"/>
          </a:p>
          <a:p>
            <a:r>
              <a:rPr lang="en-US" dirty="0" smtClean="0"/>
              <a:t> </a:t>
            </a:r>
          </a:p>
          <a:p>
            <a:endParaRPr lang="es-ES_tradnl" dirty="0"/>
          </a:p>
        </p:txBody>
      </p:sp>
      <p:pic>
        <p:nvPicPr>
          <p:cNvPr id="6" name="Image 5" descr="micro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1378" y="3087487"/>
            <a:ext cx="1080120" cy="1058941"/>
          </a:xfrm>
          <a:prstGeom prst="rect">
            <a:avLst/>
          </a:prstGeom>
        </p:spPr>
      </p:pic>
      <p:pic>
        <p:nvPicPr>
          <p:cNvPr id="7" name="Image 6" descr="r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92" y="1449829"/>
            <a:ext cx="1008112" cy="1141259"/>
          </a:xfrm>
          <a:prstGeom prst="rect">
            <a:avLst/>
          </a:prstGeom>
        </p:spPr>
      </p:pic>
      <p:pic>
        <p:nvPicPr>
          <p:cNvPr id="8" name="Image 7" descr="capteur_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469" y="1329255"/>
            <a:ext cx="1152128" cy="11137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2784" y="1187689"/>
            <a:ext cx="2003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fr-FR" dirty="0" smtClean="0">
                <a:sym typeface="Wingdings"/>
              </a:rPr>
              <a:t>Proximité</a:t>
            </a:r>
          </a:p>
          <a:p>
            <a:endParaRPr lang="en-US" dirty="0" smtClean="0"/>
          </a:p>
          <a:p>
            <a:endParaRPr lang="es-ES_tradnl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2710180"/>
            <a:ext cx="205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fr-FR" dirty="0" smtClean="0">
                <a:sym typeface="Wingdings"/>
              </a:rPr>
              <a:t>Mouvement - PIR</a:t>
            </a:r>
            <a:endParaRPr lang="en-US" dirty="0" smtClean="0"/>
          </a:p>
          <a:p>
            <a:endParaRPr lang="es-ES_tradnl" dirty="0"/>
          </a:p>
        </p:txBody>
      </p:sp>
      <p:pic>
        <p:nvPicPr>
          <p:cNvPr id="11" name="Image 10" descr="P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811" y="3196548"/>
            <a:ext cx="936104" cy="100296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11996" y="3317362"/>
            <a:ext cx="266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Sensible à la </a:t>
            </a:r>
            <a:r>
              <a:rPr lang="es-ES_tradnl" dirty="0" err="1" smtClean="0">
                <a:sym typeface="Wingdings"/>
              </a:rPr>
              <a:t>couleur</a:t>
            </a:r>
            <a:r>
              <a:rPr lang="es-ES_tradnl" dirty="0" smtClean="0">
                <a:sym typeface="Wingdings"/>
              </a:rPr>
              <a:t> </a:t>
            </a:r>
            <a:endParaRPr lang="fr-FR" dirty="0" smtClean="0"/>
          </a:p>
          <a:p>
            <a:endParaRPr lang="es-ES_tradnl" dirty="0"/>
          </a:p>
        </p:txBody>
      </p:sp>
      <p:pic>
        <p:nvPicPr>
          <p:cNvPr id="13" name="Image 12" descr="couleu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9073" y="3758883"/>
            <a:ext cx="1656184" cy="125468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974685" y="1315037"/>
            <a:ext cx="266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Sensible à la </a:t>
            </a:r>
            <a:r>
              <a:rPr lang="es-ES_tradnl" dirty="0" err="1" smtClean="0">
                <a:sym typeface="Wingdings"/>
              </a:rPr>
              <a:t>lumière</a:t>
            </a:r>
            <a:r>
              <a:rPr lang="es-ES_tradnl" dirty="0" smtClean="0">
                <a:sym typeface="Wingdings"/>
              </a:rPr>
              <a:t> </a:t>
            </a:r>
            <a:endParaRPr lang="fr-FR" dirty="0" smtClean="0"/>
          </a:p>
          <a:p>
            <a:endParaRPr lang="es-ES_tradnl" dirty="0"/>
          </a:p>
        </p:txBody>
      </p:sp>
      <p:pic>
        <p:nvPicPr>
          <p:cNvPr id="15" name="Image 14" descr="ld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3421" y="1694539"/>
            <a:ext cx="1562100" cy="1301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Capteurs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2046" y="11897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es-ES_tradnl" dirty="0" err="1" smtClean="0">
                <a:sym typeface="Wingdings"/>
              </a:rPr>
              <a:t>Mouvement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linéaire</a:t>
            </a:r>
            <a:r>
              <a:rPr lang="es-ES_tradnl" dirty="0" smtClean="0">
                <a:sym typeface="Wingdings"/>
              </a:rPr>
              <a:t> -</a:t>
            </a:r>
            <a:r>
              <a:rPr lang="fr-FR" dirty="0" smtClean="0"/>
              <a:t>VISHAY SFERNICE - 115L 14E 502 W06017 – </a:t>
            </a:r>
            <a:r>
              <a:rPr lang="fr-FR" dirty="0" err="1" smtClean="0"/>
              <a:t>linear</a:t>
            </a:r>
            <a:r>
              <a:rPr lang="fr-FR" dirty="0" smtClean="0"/>
              <a:t> position TRANSDUCTEUR</a:t>
            </a:r>
          </a:p>
          <a:p>
            <a:endParaRPr lang="es-ES_tradnl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227561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fr-FR" dirty="0" smtClean="0">
                <a:sym typeface="Wingdings"/>
              </a:rPr>
              <a:t>Capteur de </a:t>
            </a:r>
            <a:r>
              <a:rPr lang="fr-FR" dirty="0" err="1" smtClean="0">
                <a:sym typeface="Wingdings"/>
              </a:rPr>
              <a:t>presssion</a:t>
            </a:r>
            <a:r>
              <a:rPr lang="fr-FR" dirty="0" smtClean="0">
                <a:sym typeface="Wingdings"/>
              </a:rPr>
              <a:t> à-250 Pa – </a:t>
            </a:r>
            <a:r>
              <a:rPr lang="fr-FR" dirty="0" err="1" smtClean="0">
                <a:sym typeface="Wingdings"/>
              </a:rPr>
              <a:t>Mems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differential</a:t>
            </a:r>
            <a:r>
              <a:rPr lang="fr-FR" dirty="0" smtClean="0">
                <a:sym typeface="Wingdings"/>
              </a:rPr>
              <a:t> pressure </a:t>
            </a:r>
            <a:r>
              <a:rPr lang="fr-FR" dirty="0" err="1" smtClean="0">
                <a:sym typeface="Wingdings"/>
              </a:rPr>
              <a:t>sensor</a:t>
            </a:r>
            <a:endParaRPr lang="en-US" dirty="0" smtClean="0"/>
          </a:p>
          <a:p>
            <a:endParaRPr lang="es-ES_tradnl" dirty="0"/>
          </a:p>
        </p:txBody>
      </p:sp>
      <p:pic>
        <p:nvPicPr>
          <p:cNvPr id="6" name="Image 5" descr="LV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1743968" cy="713937"/>
          </a:xfrm>
          <a:prstGeom prst="rect">
            <a:avLst/>
          </a:prstGeom>
        </p:spPr>
      </p:pic>
      <p:pic>
        <p:nvPicPr>
          <p:cNvPr id="8" name="Image 7" descr="pre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011" y="2697348"/>
            <a:ext cx="1395552" cy="957833"/>
          </a:xfrm>
          <a:prstGeom prst="rect">
            <a:avLst/>
          </a:prstGeom>
        </p:spPr>
      </p:pic>
      <p:pic>
        <p:nvPicPr>
          <p:cNvPr id="9" name="Image 8" descr="shar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4428" y="4228723"/>
            <a:ext cx="2254250" cy="723900"/>
          </a:xfrm>
          <a:prstGeom prst="rect">
            <a:avLst/>
          </a:prstGeom>
        </p:spPr>
      </p:pic>
      <p:pic>
        <p:nvPicPr>
          <p:cNvPr id="10" name="Image 9" descr="shar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7454" y="3936404"/>
            <a:ext cx="1892300" cy="107315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621599" y="3614015"/>
            <a:ext cx="412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fr-FR" dirty="0" smtClean="0">
                <a:sym typeface="Wingdings"/>
              </a:rPr>
              <a:t>Mesure de distance</a:t>
            </a:r>
            <a:endParaRPr lang="en-US" dirty="0" smtClean="0"/>
          </a:p>
          <a:p>
            <a:endParaRPr lang="es-ES_tradnl" dirty="0"/>
          </a:p>
        </p:txBody>
      </p:sp>
      <p:pic>
        <p:nvPicPr>
          <p:cNvPr id="12" name="Image 11" descr="cc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3317" y="3397533"/>
            <a:ext cx="1612900" cy="12636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693334" y="3024031"/>
            <a:ext cx="412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ym typeface="Wingdings"/>
              </a:rPr>
              <a:t> </a:t>
            </a:r>
            <a:r>
              <a:rPr lang="fr-FR" dirty="0" smtClean="0">
                <a:sym typeface="Wingdings"/>
              </a:rPr>
              <a:t>CCD</a:t>
            </a:r>
            <a:endParaRPr lang="en-US" dirty="0" smtClean="0"/>
          </a:p>
          <a:p>
            <a:endParaRPr lang="es-ES_trad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Actionneurs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2459" y="118074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es-ES_tradnl" dirty="0" err="1" smtClean="0"/>
              <a:t>Adaptation</a:t>
            </a:r>
            <a:r>
              <a:rPr lang="es-ES_tradnl" dirty="0" smtClean="0"/>
              <a:t>  </a:t>
            </a:r>
            <a:r>
              <a:rPr lang="es-ES_tradnl" dirty="0" err="1" smtClean="0"/>
              <a:t>moteur</a:t>
            </a:r>
            <a:r>
              <a:rPr lang="es-ES_tradnl" dirty="0" smtClean="0"/>
              <a:t> </a:t>
            </a:r>
            <a:r>
              <a:rPr lang="es-ES_tradnl" dirty="0" err="1" smtClean="0"/>
              <a:t>pas</a:t>
            </a:r>
            <a:r>
              <a:rPr lang="es-ES_tradnl" dirty="0" smtClean="0"/>
              <a:t> à </a:t>
            </a:r>
            <a:r>
              <a:rPr lang="es-ES_tradnl" dirty="0" err="1" smtClean="0"/>
              <a:t>pas</a:t>
            </a:r>
            <a:endParaRPr lang="es-ES_tradnl" dirty="0"/>
          </a:p>
        </p:txBody>
      </p:sp>
      <p:sp>
        <p:nvSpPr>
          <p:cNvPr id="4" name="ZoneTexte 3"/>
          <p:cNvSpPr txBox="1"/>
          <p:nvPr/>
        </p:nvSpPr>
        <p:spPr>
          <a:xfrm>
            <a:off x="5909516" y="1205569"/>
            <a:ext cx="268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fr-FR" dirty="0" smtClean="0">
                <a:sym typeface="Wingdings"/>
              </a:rPr>
              <a:t>Mini-pompe</a:t>
            </a:r>
          </a:p>
          <a:p>
            <a:endParaRPr lang="fr-FR" dirty="0" smtClean="0">
              <a:sym typeface="Wingdings"/>
            </a:endParaRPr>
          </a:p>
          <a:p>
            <a:r>
              <a:rPr lang="en-US" dirty="0" smtClean="0"/>
              <a:t> </a:t>
            </a:r>
          </a:p>
          <a:p>
            <a:endParaRPr lang="es-ES_tradnl" dirty="0"/>
          </a:p>
        </p:txBody>
      </p:sp>
      <p:pic>
        <p:nvPicPr>
          <p:cNvPr id="6" name="Image 5" descr="support_pa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37" y="1466943"/>
            <a:ext cx="2143125" cy="2143125"/>
          </a:xfrm>
          <a:prstGeom prst="rect">
            <a:avLst/>
          </a:prstGeom>
        </p:spPr>
      </p:pic>
      <p:pic>
        <p:nvPicPr>
          <p:cNvPr id="7" name="Image 6" descr="coupleurda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9665" y="1476570"/>
            <a:ext cx="1296144" cy="1296144"/>
          </a:xfrm>
          <a:prstGeom prst="rect">
            <a:avLst/>
          </a:prstGeom>
        </p:spPr>
      </p:pic>
      <p:pic>
        <p:nvPicPr>
          <p:cNvPr id="8" name="Image 7" descr="minipomp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938" y="3656467"/>
            <a:ext cx="1589217" cy="1190379"/>
          </a:xfrm>
          <a:prstGeom prst="rect">
            <a:avLst/>
          </a:prstGeom>
        </p:spPr>
      </p:pic>
      <p:pic>
        <p:nvPicPr>
          <p:cNvPr id="9" name="Image 8" descr="iminipomp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9290" y="1294645"/>
            <a:ext cx="1522114" cy="1522114"/>
          </a:xfrm>
          <a:prstGeom prst="rect">
            <a:avLst/>
          </a:prstGeom>
        </p:spPr>
      </p:pic>
      <p:pic>
        <p:nvPicPr>
          <p:cNvPr id="17" name="Image 16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8572" y="3510073"/>
            <a:ext cx="2701199" cy="1288264"/>
          </a:xfrm>
          <a:prstGeom prst="rect">
            <a:avLst/>
          </a:prstGeom>
        </p:spPr>
      </p:pic>
      <p:pic>
        <p:nvPicPr>
          <p:cNvPr id="18" name="Image 17" descr="polul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9631" y="2416017"/>
            <a:ext cx="2190750" cy="927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Actionneurs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23940" y="125317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ym typeface="Wingdings"/>
              </a:rPr>
              <a:t> </a:t>
            </a:r>
            <a:r>
              <a:rPr lang="es-ES_tradnl" dirty="0" err="1" smtClean="0"/>
              <a:t>Température</a:t>
            </a:r>
            <a:endParaRPr lang="es-ES_tradnl" dirty="0"/>
          </a:p>
        </p:txBody>
      </p:sp>
      <p:pic>
        <p:nvPicPr>
          <p:cNvPr id="4" name="Image 3" descr="resistance chauffa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988" y="1685220"/>
            <a:ext cx="2390775" cy="1790700"/>
          </a:xfrm>
          <a:prstGeom prst="rect">
            <a:avLst/>
          </a:prstGeom>
        </p:spPr>
      </p:pic>
      <p:pic>
        <p:nvPicPr>
          <p:cNvPr id="5" name="Image 4" descr="ventillat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1906" y="1705484"/>
            <a:ext cx="2286000" cy="1971675"/>
          </a:xfrm>
          <a:prstGeom prst="rect">
            <a:avLst/>
          </a:prstGeom>
        </p:spPr>
      </p:pic>
      <p:pic>
        <p:nvPicPr>
          <p:cNvPr id="7" name="Image 6" descr="effet pellet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2314" y="2172392"/>
            <a:ext cx="2630393" cy="14218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bi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0000FF"/>
      </a:hlink>
      <a:folHlink>
        <a:srgbClr val="FF00FF"/>
      </a:folHlink>
    </a:clrScheme>
    <a:fontScheme name="biz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i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iz">
  <a:themeElements>
    <a:clrScheme name="bi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0000FF"/>
      </a:hlink>
      <a:folHlink>
        <a:srgbClr val="FF00FF"/>
      </a:folHlink>
    </a:clrScheme>
    <a:fontScheme name="biz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i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330</Words>
  <Application>Microsoft Office PowerPoint</Application>
  <PresentationFormat>Affichage à l'écran (16:9)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ＭＳ Ｐゴシック</vt:lpstr>
      <vt:lpstr>ＭＳ Ｐゴシック</vt:lpstr>
      <vt:lpstr>Arial</vt:lpstr>
      <vt:lpstr>Helvetica Neue</vt:lpstr>
      <vt:lpstr>HelveticaNeueLT Pro 77 BdCn</vt:lpstr>
      <vt:lpstr>Lucida Sans Unicode</vt:lpstr>
      <vt:lpstr>Orbitron</vt:lpstr>
      <vt:lpstr>Times New Roman</vt:lpstr>
      <vt:lpstr>Wingdings</vt:lpstr>
      <vt:lpstr>biz</vt:lpstr>
      <vt:lpstr>Présentation PowerPoint</vt:lpstr>
      <vt:lpstr>Utiliser un Micro-controlleur pour interagir avec l’environnement (« physical computing »)  Ex: Arduino</vt:lpstr>
      <vt:lpstr>Les capteurs</vt:lpstr>
      <vt:lpstr>Capteurs</vt:lpstr>
      <vt:lpstr>Capteurs</vt:lpstr>
      <vt:lpstr>Capteurs</vt:lpstr>
      <vt:lpstr>Capteurs</vt:lpstr>
      <vt:lpstr>Actionneurs</vt:lpstr>
      <vt:lpstr>Actionneurs</vt:lpstr>
      <vt:lpstr>Actionneurs</vt:lpstr>
      <vt:lpstr>Actionneurs</vt:lpstr>
      <vt:lpstr>Actionneurs – le servomoteur</vt:lpstr>
      <vt:lpstr>Servomoteurs… utilisation</vt:lpstr>
      <vt:lpstr>SIK Components</vt:lpstr>
      <vt:lpstr>Components</vt:lpstr>
      <vt:lpstr>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Thierry Legou</dc:creator>
  <cp:lastModifiedBy>Thierry Legou</cp:lastModifiedBy>
  <cp:revision>39</cp:revision>
  <dcterms:modified xsi:type="dcterms:W3CDTF">2022-09-29T05:35:36Z</dcterms:modified>
</cp:coreProperties>
</file>