
<file path=[Content_Types].xml><?xml version="1.0" encoding="utf-8"?>
<Types xmlns="http://schemas.openxmlformats.org/package/2006/content-types">
  <Default Extension="bin" ContentType="application/vnd.openxmlformats-officedocument.oleObject"/>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02_C6126561.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9" r:id="rId2"/>
    <p:sldMasterId id="2147483865" r:id="rId3"/>
  </p:sldMasterIdLst>
  <p:notesMasterIdLst>
    <p:notesMasterId r:id="rId61"/>
  </p:notesMasterIdLst>
  <p:handoutMasterIdLst>
    <p:handoutMasterId r:id="rId62"/>
  </p:handoutMasterIdLst>
  <p:sldIdLst>
    <p:sldId id="445" r:id="rId4"/>
    <p:sldId id="470" r:id="rId5"/>
    <p:sldId id="1816" r:id="rId6"/>
    <p:sldId id="447" r:id="rId7"/>
    <p:sldId id="448" r:id="rId8"/>
    <p:sldId id="493" r:id="rId9"/>
    <p:sldId id="449" r:id="rId10"/>
    <p:sldId id="1803" r:id="rId11"/>
    <p:sldId id="1821" r:id="rId12"/>
    <p:sldId id="498" r:id="rId13"/>
    <p:sldId id="1804" r:id="rId14"/>
    <p:sldId id="1805" r:id="rId15"/>
    <p:sldId id="1807" r:id="rId16"/>
    <p:sldId id="1806" r:id="rId17"/>
    <p:sldId id="1808" r:id="rId18"/>
    <p:sldId id="1809" r:id="rId19"/>
    <p:sldId id="1822" r:id="rId20"/>
    <p:sldId id="1785" r:id="rId21"/>
    <p:sldId id="494" r:id="rId22"/>
    <p:sldId id="1820" r:id="rId23"/>
    <p:sldId id="1788" r:id="rId24"/>
    <p:sldId id="1786" r:id="rId25"/>
    <p:sldId id="1810" r:id="rId26"/>
    <p:sldId id="1811" r:id="rId27"/>
    <p:sldId id="1812" r:id="rId28"/>
    <p:sldId id="1823" r:id="rId29"/>
    <p:sldId id="1828" r:id="rId30"/>
    <p:sldId id="1827" r:id="rId31"/>
    <p:sldId id="1826" r:id="rId32"/>
    <p:sldId id="1795" r:id="rId33"/>
    <p:sldId id="1797" r:id="rId34"/>
    <p:sldId id="1825" r:id="rId35"/>
    <p:sldId id="457" r:id="rId36"/>
    <p:sldId id="302" r:id="rId37"/>
    <p:sldId id="1832" r:id="rId38"/>
    <p:sldId id="455" r:id="rId39"/>
    <p:sldId id="1813" r:id="rId40"/>
    <p:sldId id="502" r:id="rId41"/>
    <p:sldId id="503" r:id="rId42"/>
    <p:sldId id="504" r:id="rId43"/>
    <p:sldId id="1830" r:id="rId44"/>
    <p:sldId id="1800" r:id="rId45"/>
    <p:sldId id="1787" r:id="rId46"/>
    <p:sldId id="512" r:id="rId47"/>
    <p:sldId id="1796" r:id="rId48"/>
    <p:sldId id="1799" r:id="rId49"/>
    <p:sldId id="1789" r:id="rId50"/>
    <p:sldId id="1790" r:id="rId51"/>
    <p:sldId id="258" r:id="rId52"/>
    <p:sldId id="281" r:id="rId53"/>
    <p:sldId id="1801" r:id="rId54"/>
    <p:sldId id="1798" r:id="rId55"/>
    <p:sldId id="1802" r:id="rId56"/>
    <p:sldId id="432" r:id="rId57"/>
    <p:sldId id="468" r:id="rId58"/>
    <p:sldId id="433" r:id="rId59"/>
    <p:sldId id="501" r:id="rId60"/>
  </p:sldIdLst>
  <p:sldSz cx="9144000" cy="6858000" type="screen4x3"/>
  <p:notesSz cx="6858000" cy="9144000"/>
  <p:defaultTex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521415D9-36F7-43E2-AB2F-B90AF26B5E84}">
      <p14:sectionLst xmlns:p14="http://schemas.microsoft.com/office/powerpoint/2010/main">
        <p14:section name="Section par défaut" id="{CD3DA79D-105B-FC43-A717-86D10D71C703}">
          <p14:sldIdLst>
            <p14:sldId id="445"/>
            <p14:sldId id="470"/>
            <p14:sldId id="1816"/>
            <p14:sldId id="447"/>
            <p14:sldId id="448"/>
            <p14:sldId id="493"/>
            <p14:sldId id="449"/>
            <p14:sldId id="1803"/>
            <p14:sldId id="1821"/>
          </p14:sldIdLst>
        </p14:section>
        <p14:section name="Pipelining" id="{769DC02C-9172-6A44-8055-B7ABFF3BB9FF}">
          <p14:sldIdLst>
            <p14:sldId id="498"/>
            <p14:sldId id="1804"/>
            <p14:sldId id="1805"/>
            <p14:sldId id="1807"/>
            <p14:sldId id="1806"/>
            <p14:sldId id="1808"/>
            <p14:sldId id="1809"/>
            <p14:sldId id="1822"/>
            <p14:sldId id="1785"/>
            <p14:sldId id="494"/>
            <p14:sldId id="1820"/>
            <p14:sldId id="1788"/>
            <p14:sldId id="1786"/>
            <p14:sldId id="1810"/>
            <p14:sldId id="1811"/>
            <p14:sldId id="1812"/>
            <p14:sldId id="1823"/>
            <p14:sldId id="1828"/>
            <p14:sldId id="1827"/>
            <p14:sldId id="1826"/>
            <p14:sldId id="1795"/>
            <p14:sldId id="1797"/>
            <p14:sldId id="1825"/>
            <p14:sldId id="457"/>
            <p14:sldId id="302"/>
            <p14:sldId id="1832"/>
            <p14:sldId id="455"/>
            <p14:sldId id="1813"/>
            <p14:sldId id="502"/>
            <p14:sldId id="503"/>
            <p14:sldId id="504"/>
            <p14:sldId id="1830"/>
          </p14:sldIdLst>
        </p14:section>
        <p14:section name="Attic" id="{6A357AD8-F476-844C-9121-8477D1DA433B}">
          <p14:sldIdLst>
            <p14:sldId id="1800"/>
            <p14:sldId id="1787"/>
            <p14:sldId id="512"/>
            <p14:sldId id="1796"/>
            <p14:sldId id="1799"/>
            <p14:sldId id="1789"/>
            <p14:sldId id="1790"/>
            <p14:sldId id="258"/>
            <p14:sldId id="281"/>
            <p14:sldId id="1801"/>
            <p14:sldId id="1798"/>
            <p14:sldId id="1802"/>
          </p14:sldIdLst>
        </p14:section>
        <p14:section name="Steven" id="{CC41EFEA-4304-5246-8392-12C74063E303}">
          <p14:sldIdLst/>
        </p14:section>
        <p14:section name="Tomo" id="{2EFAE8F2-8A29-AA44-943C-1482D6D3F32D}">
          <p14:sldIdLst>
            <p14:sldId id="432"/>
            <p14:sldId id="468"/>
            <p14:sldId id="433"/>
            <p14:sldId id="501"/>
          </p14:sldIdLst>
        </p14:section>
        <p14:section name="Extra" id="{2475B240-09EF-CF42-900E-995C40A821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882B6C-F95F-65D7-7C9D-BC5CFAFB2280}" name="Steven Derrien" initials="SD" userId="S::steven.derrien@univ-rennes1.fr::e1397e0d-c9ab-431f-8ddf-8ee9bb059c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336699"/>
    <a:srgbClr val="FE6B16"/>
    <a:srgbClr val="FFFFFF"/>
    <a:srgbClr val="51AD08"/>
    <a:srgbClr val="000000"/>
    <a:srgbClr val="F2F2F2"/>
    <a:srgbClr val="154068"/>
    <a:srgbClr val="000099"/>
    <a:srgbClr val="AF1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432"/>
    <p:restoredTop sz="94208"/>
  </p:normalViewPr>
  <p:slideViewPr>
    <p:cSldViewPr snapToGrid="0" snapToObjects="1">
      <p:cViewPr varScale="1">
        <p:scale>
          <a:sx n="101" d="100"/>
          <a:sy n="101" d="100"/>
        </p:scale>
        <p:origin x="192" y="664"/>
      </p:cViewPr>
      <p:guideLst>
        <p:guide orient="horz" pos="2160"/>
        <p:guide pos="2880"/>
      </p:guideLst>
    </p:cSldViewPr>
  </p:slideViewPr>
  <p:outlineViewPr>
    <p:cViewPr>
      <p:scale>
        <a:sx n="33" d="100"/>
        <a:sy n="33" d="100"/>
      </p:scale>
      <p:origin x="0" y="-14248"/>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omments/modernComment_102_C6126561.xml><?xml version="1.0" encoding="utf-8"?>
<p188:cmLst xmlns:a="http://schemas.openxmlformats.org/drawingml/2006/main" xmlns:r="http://schemas.openxmlformats.org/officeDocument/2006/relationships" xmlns:p188="http://schemas.microsoft.com/office/powerpoint/2018/8/main">
  <p188:cm id="{1085A278-43E5-415C-BDD5-1BCDC475FCF7}" authorId="{CD882B6C-F95F-65D7-7C9D-BC5CFAFB2280}" created="2022-06-21T12:47:49.896">
    <ac:deMkLst xmlns:ac="http://schemas.microsoft.com/office/drawing/2013/main/command">
      <pc:docMk xmlns:pc="http://schemas.microsoft.com/office/powerpoint/2013/main/command"/>
      <pc:sldMk xmlns:pc="http://schemas.microsoft.com/office/powerpoint/2013/main/command" cId="3323094369" sldId="258"/>
      <ac:spMk id="7" creationId="{F6554493-CDF2-E319-55E6-3DDBF60F32B6}"/>
    </ac:deMkLst>
    <p188:txBody>
      <a:bodyPr/>
      <a:lstStyle/>
      <a:p>
        <a:r>
          <a:rPr lang="en-US"/>
          <a:t> Préciser de quand à quand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B423E8-898C-4C83-92E4-77A6EC7889A3}"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EF135A4A-70A6-4C59-ADC4-5F80C895759F}">
      <dgm:prSet phldrT="[Text]"/>
      <dgm:spPr>
        <a:solidFill>
          <a:srgbClr val="324C98">
            <a:alpha val="50000"/>
          </a:srgbClr>
        </a:solidFill>
      </dgm:spPr>
      <dgm:t>
        <a:bodyPr/>
        <a:lstStyle/>
        <a:p>
          <a:r>
            <a:rPr lang="en-US" b="1" dirty="0">
              <a:solidFill>
                <a:schemeClr val="tx1"/>
              </a:solidFill>
            </a:rPr>
            <a:t>Compilation</a:t>
          </a:r>
        </a:p>
      </dgm:t>
    </dgm:pt>
    <dgm:pt modelId="{11442573-F9FC-486C-B99D-1B1AAEE82DF8}" type="parTrans" cxnId="{F3E25FE5-D7A2-439C-ADC7-3B705998D407}">
      <dgm:prSet/>
      <dgm:spPr/>
      <dgm:t>
        <a:bodyPr/>
        <a:lstStyle/>
        <a:p>
          <a:endParaRPr lang="en-US"/>
        </a:p>
      </dgm:t>
    </dgm:pt>
    <dgm:pt modelId="{F0DD4BA5-0FBF-4521-957C-616E3F6C87D7}" type="sibTrans" cxnId="{F3E25FE5-D7A2-439C-ADC7-3B705998D407}">
      <dgm:prSet/>
      <dgm:spPr/>
      <dgm:t>
        <a:bodyPr/>
        <a:lstStyle/>
        <a:p>
          <a:endParaRPr lang="en-US"/>
        </a:p>
      </dgm:t>
    </dgm:pt>
    <dgm:pt modelId="{9F085CB6-E0BF-4A2A-B0D6-22DBD5B9C193}">
      <dgm:prSet phldrT="[Text]"/>
      <dgm:spPr>
        <a:solidFill>
          <a:schemeClr val="accent2">
            <a:alpha val="50000"/>
          </a:schemeClr>
        </a:solidFill>
      </dgm:spPr>
      <dgm:t>
        <a:bodyPr/>
        <a:lstStyle/>
        <a:p>
          <a:r>
            <a:rPr lang="en-US" b="1" dirty="0"/>
            <a:t>Computer-Aided Design</a:t>
          </a:r>
        </a:p>
      </dgm:t>
    </dgm:pt>
    <dgm:pt modelId="{DA1E1603-8099-4A15-830E-DC2756907C18}" type="parTrans" cxnId="{5DF21770-8645-4316-B518-6937CEA5F28C}">
      <dgm:prSet/>
      <dgm:spPr/>
      <dgm:t>
        <a:bodyPr/>
        <a:lstStyle/>
        <a:p>
          <a:endParaRPr lang="en-US"/>
        </a:p>
      </dgm:t>
    </dgm:pt>
    <dgm:pt modelId="{43156341-A5C3-4479-9733-A55AF18014D4}" type="sibTrans" cxnId="{5DF21770-8645-4316-B518-6937CEA5F28C}">
      <dgm:prSet/>
      <dgm:spPr/>
      <dgm:t>
        <a:bodyPr/>
        <a:lstStyle/>
        <a:p>
          <a:endParaRPr lang="en-US"/>
        </a:p>
      </dgm:t>
    </dgm:pt>
    <dgm:pt modelId="{E7CF7A94-4202-4592-A062-287C31E921A8}">
      <dgm:prSet phldrT="[Text]"/>
      <dgm:spPr>
        <a:solidFill>
          <a:srgbClr val="2CA25F">
            <a:alpha val="50000"/>
          </a:srgbClr>
        </a:solidFill>
      </dgm:spPr>
      <dgm:t>
        <a:bodyPr/>
        <a:lstStyle/>
        <a:p>
          <a:r>
            <a:rPr lang="en-US" b="1" dirty="0"/>
            <a:t>Micro-architecture</a:t>
          </a:r>
        </a:p>
      </dgm:t>
    </dgm:pt>
    <dgm:pt modelId="{D4CE70D7-6F6C-43A1-92E0-377B0BD7CD2B}" type="parTrans" cxnId="{93590362-3ADF-417A-B842-F214EA1129CA}">
      <dgm:prSet/>
      <dgm:spPr/>
      <dgm:t>
        <a:bodyPr/>
        <a:lstStyle/>
        <a:p>
          <a:endParaRPr lang="en-US"/>
        </a:p>
      </dgm:t>
    </dgm:pt>
    <dgm:pt modelId="{710CD6C0-9C04-4A37-9F7B-A60207B6EB16}" type="sibTrans" cxnId="{93590362-3ADF-417A-B842-F214EA1129CA}">
      <dgm:prSet/>
      <dgm:spPr/>
      <dgm:t>
        <a:bodyPr/>
        <a:lstStyle/>
        <a:p>
          <a:endParaRPr lang="en-US"/>
        </a:p>
      </dgm:t>
    </dgm:pt>
    <dgm:pt modelId="{400E7DAD-3B8E-479D-9717-D397D42E4DEB}" type="pres">
      <dgm:prSet presAssocID="{9EB423E8-898C-4C83-92E4-77A6EC7889A3}" presName="Name0" presStyleCnt="0">
        <dgm:presLayoutVars>
          <dgm:chMax val="7"/>
          <dgm:dir/>
          <dgm:resizeHandles val="exact"/>
        </dgm:presLayoutVars>
      </dgm:prSet>
      <dgm:spPr/>
    </dgm:pt>
    <dgm:pt modelId="{0F591992-A25A-4D66-88BA-24AF0C442154}" type="pres">
      <dgm:prSet presAssocID="{9EB423E8-898C-4C83-92E4-77A6EC7889A3}" presName="ellipse1" presStyleLbl="vennNode1" presStyleIdx="0" presStyleCnt="3" custLinFactNeighborX="6978">
        <dgm:presLayoutVars>
          <dgm:bulletEnabled val="1"/>
        </dgm:presLayoutVars>
      </dgm:prSet>
      <dgm:spPr/>
    </dgm:pt>
    <dgm:pt modelId="{5CFCCB71-2EA0-4704-8B60-43F8A95C5D31}" type="pres">
      <dgm:prSet presAssocID="{9EB423E8-898C-4C83-92E4-77A6EC7889A3}" presName="ellipse2" presStyleLbl="vennNode1" presStyleIdx="1" presStyleCnt="3" custLinFactNeighborY="-1485">
        <dgm:presLayoutVars>
          <dgm:bulletEnabled val="1"/>
        </dgm:presLayoutVars>
      </dgm:prSet>
      <dgm:spPr/>
    </dgm:pt>
    <dgm:pt modelId="{0DE884E7-15C4-4299-AE9C-12A67956570F}" type="pres">
      <dgm:prSet presAssocID="{9EB423E8-898C-4C83-92E4-77A6EC7889A3}" presName="ellipse3" presStyleLbl="vennNode1" presStyleIdx="2" presStyleCnt="3" custLinFactNeighborX="-6978">
        <dgm:presLayoutVars>
          <dgm:bulletEnabled val="1"/>
        </dgm:presLayoutVars>
      </dgm:prSet>
      <dgm:spPr/>
    </dgm:pt>
  </dgm:ptLst>
  <dgm:cxnLst>
    <dgm:cxn modelId="{52CC825A-131A-4086-B29F-D4CADD1BA40D}" type="presOf" srcId="{9F085CB6-E0BF-4A2A-B0D6-22DBD5B9C193}" destId="{5CFCCB71-2EA0-4704-8B60-43F8A95C5D31}" srcOrd="0" destOrd="0" presId="urn:microsoft.com/office/officeart/2005/8/layout/rings+Icon"/>
    <dgm:cxn modelId="{93590362-3ADF-417A-B842-F214EA1129CA}" srcId="{9EB423E8-898C-4C83-92E4-77A6EC7889A3}" destId="{E7CF7A94-4202-4592-A062-287C31E921A8}" srcOrd="2" destOrd="0" parTransId="{D4CE70D7-6F6C-43A1-92E0-377B0BD7CD2B}" sibTransId="{710CD6C0-9C04-4A37-9F7B-A60207B6EB16}"/>
    <dgm:cxn modelId="{5DF21770-8645-4316-B518-6937CEA5F28C}" srcId="{9EB423E8-898C-4C83-92E4-77A6EC7889A3}" destId="{9F085CB6-E0BF-4A2A-B0D6-22DBD5B9C193}" srcOrd="1" destOrd="0" parTransId="{DA1E1603-8099-4A15-830E-DC2756907C18}" sibTransId="{43156341-A5C3-4479-9733-A55AF18014D4}"/>
    <dgm:cxn modelId="{966B98CC-C03A-46EE-B686-837FE37903EB}" type="presOf" srcId="{E7CF7A94-4202-4592-A062-287C31E921A8}" destId="{0DE884E7-15C4-4299-AE9C-12A67956570F}" srcOrd="0" destOrd="0" presId="urn:microsoft.com/office/officeart/2005/8/layout/rings+Icon"/>
    <dgm:cxn modelId="{613EADD5-270F-4C1C-B584-E9E5A40A9528}" type="presOf" srcId="{EF135A4A-70A6-4C59-ADC4-5F80C895759F}" destId="{0F591992-A25A-4D66-88BA-24AF0C442154}" srcOrd="0" destOrd="0" presId="urn:microsoft.com/office/officeart/2005/8/layout/rings+Icon"/>
    <dgm:cxn modelId="{F3E25FE5-D7A2-439C-ADC7-3B705998D407}" srcId="{9EB423E8-898C-4C83-92E4-77A6EC7889A3}" destId="{EF135A4A-70A6-4C59-ADC4-5F80C895759F}" srcOrd="0" destOrd="0" parTransId="{11442573-F9FC-486C-B99D-1B1AAEE82DF8}" sibTransId="{F0DD4BA5-0FBF-4521-957C-616E3F6C87D7}"/>
    <dgm:cxn modelId="{01650DFD-8008-430C-9F9B-750C20D8E5DF}" type="presOf" srcId="{9EB423E8-898C-4C83-92E4-77A6EC7889A3}" destId="{400E7DAD-3B8E-479D-9717-D397D42E4DEB}" srcOrd="0" destOrd="0" presId="urn:microsoft.com/office/officeart/2005/8/layout/rings+Icon"/>
    <dgm:cxn modelId="{5B8C2C0E-73F7-461A-B3C8-D7DAB257352B}" type="presParOf" srcId="{400E7DAD-3B8E-479D-9717-D397D42E4DEB}" destId="{0F591992-A25A-4D66-88BA-24AF0C442154}" srcOrd="0" destOrd="0" presId="urn:microsoft.com/office/officeart/2005/8/layout/rings+Icon"/>
    <dgm:cxn modelId="{E230C758-F1EA-454A-A389-21BE83FE13A0}" type="presParOf" srcId="{400E7DAD-3B8E-479D-9717-D397D42E4DEB}" destId="{5CFCCB71-2EA0-4704-8B60-43F8A95C5D31}" srcOrd="1" destOrd="0" presId="urn:microsoft.com/office/officeart/2005/8/layout/rings+Icon"/>
    <dgm:cxn modelId="{AFF7C2AB-F794-41C6-BE12-3BC930EEF34E}" type="presParOf" srcId="{400E7DAD-3B8E-479D-9717-D397D42E4DEB}" destId="{0DE884E7-15C4-4299-AE9C-12A67956570F}"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91992-A25A-4D66-88BA-24AF0C442154}">
      <dsp:nvSpPr>
        <dsp:cNvPr id="0" name=""/>
        <dsp:cNvSpPr/>
      </dsp:nvSpPr>
      <dsp:spPr>
        <a:xfrm>
          <a:off x="500114" y="0"/>
          <a:ext cx="2005873" cy="2005844"/>
        </a:xfrm>
        <a:prstGeom prst="ellipse">
          <a:avLst/>
        </a:prstGeom>
        <a:solidFill>
          <a:srgbClr val="324C98">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Compilation</a:t>
          </a:r>
        </a:p>
      </dsp:txBody>
      <dsp:txXfrm>
        <a:off x="793867" y="293749"/>
        <a:ext cx="1418367" cy="1418346"/>
      </dsp:txXfrm>
    </dsp:sp>
    <dsp:sp modelId="{5CFCCB71-2EA0-4704-8B60-43F8A95C5D31}">
      <dsp:nvSpPr>
        <dsp:cNvPr id="0" name=""/>
        <dsp:cNvSpPr/>
      </dsp:nvSpPr>
      <dsp:spPr>
        <a:xfrm>
          <a:off x="1392585" y="1308000"/>
          <a:ext cx="2005873" cy="2005844"/>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Computer-Aided Design</a:t>
          </a:r>
        </a:p>
      </dsp:txBody>
      <dsp:txXfrm>
        <a:off x="1686338" y="1601749"/>
        <a:ext cx="1418367" cy="1418346"/>
      </dsp:txXfrm>
    </dsp:sp>
    <dsp:sp modelId="{0DE884E7-15C4-4299-AE9C-12A67956570F}">
      <dsp:nvSpPr>
        <dsp:cNvPr id="0" name=""/>
        <dsp:cNvSpPr/>
      </dsp:nvSpPr>
      <dsp:spPr>
        <a:xfrm>
          <a:off x="2283835" y="0"/>
          <a:ext cx="2005873" cy="2005844"/>
        </a:xfrm>
        <a:prstGeom prst="ellipse">
          <a:avLst/>
        </a:prstGeom>
        <a:solidFill>
          <a:srgbClr val="2CA25F">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Micro-architecture</a:t>
          </a:r>
        </a:p>
      </dsp:txBody>
      <dsp:txXfrm>
        <a:off x="2577588" y="293749"/>
        <a:ext cx="1418367" cy="141834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47D29835-664D-034A-BF15-902D78353800}" type="datetimeFigureOut">
              <a:rPr lang="fr-FR" altLang="fr-FR"/>
              <a:pPr>
                <a:defRPr/>
              </a:pPr>
              <a:t>07/07/2022</a:t>
            </a:fld>
            <a:endParaRPr lang="fr-FR" alt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81FE8F-510A-8F40-9497-B80957E44219}" type="slidenum">
              <a:rPr lang="fr-FR" altLang="fr-FR"/>
              <a:pPr>
                <a:defRPr/>
              </a:pPr>
              <a:t>‹N°›</a:t>
            </a:fld>
            <a:endParaRPr lang="fr-FR" altLang="fr-FR"/>
          </a:p>
        </p:txBody>
      </p:sp>
    </p:spTree>
    <p:extLst>
      <p:ext uri="{BB962C8B-B14F-4D97-AF65-F5344CB8AC3E}">
        <p14:creationId xmlns:p14="http://schemas.microsoft.com/office/powerpoint/2010/main" val="739823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972CC1D2-0FB8-484B-B1AB-2FD647EF017B}" type="datetimeFigureOut">
              <a:rPr lang="fr-FR" altLang="fr-FR"/>
              <a:pPr>
                <a:defRPr/>
              </a:pPr>
              <a:t>07/07/2022</a:t>
            </a:fld>
            <a:endParaRPr lang="fr-FR" alt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D3ED9D9-87DA-6042-8441-9E20B5BF1289}" type="slidenum">
              <a:rPr lang="fr-FR" altLang="fr-FR"/>
              <a:pPr>
                <a:defRPr/>
              </a:pPr>
              <a:t>‹N°›</a:t>
            </a:fld>
            <a:endParaRPr lang="fr-FR" altLang="fr-FR"/>
          </a:p>
        </p:txBody>
      </p:sp>
    </p:spTree>
    <p:extLst>
      <p:ext uri="{BB962C8B-B14F-4D97-AF65-F5344CB8AC3E}">
        <p14:creationId xmlns:p14="http://schemas.microsoft.com/office/powerpoint/2010/main" val="16388626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present our work about automatically improving the efficiency of loop pipelining in FPGAs by speculative execution. This work has been done by members of the CAIRN team at the French lab IRISA/INRIA.</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a:t>
            </a:fld>
            <a:endParaRPr lang="fr-FR" altLang="fr-FR"/>
          </a:p>
        </p:txBody>
      </p:sp>
    </p:spTree>
    <p:extLst>
      <p:ext uri="{BB962C8B-B14F-4D97-AF65-F5344CB8AC3E}">
        <p14:creationId xmlns:p14="http://schemas.microsoft.com/office/powerpoint/2010/main" val="320191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13</a:t>
            </a:fld>
            <a:endParaRPr lang="fr-FR" altLang="fr-FR"/>
          </a:p>
        </p:txBody>
      </p:sp>
    </p:spTree>
    <p:extLst>
      <p:ext uri="{BB962C8B-B14F-4D97-AF65-F5344CB8AC3E}">
        <p14:creationId xmlns:p14="http://schemas.microsoft.com/office/powerpoint/2010/main" val="242062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14</a:t>
            </a:fld>
            <a:endParaRPr lang="fr-FR" altLang="fr-FR"/>
          </a:p>
        </p:txBody>
      </p:sp>
    </p:spTree>
    <p:extLst>
      <p:ext uri="{BB962C8B-B14F-4D97-AF65-F5344CB8AC3E}">
        <p14:creationId xmlns:p14="http://schemas.microsoft.com/office/powerpoint/2010/main" val="268826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15</a:t>
            </a:fld>
            <a:endParaRPr lang="fr-FR" altLang="fr-FR"/>
          </a:p>
        </p:txBody>
      </p:sp>
    </p:spTree>
    <p:extLst>
      <p:ext uri="{BB962C8B-B14F-4D97-AF65-F5344CB8AC3E}">
        <p14:creationId xmlns:p14="http://schemas.microsoft.com/office/powerpoint/2010/main" val="3428088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16</a:t>
            </a:fld>
            <a:endParaRPr lang="fr-FR" altLang="fr-FR"/>
          </a:p>
        </p:txBody>
      </p:sp>
    </p:spTree>
    <p:extLst>
      <p:ext uri="{BB962C8B-B14F-4D97-AF65-F5344CB8AC3E}">
        <p14:creationId xmlns:p14="http://schemas.microsoft.com/office/powerpoint/2010/main" val="198209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ensure correctness, the HLS tools must analyze the program to determine the dependence distance. However, there are cases where the distance cannot be determined at compile-time. One such example is is provided on the left. In this kernel, either the output of S or F, depending on the condition C, is used in the next iteration. </a:t>
            </a:r>
          </a:p>
          <a:p>
            <a:endParaRPr lang="en-US" dirty="0"/>
          </a:p>
          <a:p>
            <a:r>
              <a:rPr lang="en-US" dirty="0"/>
              <a:t>With static scheduling, the HLS tools must assume the worst case and only schedule the next iteration after both S and F have finished producing an output. This leads to inefficient use of the </a:t>
            </a:r>
            <a:r>
              <a:rPr lang="en-US" dirty="0" err="1"/>
              <a:t>datapath</a:t>
            </a:r>
            <a:r>
              <a:rPr lang="en-US" dirty="0"/>
              <a:t>. All the blank slots in the execution trace show when the pipelines stages are not utilized. In this example, there is effectively no pipelined parallelism.</a:t>
            </a:r>
          </a:p>
          <a:p>
            <a:endParaRPr lang="en-US" dirty="0"/>
          </a:p>
          <a:p>
            <a:r>
              <a:rPr lang="en-US" dirty="0"/>
              <a:t>(I suggest we drop path scheduling from this slide/talk)</a:t>
            </a:r>
          </a:p>
          <a:p>
            <a:endParaRPr lang="en-US" dirty="0"/>
          </a:p>
          <a:p>
            <a:r>
              <a:rPr lang="en-US" dirty="0"/>
              <a:t>In our work, we speculate that the fast path is always taken to efficiently use the pipeline stages. We add hazard detection and only wait for the slow path when necessary. This significantly improves the pipeline efficiency, making the execution trace much more dense.</a:t>
            </a:r>
          </a:p>
          <a:p>
            <a:endParaRPr lang="en-US" dirty="0"/>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18</a:t>
            </a:fld>
            <a:endParaRPr lang="fr-FR" altLang="fr-FR"/>
          </a:p>
        </p:txBody>
      </p:sp>
    </p:spTree>
    <p:extLst>
      <p:ext uri="{BB962C8B-B14F-4D97-AF65-F5344CB8AC3E}">
        <p14:creationId xmlns:p14="http://schemas.microsoft.com/office/powerpoint/2010/main" val="285126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ensure correctness, the HLS tools must analyze the program to determine the dependence distance. However, there are cases where the distance cannot be determined at compile-time. One such example is is provided on the left. In this kernel, either the output of S or F, depending on the condition C, is used in the next iteration. </a:t>
            </a:r>
          </a:p>
          <a:p>
            <a:endParaRPr lang="en-US" dirty="0"/>
          </a:p>
          <a:p>
            <a:r>
              <a:rPr lang="en-US" dirty="0"/>
              <a:t>With static scheduling, the HLS tools must assume the worst case and only schedule the next iteration after both S and F have finished producing an output. This leads to inefficient use of the </a:t>
            </a:r>
            <a:r>
              <a:rPr lang="en-US" dirty="0" err="1"/>
              <a:t>datapath</a:t>
            </a:r>
            <a:r>
              <a:rPr lang="en-US" dirty="0"/>
              <a:t>. All the blank slots in the execution trace show when the pipelines stages are not utilized. In this example, there is effectively no pipelined parallelism.</a:t>
            </a:r>
          </a:p>
          <a:p>
            <a:endParaRPr lang="en-US" dirty="0"/>
          </a:p>
          <a:p>
            <a:r>
              <a:rPr lang="en-US" dirty="0"/>
              <a:t>(I suggest we drop path scheduling from this slide/talk)</a:t>
            </a:r>
          </a:p>
          <a:p>
            <a:endParaRPr lang="en-US" dirty="0"/>
          </a:p>
          <a:p>
            <a:r>
              <a:rPr lang="en-US" dirty="0"/>
              <a:t>In our work, we speculate that the fast path is always taken to efficiently use the pipeline stages. We add hazard detection and only wait for the slow path when necessary. This significantly improves the pipeline efficiency, making the execution trace much more dense.</a:t>
            </a:r>
          </a:p>
          <a:p>
            <a:endParaRPr lang="en-US" dirty="0"/>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19</a:t>
            </a:fld>
            <a:endParaRPr lang="fr-FR" altLang="fr-FR"/>
          </a:p>
        </p:txBody>
      </p:sp>
    </p:spTree>
    <p:extLst>
      <p:ext uri="{BB962C8B-B14F-4D97-AF65-F5344CB8AC3E}">
        <p14:creationId xmlns:p14="http://schemas.microsoft.com/office/powerpoint/2010/main" val="148909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In </a:t>
            </a:r>
            <a:r>
              <a:rPr lang="fr-FR" baseline="0" dirty="0" err="1"/>
              <a:t>this</a:t>
            </a:r>
            <a:r>
              <a:rPr lang="fr-FR" baseline="0" dirty="0"/>
              <a:t> </a:t>
            </a:r>
            <a:r>
              <a:rPr lang="fr-FR" baseline="0" dirty="0" err="1"/>
              <a:t>work</a:t>
            </a:r>
            <a:r>
              <a:rPr lang="fr-FR" baseline="0" dirty="0"/>
              <a:t>, </a:t>
            </a:r>
            <a:r>
              <a:rPr lang="fr-FR" baseline="0" dirty="0" err="1"/>
              <a:t>we</a:t>
            </a:r>
            <a:r>
              <a:rPr lang="fr-FR" baseline="0" dirty="0"/>
              <a:t> </a:t>
            </a:r>
            <a:r>
              <a:rPr lang="fr-FR" baseline="0" dirty="0" err="1"/>
              <a:t>perform</a:t>
            </a:r>
            <a:r>
              <a:rPr lang="fr-FR" baseline="0" dirty="0"/>
              <a:t> the program transformation </a:t>
            </a:r>
            <a:r>
              <a:rPr lang="fr-FR" baseline="0" dirty="0" err="1"/>
              <a:t>directly</a:t>
            </a:r>
            <a:r>
              <a:rPr lang="fr-FR" baseline="0" dirty="0"/>
              <a:t> at the source </a:t>
            </a:r>
            <a:r>
              <a:rPr lang="fr-FR" baseline="0" dirty="0" err="1"/>
              <a:t>level</a:t>
            </a:r>
            <a:r>
              <a:rPr lang="fr-FR" baseline="0" dirty="0"/>
              <a:t>, </a:t>
            </a:r>
            <a:r>
              <a:rPr lang="fr-FR" baseline="0" dirty="0" err="1"/>
              <a:t>using</a:t>
            </a:r>
            <a:r>
              <a:rPr lang="fr-FR" baseline="0" dirty="0"/>
              <a:t> a source to source compiler. </a:t>
            </a:r>
          </a:p>
          <a:p>
            <a:endParaRPr lang="fr-FR" baseline="0" dirty="0"/>
          </a:p>
          <a:p>
            <a:r>
              <a:rPr lang="fr-FR" baseline="0" dirty="0"/>
              <a:t>The </a:t>
            </a:r>
            <a:r>
              <a:rPr lang="fr-FR" baseline="0" dirty="0" err="1"/>
              <a:t>transformed</a:t>
            </a:r>
            <a:r>
              <a:rPr lang="fr-FR" baseline="0" dirty="0"/>
              <a:t> source </a:t>
            </a:r>
            <a:r>
              <a:rPr lang="fr-FR" baseline="0" dirty="0" err="1"/>
              <a:t>is</a:t>
            </a:r>
            <a:r>
              <a:rPr lang="fr-FR" baseline="0" dirty="0"/>
              <a:t> not </a:t>
            </a:r>
            <a:r>
              <a:rPr lang="fr-FR" baseline="0" dirty="0" err="1"/>
              <a:t>easy</a:t>
            </a:r>
            <a:r>
              <a:rPr lang="fr-FR" baseline="0" dirty="0"/>
              <a:t> to </a:t>
            </a:r>
            <a:r>
              <a:rPr lang="fr-FR" baseline="0" dirty="0" err="1"/>
              <a:t>understand</a:t>
            </a:r>
            <a:r>
              <a:rPr lang="fr-FR" baseline="0" dirty="0"/>
              <a:t>, </a:t>
            </a:r>
            <a:r>
              <a:rPr lang="fr-FR" baseline="0" dirty="0" err="1"/>
              <a:t>so</a:t>
            </a:r>
            <a:r>
              <a:rPr lang="fr-FR" baseline="0" dirty="0"/>
              <a:t> </a:t>
            </a:r>
            <a:r>
              <a:rPr lang="fr-FR" baseline="0" dirty="0" err="1"/>
              <a:t>we</a:t>
            </a:r>
            <a:r>
              <a:rPr lang="fr-FR" baseline="0" dirty="0"/>
              <a:t> </a:t>
            </a:r>
            <a:r>
              <a:rPr lang="fr-FR" baseline="0" dirty="0" err="1"/>
              <a:t>will</a:t>
            </a:r>
            <a:r>
              <a:rPr lang="fr-FR" baseline="0" dirty="0"/>
              <a:t> </a:t>
            </a:r>
            <a:r>
              <a:rPr lang="fr-FR" baseline="0" dirty="0" err="1"/>
              <a:t>review</a:t>
            </a:r>
            <a:r>
              <a:rPr lang="fr-FR" baseline="0" dirty="0"/>
              <a:t> </a:t>
            </a:r>
            <a:r>
              <a:rPr lang="fr-FR" baseline="0" dirty="0" err="1"/>
              <a:t>it</a:t>
            </a:r>
            <a:r>
              <a:rPr lang="fr-FR" baseline="0" dirty="0"/>
              <a:t> </a:t>
            </a:r>
            <a:r>
              <a:rPr lang="fr-FR" baseline="0" dirty="0" err="1"/>
              <a:t>step</a:t>
            </a:r>
            <a:r>
              <a:rPr lang="fr-FR" baseline="0" dirty="0"/>
              <a:t> by </a:t>
            </a:r>
            <a:r>
              <a:rPr lang="fr-FR" baseline="0" dirty="0" err="1"/>
              <a:t>step</a:t>
            </a:r>
            <a:r>
              <a:rPr lang="fr-FR" baseline="0" dirty="0"/>
              <a:t>. </a:t>
            </a:r>
          </a:p>
          <a:p>
            <a:endParaRPr lang="fr-FR" baseline="0" dirty="0"/>
          </a:p>
          <a:p>
            <a:endParaRPr lang="fr-FR" sz="1400" baseline="0" dirty="0"/>
          </a:p>
          <a:p>
            <a:r>
              <a:rPr lang="fr-FR" sz="1400" baseline="0" dirty="0"/>
              <a:t>[NEXT]</a:t>
            </a:r>
          </a:p>
          <a:p>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The first </a:t>
            </a:r>
            <a:r>
              <a:rPr lang="fr-FR" baseline="0" dirty="0" err="1"/>
              <a:t>step</a:t>
            </a:r>
            <a:r>
              <a:rPr lang="fr-FR" baseline="0" dirty="0"/>
              <a:t> </a:t>
            </a:r>
            <a:r>
              <a:rPr lang="fr-FR" baseline="0" dirty="0" err="1"/>
              <a:t>consists</a:t>
            </a:r>
            <a:r>
              <a:rPr lang="fr-FR" baseline="0" dirty="0"/>
              <a:t> in </a:t>
            </a:r>
            <a:r>
              <a:rPr lang="fr-FR" baseline="0" dirty="0" err="1"/>
              <a:t>introducing</a:t>
            </a:r>
            <a:r>
              <a:rPr lang="fr-FR" baseline="0" dirty="0"/>
              <a:t> </a:t>
            </a:r>
            <a:r>
              <a:rPr lang="fr-FR" baseline="0" dirty="0" err="1"/>
              <a:t>shadow</a:t>
            </a:r>
            <a:r>
              <a:rPr lang="fr-FR" baseline="0" dirty="0"/>
              <a:t> variables </a:t>
            </a:r>
            <a:r>
              <a:rPr lang="fr-FR" baseline="0" dirty="0" err="1"/>
              <a:t>s_x</a:t>
            </a:r>
            <a:r>
              <a:rPr lang="fr-FR" baseline="0" dirty="0"/>
              <a:t> and </a:t>
            </a:r>
            <a:r>
              <a:rPr lang="fr-FR" baseline="0" dirty="0" err="1"/>
              <a:t>s_y</a:t>
            </a:r>
            <a:r>
              <a:rPr lang="fr-FR" baseline="0" dirty="0"/>
              <a:t> </a:t>
            </a:r>
            <a:r>
              <a:rPr lang="fr-FR" baseline="0" dirty="0" err="1"/>
              <a:t>which</a:t>
            </a:r>
            <a:r>
              <a:rPr lang="fr-FR" baseline="0" dirty="0"/>
              <a:t> </a:t>
            </a:r>
            <a:r>
              <a:rPr lang="fr-FR" baseline="0" dirty="0" err="1"/>
              <a:t>we</a:t>
            </a:r>
            <a:r>
              <a:rPr lang="fr-FR" baseline="0" dirty="0"/>
              <a:t> use to store the </a:t>
            </a:r>
            <a:r>
              <a:rPr lang="fr-FR" baseline="0" dirty="0" err="1"/>
              <a:t>speculative</a:t>
            </a:r>
            <a:r>
              <a:rPr lang="fr-FR" baseline="0" dirty="0"/>
              <a:t> versions of x and y.</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The second </a:t>
            </a:r>
            <a:r>
              <a:rPr lang="fr-FR" baseline="0" dirty="0" err="1"/>
              <a:t>steps</a:t>
            </a:r>
            <a:r>
              <a:rPr lang="fr-FR" baseline="0" dirty="0"/>
              <a:t> </a:t>
            </a:r>
            <a:r>
              <a:rPr lang="fr-FR" baseline="0" dirty="0" err="1"/>
              <a:t>aims</a:t>
            </a:r>
            <a:r>
              <a:rPr lang="fr-FR" baseline="0" dirty="0"/>
              <a:t> at forcing the HLS </a:t>
            </a:r>
            <a:r>
              <a:rPr lang="fr-FR" baseline="0" dirty="0" err="1"/>
              <a:t>tool</a:t>
            </a:r>
            <a:r>
              <a:rPr lang="fr-FR" baseline="0" dirty="0"/>
              <a:t> to </a:t>
            </a:r>
            <a:r>
              <a:rPr lang="fr-FR" baseline="0" dirty="0" err="1"/>
              <a:t>derive</a:t>
            </a:r>
            <a:r>
              <a:rPr lang="fr-FR" baseline="0" dirty="0"/>
              <a:t> a </a:t>
            </a:r>
            <a:r>
              <a:rPr lang="fr-FR" baseline="0" dirty="0" err="1"/>
              <a:t>pipelined</a:t>
            </a:r>
            <a:r>
              <a:rPr lang="fr-FR" baseline="0" dirty="0"/>
              <a:t> </a:t>
            </a:r>
            <a:r>
              <a:rPr lang="fr-FR" baseline="0" dirty="0" err="1"/>
              <a:t>datapath</a:t>
            </a:r>
            <a:r>
              <a:rPr lang="fr-FR" baseline="0" dirty="0"/>
              <a:t> </a:t>
            </a:r>
            <a:r>
              <a:rPr lang="fr-FR" baseline="0" dirty="0" err="1"/>
              <a:t>with</a:t>
            </a:r>
            <a:r>
              <a:rPr lang="fr-FR" baseline="0" dirty="0"/>
              <a:t> </a:t>
            </a:r>
            <a:r>
              <a:rPr lang="fr-FR" baseline="0" dirty="0" err="1"/>
              <a:t>specific</a:t>
            </a:r>
            <a:r>
              <a:rPr lang="fr-FR" baseline="0" dirty="0"/>
              <a:t> pipeline </a:t>
            </a:r>
            <a:r>
              <a:rPr lang="fr-FR" baseline="0" dirty="0" err="1"/>
              <a:t>depths</a:t>
            </a:r>
            <a:r>
              <a:rPr lang="fr-FR" baseline="0" dirty="0"/>
              <a:t>. </a:t>
            </a:r>
            <a:r>
              <a:rPr lang="fr-FR" baseline="0" dirty="0" err="1"/>
              <a:t>We</a:t>
            </a:r>
            <a:r>
              <a:rPr lang="fr-FR" baseline="0" dirty="0"/>
              <a:t> </a:t>
            </a:r>
            <a:r>
              <a:rPr lang="fr-FR" baseline="0" dirty="0" err="1"/>
              <a:t>therfore</a:t>
            </a:r>
            <a:r>
              <a:rPr lang="fr-FR"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err="1"/>
              <a:t>need</a:t>
            </a:r>
            <a:r>
              <a:rPr lang="fr-FR" baseline="0" dirty="0"/>
              <a:t> a </a:t>
            </a:r>
            <a:r>
              <a:rPr lang="fr-FR" baseline="0" dirty="0" err="1"/>
              <a:t>way</a:t>
            </a:r>
            <a:r>
              <a:rPr lang="fr-FR" baseline="0" dirty="0"/>
              <a:t> to </a:t>
            </a:r>
            <a:r>
              <a:rPr lang="fr-FR" baseline="0" dirty="0" err="1"/>
              <a:t>specify</a:t>
            </a:r>
            <a:r>
              <a:rPr lang="fr-FR" baseline="0" dirty="0"/>
              <a:t> the pipeline </a:t>
            </a:r>
            <a:r>
              <a:rPr lang="fr-FR" baseline="0" dirty="0" err="1"/>
              <a:t>schedule</a:t>
            </a:r>
            <a:r>
              <a:rPr lang="fr-FR" baseline="0" dirty="0"/>
              <a:t> </a:t>
            </a:r>
            <a:r>
              <a:rPr lang="fr-FR" baseline="0" dirty="0" err="1"/>
              <a:t>depth</a:t>
            </a:r>
            <a:r>
              <a:rPr lang="fr-FR" baseline="0" dirty="0"/>
              <a:t> </a:t>
            </a:r>
            <a:r>
              <a:rPr lang="fr-FR" baseline="0" dirty="0" err="1"/>
              <a:t>directly</a:t>
            </a:r>
            <a:r>
              <a:rPr lang="fr-FR" baseline="0" dirty="0"/>
              <a:t> in the source code. </a:t>
            </a:r>
            <a:r>
              <a:rPr lang="fr-FR" baseline="0" dirty="0" err="1"/>
              <a:t>We</a:t>
            </a:r>
            <a:r>
              <a:rPr lang="fr-FR" baseline="0" dirty="0"/>
              <a:t> </a:t>
            </a:r>
            <a:r>
              <a:rPr lang="fr-FR" baseline="0" dirty="0" err="1"/>
              <a:t>achieve</a:t>
            </a:r>
            <a:r>
              <a:rPr lang="fr-FR" baseline="0" dirty="0"/>
              <a:t> </a:t>
            </a:r>
            <a:r>
              <a:rPr lang="fr-FR" baseline="0" dirty="0" err="1"/>
              <a:t>this</a:t>
            </a:r>
            <a:r>
              <a:rPr lang="fr-FR" baseline="0" dirty="0"/>
              <a:t> by </a:t>
            </a:r>
            <a:r>
              <a:rPr lang="fr-FR" baseline="0" dirty="0" err="1"/>
              <a:t>making</a:t>
            </a:r>
            <a:r>
              <a:rPr lang="fr-FR" baseline="0" dirty="0"/>
              <a:t> the </a:t>
            </a:r>
            <a:r>
              <a:rPr lang="fr-FR" baseline="0" dirty="0" err="1"/>
              <a:t>reuse</a:t>
            </a:r>
            <a:r>
              <a:rPr lang="fr-FR" baseline="0" dirty="0"/>
              <a:t> distance explicit in the </a:t>
            </a:r>
            <a:r>
              <a:rPr lang="fr-FR" baseline="0" dirty="0" err="1"/>
              <a:t>access</a:t>
            </a:r>
            <a:r>
              <a:rPr lang="fr-FR" baseline="0" dirty="0"/>
              <a:t> patterns.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aseline="0" dirty="0"/>
              <a:t>[NEXT]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For </a:t>
            </a:r>
            <a:r>
              <a:rPr lang="fr-FR" baseline="0" dirty="0" err="1"/>
              <a:t>example</a:t>
            </a:r>
            <a:r>
              <a:rPr lang="fr-FR" baseline="0" dirty="0"/>
              <a:t>, by </a:t>
            </a:r>
            <a:r>
              <a:rPr lang="fr-FR" baseline="0" dirty="0" err="1"/>
              <a:t>using</a:t>
            </a:r>
            <a:r>
              <a:rPr lang="fr-FR" baseline="0" dirty="0"/>
              <a:t> the </a:t>
            </a:r>
            <a:r>
              <a:rPr lang="fr-FR" baseline="0" dirty="0" err="1"/>
              <a:t>access</a:t>
            </a:r>
            <a:r>
              <a:rPr lang="fr-FR" baseline="0" dirty="0"/>
              <a:t> pattern </a:t>
            </a:r>
            <a:r>
              <a:rPr lang="fr-FR" baseline="0" dirty="0" err="1"/>
              <a:t>s_x</a:t>
            </a:r>
            <a:r>
              <a:rPr lang="fr-FR" baseline="0" dirty="0"/>
              <a:t>[t-2], </a:t>
            </a:r>
            <a:r>
              <a:rPr lang="fr-FR" baseline="0" dirty="0" err="1"/>
              <a:t>we</a:t>
            </a:r>
            <a:r>
              <a:rPr lang="fr-FR" baseline="0" dirty="0"/>
              <a:t> </a:t>
            </a:r>
            <a:r>
              <a:rPr lang="fr-FR" baseline="0" dirty="0" err="1"/>
              <a:t>provide</a:t>
            </a:r>
            <a:r>
              <a:rPr lang="fr-FR" baseline="0" dirty="0"/>
              <a:t> </a:t>
            </a:r>
            <a:r>
              <a:rPr lang="fr-FR" baseline="0" dirty="0" err="1"/>
              <a:t>just</a:t>
            </a:r>
            <a:r>
              <a:rPr lang="fr-FR" baseline="0" dirty="0"/>
              <a:t> </a:t>
            </a:r>
            <a:r>
              <a:rPr lang="fr-FR" baseline="0" dirty="0" err="1"/>
              <a:t>enough</a:t>
            </a:r>
            <a:r>
              <a:rPr lang="fr-FR" baseline="0" dirty="0"/>
              <a:t> </a:t>
            </a:r>
            <a:r>
              <a:rPr lang="fr-FR" baseline="0" dirty="0" err="1"/>
              <a:t>slack</a:t>
            </a:r>
            <a:r>
              <a:rPr lang="fr-FR" baseline="0" dirty="0"/>
              <a:t> for a </a:t>
            </a:r>
            <a:r>
              <a:rPr lang="fr-FR" baseline="0" dirty="0" err="1"/>
              <a:t>two</a:t>
            </a:r>
            <a:r>
              <a:rPr lang="fr-FR" baseline="0" dirty="0"/>
              <a:t> stage pipeline </a:t>
            </a:r>
            <a:r>
              <a:rPr lang="fr-FR" baseline="0" dirty="0" err="1"/>
              <a:t>implementation</a:t>
            </a:r>
            <a:r>
              <a:rPr lang="fr-FR" baseline="0" dirty="0"/>
              <a:t> of the </a:t>
            </a:r>
            <a:r>
              <a:rPr lang="fr-FR" baseline="0" dirty="0" err="1"/>
              <a:t>function</a:t>
            </a:r>
            <a:r>
              <a:rPr lang="fr-FR" baseline="0" dirty="0"/>
              <a:t> C. </a:t>
            </a:r>
            <a:r>
              <a:rPr lang="fr-FR" baseline="0" dirty="0" err="1"/>
              <a:t>Similarly</a:t>
            </a:r>
            <a:r>
              <a:rPr lang="fr-FR" baseline="0" dirty="0"/>
              <a:t>, the </a:t>
            </a:r>
            <a:r>
              <a:rPr lang="fr-FR" baseline="0" dirty="0" err="1"/>
              <a:t>access</a:t>
            </a:r>
            <a:r>
              <a:rPr lang="fr-FR" baseline="0" dirty="0"/>
              <a:t> pattern </a:t>
            </a:r>
            <a:r>
              <a:rPr lang="fr-FR" baseline="0" dirty="0" err="1"/>
              <a:t>s_x</a:t>
            </a:r>
            <a:r>
              <a:rPr lang="fr-FR" baseline="0" dirty="0"/>
              <a:t>[t-3] </a:t>
            </a:r>
            <a:r>
              <a:rPr lang="fr-FR" baseline="0" dirty="0" err="1"/>
              <a:t>will</a:t>
            </a:r>
            <a:r>
              <a:rPr lang="fr-FR" baseline="0" dirty="0"/>
              <a:t> </a:t>
            </a:r>
            <a:r>
              <a:rPr lang="fr-FR" baseline="0" dirty="0" err="1"/>
              <a:t>enable</a:t>
            </a:r>
            <a:r>
              <a:rPr lang="fr-FR" baseline="0" dirty="0"/>
              <a:t> a 5 stage pipeline </a:t>
            </a:r>
            <a:r>
              <a:rPr lang="fr-FR" baseline="0" dirty="0" err="1"/>
              <a:t>implementation</a:t>
            </a:r>
            <a:r>
              <a:rPr lang="fr-FR" baseline="0" dirty="0"/>
              <a:t> for S. </a:t>
            </a:r>
          </a:p>
          <a:p>
            <a:endParaRPr lang="fr-FR" baseline="0" dirty="0"/>
          </a:p>
          <a:p>
            <a:r>
              <a:rPr lang="fr-FR" baseline="0" dirty="0"/>
              <a:t>Of course </a:t>
            </a:r>
            <a:r>
              <a:rPr lang="fr-FR" baseline="0" dirty="0" err="1"/>
              <a:t>this</a:t>
            </a:r>
            <a:r>
              <a:rPr lang="fr-FR" baseline="0" dirty="0"/>
              <a:t> </a:t>
            </a:r>
            <a:r>
              <a:rPr lang="fr-FR" baseline="0" dirty="0" err="1"/>
              <a:t>implementation</a:t>
            </a:r>
            <a:r>
              <a:rPr lang="fr-FR" baseline="0" dirty="0"/>
              <a:t> </a:t>
            </a:r>
            <a:r>
              <a:rPr lang="fr-FR" baseline="0" dirty="0" err="1"/>
              <a:t>is</a:t>
            </a:r>
            <a:r>
              <a:rPr lang="fr-FR" baseline="0" dirty="0"/>
              <a:t> </a:t>
            </a:r>
            <a:r>
              <a:rPr lang="fr-FR" baseline="0" dirty="0" err="1"/>
              <a:t>impractical</a:t>
            </a:r>
            <a:r>
              <a:rPr lang="fr-FR" baseline="0" dirty="0"/>
              <a:t> as </a:t>
            </a:r>
            <a:r>
              <a:rPr lang="fr-FR" baseline="0" dirty="0" err="1"/>
              <a:t>it</a:t>
            </a:r>
            <a:r>
              <a:rPr lang="fr-FR" baseline="0" dirty="0"/>
              <a:t> </a:t>
            </a:r>
            <a:r>
              <a:rPr lang="fr-FR" baseline="0" dirty="0" err="1"/>
              <a:t>requires</a:t>
            </a:r>
            <a:r>
              <a:rPr lang="fr-FR" baseline="0" dirty="0"/>
              <a:t> </a:t>
            </a:r>
            <a:r>
              <a:rPr lang="fr-FR" baseline="0" dirty="0" err="1"/>
              <a:t>infinite</a:t>
            </a:r>
            <a:r>
              <a:rPr lang="fr-FR" baseline="0" dirty="0"/>
              <a:t> buffers. In practice, </a:t>
            </a:r>
            <a:r>
              <a:rPr lang="fr-FR" baseline="0" dirty="0" err="1"/>
              <a:t>we</a:t>
            </a:r>
            <a:r>
              <a:rPr lang="fr-FR" baseline="0" dirty="0"/>
              <a:t> use </a:t>
            </a:r>
            <a:r>
              <a:rPr lang="fr-FR" baseline="0" dirty="0" err="1"/>
              <a:t>either</a:t>
            </a:r>
            <a:r>
              <a:rPr lang="fr-FR" baseline="0" dirty="0"/>
              <a:t> </a:t>
            </a:r>
            <a:r>
              <a:rPr lang="fr-FR" baseline="0" dirty="0" err="1"/>
              <a:t>delay</a:t>
            </a:r>
            <a:r>
              <a:rPr lang="fr-FR" baseline="0" dirty="0"/>
              <a:t> </a:t>
            </a:r>
            <a:r>
              <a:rPr lang="fr-FR" baseline="0" dirty="0" err="1"/>
              <a:t>lines</a:t>
            </a:r>
            <a:r>
              <a:rPr lang="fr-FR" baseline="0" dirty="0"/>
              <a:t> (or </a:t>
            </a:r>
            <a:r>
              <a:rPr lang="fr-FR" baseline="0" dirty="0" err="1"/>
              <a:t>circular</a:t>
            </a:r>
            <a:r>
              <a:rPr lang="fr-FR" baseline="0" dirty="0"/>
              <a:t> buffers as in </a:t>
            </a:r>
            <a:r>
              <a:rPr lang="fr-FR" baseline="0" dirty="0" err="1"/>
              <a:t>this</a:t>
            </a:r>
            <a:r>
              <a:rPr lang="fr-FR" baseline="0" dirty="0"/>
              <a:t> </a:t>
            </a:r>
            <a:r>
              <a:rPr lang="fr-FR" baseline="0" dirty="0" err="1"/>
              <a:t>example</a:t>
            </a:r>
            <a:r>
              <a:rPr lang="fr-FR" baseline="0" dirty="0"/>
              <a:t>) [NEXT]</a:t>
            </a:r>
          </a:p>
          <a:p>
            <a:endParaRPr lang="fr-FR" baseline="0" dirty="0"/>
          </a:p>
          <a:p>
            <a:r>
              <a:rPr lang="fr-FR" baseline="0" dirty="0"/>
              <a:t>At </a:t>
            </a:r>
            <a:r>
              <a:rPr lang="fr-FR" baseline="0" dirty="0" err="1"/>
              <a:t>this</a:t>
            </a:r>
            <a:r>
              <a:rPr lang="fr-FR" baseline="0" dirty="0"/>
              <a:t> point, </a:t>
            </a:r>
            <a:r>
              <a:rPr lang="fr-FR" baseline="0" dirty="0" err="1"/>
              <a:t>we</a:t>
            </a:r>
            <a:r>
              <a:rPr lang="fr-FR" baseline="0" dirty="0"/>
              <a:t> have </a:t>
            </a:r>
            <a:r>
              <a:rPr lang="fr-FR" baseline="0" dirty="0" err="1"/>
              <a:t>obtained</a:t>
            </a:r>
            <a:r>
              <a:rPr lang="fr-FR" baseline="0" dirty="0"/>
              <a:t> a </a:t>
            </a:r>
            <a:r>
              <a:rPr lang="fr-FR" baseline="0" dirty="0" err="1"/>
              <a:t>pipelined</a:t>
            </a:r>
            <a:r>
              <a:rPr lang="fr-FR" baseline="0" dirty="0"/>
              <a:t> </a:t>
            </a:r>
            <a:r>
              <a:rPr lang="fr-FR" baseline="0" dirty="0" err="1"/>
              <a:t>datapath</a:t>
            </a:r>
            <a:r>
              <a:rPr lang="fr-FR" baseline="0" dirty="0"/>
              <a:t>, but </a:t>
            </a:r>
            <a:r>
              <a:rPr lang="fr-FR" baseline="0" dirty="0" err="1"/>
              <a:t>we</a:t>
            </a:r>
            <a:r>
              <a:rPr lang="fr-FR" baseline="0" dirty="0"/>
              <a:t> </a:t>
            </a:r>
            <a:r>
              <a:rPr lang="fr-FR" baseline="0" dirty="0" err="1"/>
              <a:t>need</a:t>
            </a:r>
            <a:r>
              <a:rPr lang="fr-FR" baseline="0" dirty="0"/>
              <a:t> to </a:t>
            </a:r>
            <a:r>
              <a:rPr lang="fr-FR" baseline="0" dirty="0" err="1"/>
              <a:t>make</a:t>
            </a:r>
            <a:r>
              <a:rPr lang="fr-FR" baseline="0" dirty="0"/>
              <a:t> sure </a:t>
            </a:r>
            <a:r>
              <a:rPr lang="fr-FR" baseline="0" dirty="0" err="1"/>
              <a:t>it</a:t>
            </a:r>
            <a:r>
              <a:rPr lang="fr-FR" baseline="0" dirty="0"/>
              <a:t> </a:t>
            </a:r>
            <a:r>
              <a:rPr lang="fr-FR" baseline="0" dirty="0" err="1"/>
              <a:t>performs</a:t>
            </a:r>
            <a:r>
              <a:rPr lang="fr-FR" baseline="0" dirty="0"/>
              <a:t> the </a:t>
            </a:r>
            <a:r>
              <a:rPr lang="fr-FR" baseline="0" dirty="0" err="1"/>
              <a:t>same</a:t>
            </a:r>
            <a:r>
              <a:rPr lang="fr-FR" baseline="0" dirty="0"/>
              <a:t> computations as the original code. More </a:t>
            </a:r>
            <a:r>
              <a:rPr lang="fr-FR" baseline="0" dirty="0" err="1"/>
              <a:t>specifically</a:t>
            </a:r>
            <a:r>
              <a:rPr lang="fr-FR" baseline="0" dirty="0"/>
              <a:t>, </a:t>
            </a:r>
            <a:r>
              <a:rPr lang="fr-FR" baseline="0" dirty="0" err="1"/>
              <a:t>we</a:t>
            </a:r>
            <a:r>
              <a:rPr lang="fr-FR" baseline="0" dirty="0"/>
              <a:t> have to </a:t>
            </a:r>
            <a:r>
              <a:rPr lang="fr-FR" baseline="0" dirty="0" err="1"/>
              <a:t>detect</a:t>
            </a:r>
            <a:r>
              <a:rPr lang="fr-FR" baseline="0" dirty="0"/>
              <a:t> and </a:t>
            </a:r>
            <a:r>
              <a:rPr lang="fr-FR" baseline="0" dirty="0" err="1"/>
              <a:t>resolve</a:t>
            </a:r>
            <a:r>
              <a:rPr lang="fr-FR" baseline="0" dirty="0"/>
              <a:t> </a:t>
            </a:r>
            <a:r>
              <a:rPr lang="fr-FR" baseline="0" dirty="0" err="1"/>
              <a:t>mispeculations</a:t>
            </a:r>
            <a:r>
              <a:rPr lang="fr-FR" baseline="0" dirty="0"/>
              <a:t>.</a:t>
            </a:r>
          </a:p>
          <a:p>
            <a:endParaRPr lang="fr-FR" sz="1000" baseline="0" dirty="0"/>
          </a:p>
          <a:p>
            <a:r>
              <a:rPr lang="fr-FR" sz="1200" b="1" baseline="0" dirty="0" err="1"/>
              <a:t>Step</a:t>
            </a:r>
            <a:r>
              <a:rPr lang="fr-FR" sz="1200" b="1" baseline="0" dirty="0"/>
              <a:t> 2: </a:t>
            </a:r>
          </a:p>
          <a:p>
            <a:endParaRPr lang="fr-FR" baseline="0" dirty="0"/>
          </a:p>
          <a:p>
            <a:r>
              <a:rPr lang="fr-FR" baseline="0" dirty="0" err="1"/>
              <a:t>We</a:t>
            </a:r>
            <a:r>
              <a:rPr lang="fr-FR" baseline="0" dirty="0"/>
              <a:t> </a:t>
            </a:r>
            <a:r>
              <a:rPr lang="fr-FR" baseline="0" dirty="0" err="1"/>
              <a:t>embed</a:t>
            </a:r>
            <a:r>
              <a:rPr lang="fr-FR" baseline="0" dirty="0"/>
              <a:t> the </a:t>
            </a:r>
            <a:r>
              <a:rPr lang="fr-FR" baseline="0" dirty="0" err="1"/>
              <a:t>mispeculations</a:t>
            </a:r>
            <a:r>
              <a:rPr lang="fr-FR" baseline="0" dirty="0"/>
              <a:t> management timing </a:t>
            </a:r>
            <a:r>
              <a:rPr lang="fr-FR" baseline="0" dirty="0" err="1"/>
              <a:t>logic</a:t>
            </a:r>
            <a:r>
              <a:rPr lang="fr-FR" baseline="0" dirty="0"/>
              <a:t> </a:t>
            </a:r>
            <a:r>
              <a:rPr lang="fr-FR" baseline="0" dirty="0" err="1"/>
              <a:t>within</a:t>
            </a:r>
            <a:r>
              <a:rPr lang="fr-FR" baseline="0" dirty="0"/>
              <a:t> a </a:t>
            </a:r>
            <a:r>
              <a:rPr lang="fr-FR" baseline="0" dirty="0" err="1"/>
              <a:t>Finite</a:t>
            </a:r>
            <a:r>
              <a:rPr lang="fr-FR" baseline="0" dirty="0"/>
              <a:t> State Machine </a:t>
            </a:r>
            <a:r>
              <a:rPr lang="fr-FR" baseline="0" dirty="0" err="1"/>
              <a:t>which</a:t>
            </a:r>
            <a:r>
              <a:rPr lang="fr-FR" baseline="0" dirty="0"/>
              <a:t> </a:t>
            </a:r>
            <a:r>
              <a:rPr lang="fr-FR" baseline="0" dirty="0" err="1"/>
              <a:t>we</a:t>
            </a:r>
            <a:r>
              <a:rPr lang="fr-FR" baseline="0" dirty="0"/>
              <a:t> </a:t>
            </a:r>
            <a:r>
              <a:rPr lang="fr-FR" baseline="0" dirty="0" err="1"/>
              <a:t>describe</a:t>
            </a:r>
            <a:r>
              <a:rPr lang="fr-FR" baseline="0" dirty="0"/>
              <a:t> in the </a:t>
            </a:r>
            <a:r>
              <a:rPr lang="fr-FR" baseline="0" dirty="0" err="1"/>
              <a:t>next</a:t>
            </a:r>
            <a:r>
              <a:rPr lang="fr-FR" baseline="0" dirty="0"/>
              <a:t> slide. This FSM </a:t>
            </a:r>
            <a:r>
              <a:rPr lang="fr-FR" baseline="0" dirty="0" err="1"/>
              <a:t>takes</a:t>
            </a:r>
            <a:r>
              <a:rPr lang="fr-FR" baseline="0" dirty="0"/>
              <a:t> as input the </a:t>
            </a:r>
            <a:r>
              <a:rPr lang="fr-FR" baseline="0" dirty="0" err="1"/>
              <a:t>outcome</a:t>
            </a:r>
            <a:r>
              <a:rPr lang="fr-FR" baseline="0" dirty="0"/>
              <a:t> of the </a:t>
            </a:r>
            <a:r>
              <a:rPr lang="fr-FR" baseline="0" dirty="0" err="1"/>
              <a:t>current</a:t>
            </a:r>
            <a:r>
              <a:rPr lang="fr-FR" baseline="0" dirty="0"/>
              <a:t> control </a:t>
            </a:r>
            <a:r>
              <a:rPr lang="fr-FR" baseline="0" dirty="0" err="1"/>
              <a:t>predicate</a:t>
            </a:r>
            <a:r>
              <a:rPr lang="fr-FR" baseline="0" dirty="0"/>
              <a:t>, and </a:t>
            </a:r>
            <a:r>
              <a:rPr lang="fr-FR" baseline="0" dirty="0" err="1"/>
              <a:t>produces</a:t>
            </a:r>
            <a:r>
              <a:rPr lang="fr-FR" baseline="0" dirty="0"/>
              <a:t> 3 output control </a:t>
            </a:r>
            <a:r>
              <a:rPr lang="fr-FR" baseline="0" dirty="0" err="1"/>
              <a:t>signals</a:t>
            </a:r>
            <a:r>
              <a:rPr lang="fr-FR" baseline="0" dirty="0"/>
              <a:t>.</a:t>
            </a:r>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23</a:t>
            </a:fld>
            <a:endParaRPr lang="fr-FR" altLang="fr-FR"/>
          </a:p>
        </p:txBody>
      </p:sp>
    </p:spTree>
    <p:extLst>
      <p:ext uri="{BB962C8B-B14F-4D97-AF65-F5344CB8AC3E}">
        <p14:creationId xmlns:p14="http://schemas.microsoft.com/office/powerpoint/2010/main" val="120572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baseline="0" dirty="0" err="1"/>
              <a:t>Step</a:t>
            </a:r>
            <a:r>
              <a:rPr lang="fr-FR" sz="1200" b="1" baseline="0" dirty="0"/>
              <a:t> 3: </a:t>
            </a:r>
          </a:p>
          <a:p>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err="1"/>
              <a:t>When</a:t>
            </a:r>
            <a:r>
              <a:rPr lang="fr-FR" baseline="0" dirty="0"/>
              <a:t> a </a:t>
            </a:r>
            <a:r>
              <a:rPr lang="fr-FR" baseline="0" dirty="0" err="1"/>
              <a:t>mispeculation</a:t>
            </a:r>
            <a:r>
              <a:rPr lang="fr-FR" baseline="0" dirty="0"/>
              <a:t> </a:t>
            </a:r>
            <a:r>
              <a:rPr lang="fr-FR" baseline="0" dirty="0" err="1"/>
              <a:t>occur</a:t>
            </a:r>
            <a:r>
              <a:rPr lang="fr-FR" baseline="0" dirty="0"/>
              <a:t>, </a:t>
            </a:r>
            <a:r>
              <a:rPr lang="fr-FR" baseline="0" dirty="0" err="1"/>
              <a:t>it</a:t>
            </a:r>
            <a:r>
              <a:rPr lang="fr-FR" baseline="0" dirty="0"/>
              <a:t> </a:t>
            </a:r>
            <a:r>
              <a:rPr lang="fr-FR" baseline="0" dirty="0" err="1"/>
              <a:t>is</a:t>
            </a:r>
            <a:r>
              <a:rPr lang="fr-FR" baseline="0" dirty="0"/>
              <a:t> </a:t>
            </a:r>
            <a:r>
              <a:rPr lang="fr-FR" baseline="0" dirty="0" err="1"/>
              <a:t>necessary</a:t>
            </a:r>
            <a:r>
              <a:rPr lang="fr-FR" baseline="0" dirty="0"/>
              <a:t> to </a:t>
            </a:r>
            <a:r>
              <a:rPr lang="fr-FR" baseline="0" dirty="0" err="1"/>
              <a:t>reinject</a:t>
            </a:r>
            <a:r>
              <a:rPr lang="fr-FR" baseline="0" dirty="0"/>
              <a:t> the correct values </a:t>
            </a:r>
            <a:r>
              <a:rPr lang="fr-FR" baseline="0" dirty="0" err="1"/>
              <a:t>from</a:t>
            </a:r>
            <a:r>
              <a:rPr lang="fr-FR" baseline="0" dirty="0"/>
              <a:t> the slow </a:t>
            </a:r>
            <a:r>
              <a:rPr lang="fr-FR" baseline="0" dirty="0" err="1"/>
              <a:t>path</a:t>
            </a:r>
            <a:r>
              <a:rPr lang="fr-FR" baseline="0" dirty="0"/>
              <a:t> in the pipeline (in </a:t>
            </a:r>
            <a:r>
              <a:rPr lang="fr-FR" baseline="0" dirty="0" err="1"/>
              <a:t>our</a:t>
            </a:r>
            <a:r>
              <a:rPr lang="fr-FR" baseline="0" dirty="0"/>
              <a:t> case </a:t>
            </a:r>
            <a:r>
              <a:rPr lang="fr-FR" sz="1200" b="1" dirty="0" err="1">
                <a:latin typeface="Courier New" panose="02070309020205020404" pitchFamily="49" charset="0"/>
                <a:cs typeface="Courier New" panose="02070309020205020404" pitchFamily="49" charset="0"/>
              </a:rPr>
              <a:t>mis_x</a:t>
            </a:r>
            <a:r>
              <a:rPr lang="fr-FR" sz="1200" b="1" dirty="0">
                <a:latin typeface="Courier New" panose="02070309020205020404" pitchFamily="49" charset="0"/>
                <a:cs typeface="Courier New" panose="02070309020205020404" pitchFamily="49" charset="0"/>
              </a:rPr>
              <a:t>[t</a:t>
            </a:r>
            <a:r>
              <a:rPr lang="fr-FR" sz="1200" b="1" dirty="0">
                <a:solidFill>
                  <a:srgbClr val="008F00"/>
                </a:solidFill>
                <a:latin typeface="Courier New" panose="02070309020205020404" pitchFamily="49" charset="0"/>
                <a:cs typeface="Courier New" panose="02070309020205020404" pitchFamily="49" charset="0"/>
              </a:rPr>
              <a:t>%3</a:t>
            </a:r>
            <a:r>
              <a:rPr lang="fr-FR" sz="1200" b="1" dirty="0">
                <a:latin typeface="Courier New" panose="02070309020205020404" pitchFamily="49" charset="0"/>
                <a:cs typeface="Courier New" panose="02070309020205020404" pitchFamily="49" charset="0"/>
              </a:rPr>
              <a:t>]</a:t>
            </a:r>
            <a:r>
              <a:rPr lang="fr-FR" baseline="0" dirty="0"/>
              <a:t>), and </a:t>
            </a:r>
            <a:r>
              <a:rPr lang="fr-FR" baseline="0" dirty="0" err="1"/>
              <a:t>rollback</a:t>
            </a:r>
            <a:r>
              <a:rPr lang="fr-FR" baseline="0" dirty="0"/>
              <a:t> variables to a </a:t>
            </a:r>
            <a:r>
              <a:rPr lang="fr-FR" baseline="0" dirty="0" err="1"/>
              <a:t>previous</a:t>
            </a:r>
            <a:r>
              <a:rPr lang="fr-FR" baseline="0" dirty="0"/>
              <a:t> </a:t>
            </a:r>
            <a:r>
              <a:rPr lang="fr-FR" baseline="0" dirty="0" err="1"/>
              <a:t>valid</a:t>
            </a:r>
            <a:r>
              <a:rPr lang="fr-FR" baseline="0" dirty="0"/>
              <a:t> state (</a:t>
            </a:r>
            <a:r>
              <a:rPr lang="fr-FR" sz="1200" b="1" dirty="0" err="1">
                <a:latin typeface="Courier New" panose="02070309020205020404" pitchFamily="49" charset="0"/>
                <a:cs typeface="Courier New" panose="02070309020205020404" pitchFamily="49" charset="0"/>
              </a:rPr>
              <a:t>s_y</a:t>
            </a:r>
            <a:r>
              <a:rPr lang="fr-FR" sz="1200" b="1" dirty="0">
                <a:latin typeface="Courier New" panose="02070309020205020404" pitchFamily="49" charset="0"/>
                <a:cs typeface="Courier New" panose="02070309020205020404" pitchFamily="49" charset="0"/>
              </a:rPr>
              <a:t>[(t-4</a:t>
            </a:r>
            <a:r>
              <a:rPr lang="fr-FR" sz="1200" b="1" dirty="0">
                <a:solidFill>
                  <a:srgbClr val="008F00"/>
                </a:solidFill>
                <a:latin typeface="Courier New" panose="02070309020205020404" pitchFamily="49" charset="0"/>
                <a:cs typeface="Courier New" panose="02070309020205020404" pitchFamily="49" charset="0"/>
              </a:rPr>
              <a:t>)%3</a:t>
            </a:r>
            <a:r>
              <a:rPr lang="fr-FR" sz="1200" b="1" dirty="0">
                <a:latin typeface="Courier New" panose="02070309020205020404" pitchFamily="49" charset="0"/>
                <a:cs typeface="Courier New" panose="02070309020205020404" pitchFamily="49" charset="0"/>
              </a:rPr>
              <a:t>] for variable </a:t>
            </a:r>
            <a:r>
              <a:rPr lang="fr-FR" sz="1200" b="1" dirty="0" err="1">
                <a:latin typeface="Courier New" panose="02070309020205020404" pitchFamily="49" charset="0"/>
                <a:cs typeface="Courier New" panose="02070309020205020404" pitchFamily="49" charset="0"/>
              </a:rPr>
              <a:t>s_y</a:t>
            </a:r>
            <a:r>
              <a:rPr lang="fr-FR" sz="1200" b="1" dirty="0">
                <a:latin typeface="Courier New" panose="02070309020205020404" pitchFamily="49" charset="0"/>
                <a:cs typeface="Courier New" panose="02070309020205020404" pitchFamily="49" charset="0"/>
              </a:rPr>
              <a:t>);</a:t>
            </a:r>
            <a:r>
              <a:rPr lang="fr-FR" baseline="0" dirty="0"/>
              <a:t> This </a:t>
            </a:r>
            <a:r>
              <a:rPr lang="fr-FR" baseline="0" dirty="0" err="1"/>
              <a:t>step</a:t>
            </a:r>
            <a:r>
              <a:rPr lang="fr-FR" baseline="0" dirty="0"/>
              <a:t> </a:t>
            </a:r>
            <a:r>
              <a:rPr lang="fr-FR" baseline="0" dirty="0" err="1"/>
              <a:t>occurs</a:t>
            </a:r>
            <a:r>
              <a:rPr lang="fr-FR" baseline="0" dirty="0"/>
              <a:t> </a:t>
            </a:r>
            <a:r>
              <a:rPr lang="fr-FR" baseline="0" dirty="0" err="1"/>
              <a:t>when</a:t>
            </a:r>
            <a:r>
              <a:rPr lang="fr-FR" baseline="0" dirty="0"/>
              <a:t> the FSM </a:t>
            </a:r>
            <a:r>
              <a:rPr lang="fr-FR" baseline="0" dirty="0" err="1"/>
              <a:t>asserts</a:t>
            </a:r>
            <a:r>
              <a:rPr lang="fr-FR" baseline="0" dirty="0"/>
              <a:t> the </a:t>
            </a:r>
            <a:r>
              <a:rPr lang="fr-FR" sz="1200" b="1" dirty="0" err="1">
                <a:solidFill>
                  <a:srgbClr val="FF0000"/>
                </a:solidFill>
                <a:latin typeface="Courier New" panose="02070309020205020404" pitchFamily="49" charset="0"/>
                <a:cs typeface="Courier New" panose="02070309020205020404" pitchFamily="49" charset="0"/>
              </a:rPr>
              <a:t>cs.rollback</a:t>
            </a:r>
            <a:r>
              <a:rPr lang="fr-FR" sz="1200" b="1" dirty="0">
                <a:solidFill>
                  <a:srgbClr val="FF0000"/>
                </a:solidFill>
                <a:latin typeface="Courier New" panose="02070309020205020404" pitchFamily="49" charset="0"/>
                <a:cs typeface="Courier New" panose="02070309020205020404" pitchFamily="49" charset="0"/>
              </a:rPr>
              <a:t> </a:t>
            </a:r>
            <a:r>
              <a:rPr lang="fr-FR" sz="1200" b="1" dirty="0" err="1">
                <a:solidFill>
                  <a:srgbClr val="FF0000"/>
                </a:solidFill>
                <a:latin typeface="Courier New" panose="02070309020205020404" pitchFamily="49" charset="0"/>
                <a:cs typeface="Courier New" panose="02070309020205020404" pitchFamily="49" charset="0"/>
              </a:rPr>
              <a:t>field</a:t>
            </a:r>
            <a:r>
              <a:rPr lang="fr-FR" sz="1200" b="1" dirty="0">
                <a:solidFill>
                  <a:srgbClr val="FF0000"/>
                </a:solidFill>
                <a:latin typeface="Courier New" panose="02070309020205020404" pitchFamily="49" charset="0"/>
                <a:cs typeface="Courier New" panose="02070309020205020404" pitchFamily="49" charset="0"/>
              </a:rPr>
              <a:t> to </a:t>
            </a:r>
            <a:r>
              <a:rPr lang="fr-FR" sz="1200" b="1" dirty="0" err="1">
                <a:solidFill>
                  <a:srgbClr val="FF0000"/>
                </a:solidFill>
                <a:latin typeface="Courier New" panose="02070309020205020404" pitchFamily="49" charset="0"/>
                <a:cs typeface="Courier New" panose="02070309020205020404" pitchFamily="49" charset="0"/>
              </a:rPr>
              <a:t>true</a:t>
            </a:r>
            <a:r>
              <a:rPr lang="fr-FR" sz="1200" b="1" dirty="0">
                <a:solidFill>
                  <a:srgbClr val="FF0000"/>
                </a:solidFill>
                <a:latin typeface="Courier New" panose="02070309020205020404" pitchFamily="49" charset="0"/>
                <a:cs typeface="Courier New" panose="02070309020205020404" pitchFamily="49" charset="0"/>
              </a:rPr>
              <a:t>.</a:t>
            </a:r>
            <a:endParaRPr lang="fr-FR" baseline="0" dirty="0"/>
          </a:p>
          <a:p>
            <a:endParaRPr lang="fr-FR" dirty="0"/>
          </a:p>
          <a:p>
            <a:r>
              <a:rPr lang="fr-FR" sz="1200" b="1" baseline="0" dirty="0" err="1"/>
              <a:t>Step</a:t>
            </a:r>
            <a:r>
              <a:rPr lang="fr-FR" sz="1200" b="1" baseline="0" dirty="0"/>
              <a:t> 4: </a:t>
            </a:r>
          </a:p>
          <a:p>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Once the </a:t>
            </a:r>
            <a:r>
              <a:rPr lang="fr-FR" baseline="0" dirty="0" err="1"/>
              <a:t>speculation</a:t>
            </a:r>
            <a:r>
              <a:rPr lang="fr-FR" baseline="0" dirty="0"/>
              <a:t> </a:t>
            </a:r>
            <a:r>
              <a:rPr lang="fr-FR" baseline="0" dirty="0" err="1"/>
              <a:t>is</a:t>
            </a:r>
            <a:r>
              <a:rPr lang="fr-FR" baseline="0" dirty="0"/>
              <a:t> </a:t>
            </a:r>
            <a:r>
              <a:rPr lang="fr-FR" baseline="0" dirty="0" err="1"/>
              <a:t>known</a:t>
            </a:r>
            <a:r>
              <a:rPr lang="fr-FR" baseline="0" dirty="0"/>
              <a:t> to </a:t>
            </a:r>
            <a:r>
              <a:rPr lang="fr-FR" baseline="0" dirty="0" err="1"/>
              <a:t>be</a:t>
            </a:r>
            <a:r>
              <a:rPr lang="fr-FR" baseline="0" dirty="0"/>
              <a:t> </a:t>
            </a:r>
            <a:r>
              <a:rPr lang="fr-FR" baseline="0" dirty="0" err="1"/>
              <a:t>sucessfull</a:t>
            </a:r>
            <a:r>
              <a:rPr lang="fr-FR" baseline="0" dirty="0"/>
              <a:t>, or </a:t>
            </a:r>
            <a:r>
              <a:rPr lang="fr-FR" baseline="0" dirty="0" err="1"/>
              <a:t>after</a:t>
            </a:r>
            <a:r>
              <a:rPr lang="fr-FR" baseline="0" dirty="0"/>
              <a:t> </a:t>
            </a:r>
            <a:r>
              <a:rPr lang="fr-FR" baseline="0" dirty="0" err="1"/>
              <a:t>having</a:t>
            </a:r>
            <a:r>
              <a:rPr lang="fr-FR" baseline="0" dirty="0"/>
              <a:t> </a:t>
            </a:r>
            <a:r>
              <a:rPr lang="fr-FR" baseline="0" dirty="0" err="1"/>
              <a:t>recovered</a:t>
            </a:r>
            <a:r>
              <a:rPr lang="fr-FR" baseline="0" dirty="0"/>
              <a:t> </a:t>
            </a:r>
            <a:r>
              <a:rPr lang="fr-FR" baseline="0" dirty="0" err="1"/>
              <a:t>from</a:t>
            </a:r>
            <a:r>
              <a:rPr lang="fr-FR" baseline="0" dirty="0"/>
              <a:t> a </a:t>
            </a:r>
            <a:r>
              <a:rPr lang="fr-FR" baseline="0" dirty="0" err="1"/>
              <a:t>mispeculation</a:t>
            </a:r>
            <a:r>
              <a:rPr lang="fr-FR" baseline="0" dirty="0"/>
              <a:t>, </a:t>
            </a:r>
            <a:r>
              <a:rPr lang="fr-FR" baseline="0" dirty="0" err="1"/>
              <a:t>we</a:t>
            </a:r>
            <a:r>
              <a:rPr lang="fr-FR" baseline="0" dirty="0"/>
              <a:t> </a:t>
            </a:r>
            <a:r>
              <a:rPr lang="fr-FR" baseline="0" dirty="0" err="1"/>
              <a:t>can</a:t>
            </a:r>
            <a:r>
              <a:rPr lang="fr-FR" baseline="0" dirty="0"/>
              <a:t> </a:t>
            </a:r>
            <a:r>
              <a:rPr lang="fr-FR" baseline="0" dirty="0" err="1"/>
              <a:t>safely</a:t>
            </a:r>
            <a:r>
              <a:rPr lang="fr-FR" baseline="0" dirty="0"/>
              <a:t> commit the </a:t>
            </a:r>
            <a:r>
              <a:rPr lang="fr-FR" baseline="0" dirty="0" err="1"/>
              <a:t>speculative</a:t>
            </a:r>
            <a:r>
              <a:rPr lang="fr-FR" baseline="0" dirty="0"/>
              <a:t> value to the </a:t>
            </a:r>
            <a:r>
              <a:rPr lang="fr-FR" baseline="0" dirty="0" err="1"/>
              <a:t>actual</a:t>
            </a:r>
            <a:r>
              <a:rPr lang="fr-FR" baseline="0" dirty="0"/>
              <a:t> variables x and y. This </a:t>
            </a:r>
            <a:r>
              <a:rPr lang="fr-FR" baseline="0" dirty="0" err="1"/>
              <a:t>step</a:t>
            </a:r>
            <a:r>
              <a:rPr lang="fr-FR" baseline="0" dirty="0"/>
              <a:t> </a:t>
            </a:r>
            <a:r>
              <a:rPr lang="fr-FR" baseline="0" dirty="0" err="1"/>
              <a:t>occurs</a:t>
            </a:r>
            <a:r>
              <a:rPr lang="fr-FR" baseline="0" dirty="0"/>
              <a:t> </a:t>
            </a:r>
            <a:r>
              <a:rPr lang="fr-FR" baseline="0" dirty="0" err="1"/>
              <a:t>when</a:t>
            </a:r>
            <a:r>
              <a:rPr lang="fr-FR" baseline="0" dirty="0"/>
              <a:t> the FSM </a:t>
            </a:r>
            <a:r>
              <a:rPr lang="fr-FR" baseline="0" dirty="0" err="1"/>
              <a:t>asserts</a:t>
            </a:r>
            <a:r>
              <a:rPr lang="fr-FR" baseline="0" dirty="0"/>
              <a:t> the </a:t>
            </a:r>
            <a:r>
              <a:rPr lang="fr-FR" sz="1200" b="1" dirty="0" err="1">
                <a:solidFill>
                  <a:srgbClr val="FF0000"/>
                </a:solidFill>
                <a:latin typeface="Courier New" panose="02070309020205020404" pitchFamily="49" charset="0"/>
                <a:cs typeface="Courier New" panose="02070309020205020404" pitchFamily="49" charset="0"/>
              </a:rPr>
              <a:t>cs.commit</a:t>
            </a:r>
            <a:r>
              <a:rPr lang="fr-FR" sz="1200" b="1" dirty="0">
                <a:solidFill>
                  <a:srgbClr val="FF0000"/>
                </a:solidFill>
                <a:latin typeface="Courier New" panose="02070309020205020404" pitchFamily="49" charset="0"/>
                <a:cs typeface="Courier New" panose="02070309020205020404" pitchFamily="49" charset="0"/>
              </a:rPr>
              <a:t> </a:t>
            </a:r>
            <a:r>
              <a:rPr lang="fr-FR" sz="1200" b="1" dirty="0" err="1">
                <a:solidFill>
                  <a:srgbClr val="FF0000"/>
                </a:solidFill>
                <a:latin typeface="Courier New" panose="02070309020205020404" pitchFamily="49" charset="0"/>
                <a:cs typeface="Courier New" panose="02070309020205020404" pitchFamily="49" charset="0"/>
              </a:rPr>
              <a:t>field</a:t>
            </a:r>
            <a:r>
              <a:rPr lang="fr-FR" sz="1200" b="1" dirty="0">
                <a:solidFill>
                  <a:srgbClr val="FF0000"/>
                </a:solidFill>
                <a:latin typeface="Courier New" panose="02070309020205020404" pitchFamily="49" charset="0"/>
                <a:cs typeface="Courier New" panose="02070309020205020404" pitchFamily="49" charset="0"/>
              </a:rPr>
              <a:t> to </a:t>
            </a:r>
            <a:r>
              <a:rPr lang="fr-FR" sz="1200" b="1" dirty="0" err="1">
                <a:solidFill>
                  <a:srgbClr val="FF0000"/>
                </a:solidFill>
                <a:latin typeface="Courier New" panose="02070309020205020404" pitchFamily="49" charset="0"/>
                <a:cs typeface="Courier New" panose="02070309020205020404" pitchFamily="49" charset="0"/>
              </a:rPr>
              <a:t>true</a:t>
            </a:r>
            <a:r>
              <a:rPr lang="fr-FR" sz="1200" b="1" dirty="0">
                <a:solidFill>
                  <a:srgbClr val="FF0000"/>
                </a:solidFill>
                <a:latin typeface="Courier New" panose="02070309020205020404" pitchFamily="49" charset="0"/>
                <a:cs typeface="Courier New" panose="02070309020205020404" pitchFamily="49"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1" dirty="0">
              <a:solidFill>
                <a:srgbClr val="FF0000"/>
              </a:solidFill>
              <a:latin typeface="Courier New" panose="02070309020205020404" pitchFamily="49" charset="0"/>
              <a:cs typeface="Courier New" panose="02070309020205020404" pitchFamily="49"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1" baseline="0" dirty="0" err="1"/>
              <a:t>Step</a:t>
            </a:r>
            <a:r>
              <a:rPr lang="fr-FR" sz="1200" b="1" baseline="0" dirty="0"/>
              <a:t> 5:</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0" baseline="0" dirty="0" err="1"/>
              <a:t>We</a:t>
            </a:r>
            <a:r>
              <a:rPr lang="fr-FR" sz="1200" b="0" baseline="0" dirty="0"/>
              <a:t> </a:t>
            </a:r>
            <a:r>
              <a:rPr lang="fr-FR" sz="1200" b="0" baseline="0" dirty="0" err="1"/>
              <a:t>also</a:t>
            </a:r>
            <a:r>
              <a:rPr lang="fr-FR" sz="1200" b="0" baseline="0" dirty="0"/>
              <a:t> </a:t>
            </a:r>
            <a:r>
              <a:rPr lang="fr-FR" sz="1200" b="0" baseline="0" dirty="0" err="1"/>
              <a:t>make</a:t>
            </a:r>
            <a:r>
              <a:rPr lang="fr-FR" sz="1200" b="0" baseline="0" dirty="0"/>
              <a:t> sure the </a:t>
            </a:r>
            <a:r>
              <a:rPr lang="fr-FR" sz="1200" b="0" baseline="0" dirty="0" err="1"/>
              <a:t>loop</a:t>
            </a:r>
            <a:r>
              <a:rPr lang="fr-FR" sz="1200" b="0" baseline="0" dirty="0"/>
              <a:t> exit condition </a:t>
            </a:r>
            <a:r>
              <a:rPr lang="fr-FR" sz="1200" b="0" baseline="0" dirty="0" err="1"/>
              <a:t>is</a:t>
            </a:r>
            <a:r>
              <a:rPr lang="fr-FR" sz="1200" b="0" baseline="0" dirty="0"/>
              <a:t> </a:t>
            </a:r>
            <a:r>
              <a:rPr lang="fr-FR" sz="1200" b="0" baseline="0" dirty="0" err="1"/>
              <a:t>modified</a:t>
            </a:r>
            <a:r>
              <a:rPr lang="fr-FR" sz="1200" b="0" baseline="0" dirty="0"/>
              <a:t> to </a:t>
            </a:r>
            <a:r>
              <a:rPr lang="fr-FR" sz="1200" b="0" baseline="0" dirty="0" err="1"/>
              <a:t>filter</a:t>
            </a:r>
            <a:r>
              <a:rPr lang="fr-FR" sz="1200" b="0" baseline="0" dirty="0"/>
              <a:t> out </a:t>
            </a:r>
            <a:r>
              <a:rPr lang="fr-FR" sz="1200" b="0" baseline="0" dirty="0" err="1"/>
              <a:t>iterations</a:t>
            </a:r>
            <a:r>
              <a:rPr lang="fr-FR" sz="1200" b="0" baseline="0" dirty="0"/>
              <a:t> </a:t>
            </a:r>
            <a:r>
              <a:rPr lang="fr-FR" sz="1200" b="0" baseline="0" dirty="0" err="1"/>
              <a:t>where</a:t>
            </a:r>
            <a:r>
              <a:rPr lang="fr-FR" sz="1200" b="0" baseline="0" dirty="0"/>
              <a:t> no new values are </a:t>
            </a:r>
            <a:r>
              <a:rPr lang="fr-FR" sz="1200" b="0" baseline="0" dirty="0" err="1"/>
              <a:t>commited</a:t>
            </a:r>
            <a:r>
              <a:rPr lang="fr-FR" sz="1200" b="0"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1" dirty="0">
              <a:solidFill>
                <a:srgbClr val="FF0000"/>
              </a:solidFill>
              <a:latin typeface="Courier New" panose="02070309020205020404" pitchFamily="49" charset="0"/>
              <a:cs typeface="Courier New" panose="02070309020205020404" pitchFamily="49"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1" baseline="0" dirty="0">
              <a:solidFill>
                <a:srgbClr val="FF0000"/>
              </a:solidFill>
              <a:latin typeface="Courier New" panose="02070309020205020404" pitchFamily="49" charset="0"/>
              <a:cs typeface="Courier New" panose="02070309020205020404" pitchFamily="49"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24</a:t>
            </a:fld>
            <a:endParaRPr lang="fr-FR" altLang="fr-FR"/>
          </a:p>
        </p:txBody>
      </p:sp>
    </p:spTree>
    <p:extLst>
      <p:ext uri="{BB962C8B-B14F-4D97-AF65-F5344CB8AC3E}">
        <p14:creationId xmlns:p14="http://schemas.microsoft.com/office/powerpoint/2010/main" val="286157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better</a:t>
            </a:r>
            <a:r>
              <a:rPr lang="fr-FR" dirty="0"/>
              <a:t> </a:t>
            </a:r>
            <a:r>
              <a:rPr lang="fr-FR" dirty="0" err="1"/>
              <a:t>understand</a:t>
            </a:r>
            <a:r>
              <a:rPr lang="fr-FR" dirty="0"/>
              <a:t> how the </a:t>
            </a:r>
            <a:r>
              <a:rPr lang="fr-FR" dirty="0" err="1"/>
              <a:t>kernel</a:t>
            </a:r>
            <a:r>
              <a:rPr lang="fr-FR" dirty="0"/>
              <a:t> </a:t>
            </a:r>
            <a:r>
              <a:rPr lang="fr-FR" dirty="0" err="1"/>
              <a:t>behaves</a:t>
            </a:r>
            <a:r>
              <a:rPr lang="fr-FR" dirty="0"/>
              <a:t> </a:t>
            </a:r>
            <a:r>
              <a:rPr lang="fr-FR" dirty="0" err="1"/>
              <a:t>we</a:t>
            </a:r>
            <a:r>
              <a:rPr lang="fr-FR" dirty="0"/>
              <a:t> </a:t>
            </a:r>
            <a:r>
              <a:rPr lang="fr-FR" dirty="0" err="1"/>
              <a:t>will</a:t>
            </a:r>
            <a:r>
              <a:rPr lang="fr-FR" dirty="0"/>
              <a:t> </a:t>
            </a:r>
            <a:r>
              <a:rPr lang="fr-FR" dirty="0" err="1"/>
              <a:t>simulate</a:t>
            </a:r>
            <a:r>
              <a:rPr lang="fr-FR" dirty="0"/>
              <a:t> </a:t>
            </a:r>
            <a:r>
              <a:rPr lang="fr-FR" dirty="0" err="1"/>
              <a:t>its</a:t>
            </a:r>
            <a:r>
              <a:rPr lang="fr-FR" dirty="0"/>
              <a:t> </a:t>
            </a:r>
            <a:r>
              <a:rPr lang="fr-FR" dirty="0" err="1"/>
              <a:t>operation</a:t>
            </a:r>
            <a:r>
              <a:rPr lang="fr-FR" dirty="0"/>
              <a:t> on a simple </a:t>
            </a:r>
            <a:r>
              <a:rPr lang="fr-FR" dirty="0" err="1"/>
              <a:t>example</a:t>
            </a:r>
            <a:r>
              <a:rPr lang="fr-FR" dirty="0"/>
              <a:t>. </a:t>
            </a:r>
          </a:p>
          <a:p>
            <a:r>
              <a:rPr lang="fr-FR" dirty="0"/>
              <a:t>	[</a:t>
            </a:r>
            <a:r>
              <a:rPr lang="fr-FR" dirty="0" err="1"/>
              <a:t>Next</a:t>
            </a:r>
            <a:r>
              <a:rPr lang="fr-FR" dirty="0"/>
              <a:t>] </a:t>
            </a:r>
          </a:p>
          <a:p>
            <a:r>
              <a:rPr lang="fr-FR" dirty="0"/>
              <a:t>To do </a:t>
            </a:r>
            <a:r>
              <a:rPr lang="fr-FR" dirty="0" err="1"/>
              <a:t>so</a:t>
            </a:r>
            <a:r>
              <a:rPr lang="fr-FR" dirty="0"/>
              <a:t>, </a:t>
            </a:r>
            <a:r>
              <a:rPr lang="fr-FR" dirty="0" err="1"/>
              <a:t>we</a:t>
            </a:r>
            <a:r>
              <a:rPr lang="fr-FR" dirty="0"/>
              <a:t> </a:t>
            </a:r>
            <a:r>
              <a:rPr lang="fr-FR" dirty="0" err="1"/>
              <a:t>will</a:t>
            </a:r>
            <a:r>
              <a:rPr lang="fr-FR" dirty="0"/>
              <a:t> use the control FSM </a:t>
            </a:r>
            <a:r>
              <a:rPr lang="fr-FR" dirty="0" err="1"/>
              <a:t>whose</a:t>
            </a:r>
            <a:r>
              <a:rPr lang="fr-FR" dirty="0"/>
              <a:t> transition </a:t>
            </a:r>
            <a:r>
              <a:rPr lang="fr-FR" dirty="0" err="1"/>
              <a:t>diagram</a:t>
            </a:r>
            <a:r>
              <a:rPr lang="fr-FR" dirty="0"/>
              <a:t> </a:t>
            </a:r>
            <a:r>
              <a:rPr lang="fr-FR" dirty="0" err="1"/>
              <a:t>is</a:t>
            </a:r>
            <a:r>
              <a:rPr lang="fr-FR" dirty="0"/>
              <a:t> </a:t>
            </a:r>
            <a:r>
              <a:rPr lang="fr-FR" dirty="0" err="1"/>
              <a:t>depicted</a:t>
            </a:r>
            <a:r>
              <a:rPr lang="fr-FR" dirty="0"/>
              <a:t> on the top of the slide. </a:t>
            </a:r>
          </a:p>
          <a:p>
            <a:endParaRPr lang="fr-FR" dirty="0"/>
          </a:p>
          <a:p>
            <a:r>
              <a:rPr lang="fr-FR" dirty="0"/>
              <a:t>To </a:t>
            </a:r>
            <a:r>
              <a:rPr lang="fr-FR" dirty="0" err="1"/>
              <a:t>avoid</a:t>
            </a:r>
            <a:r>
              <a:rPr lang="fr-FR" dirty="0"/>
              <a:t> confusion, </a:t>
            </a:r>
            <a:r>
              <a:rPr lang="fr-FR" dirty="0" err="1"/>
              <a:t>we</a:t>
            </a:r>
            <a:r>
              <a:rPr lang="fr-FR" dirty="0"/>
              <a:t> </a:t>
            </a:r>
            <a:r>
              <a:rPr lang="fr-FR" dirty="0" err="1"/>
              <a:t>will</a:t>
            </a:r>
            <a:r>
              <a:rPr lang="fr-FR" dirty="0"/>
              <a:t> </a:t>
            </a:r>
            <a:r>
              <a:rPr lang="fr-FR" dirty="0" err="1"/>
              <a:t>make</a:t>
            </a:r>
            <a:r>
              <a:rPr lang="fr-FR" dirty="0"/>
              <a:t> the </a:t>
            </a:r>
            <a:r>
              <a:rPr lang="fr-FR" dirty="0" err="1"/>
              <a:t>difference</a:t>
            </a:r>
            <a:r>
              <a:rPr lang="fr-FR" dirty="0"/>
              <a:t> </a:t>
            </a:r>
            <a:r>
              <a:rPr lang="fr-FR" dirty="0" err="1"/>
              <a:t>between</a:t>
            </a:r>
            <a:r>
              <a:rPr lang="fr-FR" dirty="0"/>
              <a:t> </a:t>
            </a:r>
            <a:r>
              <a:rPr lang="fr-FR" dirty="0" err="1"/>
              <a:t>iterations</a:t>
            </a:r>
            <a:r>
              <a:rPr lang="fr-FR" dirty="0"/>
              <a:t> </a:t>
            </a:r>
            <a:r>
              <a:rPr lang="fr-FR" dirty="0" err="1"/>
              <a:t>from</a:t>
            </a:r>
            <a:r>
              <a:rPr lang="fr-FR" dirty="0"/>
              <a:t> the original </a:t>
            </a:r>
            <a:r>
              <a:rPr lang="fr-FR" dirty="0" err="1"/>
              <a:t>loop</a:t>
            </a:r>
            <a:r>
              <a:rPr lang="fr-FR" dirty="0"/>
              <a:t> (</a:t>
            </a:r>
            <a:r>
              <a:rPr lang="fr-FR" dirty="0" err="1"/>
              <a:t>which</a:t>
            </a:r>
            <a:r>
              <a:rPr lang="fr-FR" dirty="0"/>
              <a:t> </a:t>
            </a:r>
            <a:r>
              <a:rPr lang="fr-FR" dirty="0" err="1"/>
              <a:t>we</a:t>
            </a:r>
            <a:r>
              <a:rPr lang="fr-FR" dirty="0"/>
              <a:t> </a:t>
            </a:r>
            <a:r>
              <a:rPr lang="fr-FR" dirty="0" err="1"/>
              <a:t>will</a:t>
            </a:r>
            <a:r>
              <a:rPr lang="fr-FR" dirty="0"/>
              <a:t> </a:t>
            </a:r>
            <a:r>
              <a:rPr lang="fr-FR" dirty="0" err="1"/>
              <a:t>refer</a:t>
            </a:r>
            <a:r>
              <a:rPr lang="fr-FR" dirty="0"/>
              <a:t> to as « </a:t>
            </a:r>
            <a:r>
              <a:rPr lang="fr-FR" dirty="0" err="1"/>
              <a:t>iteration</a:t>
            </a:r>
            <a:r>
              <a:rPr lang="fr-FR" dirty="0"/>
              <a:t> ») </a:t>
            </a:r>
            <a:r>
              <a:rPr lang="fr-FR" dirty="0" err="1"/>
              <a:t>from</a:t>
            </a:r>
            <a:r>
              <a:rPr lang="fr-FR" dirty="0"/>
              <a:t> </a:t>
            </a:r>
            <a:r>
              <a:rPr lang="fr-FR" dirty="0" err="1"/>
              <a:t>iterations</a:t>
            </a:r>
            <a:r>
              <a:rPr lang="fr-FR" dirty="0"/>
              <a:t> </a:t>
            </a:r>
            <a:r>
              <a:rPr lang="fr-FR" dirty="0" err="1"/>
              <a:t>from</a:t>
            </a:r>
            <a:r>
              <a:rPr lang="fr-FR" dirty="0"/>
              <a:t> the </a:t>
            </a:r>
            <a:r>
              <a:rPr lang="fr-FR" dirty="0" err="1"/>
              <a:t>transformed</a:t>
            </a:r>
            <a:r>
              <a:rPr lang="fr-FR" dirty="0"/>
              <a:t> </a:t>
            </a:r>
            <a:r>
              <a:rPr lang="fr-FR" dirty="0" err="1"/>
              <a:t>loop</a:t>
            </a:r>
            <a:r>
              <a:rPr lang="fr-FR" dirty="0"/>
              <a:t>, </a:t>
            </a:r>
            <a:r>
              <a:rPr lang="fr-FR" dirty="0" err="1"/>
              <a:t>which</a:t>
            </a:r>
            <a:r>
              <a:rPr lang="fr-FR" dirty="0"/>
              <a:t> </a:t>
            </a:r>
            <a:r>
              <a:rPr lang="fr-FR" dirty="0" err="1"/>
              <a:t>we</a:t>
            </a:r>
            <a:r>
              <a:rPr lang="fr-FR" dirty="0"/>
              <a:t> </a:t>
            </a:r>
            <a:r>
              <a:rPr lang="fr-FR" dirty="0" err="1"/>
              <a:t>will</a:t>
            </a:r>
            <a:r>
              <a:rPr lang="fr-FR" dirty="0"/>
              <a:t> call time </a:t>
            </a:r>
            <a:r>
              <a:rPr lang="fr-FR" dirty="0" err="1"/>
              <a:t>steps</a:t>
            </a:r>
            <a:r>
              <a:rPr lang="fr-FR" dirty="0"/>
              <a:t>.</a:t>
            </a:r>
          </a:p>
          <a:p>
            <a:endParaRPr lang="fr-FR" dirty="0"/>
          </a:p>
          <a:p>
            <a:r>
              <a:rPr lang="fr-FR" dirty="0"/>
              <a:t>[NEXT] [NEXT] </a:t>
            </a:r>
          </a:p>
          <a:p>
            <a:r>
              <a:rPr lang="fr-FR" dirty="0"/>
              <a:t>In </a:t>
            </a:r>
            <a:r>
              <a:rPr lang="fr-FR" dirty="0" err="1"/>
              <a:t>this</a:t>
            </a:r>
            <a:r>
              <a:rPr lang="fr-FR" dirty="0"/>
              <a:t> </a:t>
            </a:r>
            <a:r>
              <a:rPr lang="fr-FR" dirty="0" err="1"/>
              <a:t>scheme</a:t>
            </a:r>
            <a:r>
              <a:rPr lang="fr-FR" dirty="0"/>
              <a:t> the </a:t>
            </a:r>
            <a:r>
              <a:rPr lang="fr-FR" dirty="0" err="1"/>
              <a:t>loop</a:t>
            </a:r>
            <a:r>
              <a:rPr lang="fr-FR" dirty="0"/>
              <a:t> </a:t>
            </a:r>
            <a:r>
              <a:rPr lang="fr-FR" dirty="0" err="1"/>
              <a:t>execution</a:t>
            </a:r>
            <a:r>
              <a:rPr lang="fr-FR" dirty="0"/>
              <a:t> </a:t>
            </a:r>
            <a:r>
              <a:rPr lang="fr-FR" dirty="0" err="1"/>
              <a:t>starts</a:t>
            </a:r>
            <a:r>
              <a:rPr lang="fr-FR" dirty="0"/>
              <a:t> in the FILL state, and [NEXT] </a:t>
            </a:r>
            <a:r>
              <a:rPr lang="fr-FR" dirty="0" err="1"/>
              <a:t>speculatively</a:t>
            </a:r>
            <a:r>
              <a:rPr lang="fr-FR" dirty="0"/>
              <a:t> assumes the </a:t>
            </a:r>
            <a:r>
              <a:rPr lang="fr-FR" dirty="0" err="1"/>
              <a:t>fast</a:t>
            </a:r>
            <a:r>
              <a:rPr lang="fr-FR" dirty="0"/>
              <a:t> </a:t>
            </a:r>
            <a:r>
              <a:rPr lang="fr-FR" dirty="0" err="1"/>
              <a:t>branch</a:t>
            </a:r>
            <a:r>
              <a:rPr lang="fr-FR" dirty="0"/>
              <a:t> to </a:t>
            </a:r>
            <a:r>
              <a:rPr lang="fr-FR" dirty="0" err="1"/>
              <a:t>be</a:t>
            </a:r>
            <a:r>
              <a:rPr lang="fr-FR" dirty="0"/>
              <a:t> </a:t>
            </a:r>
            <a:r>
              <a:rPr lang="fr-FR" dirty="0" err="1"/>
              <a:t>taken</a:t>
            </a:r>
            <a:r>
              <a:rPr lang="fr-FR" dirty="0"/>
              <a:t>.</a:t>
            </a:r>
          </a:p>
          <a:p>
            <a:r>
              <a:rPr lang="fr-FR" dirty="0"/>
              <a:t>This </a:t>
            </a:r>
            <a:r>
              <a:rPr lang="fr-FR" dirty="0" err="1"/>
              <a:t>enables</a:t>
            </a:r>
            <a:r>
              <a:rPr lang="fr-FR" dirty="0"/>
              <a:t> the </a:t>
            </a:r>
            <a:r>
              <a:rPr lang="fr-FR" dirty="0" err="1"/>
              <a:t>next</a:t>
            </a:r>
            <a:r>
              <a:rPr lang="fr-FR" dirty="0"/>
              <a:t> </a:t>
            </a:r>
            <a:r>
              <a:rPr lang="fr-FR" dirty="0" err="1"/>
              <a:t>loop</a:t>
            </a:r>
            <a:r>
              <a:rPr lang="fr-FR" dirty="0"/>
              <a:t> </a:t>
            </a:r>
            <a:r>
              <a:rPr lang="fr-FR" dirty="0" err="1"/>
              <a:t>iteration</a:t>
            </a:r>
            <a:r>
              <a:rPr lang="fr-FR" dirty="0"/>
              <a:t> to </a:t>
            </a:r>
            <a:r>
              <a:rPr lang="fr-FR" dirty="0" err="1"/>
              <a:t>start</a:t>
            </a:r>
            <a:r>
              <a:rPr lang="fr-FR" dirty="0"/>
              <a:t> in the </a:t>
            </a:r>
            <a:r>
              <a:rPr lang="fr-FR" dirty="0" err="1"/>
              <a:t>next</a:t>
            </a:r>
            <a:r>
              <a:rPr lang="fr-FR" dirty="0"/>
              <a:t> time </a:t>
            </a:r>
            <a:r>
              <a:rPr lang="fr-FR" dirty="0" err="1"/>
              <a:t>step</a:t>
            </a:r>
            <a:r>
              <a:rPr lang="fr-FR" dirty="0"/>
              <a:t>. </a:t>
            </a:r>
          </a:p>
          <a:p>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err="1"/>
              <a:t>Since</a:t>
            </a:r>
            <a:r>
              <a:rPr lang="fr-FR" dirty="0"/>
              <a:t> the control condition </a:t>
            </a:r>
            <a:r>
              <a:rPr lang="fr-FR" dirty="0" err="1"/>
              <a:t>is</a:t>
            </a:r>
            <a:r>
              <a:rPr lang="fr-FR" dirty="0"/>
              <a:t> </a:t>
            </a:r>
            <a:r>
              <a:rPr lang="fr-FR" dirty="0" err="1"/>
              <a:t>implemented</a:t>
            </a:r>
            <a:r>
              <a:rPr lang="fr-FR" dirty="0"/>
              <a:t> as a </a:t>
            </a:r>
            <a:r>
              <a:rPr lang="fr-FR" dirty="0" err="1"/>
              <a:t>two</a:t>
            </a:r>
            <a:r>
              <a:rPr lang="fr-FR" dirty="0"/>
              <a:t> stage pipeline, the pipeline </a:t>
            </a:r>
            <a:r>
              <a:rPr lang="fr-FR" dirty="0" err="1"/>
              <a:t>enters</a:t>
            </a:r>
            <a:r>
              <a:rPr lang="fr-FR" dirty="0"/>
              <a:t> </a:t>
            </a:r>
            <a:r>
              <a:rPr lang="fr-FR" dirty="0" err="1"/>
              <a:t>its</a:t>
            </a:r>
            <a:r>
              <a:rPr lang="fr-FR" dirty="0"/>
              <a:t> </a:t>
            </a:r>
            <a:r>
              <a:rPr lang="fr-FR" dirty="0" err="1"/>
              <a:t>steady</a:t>
            </a:r>
            <a:r>
              <a:rPr lang="fr-FR" dirty="0"/>
              <a:t> state </a:t>
            </a:r>
            <a:r>
              <a:rPr lang="fr-FR" dirty="0" err="1"/>
              <a:t>during</a:t>
            </a:r>
            <a:r>
              <a:rPr lang="fr-FR" dirty="0"/>
              <a:t> </a:t>
            </a:r>
            <a:r>
              <a:rPr lang="fr-FR" dirty="0" err="1"/>
              <a:t>this</a:t>
            </a:r>
            <a:r>
              <a:rPr lang="fr-FR" dirty="0"/>
              <a:t> second time </a:t>
            </a:r>
            <a:r>
              <a:rPr lang="fr-FR" dirty="0" err="1"/>
              <a:t>step</a:t>
            </a:r>
            <a:r>
              <a:rPr lang="fr-FR" dirty="0"/>
              <a:t>, and the FSM </a:t>
            </a:r>
            <a:r>
              <a:rPr lang="fr-FR" dirty="0" err="1"/>
              <a:t>then</a:t>
            </a:r>
            <a:r>
              <a:rPr lang="fr-FR" dirty="0"/>
              <a:t> switches to the RUN state. The first </a:t>
            </a:r>
            <a:r>
              <a:rPr lang="fr-FR" dirty="0" err="1"/>
              <a:t>speculation</a:t>
            </a:r>
            <a:r>
              <a:rPr lang="fr-FR" dirty="0"/>
              <a:t> </a:t>
            </a:r>
            <a:r>
              <a:rPr lang="fr-FR" dirty="0" err="1"/>
              <a:t>is</a:t>
            </a:r>
            <a:r>
              <a:rPr lang="fr-FR" dirty="0"/>
              <a:t> </a:t>
            </a:r>
            <a:r>
              <a:rPr lang="fr-FR" dirty="0" err="1"/>
              <a:t>then</a:t>
            </a:r>
            <a:r>
              <a:rPr lang="fr-FR" dirty="0"/>
              <a:t> </a:t>
            </a:r>
            <a:r>
              <a:rPr lang="fr-FR" dirty="0" err="1"/>
              <a:t>resolved</a:t>
            </a:r>
            <a:r>
              <a:rPr lang="fr-FR" dirty="0"/>
              <a:t>. [NEXT] [NEXT]  </a:t>
            </a:r>
            <a:r>
              <a:rPr lang="fr-FR" dirty="0" err="1"/>
              <a:t>Since</a:t>
            </a:r>
            <a:r>
              <a:rPr lang="fr-FR" dirty="0"/>
              <a:t> no </a:t>
            </a:r>
            <a:r>
              <a:rPr lang="fr-FR" dirty="0" err="1"/>
              <a:t>mispeculaton</a:t>
            </a:r>
            <a:r>
              <a:rPr lang="fr-FR" dirty="0"/>
              <a:t> </a:t>
            </a:r>
            <a:r>
              <a:rPr lang="fr-FR" dirty="0" err="1"/>
              <a:t>occured</a:t>
            </a:r>
            <a:r>
              <a:rPr lang="fr-FR" dirty="0"/>
              <a:t>, the correct values of x and y are </a:t>
            </a:r>
            <a:r>
              <a:rPr lang="fr-FR" dirty="0" err="1"/>
              <a:t>commited</a:t>
            </a:r>
            <a:r>
              <a:rPr lang="fr-FR" dirty="0"/>
              <a:t> </a:t>
            </a:r>
            <a:r>
              <a:rPr lang="fr-FR" dirty="0" err="1"/>
              <a:t>from</a:t>
            </a:r>
            <a:r>
              <a:rPr lang="fr-FR" dirty="0"/>
              <a:t> the </a:t>
            </a:r>
            <a:r>
              <a:rPr lang="fr-FR" dirty="0" err="1"/>
              <a:t>fast</a:t>
            </a:r>
            <a:r>
              <a:rPr lang="fr-FR" dirty="0"/>
              <a:t> </a:t>
            </a:r>
            <a:r>
              <a:rPr lang="fr-FR" dirty="0" err="1"/>
              <a:t>path</a:t>
            </a:r>
            <a:r>
              <a:rPr lang="fr-FR" dirty="0"/>
              <a:t>. [</a:t>
            </a:r>
            <a:r>
              <a:rPr lang="fr-FR" dirty="0" err="1"/>
              <a:t>Next</a:t>
            </a:r>
            <a:r>
              <a:rPr lang="fr-FR" dirty="0"/>
              <a:t>]</a:t>
            </a:r>
          </a:p>
          <a:p>
            <a:endParaRPr lang="fr-FR" dirty="0"/>
          </a:p>
          <a:p>
            <a:r>
              <a:rPr lang="fr-FR" dirty="0"/>
              <a:t>As for the first </a:t>
            </a:r>
            <a:r>
              <a:rPr lang="fr-FR" dirty="0" err="1"/>
              <a:t>iteration</a:t>
            </a:r>
            <a:r>
              <a:rPr lang="fr-FR" dirty="0"/>
              <a:t>, </a:t>
            </a:r>
            <a:r>
              <a:rPr lang="fr-FR" dirty="0" err="1"/>
              <a:t>we</a:t>
            </a:r>
            <a:r>
              <a:rPr lang="fr-FR" dirty="0"/>
              <a:t> </a:t>
            </a:r>
            <a:r>
              <a:rPr lang="fr-FR" dirty="0" err="1"/>
              <a:t>again</a:t>
            </a:r>
            <a:r>
              <a:rPr lang="fr-FR" dirty="0"/>
              <a:t> </a:t>
            </a:r>
            <a:r>
              <a:rPr lang="fr-FR" dirty="0" err="1"/>
              <a:t>speculatively</a:t>
            </a:r>
            <a:r>
              <a:rPr lang="fr-FR" dirty="0"/>
              <a:t> assume the </a:t>
            </a:r>
            <a:r>
              <a:rPr lang="fr-FR" dirty="0" err="1"/>
              <a:t>fast</a:t>
            </a:r>
            <a:r>
              <a:rPr lang="fr-FR" dirty="0"/>
              <a:t> </a:t>
            </a:r>
            <a:r>
              <a:rPr lang="fr-FR" dirty="0" err="1"/>
              <a:t>branch</a:t>
            </a:r>
            <a:r>
              <a:rPr lang="fr-FR" dirty="0"/>
              <a:t> </a:t>
            </a:r>
            <a:r>
              <a:rPr lang="fr-FR" dirty="0" err="1"/>
              <a:t>is</a:t>
            </a:r>
            <a:r>
              <a:rPr lang="fr-FR" dirty="0"/>
              <a:t> </a:t>
            </a:r>
            <a:r>
              <a:rPr lang="fr-FR" dirty="0" err="1"/>
              <a:t>taken</a:t>
            </a:r>
            <a:r>
              <a:rPr lang="fr-FR" dirty="0"/>
              <a:t>, and </a:t>
            </a:r>
            <a:r>
              <a:rPr lang="fr-FR" dirty="0" err="1"/>
              <a:t>proceed</a:t>
            </a:r>
            <a:r>
              <a:rPr lang="fr-FR" dirty="0"/>
              <a:t> to the </a:t>
            </a:r>
            <a:r>
              <a:rPr lang="fr-FR" dirty="0" err="1"/>
              <a:t>third</a:t>
            </a:r>
            <a:r>
              <a:rPr lang="fr-FR" dirty="0"/>
              <a:t> time </a:t>
            </a:r>
            <a:r>
              <a:rPr lang="fr-FR" dirty="0" err="1"/>
              <a:t>step</a:t>
            </a:r>
            <a:r>
              <a:rPr lang="fr-FR" dirty="0"/>
              <a:t>, </a:t>
            </a:r>
            <a:r>
              <a:rPr lang="fr-FR" dirty="0" err="1"/>
              <a:t>where</a:t>
            </a:r>
            <a:r>
              <a:rPr lang="fr-FR" dirty="0"/>
              <a:t> </a:t>
            </a:r>
            <a:r>
              <a:rPr lang="fr-FR" dirty="0" err="1"/>
              <a:t>we</a:t>
            </a:r>
            <a:r>
              <a:rPr lang="fr-FR" dirty="0"/>
              <a:t> </a:t>
            </a:r>
            <a:r>
              <a:rPr lang="fr-FR" dirty="0" err="1"/>
              <a:t>resolve</a:t>
            </a:r>
            <a:r>
              <a:rPr lang="fr-FR" dirty="0"/>
              <a:t> the second </a:t>
            </a:r>
            <a:r>
              <a:rPr lang="fr-FR" dirty="0" err="1"/>
              <a:t>iteration</a:t>
            </a:r>
            <a:r>
              <a:rPr lang="fr-FR" dirty="0"/>
              <a:t> control condition. [</a:t>
            </a:r>
            <a:r>
              <a:rPr lang="fr-FR" dirty="0" err="1"/>
              <a:t>Next</a:t>
            </a:r>
            <a:r>
              <a:rPr lang="fr-FR" dirty="0"/>
              <a:t>][</a:t>
            </a:r>
            <a:r>
              <a:rPr lang="fr-FR" dirty="0" err="1"/>
              <a:t>Next</a:t>
            </a:r>
            <a:r>
              <a:rPr lang="fr-FR" dirty="0"/>
              <a:t>] </a:t>
            </a:r>
            <a:r>
              <a:rPr lang="fr-FR" dirty="0" err="1"/>
              <a:t>Here</a:t>
            </a:r>
            <a:r>
              <a:rPr lang="fr-FR" dirty="0"/>
              <a:t> </a:t>
            </a:r>
            <a:r>
              <a:rPr lang="fr-FR" dirty="0" err="1"/>
              <a:t>again</a:t>
            </a:r>
            <a:r>
              <a:rPr lang="fr-FR" dirty="0"/>
              <a:t>, no </a:t>
            </a:r>
            <a:r>
              <a:rPr lang="fr-FR" dirty="0" err="1"/>
              <a:t>mispeculation</a:t>
            </a:r>
            <a:r>
              <a:rPr lang="fr-FR" dirty="0"/>
              <a:t> </a:t>
            </a:r>
            <a:r>
              <a:rPr lang="fr-FR" dirty="0" err="1"/>
              <a:t>occured</a:t>
            </a:r>
            <a:r>
              <a:rPr lang="fr-FR" dirty="0"/>
              <a:t> and </a:t>
            </a:r>
            <a:r>
              <a:rPr lang="fr-FR" dirty="0" err="1"/>
              <a:t>we</a:t>
            </a:r>
            <a:r>
              <a:rPr lang="fr-FR" dirty="0"/>
              <a:t> commit new values for x and y.</a:t>
            </a:r>
          </a:p>
          <a:p>
            <a:endParaRPr lang="fr-FR" dirty="0"/>
          </a:p>
          <a:p>
            <a:r>
              <a:rPr lang="fr-FR" dirty="0"/>
              <a:t>The situation </a:t>
            </a:r>
            <a:r>
              <a:rPr lang="fr-FR" dirty="0" err="1"/>
              <a:t>is</a:t>
            </a:r>
            <a:r>
              <a:rPr lang="fr-FR" dirty="0"/>
              <a:t> </a:t>
            </a:r>
            <a:r>
              <a:rPr lang="fr-FR" dirty="0" err="1"/>
              <a:t>different</a:t>
            </a:r>
            <a:r>
              <a:rPr lang="fr-FR" dirty="0"/>
              <a:t> at the </a:t>
            </a:r>
            <a:r>
              <a:rPr lang="fr-FR" dirty="0" err="1"/>
              <a:t>fourth</a:t>
            </a:r>
            <a:r>
              <a:rPr lang="fr-FR" dirty="0"/>
              <a:t> time </a:t>
            </a:r>
            <a:r>
              <a:rPr lang="fr-FR" dirty="0" err="1"/>
              <a:t>step</a:t>
            </a:r>
            <a:r>
              <a:rPr lang="fr-FR" dirty="0"/>
              <a:t>, as a </a:t>
            </a:r>
            <a:r>
              <a:rPr lang="fr-FR" dirty="0" err="1"/>
              <a:t>mispeculation</a:t>
            </a:r>
            <a:r>
              <a:rPr lang="fr-FR" dirty="0"/>
              <a:t> </a:t>
            </a:r>
            <a:r>
              <a:rPr lang="fr-FR" dirty="0" err="1"/>
              <a:t>occured</a:t>
            </a:r>
            <a:r>
              <a:rPr lang="fr-FR" dirty="0"/>
              <a:t> </a:t>
            </a:r>
            <a:r>
              <a:rPr lang="fr-FR" dirty="0" err="1"/>
              <a:t>while</a:t>
            </a:r>
            <a:r>
              <a:rPr lang="fr-FR" dirty="0"/>
              <a:t> </a:t>
            </a:r>
            <a:r>
              <a:rPr lang="fr-FR" dirty="0" err="1"/>
              <a:t>starting</a:t>
            </a:r>
            <a:r>
              <a:rPr lang="fr-FR" dirty="0"/>
              <a:t> the </a:t>
            </a:r>
            <a:r>
              <a:rPr lang="fr-FR" dirty="0" err="1"/>
              <a:t>fourth</a:t>
            </a:r>
            <a:r>
              <a:rPr lang="fr-FR" dirty="0"/>
              <a:t> </a:t>
            </a:r>
            <a:r>
              <a:rPr lang="fr-FR" dirty="0" err="1"/>
              <a:t>loop</a:t>
            </a:r>
            <a:r>
              <a:rPr lang="fr-FR" dirty="0"/>
              <a:t> </a:t>
            </a:r>
            <a:r>
              <a:rPr lang="fr-FR" dirty="0" err="1"/>
              <a:t>iteration</a:t>
            </a:r>
            <a:r>
              <a:rPr lang="fr-FR" dirty="0"/>
              <a:t> [</a:t>
            </a:r>
            <a:r>
              <a:rPr lang="fr-FR" dirty="0" err="1"/>
              <a:t>Next</a:t>
            </a:r>
            <a:r>
              <a:rPr lang="fr-FR" dirty="0"/>
              <a:t>]. As a </a:t>
            </a:r>
            <a:r>
              <a:rPr lang="fr-FR" dirty="0" err="1"/>
              <a:t>result</a:t>
            </a:r>
            <a:r>
              <a:rPr lang="fr-FR" dirty="0"/>
              <a:t>, </a:t>
            </a:r>
            <a:r>
              <a:rPr lang="fr-FR" dirty="0" err="1"/>
              <a:t>we</a:t>
            </a:r>
            <a:r>
              <a:rPr lang="fr-FR" dirty="0"/>
              <a:t> must </a:t>
            </a:r>
            <a:r>
              <a:rPr lang="fr-FR" dirty="0" err="1"/>
              <a:t>discard</a:t>
            </a:r>
            <a:r>
              <a:rPr lang="fr-FR" dirty="0"/>
              <a:t> the </a:t>
            </a:r>
            <a:r>
              <a:rPr lang="fr-FR" dirty="0" err="1"/>
              <a:t>current</a:t>
            </a:r>
            <a:r>
              <a:rPr lang="fr-FR" dirty="0"/>
              <a:t> computations [</a:t>
            </a:r>
            <a:r>
              <a:rPr lang="fr-FR" dirty="0" err="1"/>
              <a:t>Next</a:t>
            </a:r>
            <a:r>
              <a:rPr lang="fr-FR" dirty="0"/>
              <a:t>], and </a:t>
            </a:r>
            <a:r>
              <a:rPr lang="fr-FR" dirty="0" err="1"/>
              <a:t>stall</a:t>
            </a:r>
            <a:r>
              <a:rPr lang="fr-FR" dirty="0"/>
              <a:t> </a:t>
            </a:r>
            <a:r>
              <a:rPr lang="fr-FR" dirty="0" err="1"/>
              <a:t>until</a:t>
            </a:r>
            <a:r>
              <a:rPr lang="fr-FR" dirty="0"/>
              <a:t> </a:t>
            </a:r>
            <a:r>
              <a:rPr lang="fr-FR" dirty="0" err="1"/>
              <a:t>we</a:t>
            </a:r>
            <a:r>
              <a:rPr lang="fr-FR" dirty="0"/>
              <a:t> </a:t>
            </a:r>
            <a:r>
              <a:rPr lang="fr-FR" dirty="0" err="1"/>
              <a:t>proceed</a:t>
            </a:r>
            <a:r>
              <a:rPr lang="fr-FR" dirty="0"/>
              <a:t> </a:t>
            </a:r>
            <a:r>
              <a:rPr lang="fr-FR" dirty="0" err="1"/>
              <a:t>through</a:t>
            </a:r>
            <a:r>
              <a:rPr lang="fr-FR" dirty="0"/>
              <a:t> the five stages of the slow </a:t>
            </a:r>
            <a:r>
              <a:rPr lang="fr-FR" dirty="0" err="1"/>
              <a:t>path</a:t>
            </a:r>
            <a:r>
              <a:rPr lang="fr-FR" dirty="0"/>
              <a:t>. [NEXT] [NEXT] [NEXT] </a:t>
            </a:r>
          </a:p>
          <a:p>
            <a:endParaRPr lang="fr-FR" dirty="0"/>
          </a:p>
          <a:p>
            <a:r>
              <a:rPr lang="fr-FR" dirty="0"/>
              <a:t>Once </a:t>
            </a:r>
            <a:r>
              <a:rPr lang="fr-FR" dirty="0" err="1"/>
              <a:t>we</a:t>
            </a:r>
            <a:r>
              <a:rPr lang="fr-FR" dirty="0"/>
              <a:t> </a:t>
            </a:r>
            <a:r>
              <a:rPr lang="fr-FR" dirty="0" err="1"/>
              <a:t>reach</a:t>
            </a:r>
            <a:r>
              <a:rPr lang="fr-FR" dirty="0"/>
              <a:t> the </a:t>
            </a:r>
            <a:r>
              <a:rPr lang="fr-FR" dirty="0" err="1"/>
              <a:t>fifth</a:t>
            </a:r>
            <a:r>
              <a:rPr lang="fr-FR" dirty="0"/>
              <a:t> pipeline stage for </a:t>
            </a:r>
            <a:r>
              <a:rPr lang="fr-FR" dirty="0" err="1"/>
              <a:t>function</a:t>
            </a:r>
            <a:r>
              <a:rPr lang="fr-FR" dirty="0"/>
              <a:t> S, </a:t>
            </a:r>
            <a:r>
              <a:rPr lang="fr-FR" dirty="0" err="1"/>
              <a:t>we</a:t>
            </a:r>
            <a:r>
              <a:rPr lang="fr-FR" dirty="0"/>
              <a:t> switch to the </a:t>
            </a:r>
            <a:r>
              <a:rPr lang="fr-FR" dirty="0" err="1"/>
              <a:t>rollback</a:t>
            </a:r>
            <a:r>
              <a:rPr lang="fr-FR" dirty="0"/>
              <a:t> state, </a:t>
            </a:r>
            <a:r>
              <a:rPr lang="fr-FR" dirty="0" err="1"/>
              <a:t>where</a:t>
            </a:r>
            <a:r>
              <a:rPr lang="fr-FR" dirty="0"/>
              <a:t> </a:t>
            </a:r>
            <a:r>
              <a:rPr lang="fr-FR" dirty="0" err="1"/>
              <a:t>we</a:t>
            </a:r>
            <a:r>
              <a:rPr lang="fr-FR" dirty="0"/>
              <a:t> </a:t>
            </a:r>
            <a:r>
              <a:rPr lang="fr-FR" dirty="0" err="1"/>
              <a:t>rollback</a:t>
            </a:r>
            <a:r>
              <a:rPr lang="fr-FR" dirty="0"/>
              <a:t> </a:t>
            </a:r>
            <a:r>
              <a:rPr lang="fr-FR" dirty="0" err="1"/>
              <a:t>s_y</a:t>
            </a:r>
            <a:r>
              <a:rPr lang="fr-FR" dirty="0"/>
              <a:t> to </a:t>
            </a:r>
            <a:r>
              <a:rPr lang="fr-FR" dirty="0" err="1"/>
              <a:t>its</a:t>
            </a:r>
            <a:r>
              <a:rPr lang="fr-FR" dirty="0"/>
              <a:t> last </a:t>
            </a:r>
            <a:r>
              <a:rPr lang="fr-FR" dirty="0" err="1"/>
              <a:t>valid</a:t>
            </a:r>
            <a:r>
              <a:rPr lang="fr-FR" dirty="0"/>
              <a:t> value, [</a:t>
            </a:r>
            <a:r>
              <a:rPr lang="fr-FR" dirty="0" err="1"/>
              <a:t>Next</a:t>
            </a:r>
            <a:r>
              <a:rPr lang="fr-FR" dirty="0"/>
              <a:t>] and commit the output of S for x [</a:t>
            </a:r>
            <a:r>
              <a:rPr lang="fr-FR" dirty="0" err="1"/>
              <a:t>Next</a:t>
            </a:r>
            <a:r>
              <a:rPr lang="fr-FR" dirty="0"/>
              <a:t>]</a:t>
            </a:r>
          </a:p>
          <a:p>
            <a:endParaRPr lang="fr-FR" dirty="0"/>
          </a:p>
          <a:p>
            <a:r>
              <a:rPr lang="fr-FR" dirty="0" err="1"/>
              <a:t>From</a:t>
            </a:r>
            <a:r>
              <a:rPr lang="fr-FR" dirty="0"/>
              <a:t> </a:t>
            </a:r>
            <a:r>
              <a:rPr lang="fr-FR" dirty="0" err="1"/>
              <a:t>there</a:t>
            </a:r>
            <a:r>
              <a:rPr lang="fr-FR" dirty="0"/>
              <a:t>, </a:t>
            </a:r>
            <a:r>
              <a:rPr lang="fr-FR" dirty="0" err="1"/>
              <a:t>we</a:t>
            </a:r>
            <a:r>
              <a:rPr lang="fr-FR" dirty="0"/>
              <a:t> </a:t>
            </a:r>
            <a:r>
              <a:rPr lang="fr-FR" dirty="0" err="1"/>
              <a:t>loop</a:t>
            </a:r>
            <a:r>
              <a:rPr lang="fr-FR" dirty="0"/>
              <a:t> back to the FILL state and </a:t>
            </a:r>
            <a:r>
              <a:rPr lang="fr-FR" dirty="0" err="1"/>
              <a:t>reinitiate</a:t>
            </a:r>
            <a:r>
              <a:rPr lang="fr-FR" dirty="0"/>
              <a:t> </a:t>
            </a:r>
            <a:r>
              <a:rPr lang="fr-FR" dirty="0" err="1"/>
              <a:t>our</a:t>
            </a:r>
            <a:r>
              <a:rPr lang="fr-FR" dirty="0"/>
              <a:t> </a:t>
            </a:r>
            <a:r>
              <a:rPr lang="fr-FR" dirty="0" err="1"/>
              <a:t>speculative</a:t>
            </a:r>
            <a:r>
              <a:rPr lang="fr-FR" dirty="0"/>
              <a:t> pipeline </a:t>
            </a:r>
            <a:r>
              <a:rPr lang="fr-FR" dirty="0" err="1"/>
              <a:t>scheme</a:t>
            </a:r>
            <a:r>
              <a:rPr lang="fr-FR" dirty="0"/>
              <a:t>. </a:t>
            </a:r>
          </a:p>
          <a:p>
            <a:endParaRPr lang="fr-FR" dirty="0"/>
          </a:p>
          <a:p>
            <a:r>
              <a:rPr lang="fr-FR" dirty="0"/>
              <a:t>(3 minutes)</a:t>
            </a:r>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25</a:t>
            </a:fld>
            <a:endParaRPr lang="fr-FR" altLang="fr-FR"/>
          </a:p>
        </p:txBody>
      </p:sp>
    </p:spTree>
    <p:extLst>
      <p:ext uri="{BB962C8B-B14F-4D97-AF65-F5344CB8AC3E}">
        <p14:creationId xmlns:p14="http://schemas.microsoft.com/office/powerpoint/2010/main" val="2992248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err="1"/>
              <a:t>What</a:t>
            </a:r>
            <a:r>
              <a:rPr lang="fr-FR" dirty="0"/>
              <a:t> </a:t>
            </a:r>
            <a:r>
              <a:rPr lang="fr-FR" dirty="0" err="1"/>
              <a:t>we</a:t>
            </a:r>
            <a:r>
              <a:rPr lang="fr-FR" dirty="0"/>
              <a:t> have </a:t>
            </a:r>
            <a:r>
              <a:rPr lang="fr-FR" dirty="0" err="1"/>
              <a:t>proposed</a:t>
            </a:r>
            <a:r>
              <a:rPr lang="fr-FR" dirty="0"/>
              <a:t> in </a:t>
            </a:r>
            <a:r>
              <a:rPr lang="fr-FR" dirty="0" err="1"/>
              <a:t>this</a:t>
            </a:r>
            <a:r>
              <a:rPr lang="fr-FR" dirty="0"/>
              <a:t> </a:t>
            </a:r>
            <a:r>
              <a:rPr lang="fr-FR" dirty="0" err="1"/>
              <a:t>work</a:t>
            </a:r>
            <a:r>
              <a:rPr lang="fr-FR" dirty="0"/>
              <a:t> </a:t>
            </a:r>
            <a:r>
              <a:rPr lang="fr-FR" dirty="0" err="1"/>
              <a:t>is</a:t>
            </a:r>
            <a:r>
              <a:rPr lang="fr-FR" dirty="0"/>
              <a:t> a first </a:t>
            </a:r>
            <a:r>
              <a:rPr lang="fr-FR" dirty="0" err="1"/>
              <a:t>step</a:t>
            </a:r>
            <a:r>
              <a:rPr lang="fr-FR" dirty="0"/>
              <a:t> </a:t>
            </a:r>
            <a:r>
              <a:rPr lang="fr-FR" dirty="0" err="1"/>
              <a:t>toward</a:t>
            </a:r>
            <a:r>
              <a:rPr lang="fr-FR" dirty="0"/>
              <a:t> </a:t>
            </a:r>
            <a:r>
              <a:rPr lang="fr-FR" dirty="0" err="1"/>
              <a:t>speculative</a:t>
            </a:r>
            <a:r>
              <a:rPr lang="fr-FR" dirty="0"/>
              <a:t> </a:t>
            </a:r>
            <a:r>
              <a:rPr lang="fr-FR" dirty="0" err="1"/>
              <a:t>loop</a:t>
            </a:r>
            <a:r>
              <a:rPr lang="fr-FR" dirty="0"/>
              <a:t> pipelining in HLS. </a:t>
            </a:r>
          </a:p>
          <a:p>
            <a:endParaRPr lang="fr-FR" dirty="0"/>
          </a:p>
          <a:p>
            <a:r>
              <a:rPr lang="fr-FR" dirty="0"/>
              <a:t>The main </a:t>
            </a:r>
            <a:r>
              <a:rPr lang="fr-FR" dirty="0" err="1"/>
              <a:t>originallity</a:t>
            </a:r>
            <a:r>
              <a:rPr lang="fr-FR" dirty="0"/>
              <a:t> of </a:t>
            </a:r>
            <a:r>
              <a:rPr lang="fr-FR" dirty="0" err="1"/>
              <a:t>our</a:t>
            </a:r>
            <a:r>
              <a:rPr lang="fr-FR" dirty="0"/>
              <a:t> </a:t>
            </a:r>
            <a:r>
              <a:rPr lang="fr-FR" dirty="0" err="1"/>
              <a:t>approac</a:t>
            </a:r>
            <a:r>
              <a:rPr lang="fr-FR" dirty="0"/>
              <a:t> </a:t>
            </a:r>
            <a:r>
              <a:rPr lang="fr-FR" dirty="0" err="1"/>
              <a:t>is</a:t>
            </a:r>
            <a:r>
              <a:rPr lang="fr-FR" dirty="0"/>
              <a:t> </a:t>
            </a:r>
            <a:r>
              <a:rPr lang="fr-FR" dirty="0" err="1"/>
              <a:t>that</a:t>
            </a:r>
            <a:r>
              <a:rPr lang="fr-FR" dirty="0"/>
              <a:t> </a:t>
            </a:r>
            <a:r>
              <a:rPr lang="fr-FR" dirty="0" err="1"/>
              <a:t>we</a:t>
            </a:r>
            <a:r>
              <a:rPr lang="fr-FR" dirty="0"/>
              <a:t> </a:t>
            </a:r>
            <a:r>
              <a:rPr lang="fr-FR" dirty="0" err="1"/>
              <a:t>implement</a:t>
            </a:r>
            <a:r>
              <a:rPr lang="fr-FR" dirty="0"/>
              <a:t> </a:t>
            </a:r>
            <a:r>
              <a:rPr lang="fr-FR" dirty="0" err="1"/>
              <a:t>speculative</a:t>
            </a:r>
            <a:r>
              <a:rPr lang="fr-FR" dirty="0"/>
              <a:t> pipelining as a program transformation </a:t>
            </a:r>
            <a:r>
              <a:rPr lang="fr-FR" dirty="0" err="1"/>
              <a:t>performed</a:t>
            </a:r>
            <a:r>
              <a:rPr lang="fr-FR" dirty="0"/>
              <a:t> </a:t>
            </a:r>
            <a:r>
              <a:rPr lang="fr-FR" dirty="0" err="1"/>
              <a:t>ahead</a:t>
            </a:r>
            <a:r>
              <a:rPr lang="fr-FR" dirty="0"/>
              <a:t> of the HLS </a:t>
            </a:r>
            <a:r>
              <a:rPr lang="fr-FR" dirty="0" err="1"/>
              <a:t>static</a:t>
            </a:r>
            <a:r>
              <a:rPr lang="fr-FR" dirty="0"/>
              <a:t> </a:t>
            </a:r>
            <a:r>
              <a:rPr lang="fr-FR" dirty="0" err="1"/>
              <a:t>loop</a:t>
            </a:r>
            <a:r>
              <a:rPr lang="fr-FR" dirty="0"/>
              <a:t> pipelining stage. This </a:t>
            </a:r>
            <a:r>
              <a:rPr lang="fr-FR" dirty="0" err="1"/>
              <a:t>is</a:t>
            </a:r>
            <a:r>
              <a:rPr lang="fr-FR" dirty="0"/>
              <a:t> </a:t>
            </a:r>
            <a:r>
              <a:rPr lang="fr-FR" dirty="0" err="1"/>
              <a:t>different</a:t>
            </a:r>
            <a:r>
              <a:rPr lang="fr-FR" dirty="0"/>
              <a:t> </a:t>
            </a:r>
            <a:r>
              <a:rPr lang="fr-FR" dirty="0" err="1"/>
              <a:t>from</a:t>
            </a:r>
            <a:r>
              <a:rPr lang="fr-FR" dirty="0"/>
              <a:t> </a:t>
            </a:r>
            <a:r>
              <a:rPr lang="fr-FR" dirty="0" err="1"/>
              <a:t>previous</a:t>
            </a:r>
            <a:r>
              <a:rPr lang="fr-FR" dirty="0"/>
              <a:t> </a:t>
            </a:r>
            <a:r>
              <a:rPr lang="fr-FR" dirty="0" err="1"/>
              <a:t>work</a:t>
            </a:r>
            <a:r>
              <a:rPr lang="fr-FR" dirty="0"/>
              <a:t> </a:t>
            </a:r>
            <a:r>
              <a:rPr lang="fr-FR" dirty="0" err="1"/>
              <a:t>which</a:t>
            </a:r>
            <a:r>
              <a:rPr lang="fr-FR" dirty="0"/>
              <a:t> </a:t>
            </a:r>
            <a:r>
              <a:rPr lang="fr-FR" dirty="0" err="1"/>
              <a:t>try</a:t>
            </a:r>
            <a:r>
              <a:rPr lang="fr-FR" dirty="0"/>
              <a:t> to </a:t>
            </a:r>
            <a:r>
              <a:rPr lang="fr-FR" dirty="0" err="1"/>
              <a:t>address</a:t>
            </a:r>
            <a:r>
              <a:rPr lang="fr-FR" dirty="0"/>
              <a:t> the </a:t>
            </a:r>
            <a:r>
              <a:rPr lang="fr-FR" dirty="0" err="1"/>
              <a:t>problem</a:t>
            </a:r>
            <a:r>
              <a:rPr lang="fr-FR" dirty="0"/>
              <a:t> at the back-end stage </a:t>
            </a:r>
            <a:r>
              <a:rPr lang="fr-FR" dirty="0" err="1"/>
              <a:t>using</a:t>
            </a:r>
            <a:r>
              <a:rPr lang="fr-FR" dirty="0"/>
              <a:t> </a:t>
            </a:r>
            <a:r>
              <a:rPr lang="fr-FR" dirty="0" err="1"/>
              <a:t>customized</a:t>
            </a:r>
            <a:r>
              <a:rPr lang="fr-FR" dirty="0"/>
              <a:t> RTL back-ends. </a:t>
            </a:r>
            <a:r>
              <a:rPr lang="fr-FR" dirty="0" err="1"/>
              <a:t>Because</a:t>
            </a:r>
            <a:r>
              <a:rPr lang="fr-FR" dirty="0"/>
              <a:t> of </a:t>
            </a:r>
            <a:r>
              <a:rPr lang="fr-FR" dirty="0" err="1"/>
              <a:t>this</a:t>
            </a:r>
            <a:r>
              <a:rPr lang="fr-FR" dirty="0"/>
              <a:t>, </a:t>
            </a:r>
            <a:r>
              <a:rPr lang="fr-FR" dirty="0" err="1"/>
              <a:t>we</a:t>
            </a:r>
            <a:r>
              <a:rPr lang="fr-FR" dirty="0"/>
              <a:t> </a:t>
            </a:r>
            <a:r>
              <a:rPr lang="fr-FR" dirty="0" err="1"/>
              <a:t>expect</a:t>
            </a:r>
            <a:r>
              <a:rPr lang="fr-FR" dirty="0"/>
              <a:t> </a:t>
            </a:r>
            <a:r>
              <a:rPr lang="fr-FR" dirty="0" err="1"/>
              <a:t>our</a:t>
            </a:r>
            <a:r>
              <a:rPr lang="fr-FR" dirty="0"/>
              <a:t> </a:t>
            </a:r>
            <a:r>
              <a:rPr lang="fr-FR" dirty="0" err="1"/>
              <a:t>approach</a:t>
            </a:r>
            <a:r>
              <a:rPr lang="fr-FR" dirty="0"/>
              <a:t> to </a:t>
            </a:r>
            <a:r>
              <a:rPr lang="fr-FR" dirty="0" err="1"/>
              <a:t>be</a:t>
            </a:r>
            <a:r>
              <a:rPr lang="fr-FR" dirty="0"/>
              <a:t> </a:t>
            </a:r>
            <a:r>
              <a:rPr lang="fr-FR" dirty="0" err="1"/>
              <a:t>much</a:t>
            </a:r>
            <a:r>
              <a:rPr lang="fr-FR" dirty="0"/>
              <a:t> </a:t>
            </a:r>
            <a:r>
              <a:rPr lang="fr-FR" dirty="0" err="1"/>
              <a:t>easier</a:t>
            </a:r>
            <a:r>
              <a:rPr lang="fr-FR" dirty="0"/>
              <a:t> to </a:t>
            </a:r>
            <a:r>
              <a:rPr lang="fr-FR" dirty="0" err="1"/>
              <a:t>integrate</a:t>
            </a:r>
            <a:r>
              <a:rPr lang="fr-FR" dirty="0"/>
              <a:t> </a:t>
            </a:r>
            <a:r>
              <a:rPr lang="fr-FR" dirty="0" err="1"/>
              <a:t>within</a:t>
            </a:r>
            <a:r>
              <a:rPr lang="fr-FR" dirty="0"/>
              <a:t> </a:t>
            </a:r>
            <a:r>
              <a:rPr lang="fr-FR" dirty="0" err="1"/>
              <a:t>existing</a:t>
            </a:r>
            <a:r>
              <a:rPr lang="fr-FR" dirty="0"/>
              <a:t> HLS </a:t>
            </a:r>
            <a:r>
              <a:rPr lang="fr-FR" dirty="0" err="1"/>
              <a:t>frameworks</a:t>
            </a:r>
            <a:r>
              <a:rPr lang="fr-FR" dirty="0"/>
              <a:t>.</a:t>
            </a:r>
          </a:p>
          <a:p>
            <a:endParaRPr lang="fr-FR" dirty="0"/>
          </a:p>
          <a:p>
            <a:r>
              <a:rPr lang="fr-FR" dirty="0"/>
              <a:t>In the future, </a:t>
            </a:r>
            <a:r>
              <a:rPr lang="fr-FR" dirty="0" err="1"/>
              <a:t>we</a:t>
            </a:r>
            <a:r>
              <a:rPr lang="fr-FR" dirty="0"/>
              <a:t> </a:t>
            </a:r>
            <a:r>
              <a:rPr lang="fr-FR" dirty="0" err="1"/>
              <a:t>would</a:t>
            </a:r>
            <a:r>
              <a:rPr lang="fr-FR" dirty="0"/>
              <a:t> </a:t>
            </a:r>
            <a:r>
              <a:rPr lang="fr-FR" dirty="0" err="1"/>
              <a:t>like</a:t>
            </a:r>
            <a:r>
              <a:rPr lang="fr-FR" dirty="0"/>
              <a:t> to explore more </a:t>
            </a:r>
            <a:r>
              <a:rPr lang="fr-FR" dirty="0" err="1"/>
              <a:t>complex</a:t>
            </a:r>
            <a:r>
              <a:rPr lang="fr-FR" dirty="0"/>
              <a:t> pipeline </a:t>
            </a:r>
            <a:r>
              <a:rPr lang="fr-FR" dirty="0" err="1"/>
              <a:t>hazards</a:t>
            </a:r>
            <a:r>
              <a:rPr lang="fr-FR" dirty="0"/>
              <a:t> management </a:t>
            </a:r>
            <a:r>
              <a:rPr lang="fr-FR" dirty="0" err="1"/>
              <a:t>strategies</a:t>
            </a:r>
            <a:r>
              <a:rPr lang="fr-FR" dirty="0"/>
              <a:t>, </a:t>
            </a:r>
            <a:r>
              <a:rPr lang="fr-FR" dirty="0" err="1"/>
              <a:t>with</a:t>
            </a:r>
            <a:r>
              <a:rPr lang="fr-FR" dirty="0"/>
              <a:t> the goal of </a:t>
            </a:r>
            <a:r>
              <a:rPr lang="fr-FR" dirty="0" err="1"/>
              <a:t>having</a:t>
            </a:r>
            <a:r>
              <a:rPr lang="fr-FR" dirty="0"/>
              <a:t> a </a:t>
            </a:r>
            <a:r>
              <a:rPr lang="fr-FR" dirty="0" err="1"/>
              <a:t>fully</a:t>
            </a:r>
            <a:r>
              <a:rPr lang="fr-FR" dirty="0"/>
              <a:t> </a:t>
            </a:r>
            <a:r>
              <a:rPr lang="fr-FR" dirty="0" err="1"/>
              <a:t>automated</a:t>
            </a:r>
            <a:r>
              <a:rPr lang="fr-FR" dirty="0"/>
              <a:t> design </a:t>
            </a:r>
            <a:r>
              <a:rPr lang="fr-FR" dirty="0" err="1"/>
              <a:t>space</a:t>
            </a:r>
            <a:r>
              <a:rPr lang="fr-FR" dirty="0"/>
              <a:t> exploration </a:t>
            </a:r>
            <a:r>
              <a:rPr lang="fr-FR" dirty="0" err="1"/>
              <a:t>tool</a:t>
            </a:r>
            <a:r>
              <a:rPr lang="fr-FR" dirty="0"/>
              <a:t>. A </a:t>
            </a:r>
            <a:r>
              <a:rPr lang="fr-FR" dirty="0" err="1"/>
              <a:t>milestone</a:t>
            </a:r>
            <a:r>
              <a:rPr lang="fr-FR" dirty="0"/>
              <a:t> </a:t>
            </a:r>
            <a:r>
              <a:rPr lang="fr-FR" dirty="0" err="1"/>
              <a:t>would</a:t>
            </a:r>
            <a:r>
              <a:rPr lang="fr-FR" dirty="0"/>
              <a:t> </a:t>
            </a:r>
            <a:r>
              <a:rPr lang="fr-FR" dirty="0" err="1"/>
              <a:t>be</a:t>
            </a:r>
            <a:r>
              <a:rPr lang="fr-FR" dirty="0"/>
              <a:t> to </a:t>
            </a:r>
            <a:r>
              <a:rPr lang="fr-FR" dirty="0" err="1"/>
              <a:t>automaticaly</a:t>
            </a:r>
            <a:r>
              <a:rPr lang="fr-FR" dirty="0"/>
              <a:t> </a:t>
            </a:r>
            <a:r>
              <a:rPr lang="fr-FR" dirty="0" err="1"/>
              <a:t>infer</a:t>
            </a:r>
            <a:r>
              <a:rPr lang="fr-FR" dirty="0"/>
              <a:t> a </a:t>
            </a:r>
            <a:r>
              <a:rPr lang="fr-FR" dirty="0" err="1"/>
              <a:t>pipelined</a:t>
            </a:r>
            <a:r>
              <a:rPr lang="fr-FR" dirty="0"/>
              <a:t> CPU design </a:t>
            </a:r>
            <a:r>
              <a:rPr lang="fr-FR" dirty="0" err="1"/>
              <a:t>directly</a:t>
            </a:r>
            <a:r>
              <a:rPr lang="fr-FR" dirty="0"/>
              <a:t> </a:t>
            </a:r>
            <a:r>
              <a:rPr lang="fr-FR" dirty="0" err="1"/>
              <a:t>from</a:t>
            </a:r>
            <a:r>
              <a:rPr lang="fr-FR" dirty="0"/>
              <a:t> </a:t>
            </a:r>
            <a:r>
              <a:rPr lang="fr-FR" dirty="0" err="1"/>
              <a:t>its</a:t>
            </a:r>
            <a:r>
              <a:rPr lang="fr-FR" dirty="0"/>
              <a:t>  </a:t>
            </a:r>
            <a:r>
              <a:rPr lang="fr-FR" dirty="0" err="1"/>
              <a:t>complete</a:t>
            </a:r>
            <a:r>
              <a:rPr lang="fr-FR" dirty="0"/>
              <a:t> ISS.</a:t>
            </a:r>
          </a:p>
          <a:p>
            <a:endParaRPr lang="fr-FR" dirty="0"/>
          </a:p>
          <a:p>
            <a:r>
              <a:rPr lang="fr-FR" dirty="0" err="1"/>
              <a:t>Even</a:t>
            </a:r>
            <a:r>
              <a:rPr lang="fr-FR" dirty="0"/>
              <a:t> if </a:t>
            </a:r>
            <a:r>
              <a:rPr lang="fr-FR" dirty="0" err="1"/>
              <a:t>we</a:t>
            </a:r>
            <a:r>
              <a:rPr lang="fr-FR" dirty="0"/>
              <a:t> </a:t>
            </a:r>
            <a:r>
              <a:rPr lang="fr-FR" dirty="0" err="1"/>
              <a:t>succeed</a:t>
            </a:r>
            <a:r>
              <a:rPr lang="fr-FR" dirty="0"/>
              <a:t> </a:t>
            </a:r>
            <a:r>
              <a:rPr lang="fr-FR" dirty="0" err="1"/>
              <a:t>doing</a:t>
            </a:r>
            <a:r>
              <a:rPr lang="fr-FR" dirty="0"/>
              <a:t> </a:t>
            </a:r>
            <a:r>
              <a:rPr lang="fr-FR" dirty="0" err="1"/>
              <a:t>so</a:t>
            </a:r>
            <a:r>
              <a:rPr lang="fr-FR" dirty="0"/>
              <a:t>, </a:t>
            </a:r>
            <a:r>
              <a:rPr lang="fr-FR" dirty="0" err="1"/>
              <a:t>using</a:t>
            </a:r>
            <a:r>
              <a:rPr lang="fr-FR" dirty="0"/>
              <a:t> </a:t>
            </a:r>
            <a:r>
              <a:rPr lang="fr-FR" dirty="0" err="1"/>
              <a:t>this</a:t>
            </a:r>
            <a:r>
              <a:rPr lang="fr-FR" dirty="0"/>
              <a:t> type of technique </a:t>
            </a:r>
            <a:r>
              <a:rPr lang="fr-FR" dirty="0" err="1"/>
              <a:t>raises</a:t>
            </a:r>
            <a:r>
              <a:rPr lang="fr-FR" dirty="0"/>
              <a:t> a </a:t>
            </a:r>
            <a:r>
              <a:rPr lang="fr-FR" dirty="0" err="1"/>
              <a:t>significant</a:t>
            </a:r>
            <a:r>
              <a:rPr lang="fr-FR" dirty="0"/>
              <a:t> </a:t>
            </a:r>
            <a:r>
              <a:rPr lang="fr-FR" dirty="0" err="1"/>
              <a:t>verification</a:t>
            </a:r>
            <a:r>
              <a:rPr lang="fr-FR" dirty="0"/>
              <a:t> challenge, </a:t>
            </a:r>
            <a:r>
              <a:rPr lang="fr-FR" dirty="0" err="1"/>
              <a:t>our</a:t>
            </a:r>
            <a:r>
              <a:rPr lang="fr-FR" dirty="0"/>
              <a:t> </a:t>
            </a:r>
            <a:r>
              <a:rPr lang="fr-FR" dirty="0" err="1"/>
              <a:t>belief</a:t>
            </a:r>
            <a:r>
              <a:rPr lang="fr-FR" dirty="0"/>
              <a:t> </a:t>
            </a:r>
            <a:r>
              <a:rPr lang="fr-FR" dirty="0" err="1"/>
              <a:t>is</a:t>
            </a:r>
            <a:r>
              <a:rPr lang="fr-FR" dirty="0"/>
              <a:t> </a:t>
            </a:r>
            <a:r>
              <a:rPr lang="fr-FR" dirty="0" err="1"/>
              <a:t>that</a:t>
            </a:r>
            <a:r>
              <a:rPr lang="fr-FR" dirty="0"/>
              <a:t> </a:t>
            </a:r>
            <a:r>
              <a:rPr lang="fr-FR" dirty="0" err="1"/>
              <a:t>formal</a:t>
            </a:r>
            <a:r>
              <a:rPr lang="fr-FR" dirty="0"/>
              <a:t> </a:t>
            </a:r>
            <a:r>
              <a:rPr lang="fr-FR" dirty="0" err="1"/>
              <a:t>verification</a:t>
            </a:r>
            <a:r>
              <a:rPr lang="fr-FR" dirty="0"/>
              <a:t> </a:t>
            </a:r>
            <a:r>
              <a:rPr lang="fr-FR" dirty="0" err="1"/>
              <a:t>methods</a:t>
            </a:r>
            <a:r>
              <a:rPr lang="fr-FR" dirty="0"/>
              <a:t> </a:t>
            </a:r>
            <a:r>
              <a:rPr lang="fr-FR" dirty="0" err="1"/>
              <a:t>will</a:t>
            </a:r>
            <a:r>
              <a:rPr lang="fr-FR" dirty="0"/>
              <a:t> </a:t>
            </a:r>
            <a:r>
              <a:rPr lang="fr-FR" dirty="0" err="1"/>
              <a:t>be</a:t>
            </a:r>
            <a:r>
              <a:rPr lang="fr-FR" dirty="0"/>
              <a:t> </a:t>
            </a:r>
            <a:r>
              <a:rPr lang="fr-FR" dirty="0" err="1"/>
              <a:t>mandatory</a:t>
            </a:r>
            <a:r>
              <a:rPr lang="fr-FR" dirty="0"/>
              <a:t>.</a:t>
            </a:r>
          </a:p>
          <a:p>
            <a:endParaRPr lang="fr-FR" dirty="0"/>
          </a:p>
          <a:p>
            <a:r>
              <a:rPr lang="fr-FR" dirty="0" err="1"/>
              <a:t>Thank</a:t>
            </a:r>
            <a:r>
              <a:rPr lang="fr-FR" dirty="0"/>
              <a:t> </a:t>
            </a:r>
            <a:r>
              <a:rPr lang="fr-FR" dirty="0" err="1"/>
              <a:t>you</a:t>
            </a:r>
            <a:r>
              <a:rPr lang="fr-FR" dirty="0"/>
              <a:t> for </a:t>
            </a:r>
            <a:r>
              <a:rPr lang="fr-FR" dirty="0" err="1"/>
              <a:t>your</a:t>
            </a:r>
            <a:r>
              <a:rPr lang="fr-FR" dirty="0"/>
              <a:t> attention and </a:t>
            </a:r>
            <a:r>
              <a:rPr lang="fr-FR" dirty="0" err="1"/>
              <a:t>see</a:t>
            </a:r>
            <a:r>
              <a:rPr lang="fr-FR" dirty="0"/>
              <a:t> </a:t>
            </a:r>
            <a:r>
              <a:rPr lang="fr-FR" dirty="0" err="1"/>
              <a:t>you</a:t>
            </a:r>
            <a:r>
              <a:rPr lang="fr-FR" dirty="0"/>
              <a:t> at the live session.</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33</a:t>
            </a:fld>
            <a:endParaRPr lang="fr-FR" altLang="fr-FR"/>
          </a:p>
        </p:txBody>
      </p:sp>
    </p:spTree>
    <p:extLst>
      <p:ext uri="{BB962C8B-B14F-4D97-AF65-F5344CB8AC3E}">
        <p14:creationId xmlns:p14="http://schemas.microsoft.com/office/powerpoint/2010/main" val="136392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A8EDE-FDA4-F541-90EF-17A61F375B14}" type="slidenum">
              <a:rPr lang="fr-FR" altLang="fr-FR"/>
              <a:pPr/>
              <a:t>2</a:t>
            </a:fld>
            <a:endParaRPr lang="fr-FR" altLang="fr-F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193418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1995, </a:t>
            </a:r>
            <a:r>
              <a:rPr lang="en-US" dirty="0" err="1"/>
              <a:t>Holtmann</a:t>
            </a:r>
            <a:r>
              <a:rPr lang="en-US" dirty="0"/>
              <a:t> and Ernst have proposed an approach combining control flow speculation and loop pipelining, but they do not provide any synthesis data, so it is hard to compare. Besides, control flow speculation alone is often not enough for programs that involve arrays, limiting the scope of applicability. </a:t>
            </a:r>
          </a:p>
          <a:p>
            <a:endParaRPr lang="en-US" dirty="0"/>
          </a:p>
          <a:p>
            <a:r>
              <a:rPr lang="en-US" dirty="0"/>
              <a:t>More recently, there has been work on better managing memory aliasing to improve loop pipelining. </a:t>
            </a:r>
          </a:p>
          <a:p>
            <a:endParaRPr lang="en-US" dirty="0"/>
          </a:p>
          <a:p>
            <a:r>
              <a:rPr lang="en-US" dirty="0"/>
              <a:t>The work by Josipovic and others last year combines both forms of speculation and can handle wider range of programs than before. Although the outcome by their approach is similar to ours in terms of performance, the key difference is that they rely on a dataflow architecture. Our approach operates at the source-level, sharing the same model of execution as HLS tools, and can seamlessly integrate into HLS workflow.</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36</a:t>
            </a:fld>
            <a:endParaRPr lang="fr-FR" altLang="fr-FR"/>
          </a:p>
        </p:txBody>
      </p:sp>
    </p:spTree>
    <p:extLst>
      <p:ext uri="{BB962C8B-B14F-4D97-AF65-F5344CB8AC3E}">
        <p14:creationId xmlns:p14="http://schemas.microsoft.com/office/powerpoint/2010/main" val="1985655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[1’30]</a:t>
            </a:r>
          </a:p>
          <a:p>
            <a:endParaRPr lang="fr-FR" dirty="0"/>
          </a:p>
          <a:p>
            <a:r>
              <a:rPr lang="fr-FR" dirty="0"/>
              <a:t>In addition to the performance </a:t>
            </a:r>
            <a:r>
              <a:rPr lang="fr-FR" dirty="0" err="1"/>
              <a:t>improvements</a:t>
            </a:r>
            <a:r>
              <a:rPr lang="fr-FR" dirty="0"/>
              <a:t> </a:t>
            </a:r>
            <a:r>
              <a:rPr lang="fr-FR" dirty="0" err="1"/>
              <a:t>offered</a:t>
            </a:r>
            <a:r>
              <a:rPr lang="fr-FR" dirty="0"/>
              <a:t> by </a:t>
            </a:r>
            <a:r>
              <a:rPr lang="fr-FR" dirty="0" err="1"/>
              <a:t>speculation</a:t>
            </a:r>
            <a:r>
              <a:rPr lang="fr-FR" dirty="0"/>
              <a:t>, </a:t>
            </a:r>
            <a:r>
              <a:rPr lang="fr-FR" dirty="0" err="1"/>
              <a:t>which</a:t>
            </a:r>
            <a:r>
              <a:rPr lang="fr-FR" dirty="0"/>
              <a:t> </a:t>
            </a:r>
            <a:r>
              <a:rPr lang="fr-FR" dirty="0" err="1"/>
              <a:t>we</a:t>
            </a:r>
            <a:r>
              <a:rPr lang="fr-FR" dirty="0"/>
              <a:t> </a:t>
            </a:r>
            <a:r>
              <a:rPr lang="fr-FR" dirty="0" err="1"/>
              <a:t>will</a:t>
            </a:r>
            <a:r>
              <a:rPr lang="fr-FR" dirty="0"/>
              <a:t> </a:t>
            </a:r>
            <a:r>
              <a:rPr lang="fr-FR" dirty="0" err="1"/>
              <a:t>discuss</a:t>
            </a:r>
            <a:r>
              <a:rPr lang="fr-FR" dirty="0"/>
              <a:t> </a:t>
            </a:r>
            <a:r>
              <a:rPr lang="fr-FR" dirty="0" err="1"/>
              <a:t>later</a:t>
            </a:r>
            <a:r>
              <a:rPr lang="fr-FR" dirty="0"/>
              <a:t>, </a:t>
            </a:r>
            <a:r>
              <a:rPr lang="fr-FR" dirty="0" err="1"/>
              <a:t>implementing</a:t>
            </a:r>
            <a:r>
              <a:rPr lang="fr-FR" dirty="0"/>
              <a:t> the transformation at the program </a:t>
            </a:r>
            <a:r>
              <a:rPr lang="fr-FR" dirty="0" err="1"/>
              <a:t>level</a:t>
            </a:r>
            <a:r>
              <a:rPr lang="fr-FR" dirty="0"/>
              <a:t> has </a:t>
            </a:r>
            <a:r>
              <a:rPr lang="fr-FR" dirty="0" err="1"/>
              <a:t>several</a:t>
            </a:r>
            <a:r>
              <a:rPr lang="fr-FR" dirty="0"/>
              <a:t> </a:t>
            </a:r>
            <a:r>
              <a:rPr lang="fr-FR" dirty="0" err="1"/>
              <a:t>other</a:t>
            </a:r>
            <a:r>
              <a:rPr lang="fr-FR" dirty="0"/>
              <a:t> </a:t>
            </a:r>
            <a:r>
              <a:rPr lang="fr-FR" dirty="0" err="1"/>
              <a:t>benefits</a:t>
            </a:r>
            <a:r>
              <a:rPr lang="fr-FR" dirty="0"/>
              <a:t>.</a:t>
            </a:r>
          </a:p>
          <a:p>
            <a:endParaRPr lang="fr-FR" dirty="0"/>
          </a:p>
          <a:p>
            <a:r>
              <a:rPr lang="fr-FR" dirty="0"/>
              <a:t>First, </a:t>
            </a:r>
            <a:r>
              <a:rPr lang="fr-FR" dirty="0" err="1"/>
              <a:t>we</a:t>
            </a:r>
            <a:r>
              <a:rPr lang="fr-FR" dirty="0"/>
              <a:t> </a:t>
            </a:r>
            <a:r>
              <a:rPr lang="fr-FR" dirty="0" err="1"/>
              <a:t>can</a:t>
            </a:r>
            <a:r>
              <a:rPr lang="fr-FR" dirty="0"/>
              <a:t> </a:t>
            </a:r>
            <a:r>
              <a:rPr lang="fr-FR" dirty="0" err="1"/>
              <a:t>perform</a:t>
            </a:r>
            <a:r>
              <a:rPr lang="fr-FR" dirty="0"/>
              <a:t> </a:t>
            </a:r>
            <a:r>
              <a:rPr lang="fr-FR" dirty="0" err="1"/>
              <a:t>early</a:t>
            </a:r>
            <a:r>
              <a:rPr lang="fr-FR" dirty="0"/>
              <a:t>, cycle </a:t>
            </a:r>
            <a:r>
              <a:rPr lang="fr-FR" dirty="0" err="1"/>
              <a:t>accurate</a:t>
            </a:r>
            <a:r>
              <a:rPr lang="fr-FR" dirty="0"/>
              <a:t> performance </a:t>
            </a:r>
            <a:r>
              <a:rPr lang="fr-FR" dirty="0" err="1"/>
              <a:t>estimate</a:t>
            </a:r>
            <a:r>
              <a:rPr lang="fr-FR" dirty="0"/>
              <a:t> at native speed by </a:t>
            </a:r>
            <a:r>
              <a:rPr lang="fr-FR" dirty="0" err="1"/>
              <a:t>directly</a:t>
            </a:r>
            <a:r>
              <a:rPr lang="fr-FR" dirty="0"/>
              <a:t> running the </a:t>
            </a:r>
            <a:r>
              <a:rPr lang="fr-FR" dirty="0" err="1"/>
              <a:t>transformed</a:t>
            </a:r>
            <a:r>
              <a:rPr lang="fr-FR" dirty="0"/>
              <a:t> program.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t>[</a:t>
            </a:r>
            <a:r>
              <a:rPr lang="fr-FR" dirty="0" err="1"/>
              <a:t>Next</a:t>
            </a:r>
            <a:r>
              <a:rPr lang="fr-FR" dirty="0"/>
              <a:t>]</a:t>
            </a:r>
          </a:p>
          <a:p>
            <a:endParaRPr lang="fr-FR" dirty="0"/>
          </a:p>
          <a:p>
            <a:r>
              <a:rPr lang="fr-FR" dirty="0"/>
              <a:t>This </a:t>
            </a:r>
            <a:r>
              <a:rPr lang="fr-FR" dirty="0" err="1"/>
              <a:t>is</a:t>
            </a:r>
            <a:r>
              <a:rPr lang="fr-FR" dirty="0"/>
              <a:t> </a:t>
            </a:r>
            <a:r>
              <a:rPr lang="fr-FR" dirty="0" err="1"/>
              <a:t>because</a:t>
            </a:r>
            <a:r>
              <a:rPr lang="fr-FR" dirty="0"/>
              <a:t> the </a:t>
            </a:r>
            <a:r>
              <a:rPr lang="fr-FR" dirty="0" err="1"/>
              <a:t>transfomed</a:t>
            </a:r>
            <a:r>
              <a:rPr lang="fr-FR" dirty="0"/>
              <a:t> C code captures the </a:t>
            </a:r>
            <a:r>
              <a:rPr lang="fr-FR" dirty="0" err="1"/>
              <a:t>speculation</a:t>
            </a:r>
            <a:r>
              <a:rPr lang="fr-FR" dirty="0"/>
              <a:t> timing penalties </a:t>
            </a:r>
            <a:r>
              <a:rPr lang="fr-FR" dirty="0" err="1"/>
              <a:t>through</a:t>
            </a:r>
            <a:r>
              <a:rPr lang="fr-FR" dirty="0"/>
              <a:t> the </a:t>
            </a:r>
            <a:r>
              <a:rPr lang="fr-FR" dirty="0" err="1"/>
              <a:t>t</a:t>
            </a:r>
            <a:r>
              <a:rPr lang="fr-FR" dirty="0"/>
              <a:t> variable in the code. </a:t>
            </a:r>
          </a:p>
          <a:p>
            <a:endParaRPr lang="fr-FR" dirty="0"/>
          </a:p>
          <a:p>
            <a:r>
              <a:rPr lang="fr-FR" dirty="0" err="1"/>
              <a:t>Thanks</a:t>
            </a:r>
            <a:r>
              <a:rPr lang="fr-FR" dirty="0"/>
              <a:t> to </a:t>
            </a:r>
            <a:r>
              <a:rPr lang="fr-FR" dirty="0" err="1"/>
              <a:t>this</a:t>
            </a:r>
            <a:r>
              <a:rPr lang="fr-FR" dirty="0"/>
              <a:t>, </a:t>
            </a:r>
            <a:r>
              <a:rPr lang="fr-FR" dirty="0" err="1"/>
              <a:t>Desigh</a:t>
            </a:r>
            <a:r>
              <a:rPr lang="fr-FR" dirty="0"/>
              <a:t> </a:t>
            </a:r>
            <a:r>
              <a:rPr lang="fr-FR" dirty="0" err="1"/>
              <a:t>Space</a:t>
            </a:r>
            <a:r>
              <a:rPr lang="fr-FR" dirty="0"/>
              <a:t> Exploration </a:t>
            </a:r>
            <a:r>
              <a:rPr lang="fr-FR" dirty="0" err="1"/>
              <a:t>is</a:t>
            </a:r>
            <a:r>
              <a:rPr lang="fr-FR" dirty="0"/>
              <a:t> </a:t>
            </a:r>
            <a:r>
              <a:rPr lang="fr-FR" dirty="0" err="1"/>
              <a:t>greatly</a:t>
            </a:r>
            <a:r>
              <a:rPr lang="fr-FR" dirty="0"/>
              <a:t> </a:t>
            </a:r>
            <a:r>
              <a:rPr lang="fr-FR" dirty="0" err="1"/>
              <a:t>simplified</a:t>
            </a:r>
            <a:r>
              <a:rPr lang="fr-FR" dirty="0"/>
              <a:t>, and </a:t>
            </a:r>
            <a:r>
              <a:rPr lang="fr-FR" dirty="0" err="1"/>
              <a:t>it</a:t>
            </a:r>
            <a:r>
              <a:rPr lang="fr-FR" dirty="0"/>
              <a:t> </a:t>
            </a:r>
            <a:r>
              <a:rPr lang="fr-FR" dirty="0" err="1"/>
              <a:t>is</a:t>
            </a:r>
            <a:r>
              <a:rPr lang="fr-FR" dirty="0"/>
              <a:t> possible to </a:t>
            </a:r>
            <a:r>
              <a:rPr lang="fr-FR" dirty="0" err="1"/>
              <a:t>quickly</a:t>
            </a:r>
            <a:r>
              <a:rPr lang="fr-FR" dirty="0"/>
              <a:t> explore </a:t>
            </a:r>
            <a:r>
              <a:rPr lang="fr-FR" dirty="0" err="1"/>
              <a:t>different</a:t>
            </a:r>
            <a:r>
              <a:rPr lang="fr-FR" dirty="0"/>
              <a:t> </a:t>
            </a:r>
            <a:r>
              <a:rPr lang="fr-FR" dirty="0" err="1"/>
              <a:t>speculation</a:t>
            </a:r>
            <a:r>
              <a:rPr lang="fr-FR" dirty="0"/>
              <a:t> </a:t>
            </a:r>
            <a:r>
              <a:rPr lang="fr-FR" dirty="0" err="1"/>
              <a:t>strategies</a:t>
            </a:r>
            <a:r>
              <a:rPr lang="fr-FR" dirty="0"/>
              <a:t> by </a:t>
            </a:r>
            <a:r>
              <a:rPr lang="fr-FR" dirty="0" err="1"/>
              <a:t>choosing</a:t>
            </a:r>
            <a:r>
              <a:rPr lang="fr-FR" dirty="0"/>
              <a:t> more or </a:t>
            </a:r>
            <a:r>
              <a:rPr lang="fr-FR" dirty="0" err="1"/>
              <a:t>less</a:t>
            </a:r>
            <a:r>
              <a:rPr lang="fr-FR" dirty="0"/>
              <a:t> </a:t>
            </a:r>
            <a:r>
              <a:rPr lang="fr-FR" dirty="0" err="1"/>
              <a:t>aggressive</a:t>
            </a:r>
            <a:r>
              <a:rPr lang="fr-FR" dirty="0"/>
              <a:t> </a:t>
            </a:r>
            <a:r>
              <a:rPr lang="fr-FR" dirty="0" err="1"/>
              <a:t>speculation</a:t>
            </a:r>
            <a:r>
              <a:rPr lang="fr-FR" dirty="0"/>
              <a:t> </a:t>
            </a:r>
            <a:r>
              <a:rPr lang="fr-FR" dirty="0" err="1"/>
              <a:t>depth</a:t>
            </a:r>
            <a:r>
              <a:rPr lang="fr-FR" dirty="0"/>
              <a:t>, </a:t>
            </a:r>
            <a:r>
              <a:rPr lang="fr-FR" dirty="0" err="1"/>
              <a:t>this</a:t>
            </a:r>
            <a:r>
              <a:rPr lang="fr-FR" dirty="0"/>
              <a:t> </a:t>
            </a:r>
            <a:r>
              <a:rPr lang="fr-FR" dirty="0" err="1"/>
              <a:t>later</a:t>
            </a:r>
            <a:r>
              <a:rPr lang="fr-FR" dirty="0"/>
              <a:t> </a:t>
            </a:r>
            <a:r>
              <a:rPr lang="fr-FR" dirty="0" err="1"/>
              <a:t>parameter</a:t>
            </a:r>
            <a:r>
              <a:rPr lang="fr-FR" dirty="0"/>
              <a:t> </a:t>
            </a:r>
            <a:r>
              <a:rPr lang="fr-FR" dirty="0" err="1"/>
              <a:t>being</a:t>
            </a:r>
            <a:r>
              <a:rPr lang="fr-FR" dirty="0"/>
              <a:t> a design constant.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37</a:t>
            </a:fld>
            <a:endParaRPr lang="fr-FR" altLang="fr-FR"/>
          </a:p>
        </p:txBody>
      </p:sp>
    </p:spTree>
    <p:extLst>
      <p:ext uri="{BB962C8B-B14F-4D97-AF65-F5344CB8AC3E}">
        <p14:creationId xmlns:p14="http://schemas.microsoft.com/office/powerpoint/2010/main" val="1748340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[1’30]</a:t>
            </a:r>
          </a:p>
          <a:p>
            <a:endParaRPr lang="fr-FR" dirty="0"/>
          </a:p>
          <a:p>
            <a:r>
              <a:rPr lang="fr-FR" dirty="0"/>
              <a:t>There are </a:t>
            </a:r>
            <a:r>
              <a:rPr lang="fr-FR" dirty="0" err="1"/>
              <a:t>many</a:t>
            </a:r>
            <a:r>
              <a:rPr lang="fr-FR" dirty="0"/>
              <a:t> situation </a:t>
            </a:r>
            <a:r>
              <a:rPr lang="fr-FR" dirty="0" err="1"/>
              <a:t>where</a:t>
            </a:r>
            <a:r>
              <a:rPr lang="fr-FR" dirty="0"/>
              <a:t> </a:t>
            </a:r>
            <a:r>
              <a:rPr lang="fr-FR" dirty="0" err="1"/>
              <a:t>loop</a:t>
            </a:r>
            <a:r>
              <a:rPr lang="fr-FR" dirty="0"/>
              <a:t> pipeline </a:t>
            </a:r>
            <a:r>
              <a:rPr lang="fr-FR" dirty="0" err="1"/>
              <a:t>is</a:t>
            </a:r>
            <a:r>
              <a:rPr lang="fr-FR" dirty="0"/>
              <a:t> not </a:t>
            </a:r>
            <a:r>
              <a:rPr lang="fr-FR" dirty="0" err="1"/>
              <a:t>limited</a:t>
            </a:r>
            <a:r>
              <a:rPr lang="fr-FR" dirty="0"/>
              <a:t> by control-flow, but by </a:t>
            </a:r>
            <a:r>
              <a:rPr lang="fr-FR" dirty="0" err="1"/>
              <a:t>complex</a:t>
            </a:r>
            <a:r>
              <a:rPr lang="fr-FR" dirty="0"/>
              <a:t> memory </a:t>
            </a:r>
            <a:r>
              <a:rPr lang="fr-FR" dirty="0" err="1"/>
              <a:t>access</a:t>
            </a:r>
            <a:r>
              <a:rPr lang="fr-FR" dirty="0"/>
              <a:t> patterns </a:t>
            </a:r>
            <a:r>
              <a:rPr lang="fr-FR" dirty="0" err="1"/>
              <a:t>that</a:t>
            </a:r>
            <a:r>
              <a:rPr lang="fr-FR" dirty="0"/>
              <a:t> </a:t>
            </a:r>
            <a:r>
              <a:rPr lang="fr-FR" dirty="0" err="1"/>
              <a:t>cannot</a:t>
            </a:r>
            <a:r>
              <a:rPr lang="fr-FR" dirty="0"/>
              <a:t> </a:t>
            </a:r>
            <a:r>
              <a:rPr lang="fr-FR" dirty="0" err="1"/>
              <a:t>be</a:t>
            </a:r>
            <a:r>
              <a:rPr lang="fr-FR" dirty="0"/>
              <a:t> </a:t>
            </a:r>
            <a:r>
              <a:rPr lang="fr-FR" dirty="0" err="1"/>
              <a:t>statically</a:t>
            </a:r>
            <a:r>
              <a:rPr lang="fr-FR" dirty="0"/>
              <a:t> </a:t>
            </a:r>
            <a:r>
              <a:rPr lang="fr-FR" dirty="0" err="1"/>
              <a:t>determined</a:t>
            </a:r>
            <a:r>
              <a:rPr lang="fr-FR" dirty="0"/>
              <a:t>. </a:t>
            </a:r>
          </a:p>
          <a:p>
            <a:endParaRPr lang="fr-FR" dirty="0"/>
          </a:p>
          <a:p>
            <a:r>
              <a:rPr lang="fr-FR" dirty="0"/>
              <a:t>[</a:t>
            </a:r>
            <a:r>
              <a:rPr lang="fr-FR" dirty="0" err="1"/>
              <a:t>Next</a:t>
            </a:r>
            <a:r>
              <a:rPr lang="fr-FR" dirty="0"/>
              <a:t>] </a:t>
            </a:r>
          </a:p>
          <a:p>
            <a:endParaRPr lang="fr-FR" dirty="0"/>
          </a:p>
          <a:p>
            <a:r>
              <a:rPr lang="fr-FR" dirty="0"/>
              <a:t>This </a:t>
            </a:r>
            <a:r>
              <a:rPr lang="fr-FR" dirty="0" err="1"/>
              <a:t>is</a:t>
            </a:r>
            <a:r>
              <a:rPr lang="fr-FR" dirty="0"/>
              <a:t> for </a:t>
            </a:r>
            <a:r>
              <a:rPr lang="fr-FR" dirty="0" err="1"/>
              <a:t>example</a:t>
            </a:r>
            <a:r>
              <a:rPr lang="fr-FR" dirty="0"/>
              <a:t> the case in the </a:t>
            </a:r>
            <a:r>
              <a:rPr lang="fr-FR" dirty="0" err="1"/>
              <a:t>example</a:t>
            </a:r>
            <a:r>
              <a:rPr lang="fr-FR" dirty="0"/>
              <a:t> </a:t>
            </a:r>
            <a:r>
              <a:rPr lang="fr-FR" dirty="0" err="1"/>
              <a:t>below</a:t>
            </a:r>
            <a:r>
              <a:rPr lang="fr-FR" dirty="0"/>
              <a:t>, </a:t>
            </a:r>
            <a:r>
              <a:rPr lang="fr-FR" dirty="0" err="1"/>
              <a:t>where</a:t>
            </a:r>
            <a:r>
              <a:rPr lang="fr-FR" dirty="0"/>
              <a:t> the </a:t>
            </a:r>
            <a:r>
              <a:rPr lang="fr-FR" dirty="0" err="1"/>
              <a:t>loop</a:t>
            </a:r>
            <a:r>
              <a:rPr lang="fr-FR" dirty="0"/>
              <a:t> exposes a RAW </a:t>
            </a:r>
            <a:r>
              <a:rPr lang="fr-FR" dirty="0" err="1"/>
              <a:t>loop-carried</a:t>
            </a:r>
            <a:r>
              <a:rPr lang="fr-FR" dirty="0"/>
              <a:t> </a:t>
            </a:r>
            <a:r>
              <a:rPr lang="fr-FR" dirty="0" err="1"/>
              <a:t>dependency</a:t>
            </a:r>
            <a:r>
              <a:rPr lang="fr-FR" dirty="0"/>
              <a:t> on the </a:t>
            </a:r>
            <a:r>
              <a:rPr lang="fr-FR" dirty="0" err="1"/>
              <a:t>array</a:t>
            </a:r>
            <a:r>
              <a:rPr lang="fr-FR" dirty="0"/>
              <a:t> </a:t>
            </a:r>
            <a:r>
              <a:rPr lang="fr-FR" dirty="0" err="1"/>
              <a:t>tab.</a:t>
            </a:r>
            <a:r>
              <a:rPr lang="fr-FR" dirty="0"/>
              <a:t> This </a:t>
            </a:r>
            <a:r>
              <a:rPr lang="fr-FR" dirty="0" err="1"/>
              <a:t>dependency</a:t>
            </a:r>
            <a:r>
              <a:rPr lang="fr-FR" dirty="0"/>
              <a:t> </a:t>
            </a:r>
            <a:r>
              <a:rPr lang="fr-FR" dirty="0" err="1"/>
              <a:t>may</a:t>
            </a:r>
            <a:r>
              <a:rPr lang="fr-FR" dirty="0"/>
              <a:t> </a:t>
            </a:r>
            <a:r>
              <a:rPr lang="fr-FR" dirty="0" err="1"/>
              <a:t>manifest</a:t>
            </a:r>
            <a:r>
              <a:rPr lang="fr-FR" dirty="0"/>
              <a:t> at </a:t>
            </a:r>
            <a:r>
              <a:rPr lang="fr-FR" dirty="0" err="1"/>
              <a:t>every</a:t>
            </a:r>
            <a:r>
              <a:rPr lang="fr-FR" dirty="0"/>
              <a:t> </a:t>
            </a:r>
            <a:r>
              <a:rPr lang="fr-FR" dirty="0" err="1"/>
              <a:t>iteration</a:t>
            </a:r>
            <a:r>
              <a:rPr lang="fr-FR" dirty="0"/>
              <a:t>, and </a:t>
            </a:r>
            <a:r>
              <a:rPr lang="fr-FR" dirty="0" err="1"/>
              <a:t>therefore</a:t>
            </a:r>
            <a:r>
              <a:rPr lang="fr-FR" dirty="0"/>
              <a:t> </a:t>
            </a:r>
            <a:r>
              <a:rPr lang="fr-FR" dirty="0" err="1"/>
              <a:t>prevents</a:t>
            </a:r>
            <a:r>
              <a:rPr lang="fr-FR" dirty="0"/>
              <a:t> pipelining. </a:t>
            </a:r>
          </a:p>
          <a:p>
            <a:endParaRPr lang="fr-FR" dirty="0"/>
          </a:p>
          <a:p>
            <a:r>
              <a:rPr lang="fr-FR" dirty="0"/>
              <a:t>[</a:t>
            </a:r>
            <a:r>
              <a:rPr lang="fr-FR" dirty="0" err="1"/>
              <a:t>Next</a:t>
            </a:r>
            <a:r>
              <a:rPr lang="fr-FR" dirty="0"/>
              <a:t>]</a:t>
            </a:r>
          </a:p>
          <a:p>
            <a:endParaRPr lang="fr-FR" dirty="0"/>
          </a:p>
          <a:p>
            <a:r>
              <a:rPr lang="fr-FR" dirty="0"/>
              <a:t>It </a:t>
            </a:r>
            <a:r>
              <a:rPr lang="fr-FR" dirty="0" err="1"/>
              <a:t>is</a:t>
            </a:r>
            <a:r>
              <a:rPr lang="fr-FR" dirty="0"/>
              <a:t> </a:t>
            </a:r>
            <a:r>
              <a:rPr lang="fr-FR" dirty="0" err="1"/>
              <a:t>however</a:t>
            </a:r>
            <a:r>
              <a:rPr lang="fr-FR" dirty="0"/>
              <a:t> possible to check at </a:t>
            </a:r>
            <a:r>
              <a:rPr lang="fr-FR" dirty="0" err="1"/>
              <a:t>runtime</a:t>
            </a:r>
            <a:r>
              <a:rPr lang="fr-FR" dirty="0"/>
              <a:t> </a:t>
            </a:r>
            <a:r>
              <a:rPr lang="fr-FR" dirty="0" err="1"/>
              <a:t>whether</a:t>
            </a:r>
            <a:r>
              <a:rPr lang="fr-FR" dirty="0"/>
              <a:t> the </a:t>
            </a:r>
            <a:r>
              <a:rPr lang="fr-FR" dirty="0" err="1"/>
              <a:t>dependency</a:t>
            </a:r>
            <a:r>
              <a:rPr lang="fr-FR" dirty="0"/>
              <a:t> </a:t>
            </a:r>
            <a:r>
              <a:rPr lang="fr-FR" dirty="0" err="1"/>
              <a:t>actually</a:t>
            </a:r>
            <a:r>
              <a:rPr lang="fr-FR" dirty="0"/>
              <a:t> </a:t>
            </a:r>
            <a:r>
              <a:rPr lang="fr-FR" dirty="0" err="1"/>
              <a:t>holds</a:t>
            </a:r>
            <a:r>
              <a:rPr lang="fr-FR" dirty="0"/>
              <a:t>, and use </a:t>
            </a:r>
            <a:r>
              <a:rPr lang="fr-FR" dirty="0" err="1"/>
              <a:t>this</a:t>
            </a:r>
            <a:r>
              <a:rPr lang="fr-FR" dirty="0"/>
              <a:t> information to expose a more favorable </a:t>
            </a:r>
            <a:r>
              <a:rPr lang="fr-FR" dirty="0" err="1"/>
              <a:t>execution</a:t>
            </a:r>
            <a:r>
              <a:rPr lang="fr-FR" dirty="0"/>
              <a:t> </a:t>
            </a:r>
            <a:r>
              <a:rPr lang="fr-FR" dirty="0" err="1"/>
              <a:t>path</a:t>
            </a:r>
            <a:r>
              <a:rPr lang="fr-FR" dirty="0"/>
              <a:t> in the code. </a:t>
            </a:r>
          </a:p>
          <a:p>
            <a:endParaRPr lang="fr-FR" dirty="0"/>
          </a:p>
          <a:p>
            <a:r>
              <a:rPr lang="fr-FR" dirty="0"/>
              <a:t>[</a:t>
            </a:r>
            <a:r>
              <a:rPr lang="fr-FR" dirty="0" err="1"/>
              <a:t>Next</a:t>
            </a:r>
            <a:r>
              <a:rPr lang="fr-FR" dirty="0"/>
              <a:t>] </a:t>
            </a:r>
          </a:p>
          <a:p>
            <a:endParaRPr lang="fr-FR" dirty="0"/>
          </a:p>
          <a:p>
            <a:r>
              <a:rPr lang="fr-FR" dirty="0"/>
              <a:t>This </a:t>
            </a:r>
            <a:r>
              <a:rPr lang="fr-FR" dirty="0" err="1"/>
              <a:t>is</a:t>
            </a:r>
            <a:r>
              <a:rPr lang="fr-FR" dirty="0"/>
              <a:t> </a:t>
            </a:r>
            <a:r>
              <a:rPr lang="fr-FR" dirty="0" err="1"/>
              <a:t>illustrated</a:t>
            </a:r>
            <a:r>
              <a:rPr lang="fr-FR" dirty="0"/>
              <a:t> on a </a:t>
            </a:r>
            <a:r>
              <a:rPr lang="fr-FR" dirty="0" err="1"/>
              <a:t>transformed</a:t>
            </a:r>
            <a:r>
              <a:rPr lang="fr-FR" dirty="0"/>
              <a:t> version of the code </a:t>
            </a:r>
          </a:p>
          <a:p>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t>[</a:t>
            </a:r>
            <a:r>
              <a:rPr lang="fr-FR" dirty="0" err="1"/>
              <a:t>Next</a:t>
            </a:r>
            <a:r>
              <a:rPr lang="fr-FR" dirty="0"/>
              <a:t>] [</a:t>
            </a:r>
            <a:r>
              <a:rPr lang="fr-FR" dirty="0" err="1"/>
              <a:t>Next</a:t>
            </a:r>
            <a:r>
              <a:rPr lang="fr-FR" dirty="0"/>
              <a:t>] </a:t>
            </a:r>
          </a:p>
          <a:p>
            <a:endParaRPr lang="fr-FR" dirty="0"/>
          </a:p>
          <a:p>
            <a:r>
              <a:rPr lang="fr-FR" dirty="0"/>
              <a:t>... </a:t>
            </a:r>
            <a:r>
              <a:rPr lang="fr-FR" dirty="0" err="1"/>
              <a:t>where</a:t>
            </a:r>
            <a:r>
              <a:rPr lang="fr-FR" dirty="0"/>
              <a:t> the </a:t>
            </a:r>
            <a:r>
              <a:rPr lang="fr-FR" dirty="0" err="1"/>
              <a:t>load</a:t>
            </a:r>
            <a:r>
              <a:rPr lang="fr-FR" dirty="0"/>
              <a:t> </a:t>
            </a:r>
            <a:r>
              <a:rPr lang="fr-FR" dirty="0" err="1"/>
              <a:t>is</a:t>
            </a:r>
            <a:r>
              <a:rPr lang="fr-FR" dirty="0"/>
              <a:t> </a:t>
            </a:r>
            <a:r>
              <a:rPr lang="fr-FR" dirty="0" err="1"/>
              <a:t>executed</a:t>
            </a:r>
            <a:r>
              <a:rPr lang="fr-FR" dirty="0"/>
              <a:t> </a:t>
            </a:r>
            <a:r>
              <a:rPr lang="fr-FR" dirty="0" err="1"/>
              <a:t>speculatively</a:t>
            </a:r>
            <a:r>
              <a:rPr lang="fr-FR" dirty="0"/>
              <a:t> </a:t>
            </a:r>
          </a:p>
          <a:p>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t>[</a:t>
            </a:r>
            <a:r>
              <a:rPr lang="fr-FR" dirty="0" err="1"/>
              <a:t>Next</a:t>
            </a:r>
            <a:r>
              <a:rPr lang="fr-FR" dirty="0"/>
              <a:t>] [</a:t>
            </a:r>
            <a:r>
              <a:rPr lang="fr-FR" dirty="0" err="1"/>
              <a:t>Next</a:t>
            </a:r>
            <a:r>
              <a:rPr lang="fr-FR" dirty="0"/>
              <a:t>] </a:t>
            </a:r>
          </a:p>
          <a:p>
            <a:endParaRPr lang="fr-FR" dirty="0"/>
          </a:p>
          <a:p>
            <a:r>
              <a:rPr lang="fr-FR" dirty="0"/>
              <a:t>and </a:t>
            </a:r>
            <a:r>
              <a:rPr lang="fr-FR" dirty="0" err="1"/>
              <a:t>where</a:t>
            </a:r>
            <a:r>
              <a:rPr lang="fr-FR" dirty="0"/>
              <a:t> </a:t>
            </a:r>
            <a:r>
              <a:rPr lang="fr-FR" dirty="0" err="1"/>
              <a:t>we</a:t>
            </a:r>
            <a:r>
              <a:rPr lang="fr-FR" dirty="0"/>
              <a:t> </a:t>
            </a:r>
            <a:r>
              <a:rPr lang="fr-FR" dirty="0" err="1"/>
              <a:t>isolate</a:t>
            </a:r>
            <a:r>
              <a:rPr lang="fr-FR" dirty="0"/>
              <a:t> the case </a:t>
            </a:r>
            <a:r>
              <a:rPr lang="fr-FR" dirty="0" err="1"/>
              <a:t>where</a:t>
            </a:r>
            <a:r>
              <a:rPr lang="fr-FR" dirty="0"/>
              <a:t> the </a:t>
            </a:r>
            <a:r>
              <a:rPr lang="fr-FR" dirty="0" err="1"/>
              <a:t>loop</a:t>
            </a:r>
            <a:r>
              <a:rPr lang="fr-FR" dirty="0"/>
              <a:t> </a:t>
            </a:r>
            <a:r>
              <a:rPr lang="fr-FR" dirty="0" err="1"/>
              <a:t>carried</a:t>
            </a:r>
            <a:r>
              <a:rPr lang="fr-FR" dirty="0"/>
              <a:t> </a:t>
            </a:r>
            <a:r>
              <a:rPr lang="fr-FR" dirty="0" err="1"/>
              <a:t>dependency</a:t>
            </a:r>
            <a:r>
              <a:rPr lang="fr-FR" dirty="0"/>
              <a:t> </a:t>
            </a:r>
            <a:r>
              <a:rPr lang="fr-FR" dirty="0" err="1"/>
              <a:t>manifests</a:t>
            </a:r>
            <a:r>
              <a:rPr lang="fr-FR" dirty="0"/>
              <a:t> </a:t>
            </a:r>
            <a:r>
              <a:rPr lang="fr-FR" dirty="0" err="1"/>
              <a:t>within</a:t>
            </a:r>
            <a:r>
              <a:rPr lang="fr-FR" dirty="0"/>
              <a:t> a (</a:t>
            </a:r>
            <a:r>
              <a:rPr lang="fr-FR" dirty="0" err="1"/>
              <a:t>hopefully</a:t>
            </a:r>
            <a:r>
              <a:rPr lang="fr-FR" dirty="0"/>
              <a:t> </a:t>
            </a:r>
            <a:r>
              <a:rPr lang="fr-FR" dirty="0" err="1"/>
              <a:t>infrequent</a:t>
            </a:r>
            <a:r>
              <a:rPr lang="fr-FR" dirty="0"/>
              <a:t>) distinct slow </a:t>
            </a:r>
            <a:r>
              <a:rPr lang="fr-FR" dirty="0" err="1"/>
              <a:t>path</a:t>
            </a:r>
            <a:r>
              <a:rPr lang="fr-FR" dirty="0"/>
              <a:t>.</a:t>
            </a:r>
          </a:p>
          <a:p>
            <a:endParaRPr lang="fr-FR" dirty="0"/>
          </a:p>
          <a:p>
            <a:endParaRPr lang="fr-FR" dirty="0"/>
          </a:p>
          <a:p>
            <a:r>
              <a:rPr lang="fr-FR" dirty="0" err="1"/>
              <a:t>We</a:t>
            </a:r>
            <a:r>
              <a:rPr lang="fr-FR" dirty="0"/>
              <a:t> </a:t>
            </a:r>
            <a:r>
              <a:rPr lang="fr-FR" dirty="0" err="1"/>
              <a:t>then</a:t>
            </a:r>
            <a:r>
              <a:rPr lang="fr-FR" dirty="0"/>
              <a:t> </a:t>
            </a:r>
            <a:r>
              <a:rPr lang="fr-FR" dirty="0" err="1"/>
              <a:t>simply</a:t>
            </a:r>
            <a:r>
              <a:rPr lang="fr-FR" dirty="0"/>
              <a:t> let the SLP </a:t>
            </a:r>
            <a:r>
              <a:rPr lang="fr-FR" dirty="0" err="1"/>
              <a:t>pass</a:t>
            </a:r>
            <a:r>
              <a:rPr lang="fr-FR" dirty="0"/>
              <a:t> </a:t>
            </a:r>
            <a:r>
              <a:rPr lang="fr-FR" dirty="0" err="1"/>
              <a:t>take</a:t>
            </a:r>
            <a:r>
              <a:rPr lang="fr-FR" dirty="0"/>
              <a:t> </a:t>
            </a:r>
            <a:r>
              <a:rPr lang="fr-FR" dirty="0" err="1"/>
              <a:t>advantage</a:t>
            </a:r>
            <a:r>
              <a:rPr lang="fr-FR" dirty="0"/>
              <a:t> of </a:t>
            </a:r>
            <a:r>
              <a:rPr lang="fr-FR" dirty="0" err="1"/>
              <a:t>this</a:t>
            </a:r>
            <a:r>
              <a:rPr lang="fr-FR" dirty="0"/>
              <a:t> </a:t>
            </a:r>
            <a:r>
              <a:rPr lang="fr-FR" dirty="0" err="1"/>
              <a:t>speculation</a:t>
            </a:r>
            <a:r>
              <a:rPr lang="fr-FR" dirty="0"/>
              <a:t> </a:t>
            </a:r>
            <a:r>
              <a:rPr lang="fr-FR" dirty="0" err="1"/>
              <a:t>opportunity</a:t>
            </a:r>
            <a:r>
              <a:rPr lang="fr-FR" dirty="0"/>
              <a:t>. </a:t>
            </a:r>
          </a:p>
          <a:p>
            <a:endParaRPr lang="fr-FR" dirty="0"/>
          </a:p>
          <a:p>
            <a:endParaRPr lang="fr-FR" dirty="0"/>
          </a:p>
          <a:p>
            <a:r>
              <a:rPr lang="fr-FR" dirty="0"/>
              <a:t>[</a:t>
            </a:r>
            <a:r>
              <a:rPr lang="fr-FR" dirty="0" err="1"/>
              <a:t>Next</a:t>
            </a:r>
            <a:r>
              <a:rPr lang="fr-FR" dirty="0"/>
              <a:t>]</a:t>
            </a:r>
          </a:p>
          <a:p>
            <a:endParaRPr lang="fr-FR" dirty="0"/>
          </a:p>
          <a:p>
            <a:r>
              <a:rPr lang="fr-FR" dirty="0"/>
              <a:t>In </a:t>
            </a:r>
            <a:r>
              <a:rPr lang="fr-FR" dirty="0" err="1"/>
              <a:t>other</a:t>
            </a:r>
            <a:r>
              <a:rPr lang="fr-FR" dirty="0"/>
              <a:t> </a:t>
            </a:r>
            <a:r>
              <a:rPr lang="fr-FR" dirty="0" err="1"/>
              <a:t>words</a:t>
            </a:r>
            <a:r>
              <a:rPr lang="fr-FR" dirty="0"/>
              <a:t>, </a:t>
            </a:r>
            <a:r>
              <a:rPr lang="fr-FR" dirty="0" err="1"/>
              <a:t>we</a:t>
            </a:r>
            <a:r>
              <a:rPr lang="fr-FR" dirty="0"/>
              <a:t> </a:t>
            </a:r>
            <a:r>
              <a:rPr lang="fr-FR" dirty="0" err="1"/>
              <a:t>now</a:t>
            </a:r>
            <a:r>
              <a:rPr lang="fr-FR" dirty="0"/>
              <a:t> use the SLP transformation as a back-end of </a:t>
            </a:r>
            <a:r>
              <a:rPr lang="fr-FR" dirty="0" err="1"/>
              <a:t>another</a:t>
            </a:r>
            <a:r>
              <a:rPr lang="fr-FR" dirty="0"/>
              <a:t> program transformation. </a:t>
            </a:r>
            <a:r>
              <a:rPr lang="fr-FR" dirty="0" err="1"/>
              <a:t>We</a:t>
            </a:r>
            <a:r>
              <a:rPr lang="fr-FR" dirty="0"/>
              <a:t> </a:t>
            </a:r>
            <a:r>
              <a:rPr lang="fr-FR" dirty="0" err="1"/>
              <a:t>believe</a:t>
            </a:r>
            <a:r>
              <a:rPr lang="fr-FR" dirty="0"/>
              <a:t> </a:t>
            </a:r>
            <a:r>
              <a:rPr lang="fr-FR" dirty="0" err="1"/>
              <a:t>this</a:t>
            </a:r>
            <a:r>
              <a:rPr lang="fr-FR" dirty="0"/>
              <a:t> </a:t>
            </a:r>
            <a:r>
              <a:rPr lang="fr-FR" dirty="0" err="1"/>
              <a:t>is</a:t>
            </a:r>
            <a:r>
              <a:rPr lang="fr-FR" dirty="0"/>
              <a:t> an important insight as </a:t>
            </a:r>
            <a:r>
              <a:rPr lang="fr-FR" dirty="0" err="1"/>
              <a:t>it</a:t>
            </a:r>
            <a:r>
              <a:rPr lang="fr-FR" dirty="0"/>
              <a:t> opens the </a:t>
            </a:r>
            <a:r>
              <a:rPr lang="fr-FR" dirty="0" err="1"/>
              <a:t>door</a:t>
            </a:r>
            <a:r>
              <a:rPr lang="fr-FR" dirty="0"/>
              <a:t> </a:t>
            </a:r>
            <a:r>
              <a:rPr lang="fr-FR" dirty="0" err="1"/>
              <a:t>many</a:t>
            </a:r>
            <a:r>
              <a:rPr lang="fr-FR" dirty="0"/>
              <a:t> </a:t>
            </a:r>
            <a:r>
              <a:rPr lang="fr-FR" dirty="0" err="1"/>
              <a:t>others</a:t>
            </a:r>
            <a:r>
              <a:rPr lang="fr-FR" dirty="0"/>
              <a:t> type of </a:t>
            </a:r>
            <a:r>
              <a:rPr lang="fr-FR" dirty="0" err="1"/>
              <a:t>speculation</a:t>
            </a:r>
            <a:r>
              <a:rPr lang="fr-FR" dirty="0"/>
              <a:t>.</a:t>
            </a:r>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38</a:t>
            </a:fld>
            <a:endParaRPr lang="fr-FR" altLang="fr-FR"/>
          </a:p>
        </p:txBody>
      </p:sp>
    </p:spTree>
    <p:extLst>
      <p:ext uri="{BB962C8B-B14F-4D97-AF65-F5344CB8AC3E}">
        <p14:creationId xmlns:p14="http://schemas.microsoft.com/office/powerpoint/2010/main" val="2827867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44</a:t>
            </a:fld>
            <a:endParaRPr lang="fr-FR" altLang="fr-FR"/>
          </a:p>
        </p:txBody>
      </p:sp>
    </p:spTree>
    <p:extLst>
      <p:ext uri="{BB962C8B-B14F-4D97-AF65-F5344CB8AC3E}">
        <p14:creationId xmlns:p14="http://schemas.microsoft.com/office/powerpoint/2010/main" val="1637515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In </a:t>
            </a:r>
            <a:r>
              <a:rPr lang="fr-FR" baseline="0" dirty="0" err="1"/>
              <a:t>this</a:t>
            </a:r>
            <a:r>
              <a:rPr lang="fr-FR" baseline="0" dirty="0"/>
              <a:t> </a:t>
            </a:r>
            <a:r>
              <a:rPr lang="fr-FR" baseline="0" dirty="0" err="1"/>
              <a:t>work</a:t>
            </a:r>
            <a:r>
              <a:rPr lang="fr-FR" baseline="0" dirty="0"/>
              <a:t>, </a:t>
            </a:r>
            <a:r>
              <a:rPr lang="fr-FR" baseline="0" dirty="0" err="1"/>
              <a:t>we</a:t>
            </a:r>
            <a:r>
              <a:rPr lang="fr-FR" baseline="0" dirty="0"/>
              <a:t> </a:t>
            </a:r>
            <a:r>
              <a:rPr lang="fr-FR" baseline="0" dirty="0" err="1"/>
              <a:t>perform</a:t>
            </a:r>
            <a:r>
              <a:rPr lang="fr-FR" baseline="0" dirty="0"/>
              <a:t> the program transformation </a:t>
            </a:r>
            <a:r>
              <a:rPr lang="fr-FR" baseline="0" dirty="0" err="1"/>
              <a:t>directly</a:t>
            </a:r>
            <a:r>
              <a:rPr lang="fr-FR" baseline="0" dirty="0"/>
              <a:t> at the source </a:t>
            </a:r>
            <a:r>
              <a:rPr lang="fr-FR" baseline="0" dirty="0" err="1"/>
              <a:t>level</a:t>
            </a:r>
            <a:r>
              <a:rPr lang="fr-FR" baseline="0" dirty="0"/>
              <a:t>, </a:t>
            </a:r>
            <a:r>
              <a:rPr lang="fr-FR" baseline="0" dirty="0" err="1"/>
              <a:t>using</a:t>
            </a:r>
            <a:r>
              <a:rPr lang="fr-FR" baseline="0" dirty="0"/>
              <a:t> a source to source compiler. </a:t>
            </a:r>
          </a:p>
          <a:p>
            <a:endParaRPr lang="fr-FR" baseline="0" dirty="0"/>
          </a:p>
          <a:p>
            <a:r>
              <a:rPr lang="fr-FR" baseline="0" dirty="0"/>
              <a:t>The </a:t>
            </a:r>
            <a:r>
              <a:rPr lang="fr-FR" baseline="0" dirty="0" err="1"/>
              <a:t>transformed</a:t>
            </a:r>
            <a:r>
              <a:rPr lang="fr-FR" baseline="0" dirty="0"/>
              <a:t> source </a:t>
            </a:r>
            <a:r>
              <a:rPr lang="fr-FR" baseline="0" dirty="0" err="1"/>
              <a:t>is</a:t>
            </a:r>
            <a:r>
              <a:rPr lang="fr-FR" baseline="0" dirty="0"/>
              <a:t> not </a:t>
            </a:r>
            <a:r>
              <a:rPr lang="fr-FR" baseline="0" dirty="0" err="1"/>
              <a:t>easy</a:t>
            </a:r>
            <a:r>
              <a:rPr lang="fr-FR" baseline="0" dirty="0"/>
              <a:t> to </a:t>
            </a:r>
            <a:r>
              <a:rPr lang="fr-FR" baseline="0" dirty="0" err="1"/>
              <a:t>understand</a:t>
            </a:r>
            <a:r>
              <a:rPr lang="fr-FR" baseline="0" dirty="0"/>
              <a:t>, </a:t>
            </a:r>
            <a:r>
              <a:rPr lang="fr-FR" baseline="0" dirty="0" err="1"/>
              <a:t>so</a:t>
            </a:r>
            <a:r>
              <a:rPr lang="fr-FR" baseline="0" dirty="0"/>
              <a:t> </a:t>
            </a:r>
            <a:r>
              <a:rPr lang="fr-FR" baseline="0" dirty="0" err="1"/>
              <a:t>we</a:t>
            </a:r>
            <a:r>
              <a:rPr lang="fr-FR" baseline="0" dirty="0"/>
              <a:t> </a:t>
            </a:r>
            <a:r>
              <a:rPr lang="fr-FR" baseline="0" dirty="0" err="1"/>
              <a:t>will</a:t>
            </a:r>
            <a:r>
              <a:rPr lang="fr-FR" baseline="0" dirty="0"/>
              <a:t> </a:t>
            </a:r>
            <a:r>
              <a:rPr lang="fr-FR" baseline="0" dirty="0" err="1"/>
              <a:t>review</a:t>
            </a:r>
            <a:r>
              <a:rPr lang="fr-FR" baseline="0" dirty="0"/>
              <a:t> </a:t>
            </a:r>
            <a:r>
              <a:rPr lang="fr-FR" baseline="0" dirty="0" err="1"/>
              <a:t>it</a:t>
            </a:r>
            <a:r>
              <a:rPr lang="fr-FR" baseline="0" dirty="0"/>
              <a:t> </a:t>
            </a:r>
            <a:r>
              <a:rPr lang="fr-FR" baseline="0" dirty="0" err="1"/>
              <a:t>step</a:t>
            </a:r>
            <a:r>
              <a:rPr lang="fr-FR" baseline="0" dirty="0"/>
              <a:t> by </a:t>
            </a:r>
            <a:r>
              <a:rPr lang="fr-FR" baseline="0" dirty="0" err="1"/>
              <a:t>step</a:t>
            </a:r>
            <a:r>
              <a:rPr lang="fr-FR" baseline="0" dirty="0"/>
              <a:t>. </a:t>
            </a:r>
          </a:p>
          <a:p>
            <a:endParaRPr lang="fr-FR" baseline="0" dirty="0"/>
          </a:p>
          <a:p>
            <a:endParaRPr lang="fr-FR" sz="1400" baseline="0" dirty="0"/>
          </a:p>
          <a:p>
            <a:r>
              <a:rPr lang="fr-FR" sz="1400" baseline="0" dirty="0"/>
              <a:t>[NEXT]</a:t>
            </a:r>
          </a:p>
          <a:p>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The first </a:t>
            </a:r>
            <a:r>
              <a:rPr lang="fr-FR" baseline="0" dirty="0" err="1"/>
              <a:t>step</a:t>
            </a:r>
            <a:r>
              <a:rPr lang="fr-FR" baseline="0" dirty="0"/>
              <a:t> </a:t>
            </a:r>
            <a:r>
              <a:rPr lang="fr-FR" baseline="0" dirty="0" err="1"/>
              <a:t>consists</a:t>
            </a:r>
            <a:r>
              <a:rPr lang="fr-FR" baseline="0" dirty="0"/>
              <a:t> in </a:t>
            </a:r>
            <a:r>
              <a:rPr lang="fr-FR" baseline="0" dirty="0" err="1"/>
              <a:t>introducing</a:t>
            </a:r>
            <a:r>
              <a:rPr lang="fr-FR" baseline="0" dirty="0"/>
              <a:t> </a:t>
            </a:r>
            <a:r>
              <a:rPr lang="fr-FR" baseline="0" dirty="0" err="1"/>
              <a:t>shadow</a:t>
            </a:r>
            <a:r>
              <a:rPr lang="fr-FR" baseline="0" dirty="0"/>
              <a:t> variables </a:t>
            </a:r>
            <a:r>
              <a:rPr lang="fr-FR" baseline="0" dirty="0" err="1"/>
              <a:t>s_x</a:t>
            </a:r>
            <a:r>
              <a:rPr lang="fr-FR" baseline="0" dirty="0"/>
              <a:t> and </a:t>
            </a:r>
            <a:r>
              <a:rPr lang="fr-FR" baseline="0" dirty="0" err="1"/>
              <a:t>s_y</a:t>
            </a:r>
            <a:r>
              <a:rPr lang="fr-FR" baseline="0" dirty="0"/>
              <a:t> </a:t>
            </a:r>
            <a:r>
              <a:rPr lang="fr-FR" baseline="0" dirty="0" err="1"/>
              <a:t>which</a:t>
            </a:r>
            <a:r>
              <a:rPr lang="fr-FR" baseline="0" dirty="0"/>
              <a:t> </a:t>
            </a:r>
            <a:r>
              <a:rPr lang="fr-FR" baseline="0" dirty="0" err="1"/>
              <a:t>we</a:t>
            </a:r>
            <a:r>
              <a:rPr lang="fr-FR" baseline="0" dirty="0"/>
              <a:t> use to store the </a:t>
            </a:r>
            <a:r>
              <a:rPr lang="fr-FR" baseline="0" dirty="0" err="1"/>
              <a:t>speculative</a:t>
            </a:r>
            <a:r>
              <a:rPr lang="fr-FR" baseline="0" dirty="0"/>
              <a:t> versions of x and y.</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The second </a:t>
            </a:r>
            <a:r>
              <a:rPr lang="fr-FR" baseline="0" dirty="0" err="1"/>
              <a:t>steps</a:t>
            </a:r>
            <a:r>
              <a:rPr lang="fr-FR" baseline="0" dirty="0"/>
              <a:t> </a:t>
            </a:r>
            <a:r>
              <a:rPr lang="fr-FR" baseline="0" dirty="0" err="1"/>
              <a:t>aims</a:t>
            </a:r>
            <a:r>
              <a:rPr lang="fr-FR" baseline="0" dirty="0"/>
              <a:t> at forcing the HLS </a:t>
            </a:r>
            <a:r>
              <a:rPr lang="fr-FR" baseline="0" dirty="0" err="1"/>
              <a:t>tool</a:t>
            </a:r>
            <a:r>
              <a:rPr lang="fr-FR" baseline="0" dirty="0"/>
              <a:t> to </a:t>
            </a:r>
            <a:r>
              <a:rPr lang="fr-FR" baseline="0" dirty="0" err="1"/>
              <a:t>derive</a:t>
            </a:r>
            <a:r>
              <a:rPr lang="fr-FR" baseline="0" dirty="0"/>
              <a:t> a </a:t>
            </a:r>
            <a:r>
              <a:rPr lang="fr-FR" baseline="0" dirty="0" err="1"/>
              <a:t>pipelined</a:t>
            </a:r>
            <a:r>
              <a:rPr lang="fr-FR" baseline="0" dirty="0"/>
              <a:t> </a:t>
            </a:r>
            <a:r>
              <a:rPr lang="fr-FR" baseline="0" dirty="0" err="1"/>
              <a:t>datapath</a:t>
            </a:r>
            <a:r>
              <a:rPr lang="fr-FR" baseline="0" dirty="0"/>
              <a:t> </a:t>
            </a:r>
            <a:r>
              <a:rPr lang="fr-FR" baseline="0" dirty="0" err="1"/>
              <a:t>with</a:t>
            </a:r>
            <a:r>
              <a:rPr lang="fr-FR" baseline="0" dirty="0"/>
              <a:t> </a:t>
            </a:r>
            <a:r>
              <a:rPr lang="fr-FR" baseline="0" dirty="0" err="1"/>
              <a:t>specific</a:t>
            </a:r>
            <a:r>
              <a:rPr lang="fr-FR" baseline="0" dirty="0"/>
              <a:t> pipeline </a:t>
            </a:r>
            <a:r>
              <a:rPr lang="fr-FR" baseline="0" dirty="0" err="1"/>
              <a:t>depths</a:t>
            </a:r>
            <a:r>
              <a:rPr lang="fr-FR" baseline="0" dirty="0"/>
              <a:t>. </a:t>
            </a:r>
            <a:r>
              <a:rPr lang="fr-FR" baseline="0" dirty="0" err="1"/>
              <a:t>We</a:t>
            </a:r>
            <a:r>
              <a:rPr lang="fr-FR" baseline="0" dirty="0"/>
              <a:t> </a:t>
            </a:r>
            <a:r>
              <a:rPr lang="fr-FR" baseline="0" dirty="0" err="1"/>
              <a:t>therfore</a:t>
            </a:r>
            <a:r>
              <a:rPr lang="fr-FR"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err="1"/>
              <a:t>need</a:t>
            </a:r>
            <a:r>
              <a:rPr lang="fr-FR" baseline="0" dirty="0"/>
              <a:t> a </a:t>
            </a:r>
            <a:r>
              <a:rPr lang="fr-FR" baseline="0" dirty="0" err="1"/>
              <a:t>way</a:t>
            </a:r>
            <a:r>
              <a:rPr lang="fr-FR" baseline="0" dirty="0"/>
              <a:t> to </a:t>
            </a:r>
            <a:r>
              <a:rPr lang="fr-FR" baseline="0" dirty="0" err="1"/>
              <a:t>specify</a:t>
            </a:r>
            <a:r>
              <a:rPr lang="fr-FR" baseline="0" dirty="0"/>
              <a:t> the pipeline </a:t>
            </a:r>
            <a:r>
              <a:rPr lang="fr-FR" baseline="0" dirty="0" err="1"/>
              <a:t>schedule</a:t>
            </a:r>
            <a:r>
              <a:rPr lang="fr-FR" baseline="0" dirty="0"/>
              <a:t> </a:t>
            </a:r>
            <a:r>
              <a:rPr lang="fr-FR" baseline="0" dirty="0" err="1"/>
              <a:t>depth</a:t>
            </a:r>
            <a:r>
              <a:rPr lang="fr-FR" baseline="0" dirty="0"/>
              <a:t> </a:t>
            </a:r>
            <a:r>
              <a:rPr lang="fr-FR" baseline="0" dirty="0" err="1"/>
              <a:t>directly</a:t>
            </a:r>
            <a:r>
              <a:rPr lang="fr-FR" baseline="0" dirty="0"/>
              <a:t> in the source code. </a:t>
            </a:r>
            <a:r>
              <a:rPr lang="fr-FR" baseline="0" dirty="0" err="1"/>
              <a:t>We</a:t>
            </a:r>
            <a:r>
              <a:rPr lang="fr-FR" baseline="0" dirty="0"/>
              <a:t> </a:t>
            </a:r>
            <a:r>
              <a:rPr lang="fr-FR" baseline="0" dirty="0" err="1"/>
              <a:t>achieve</a:t>
            </a:r>
            <a:r>
              <a:rPr lang="fr-FR" baseline="0" dirty="0"/>
              <a:t> </a:t>
            </a:r>
            <a:r>
              <a:rPr lang="fr-FR" baseline="0" dirty="0" err="1"/>
              <a:t>this</a:t>
            </a:r>
            <a:r>
              <a:rPr lang="fr-FR" baseline="0" dirty="0"/>
              <a:t> by </a:t>
            </a:r>
            <a:r>
              <a:rPr lang="fr-FR" baseline="0" dirty="0" err="1"/>
              <a:t>making</a:t>
            </a:r>
            <a:r>
              <a:rPr lang="fr-FR" baseline="0" dirty="0"/>
              <a:t> the </a:t>
            </a:r>
            <a:r>
              <a:rPr lang="fr-FR" baseline="0" dirty="0" err="1"/>
              <a:t>reuse</a:t>
            </a:r>
            <a:r>
              <a:rPr lang="fr-FR" baseline="0" dirty="0"/>
              <a:t> distance explicit in the </a:t>
            </a:r>
            <a:r>
              <a:rPr lang="fr-FR" baseline="0" dirty="0" err="1"/>
              <a:t>access</a:t>
            </a:r>
            <a:r>
              <a:rPr lang="fr-FR" baseline="0" dirty="0"/>
              <a:t> patterns.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aseline="0" dirty="0"/>
              <a:t>[NEXT]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For </a:t>
            </a:r>
            <a:r>
              <a:rPr lang="fr-FR" baseline="0" dirty="0" err="1"/>
              <a:t>example</a:t>
            </a:r>
            <a:r>
              <a:rPr lang="fr-FR" baseline="0" dirty="0"/>
              <a:t>, by </a:t>
            </a:r>
            <a:r>
              <a:rPr lang="fr-FR" baseline="0" dirty="0" err="1"/>
              <a:t>using</a:t>
            </a:r>
            <a:r>
              <a:rPr lang="fr-FR" baseline="0" dirty="0"/>
              <a:t> the </a:t>
            </a:r>
            <a:r>
              <a:rPr lang="fr-FR" baseline="0" dirty="0" err="1"/>
              <a:t>access</a:t>
            </a:r>
            <a:r>
              <a:rPr lang="fr-FR" baseline="0" dirty="0"/>
              <a:t> pattern </a:t>
            </a:r>
            <a:r>
              <a:rPr lang="fr-FR" baseline="0" dirty="0" err="1"/>
              <a:t>s_x</a:t>
            </a:r>
            <a:r>
              <a:rPr lang="fr-FR" baseline="0" dirty="0"/>
              <a:t>[t-2], </a:t>
            </a:r>
            <a:r>
              <a:rPr lang="fr-FR" baseline="0" dirty="0" err="1"/>
              <a:t>we</a:t>
            </a:r>
            <a:r>
              <a:rPr lang="fr-FR" baseline="0" dirty="0"/>
              <a:t> </a:t>
            </a:r>
            <a:r>
              <a:rPr lang="fr-FR" baseline="0" dirty="0" err="1"/>
              <a:t>provide</a:t>
            </a:r>
            <a:r>
              <a:rPr lang="fr-FR" baseline="0" dirty="0"/>
              <a:t> </a:t>
            </a:r>
            <a:r>
              <a:rPr lang="fr-FR" baseline="0" dirty="0" err="1"/>
              <a:t>just</a:t>
            </a:r>
            <a:r>
              <a:rPr lang="fr-FR" baseline="0" dirty="0"/>
              <a:t> </a:t>
            </a:r>
            <a:r>
              <a:rPr lang="fr-FR" baseline="0" dirty="0" err="1"/>
              <a:t>enough</a:t>
            </a:r>
            <a:r>
              <a:rPr lang="fr-FR" baseline="0" dirty="0"/>
              <a:t> </a:t>
            </a:r>
            <a:r>
              <a:rPr lang="fr-FR" baseline="0" dirty="0" err="1"/>
              <a:t>slack</a:t>
            </a:r>
            <a:r>
              <a:rPr lang="fr-FR" baseline="0" dirty="0"/>
              <a:t> for a </a:t>
            </a:r>
            <a:r>
              <a:rPr lang="fr-FR" baseline="0" dirty="0" err="1"/>
              <a:t>two</a:t>
            </a:r>
            <a:r>
              <a:rPr lang="fr-FR" baseline="0" dirty="0"/>
              <a:t> stage pipeline </a:t>
            </a:r>
            <a:r>
              <a:rPr lang="fr-FR" baseline="0" dirty="0" err="1"/>
              <a:t>implementation</a:t>
            </a:r>
            <a:r>
              <a:rPr lang="fr-FR" baseline="0" dirty="0"/>
              <a:t> of the </a:t>
            </a:r>
            <a:r>
              <a:rPr lang="fr-FR" baseline="0" dirty="0" err="1"/>
              <a:t>function</a:t>
            </a:r>
            <a:r>
              <a:rPr lang="fr-FR" baseline="0" dirty="0"/>
              <a:t> C. </a:t>
            </a:r>
            <a:r>
              <a:rPr lang="fr-FR" baseline="0" dirty="0" err="1"/>
              <a:t>Similarly</a:t>
            </a:r>
            <a:r>
              <a:rPr lang="fr-FR" baseline="0" dirty="0"/>
              <a:t>, the </a:t>
            </a:r>
            <a:r>
              <a:rPr lang="fr-FR" baseline="0" dirty="0" err="1"/>
              <a:t>access</a:t>
            </a:r>
            <a:r>
              <a:rPr lang="fr-FR" baseline="0" dirty="0"/>
              <a:t> pattern </a:t>
            </a:r>
            <a:r>
              <a:rPr lang="fr-FR" baseline="0" dirty="0" err="1"/>
              <a:t>s_x</a:t>
            </a:r>
            <a:r>
              <a:rPr lang="fr-FR" baseline="0" dirty="0"/>
              <a:t>[t-3] </a:t>
            </a:r>
            <a:r>
              <a:rPr lang="fr-FR" baseline="0" dirty="0" err="1"/>
              <a:t>will</a:t>
            </a:r>
            <a:r>
              <a:rPr lang="fr-FR" baseline="0" dirty="0"/>
              <a:t> </a:t>
            </a:r>
            <a:r>
              <a:rPr lang="fr-FR" baseline="0" dirty="0" err="1"/>
              <a:t>enable</a:t>
            </a:r>
            <a:r>
              <a:rPr lang="fr-FR" baseline="0" dirty="0"/>
              <a:t> a 5 stage pipeline </a:t>
            </a:r>
            <a:r>
              <a:rPr lang="fr-FR" baseline="0" dirty="0" err="1"/>
              <a:t>implementation</a:t>
            </a:r>
            <a:r>
              <a:rPr lang="fr-FR" baseline="0" dirty="0"/>
              <a:t> for S. </a:t>
            </a:r>
          </a:p>
          <a:p>
            <a:endParaRPr lang="fr-FR" baseline="0" dirty="0"/>
          </a:p>
          <a:p>
            <a:r>
              <a:rPr lang="fr-FR" baseline="0" dirty="0"/>
              <a:t>Of course </a:t>
            </a:r>
            <a:r>
              <a:rPr lang="fr-FR" baseline="0" dirty="0" err="1"/>
              <a:t>this</a:t>
            </a:r>
            <a:r>
              <a:rPr lang="fr-FR" baseline="0" dirty="0"/>
              <a:t> </a:t>
            </a:r>
            <a:r>
              <a:rPr lang="fr-FR" baseline="0" dirty="0" err="1"/>
              <a:t>implementation</a:t>
            </a:r>
            <a:r>
              <a:rPr lang="fr-FR" baseline="0" dirty="0"/>
              <a:t> </a:t>
            </a:r>
            <a:r>
              <a:rPr lang="fr-FR" baseline="0" dirty="0" err="1"/>
              <a:t>is</a:t>
            </a:r>
            <a:r>
              <a:rPr lang="fr-FR" baseline="0" dirty="0"/>
              <a:t> </a:t>
            </a:r>
            <a:r>
              <a:rPr lang="fr-FR" baseline="0" dirty="0" err="1"/>
              <a:t>impractical</a:t>
            </a:r>
            <a:r>
              <a:rPr lang="fr-FR" baseline="0" dirty="0"/>
              <a:t> as </a:t>
            </a:r>
            <a:r>
              <a:rPr lang="fr-FR" baseline="0" dirty="0" err="1"/>
              <a:t>it</a:t>
            </a:r>
            <a:r>
              <a:rPr lang="fr-FR" baseline="0" dirty="0"/>
              <a:t> </a:t>
            </a:r>
            <a:r>
              <a:rPr lang="fr-FR" baseline="0" dirty="0" err="1"/>
              <a:t>requires</a:t>
            </a:r>
            <a:r>
              <a:rPr lang="fr-FR" baseline="0" dirty="0"/>
              <a:t> </a:t>
            </a:r>
            <a:r>
              <a:rPr lang="fr-FR" baseline="0" dirty="0" err="1"/>
              <a:t>infinite</a:t>
            </a:r>
            <a:r>
              <a:rPr lang="fr-FR" baseline="0" dirty="0"/>
              <a:t> buffers. In practice, </a:t>
            </a:r>
            <a:r>
              <a:rPr lang="fr-FR" baseline="0" dirty="0" err="1"/>
              <a:t>we</a:t>
            </a:r>
            <a:r>
              <a:rPr lang="fr-FR" baseline="0" dirty="0"/>
              <a:t> use </a:t>
            </a:r>
            <a:r>
              <a:rPr lang="fr-FR" baseline="0" dirty="0" err="1"/>
              <a:t>either</a:t>
            </a:r>
            <a:r>
              <a:rPr lang="fr-FR" baseline="0" dirty="0"/>
              <a:t> </a:t>
            </a:r>
            <a:r>
              <a:rPr lang="fr-FR" baseline="0" dirty="0" err="1"/>
              <a:t>delay</a:t>
            </a:r>
            <a:r>
              <a:rPr lang="fr-FR" baseline="0" dirty="0"/>
              <a:t> </a:t>
            </a:r>
            <a:r>
              <a:rPr lang="fr-FR" baseline="0" dirty="0" err="1"/>
              <a:t>lines</a:t>
            </a:r>
            <a:r>
              <a:rPr lang="fr-FR" baseline="0" dirty="0"/>
              <a:t> (or </a:t>
            </a:r>
            <a:r>
              <a:rPr lang="fr-FR" baseline="0" dirty="0" err="1"/>
              <a:t>circular</a:t>
            </a:r>
            <a:r>
              <a:rPr lang="fr-FR" baseline="0" dirty="0"/>
              <a:t> buffers as in </a:t>
            </a:r>
            <a:r>
              <a:rPr lang="fr-FR" baseline="0" dirty="0" err="1"/>
              <a:t>this</a:t>
            </a:r>
            <a:r>
              <a:rPr lang="fr-FR" baseline="0" dirty="0"/>
              <a:t> </a:t>
            </a:r>
            <a:r>
              <a:rPr lang="fr-FR" baseline="0" dirty="0" err="1"/>
              <a:t>example</a:t>
            </a:r>
            <a:r>
              <a:rPr lang="fr-FR" baseline="0" dirty="0"/>
              <a:t>) [NEXT]</a:t>
            </a:r>
          </a:p>
          <a:p>
            <a:endParaRPr lang="fr-FR" baseline="0" dirty="0"/>
          </a:p>
          <a:p>
            <a:r>
              <a:rPr lang="fr-FR" baseline="0" dirty="0"/>
              <a:t>At </a:t>
            </a:r>
            <a:r>
              <a:rPr lang="fr-FR" baseline="0" dirty="0" err="1"/>
              <a:t>this</a:t>
            </a:r>
            <a:r>
              <a:rPr lang="fr-FR" baseline="0" dirty="0"/>
              <a:t> point, </a:t>
            </a:r>
            <a:r>
              <a:rPr lang="fr-FR" baseline="0" dirty="0" err="1"/>
              <a:t>we</a:t>
            </a:r>
            <a:r>
              <a:rPr lang="fr-FR" baseline="0" dirty="0"/>
              <a:t> have </a:t>
            </a:r>
            <a:r>
              <a:rPr lang="fr-FR" baseline="0" dirty="0" err="1"/>
              <a:t>obtained</a:t>
            </a:r>
            <a:r>
              <a:rPr lang="fr-FR" baseline="0" dirty="0"/>
              <a:t> a </a:t>
            </a:r>
            <a:r>
              <a:rPr lang="fr-FR" baseline="0" dirty="0" err="1"/>
              <a:t>pipelined</a:t>
            </a:r>
            <a:r>
              <a:rPr lang="fr-FR" baseline="0" dirty="0"/>
              <a:t> </a:t>
            </a:r>
            <a:r>
              <a:rPr lang="fr-FR" baseline="0" dirty="0" err="1"/>
              <a:t>datapath</a:t>
            </a:r>
            <a:r>
              <a:rPr lang="fr-FR" baseline="0" dirty="0"/>
              <a:t>, but </a:t>
            </a:r>
            <a:r>
              <a:rPr lang="fr-FR" baseline="0" dirty="0" err="1"/>
              <a:t>we</a:t>
            </a:r>
            <a:r>
              <a:rPr lang="fr-FR" baseline="0" dirty="0"/>
              <a:t> </a:t>
            </a:r>
            <a:r>
              <a:rPr lang="fr-FR" baseline="0" dirty="0" err="1"/>
              <a:t>need</a:t>
            </a:r>
            <a:r>
              <a:rPr lang="fr-FR" baseline="0" dirty="0"/>
              <a:t> to </a:t>
            </a:r>
            <a:r>
              <a:rPr lang="fr-FR" baseline="0" dirty="0" err="1"/>
              <a:t>make</a:t>
            </a:r>
            <a:r>
              <a:rPr lang="fr-FR" baseline="0" dirty="0"/>
              <a:t> sure </a:t>
            </a:r>
            <a:r>
              <a:rPr lang="fr-FR" baseline="0" dirty="0" err="1"/>
              <a:t>it</a:t>
            </a:r>
            <a:r>
              <a:rPr lang="fr-FR" baseline="0" dirty="0"/>
              <a:t> </a:t>
            </a:r>
            <a:r>
              <a:rPr lang="fr-FR" baseline="0" dirty="0" err="1"/>
              <a:t>performs</a:t>
            </a:r>
            <a:r>
              <a:rPr lang="fr-FR" baseline="0" dirty="0"/>
              <a:t> the </a:t>
            </a:r>
            <a:r>
              <a:rPr lang="fr-FR" baseline="0" dirty="0" err="1"/>
              <a:t>same</a:t>
            </a:r>
            <a:r>
              <a:rPr lang="fr-FR" baseline="0" dirty="0"/>
              <a:t> computations as the original code. More </a:t>
            </a:r>
            <a:r>
              <a:rPr lang="fr-FR" baseline="0" dirty="0" err="1"/>
              <a:t>specifically</a:t>
            </a:r>
            <a:r>
              <a:rPr lang="fr-FR" baseline="0" dirty="0"/>
              <a:t>, </a:t>
            </a:r>
            <a:r>
              <a:rPr lang="fr-FR" baseline="0" dirty="0" err="1"/>
              <a:t>we</a:t>
            </a:r>
            <a:r>
              <a:rPr lang="fr-FR" baseline="0" dirty="0"/>
              <a:t> have to </a:t>
            </a:r>
            <a:r>
              <a:rPr lang="fr-FR" baseline="0" dirty="0" err="1"/>
              <a:t>detect</a:t>
            </a:r>
            <a:r>
              <a:rPr lang="fr-FR" baseline="0" dirty="0"/>
              <a:t> and </a:t>
            </a:r>
            <a:r>
              <a:rPr lang="fr-FR" baseline="0" dirty="0" err="1"/>
              <a:t>resolve</a:t>
            </a:r>
            <a:r>
              <a:rPr lang="fr-FR" baseline="0" dirty="0"/>
              <a:t> </a:t>
            </a:r>
            <a:r>
              <a:rPr lang="fr-FR" baseline="0" dirty="0" err="1"/>
              <a:t>mispeculations</a:t>
            </a:r>
            <a:r>
              <a:rPr lang="fr-FR" baseline="0" dirty="0"/>
              <a:t>.</a:t>
            </a:r>
          </a:p>
          <a:p>
            <a:endParaRPr lang="fr-FR" sz="1000" baseline="0" dirty="0"/>
          </a:p>
          <a:p>
            <a:r>
              <a:rPr lang="fr-FR" sz="1200" b="1" baseline="0" dirty="0" err="1"/>
              <a:t>Step</a:t>
            </a:r>
            <a:r>
              <a:rPr lang="fr-FR" sz="1200" b="1" baseline="0" dirty="0"/>
              <a:t> 2: </a:t>
            </a:r>
          </a:p>
          <a:p>
            <a:endParaRPr lang="fr-FR" baseline="0" dirty="0"/>
          </a:p>
          <a:p>
            <a:r>
              <a:rPr lang="fr-FR" baseline="0" dirty="0" err="1"/>
              <a:t>We</a:t>
            </a:r>
            <a:r>
              <a:rPr lang="fr-FR" baseline="0" dirty="0"/>
              <a:t> </a:t>
            </a:r>
            <a:r>
              <a:rPr lang="fr-FR" baseline="0" dirty="0" err="1"/>
              <a:t>embed</a:t>
            </a:r>
            <a:r>
              <a:rPr lang="fr-FR" baseline="0" dirty="0"/>
              <a:t> the </a:t>
            </a:r>
            <a:r>
              <a:rPr lang="fr-FR" baseline="0" dirty="0" err="1"/>
              <a:t>mispeculations</a:t>
            </a:r>
            <a:r>
              <a:rPr lang="fr-FR" baseline="0" dirty="0"/>
              <a:t> management timing </a:t>
            </a:r>
            <a:r>
              <a:rPr lang="fr-FR" baseline="0" dirty="0" err="1"/>
              <a:t>logic</a:t>
            </a:r>
            <a:r>
              <a:rPr lang="fr-FR" baseline="0" dirty="0"/>
              <a:t> </a:t>
            </a:r>
            <a:r>
              <a:rPr lang="fr-FR" baseline="0" dirty="0" err="1"/>
              <a:t>within</a:t>
            </a:r>
            <a:r>
              <a:rPr lang="fr-FR" baseline="0" dirty="0"/>
              <a:t> a </a:t>
            </a:r>
            <a:r>
              <a:rPr lang="fr-FR" baseline="0" dirty="0" err="1"/>
              <a:t>Finite</a:t>
            </a:r>
            <a:r>
              <a:rPr lang="fr-FR" baseline="0" dirty="0"/>
              <a:t> State Machine </a:t>
            </a:r>
            <a:r>
              <a:rPr lang="fr-FR" baseline="0" dirty="0" err="1"/>
              <a:t>which</a:t>
            </a:r>
            <a:r>
              <a:rPr lang="fr-FR" baseline="0" dirty="0"/>
              <a:t> </a:t>
            </a:r>
            <a:r>
              <a:rPr lang="fr-FR" baseline="0" dirty="0" err="1"/>
              <a:t>we</a:t>
            </a:r>
            <a:r>
              <a:rPr lang="fr-FR" baseline="0" dirty="0"/>
              <a:t> </a:t>
            </a:r>
            <a:r>
              <a:rPr lang="fr-FR" baseline="0" dirty="0" err="1"/>
              <a:t>describe</a:t>
            </a:r>
            <a:r>
              <a:rPr lang="fr-FR" baseline="0" dirty="0"/>
              <a:t> in the </a:t>
            </a:r>
            <a:r>
              <a:rPr lang="fr-FR" baseline="0" dirty="0" err="1"/>
              <a:t>next</a:t>
            </a:r>
            <a:r>
              <a:rPr lang="fr-FR" baseline="0" dirty="0"/>
              <a:t> slide. This FSM </a:t>
            </a:r>
            <a:r>
              <a:rPr lang="fr-FR" baseline="0" dirty="0" err="1"/>
              <a:t>takes</a:t>
            </a:r>
            <a:r>
              <a:rPr lang="fr-FR" baseline="0" dirty="0"/>
              <a:t> as input the </a:t>
            </a:r>
            <a:r>
              <a:rPr lang="fr-FR" baseline="0" dirty="0" err="1"/>
              <a:t>outcome</a:t>
            </a:r>
            <a:r>
              <a:rPr lang="fr-FR" baseline="0" dirty="0"/>
              <a:t> of the </a:t>
            </a:r>
            <a:r>
              <a:rPr lang="fr-FR" baseline="0" dirty="0" err="1"/>
              <a:t>current</a:t>
            </a:r>
            <a:r>
              <a:rPr lang="fr-FR" baseline="0" dirty="0"/>
              <a:t> control </a:t>
            </a:r>
            <a:r>
              <a:rPr lang="fr-FR" baseline="0" dirty="0" err="1"/>
              <a:t>predicate</a:t>
            </a:r>
            <a:r>
              <a:rPr lang="fr-FR" baseline="0" dirty="0"/>
              <a:t>, and </a:t>
            </a:r>
            <a:r>
              <a:rPr lang="fr-FR" baseline="0" dirty="0" err="1"/>
              <a:t>produces</a:t>
            </a:r>
            <a:r>
              <a:rPr lang="fr-FR" baseline="0" dirty="0"/>
              <a:t> 3 output control </a:t>
            </a:r>
            <a:r>
              <a:rPr lang="fr-FR" baseline="0" dirty="0" err="1"/>
              <a:t>signals</a:t>
            </a:r>
            <a:r>
              <a:rPr lang="fr-FR" baseline="0" dirty="0"/>
              <a:t>.</a:t>
            </a:r>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54</a:t>
            </a:fld>
            <a:endParaRPr lang="fr-FR" altLang="fr-FR"/>
          </a:p>
        </p:txBody>
      </p:sp>
    </p:spTree>
    <p:extLst>
      <p:ext uri="{BB962C8B-B14F-4D97-AF65-F5344CB8AC3E}">
        <p14:creationId xmlns:p14="http://schemas.microsoft.com/office/powerpoint/2010/main" val="3951292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baseline="0" dirty="0" err="1"/>
              <a:t>Step</a:t>
            </a:r>
            <a:r>
              <a:rPr lang="fr-FR" sz="1200" b="1" baseline="0" dirty="0"/>
              <a:t> 3: </a:t>
            </a:r>
          </a:p>
          <a:p>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err="1"/>
              <a:t>When</a:t>
            </a:r>
            <a:r>
              <a:rPr lang="fr-FR" baseline="0" dirty="0"/>
              <a:t> a </a:t>
            </a:r>
            <a:r>
              <a:rPr lang="fr-FR" baseline="0" dirty="0" err="1"/>
              <a:t>mispeculation</a:t>
            </a:r>
            <a:r>
              <a:rPr lang="fr-FR" baseline="0" dirty="0"/>
              <a:t> </a:t>
            </a:r>
            <a:r>
              <a:rPr lang="fr-FR" baseline="0" dirty="0" err="1"/>
              <a:t>occur</a:t>
            </a:r>
            <a:r>
              <a:rPr lang="fr-FR" baseline="0" dirty="0"/>
              <a:t>, </a:t>
            </a:r>
            <a:r>
              <a:rPr lang="fr-FR" baseline="0" dirty="0" err="1"/>
              <a:t>it</a:t>
            </a:r>
            <a:r>
              <a:rPr lang="fr-FR" baseline="0" dirty="0"/>
              <a:t> </a:t>
            </a:r>
            <a:r>
              <a:rPr lang="fr-FR" baseline="0" dirty="0" err="1"/>
              <a:t>is</a:t>
            </a:r>
            <a:r>
              <a:rPr lang="fr-FR" baseline="0" dirty="0"/>
              <a:t> </a:t>
            </a:r>
            <a:r>
              <a:rPr lang="fr-FR" baseline="0" dirty="0" err="1"/>
              <a:t>necessary</a:t>
            </a:r>
            <a:r>
              <a:rPr lang="fr-FR" baseline="0" dirty="0"/>
              <a:t> to </a:t>
            </a:r>
            <a:r>
              <a:rPr lang="fr-FR" baseline="0" dirty="0" err="1"/>
              <a:t>reinject</a:t>
            </a:r>
            <a:r>
              <a:rPr lang="fr-FR" baseline="0" dirty="0"/>
              <a:t> the correct values </a:t>
            </a:r>
            <a:r>
              <a:rPr lang="fr-FR" baseline="0" dirty="0" err="1"/>
              <a:t>from</a:t>
            </a:r>
            <a:r>
              <a:rPr lang="fr-FR" baseline="0" dirty="0"/>
              <a:t> the slow </a:t>
            </a:r>
            <a:r>
              <a:rPr lang="fr-FR" baseline="0" dirty="0" err="1"/>
              <a:t>path</a:t>
            </a:r>
            <a:r>
              <a:rPr lang="fr-FR" baseline="0" dirty="0"/>
              <a:t> in the pipeline (in </a:t>
            </a:r>
            <a:r>
              <a:rPr lang="fr-FR" baseline="0" dirty="0" err="1"/>
              <a:t>our</a:t>
            </a:r>
            <a:r>
              <a:rPr lang="fr-FR" baseline="0" dirty="0"/>
              <a:t> case </a:t>
            </a:r>
            <a:r>
              <a:rPr lang="fr-FR" sz="1200" b="1" dirty="0" err="1">
                <a:latin typeface="Courier New" panose="02070309020205020404" pitchFamily="49" charset="0"/>
                <a:cs typeface="Courier New" panose="02070309020205020404" pitchFamily="49" charset="0"/>
              </a:rPr>
              <a:t>mis_x</a:t>
            </a:r>
            <a:r>
              <a:rPr lang="fr-FR" sz="1200" b="1" dirty="0">
                <a:latin typeface="Courier New" panose="02070309020205020404" pitchFamily="49" charset="0"/>
                <a:cs typeface="Courier New" panose="02070309020205020404" pitchFamily="49" charset="0"/>
              </a:rPr>
              <a:t>[t</a:t>
            </a:r>
            <a:r>
              <a:rPr lang="fr-FR" sz="1200" b="1" dirty="0">
                <a:solidFill>
                  <a:srgbClr val="008F00"/>
                </a:solidFill>
                <a:latin typeface="Courier New" panose="02070309020205020404" pitchFamily="49" charset="0"/>
                <a:cs typeface="Courier New" panose="02070309020205020404" pitchFamily="49" charset="0"/>
              </a:rPr>
              <a:t>%3</a:t>
            </a:r>
            <a:r>
              <a:rPr lang="fr-FR" sz="1200" b="1" dirty="0">
                <a:latin typeface="Courier New" panose="02070309020205020404" pitchFamily="49" charset="0"/>
                <a:cs typeface="Courier New" panose="02070309020205020404" pitchFamily="49" charset="0"/>
              </a:rPr>
              <a:t>]</a:t>
            </a:r>
            <a:r>
              <a:rPr lang="fr-FR" baseline="0" dirty="0"/>
              <a:t>), and </a:t>
            </a:r>
            <a:r>
              <a:rPr lang="fr-FR" baseline="0" dirty="0" err="1"/>
              <a:t>rollback</a:t>
            </a:r>
            <a:r>
              <a:rPr lang="fr-FR" baseline="0" dirty="0"/>
              <a:t> variables to a </a:t>
            </a:r>
            <a:r>
              <a:rPr lang="fr-FR" baseline="0" dirty="0" err="1"/>
              <a:t>previous</a:t>
            </a:r>
            <a:r>
              <a:rPr lang="fr-FR" baseline="0" dirty="0"/>
              <a:t> </a:t>
            </a:r>
            <a:r>
              <a:rPr lang="fr-FR" baseline="0" dirty="0" err="1"/>
              <a:t>valid</a:t>
            </a:r>
            <a:r>
              <a:rPr lang="fr-FR" baseline="0" dirty="0"/>
              <a:t> state (</a:t>
            </a:r>
            <a:r>
              <a:rPr lang="fr-FR" sz="1200" b="1" dirty="0" err="1">
                <a:latin typeface="Courier New" panose="02070309020205020404" pitchFamily="49" charset="0"/>
                <a:cs typeface="Courier New" panose="02070309020205020404" pitchFamily="49" charset="0"/>
              </a:rPr>
              <a:t>s_y</a:t>
            </a:r>
            <a:r>
              <a:rPr lang="fr-FR" sz="1200" b="1" dirty="0">
                <a:latin typeface="Courier New" panose="02070309020205020404" pitchFamily="49" charset="0"/>
                <a:cs typeface="Courier New" panose="02070309020205020404" pitchFamily="49" charset="0"/>
              </a:rPr>
              <a:t>[(t-4</a:t>
            </a:r>
            <a:r>
              <a:rPr lang="fr-FR" sz="1200" b="1" dirty="0">
                <a:solidFill>
                  <a:srgbClr val="008F00"/>
                </a:solidFill>
                <a:latin typeface="Courier New" panose="02070309020205020404" pitchFamily="49" charset="0"/>
                <a:cs typeface="Courier New" panose="02070309020205020404" pitchFamily="49" charset="0"/>
              </a:rPr>
              <a:t>)%3</a:t>
            </a:r>
            <a:r>
              <a:rPr lang="fr-FR" sz="1200" b="1" dirty="0">
                <a:latin typeface="Courier New" panose="02070309020205020404" pitchFamily="49" charset="0"/>
                <a:cs typeface="Courier New" panose="02070309020205020404" pitchFamily="49" charset="0"/>
              </a:rPr>
              <a:t>] for variable </a:t>
            </a:r>
            <a:r>
              <a:rPr lang="fr-FR" sz="1200" b="1" dirty="0" err="1">
                <a:latin typeface="Courier New" panose="02070309020205020404" pitchFamily="49" charset="0"/>
                <a:cs typeface="Courier New" panose="02070309020205020404" pitchFamily="49" charset="0"/>
              </a:rPr>
              <a:t>s_y</a:t>
            </a:r>
            <a:r>
              <a:rPr lang="fr-FR" sz="1200" b="1" dirty="0">
                <a:latin typeface="Courier New" panose="02070309020205020404" pitchFamily="49" charset="0"/>
                <a:cs typeface="Courier New" panose="02070309020205020404" pitchFamily="49" charset="0"/>
              </a:rPr>
              <a:t>);</a:t>
            </a:r>
            <a:r>
              <a:rPr lang="fr-FR" baseline="0" dirty="0"/>
              <a:t> This </a:t>
            </a:r>
            <a:r>
              <a:rPr lang="fr-FR" baseline="0" dirty="0" err="1"/>
              <a:t>step</a:t>
            </a:r>
            <a:r>
              <a:rPr lang="fr-FR" baseline="0" dirty="0"/>
              <a:t> </a:t>
            </a:r>
            <a:r>
              <a:rPr lang="fr-FR" baseline="0" dirty="0" err="1"/>
              <a:t>occurs</a:t>
            </a:r>
            <a:r>
              <a:rPr lang="fr-FR" baseline="0" dirty="0"/>
              <a:t> </a:t>
            </a:r>
            <a:r>
              <a:rPr lang="fr-FR" baseline="0" dirty="0" err="1"/>
              <a:t>when</a:t>
            </a:r>
            <a:r>
              <a:rPr lang="fr-FR" baseline="0" dirty="0"/>
              <a:t> the FSM </a:t>
            </a:r>
            <a:r>
              <a:rPr lang="fr-FR" baseline="0" dirty="0" err="1"/>
              <a:t>asserts</a:t>
            </a:r>
            <a:r>
              <a:rPr lang="fr-FR" baseline="0" dirty="0"/>
              <a:t> the </a:t>
            </a:r>
            <a:r>
              <a:rPr lang="fr-FR" sz="1200" b="1" dirty="0" err="1">
                <a:solidFill>
                  <a:srgbClr val="FF0000"/>
                </a:solidFill>
                <a:latin typeface="Courier New" panose="02070309020205020404" pitchFamily="49" charset="0"/>
                <a:cs typeface="Courier New" panose="02070309020205020404" pitchFamily="49" charset="0"/>
              </a:rPr>
              <a:t>cs.rollback</a:t>
            </a:r>
            <a:r>
              <a:rPr lang="fr-FR" sz="1200" b="1" dirty="0">
                <a:solidFill>
                  <a:srgbClr val="FF0000"/>
                </a:solidFill>
                <a:latin typeface="Courier New" panose="02070309020205020404" pitchFamily="49" charset="0"/>
                <a:cs typeface="Courier New" panose="02070309020205020404" pitchFamily="49" charset="0"/>
              </a:rPr>
              <a:t> </a:t>
            </a:r>
            <a:r>
              <a:rPr lang="fr-FR" sz="1200" b="1" dirty="0" err="1">
                <a:solidFill>
                  <a:srgbClr val="FF0000"/>
                </a:solidFill>
                <a:latin typeface="Courier New" panose="02070309020205020404" pitchFamily="49" charset="0"/>
                <a:cs typeface="Courier New" panose="02070309020205020404" pitchFamily="49" charset="0"/>
              </a:rPr>
              <a:t>field</a:t>
            </a:r>
            <a:r>
              <a:rPr lang="fr-FR" sz="1200" b="1" dirty="0">
                <a:solidFill>
                  <a:srgbClr val="FF0000"/>
                </a:solidFill>
                <a:latin typeface="Courier New" panose="02070309020205020404" pitchFamily="49" charset="0"/>
                <a:cs typeface="Courier New" panose="02070309020205020404" pitchFamily="49" charset="0"/>
              </a:rPr>
              <a:t> to </a:t>
            </a:r>
            <a:r>
              <a:rPr lang="fr-FR" sz="1200" b="1" dirty="0" err="1">
                <a:solidFill>
                  <a:srgbClr val="FF0000"/>
                </a:solidFill>
                <a:latin typeface="Courier New" panose="02070309020205020404" pitchFamily="49" charset="0"/>
                <a:cs typeface="Courier New" panose="02070309020205020404" pitchFamily="49" charset="0"/>
              </a:rPr>
              <a:t>true</a:t>
            </a:r>
            <a:r>
              <a:rPr lang="fr-FR" sz="1200" b="1" dirty="0">
                <a:solidFill>
                  <a:srgbClr val="FF0000"/>
                </a:solidFill>
                <a:latin typeface="Courier New" panose="02070309020205020404" pitchFamily="49" charset="0"/>
                <a:cs typeface="Courier New" panose="02070309020205020404" pitchFamily="49" charset="0"/>
              </a:rPr>
              <a:t>.</a:t>
            </a:r>
            <a:endParaRPr lang="fr-FR" baseline="0" dirty="0"/>
          </a:p>
          <a:p>
            <a:endParaRPr lang="fr-FR" dirty="0"/>
          </a:p>
          <a:p>
            <a:r>
              <a:rPr lang="fr-FR" sz="1200" b="1" baseline="0" dirty="0" err="1"/>
              <a:t>Step</a:t>
            </a:r>
            <a:r>
              <a:rPr lang="fr-FR" sz="1200" b="1" baseline="0" dirty="0"/>
              <a:t> 4: </a:t>
            </a:r>
          </a:p>
          <a:p>
            <a:endParaRPr lang="fr-FR"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baseline="0" dirty="0"/>
              <a:t>Once the </a:t>
            </a:r>
            <a:r>
              <a:rPr lang="fr-FR" baseline="0" dirty="0" err="1"/>
              <a:t>speculation</a:t>
            </a:r>
            <a:r>
              <a:rPr lang="fr-FR" baseline="0" dirty="0"/>
              <a:t> </a:t>
            </a:r>
            <a:r>
              <a:rPr lang="fr-FR" baseline="0" dirty="0" err="1"/>
              <a:t>is</a:t>
            </a:r>
            <a:r>
              <a:rPr lang="fr-FR" baseline="0" dirty="0"/>
              <a:t> </a:t>
            </a:r>
            <a:r>
              <a:rPr lang="fr-FR" baseline="0" dirty="0" err="1"/>
              <a:t>known</a:t>
            </a:r>
            <a:r>
              <a:rPr lang="fr-FR" baseline="0" dirty="0"/>
              <a:t> to </a:t>
            </a:r>
            <a:r>
              <a:rPr lang="fr-FR" baseline="0" dirty="0" err="1"/>
              <a:t>be</a:t>
            </a:r>
            <a:r>
              <a:rPr lang="fr-FR" baseline="0" dirty="0"/>
              <a:t> </a:t>
            </a:r>
            <a:r>
              <a:rPr lang="fr-FR" baseline="0" dirty="0" err="1"/>
              <a:t>sucessfull</a:t>
            </a:r>
            <a:r>
              <a:rPr lang="fr-FR" baseline="0" dirty="0"/>
              <a:t>, or </a:t>
            </a:r>
            <a:r>
              <a:rPr lang="fr-FR" baseline="0" dirty="0" err="1"/>
              <a:t>after</a:t>
            </a:r>
            <a:r>
              <a:rPr lang="fr-FR" baseline="0" dirty="0"/>
              <a:t> </a:t>
            </a:r>
            <a:r>
              <a:rPr lang="fr-FR" baseline="0" dirty="0" err="1"/>
              <a:t>having</a:t>
            </a:r>
            <a:r>
              <a:rPr lang="fr-FR" baseline="0" dirty="0"/>
              <a:t> </a:t>
            </a:r>
            <a:r>
              <a:rPr lang="fr-FR" baseline="0" dirty="0" err="1"/>
              <a:t>recovered</a:t>
            </a:r>
            <a:r>
              <a:rPr lang="fr-FR" baseline="0" dirty="0"/>
              <a:t> </a:t>
            </a:r>
            <a:r>
              <a:rPr lang="fr-FR" baseline="0" dirty="0" err="1"/>
              <a:t>from</a:t>
            </a:r>
            <a:r>
              <a:rPr lang="fr-FR" baseline="0" dirty="0"/>
              <a:t> a </a:t>
            </a:r>
            <a:r>
              <a:rPr lang="fr-FR" baseline="0" dirty="0" err="1"/>
              <a:t>mispeculation</a:t>
            </a:r>
            <a:r>
              <a:rPr lang="fr-FR" baseline="0" dirty="0"/>
              <a:t>, </a:t>
            </a:r>
            <a:r>
              <a:rPr lang="fr-FR" baseline="0" dirty="0" err="1"/>
              <a:t>we</a:t>
            </a:r>
            <a:r>
              <a:rPr lang="fr-FR" baseline="0" dirty="0"/>
              <a:t> </a:t>
            </a:r>
            <a:r>
              <a:rPr lang="fr-FR" baseline="0" dirty="0" err="1"/>
              <a:t>can</a:t>
            </a:r>
            <a:r>
              <a:rPr lang="fr-FR" baseline="0" dirty="0"/>
              <a:t> </a:t>
            </a:r>
            <a:r>
              <a:rPr lang="fr-FR" baseline="0" dirty="0" err="1"/>
              <a:t>safely</a:t>
            </a:r>
            <a:r>
              <a:rPr lang="fr-FR" baseline="0" dirty="0"/>
              <a:t> commit the </a:t>
            </a:r>
            <a:r>
              <a:rPr lang="fr-FR" baseline="0" dirty="0" err="1"/>
              <a:t>speculative</a:t>
            </a:r>
            <a:r>
              <a:rPr lang="fr-FR" baseline="0" dirty="0"/>
              <a:t> value to the </a:t>
            </a:r>
            <a:r>
              <a:rPr lang="fr-FR" baseline="0" dirty="0" err="1"/>
              <a:t>actual</a:t>
            </a:r>
            <a:r>
              <a:rPr lang="fr-FR" baseline="0" dirty="0"/>
              <a:t> variables x and y. This </a:t>
            </a:r>
            <a:r>
              <a:rPr lang="fr-FR" baseline="0" dirty="0" err="1"/>
              <a:t>step</a:t>
            </a:r>
            <a:r>
              <a:rPr lang="fr-FR" baseline="0" dirty="0"/>
              <a:t> </a:t>
            </a:r>
            <a:r>
              <a:rPr lang="fr-FR" baseline="0" dirty="0" err="1"/>
              <a:t>occurs</a:t>
            </a:r>
            <a:r>
              <a:rPr lang="fr-FR" baseline="0" dirty="0"/>
              <a:t> </a:t>
            </a:r>
            <a:r>
              <a:rPr lang="fr-FR" baseline="0" dirty="0" err="1"/>
              <a:t>when</a:t>
            </a:r>
            <a:r>
              <a:rPr lang="fr-FR" baseline="0" dirty="0"/>
              <a:t> the FSM </a:t>
            </a:r>
            <a:r>
              <a:rPr lang="fr-FR" baseline="0" dirty="0" err="1"/>
              <a:t>asserts</a:t>
            </a:r>
            <a:r>
              <a:rPr lang="fr-FR" baseline="0" dirty="0"/>
              <a:t> the </a:t>
            </a:r>
            <a:r>
              <a:rPr lang="fr-FR" sz="1200" b="1" dirty="0" err="1">
                <a:solidFill>
                  <a:srgbClr val="FF0000"/>
                </a:solidFill>
                <a:latin typeface="Courier New" panose="02070309020205020404" pitchFamily="49" charset="0"/>
                <a:cs typeface="Courier New" panose="02070309020205020404" pitchFamily="49" charset="0"/>
              </a:rPr>
              <a:t>cs.commit</a:t>
            </a:r>
            <a:r>
              <a:rPr lang="fr-FR" sz="1200" b="1" dirty="0">
                <a:solidFill>
                  <a:srgbClr val="FF0000"/>
                </a:solidFill>
                <a:latin typeface="Courier New" panose="02070309020205020404" pitchFamily="49" charset="0"/>
                <a:cs typeface="Courier New" panose="02070309020205020404" pitchFamily="49" charset="0"/>
              </a:rPr>
              <a:t> </a:t>
            </a:r>
            <a:r>
              <a:rPr lang="fr-FR" sz="1200" b="1" dirty="0" err="1">
                <a:solidFill>
                  <a:srgbClr val="FF0000"/>
                </a:solidFill>
                <a:latin typeface="Courier New" panose="02070309020205020404" pitchFamily="49" charset="0"/>
                <a:cs typeface="Courier New" panose="02070309020205020404" pitchFamily="49" charset="0"/>
              </a:rPr>
              <a:t>field</a:t>
            </a:r>
            <a:r>
              <a:rPr lang="fr-FR" sz="1200" b="1" dirty="0">
                <a:solidFill>
                  <a:srgbClr val="FF0000"/>
                </a:solidFill>
                <a:latin typeface="Courier New" panose="02070309020205020404" pitchFamily="49" charset="0"/>
                <a:cs typeface="Courier New" panose="02070309020205020404" pitchFamily="49" charset="0"/>
              </a:rPr>
              <a:t> to </a:t>
            </a:r>
            <a:r>
              <a:rPr lang="fr-FR" sz="1200" b="1" dirty="0" err="1">
                <a:solidFill>
                  <a:srgbClr val="FF0000"/>
                </a:solidFill>
                <a:latin typeface="Courier New" panose="02070309020205020404" pitchFamily="49" charset="0"/>
                <a:cs typeface="Courier New" panose="02070309020205020404" pitchFamily="49" charset="0"/>
              </a:rPr>
              <a:t>true</a:t>
            </a:r>
            <a:r>
              <a:rPr lang="fr-FR" sz="1200" b="1" dirty="0">
                <a:solidFill>
                  <a:srgbClr val="FF0000"/>
                </a:solidFill>
                <a:latin typeface="Courier New" panose="02070309020205020404" pitchFamily="49" charset="0"/>
                <a:cs typeface="Courier New" panose="02070309020205020404" pitchFamily="49"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1" dirty="0">
              <a:solidFill>
                <a:srgbClr val="FF0000"/>
              </a:solidFill>
              <a:latin typeface="Courier New" panose="02070309020205020404" pitchFamily="49" charset="0"/>
              <a:cs typeface="Courier New" panose="02070309020205020404" pitchFamily="49"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1" baseline="0" dirty="0" err="1"/>
              <a:t>Step</a:t>
            </a:r>
            <a:r>
              <a:rPr lang="fr-FR" sz="1200" b="1" baseline="0" dirty="0"/>
              <a:t> 5:</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0" baseline="0" dirty="0" err="1"/>
              <a:t>We</a:t>
            </a:r>
            <a:r>
              <a:rPr lang="fr-FR" sz="1200" b="0" baseline="0" dirty="0"/>
              <a:t> </a:t>
            </a:r>
            <a:r>
              <a:rPr lang="fr-FR" sz="1200" b="0" baseline="0" dirty="0" err="1"/>
              <a:t>also</a:t>
            </a:r>
            <a:r>
              <a:rPr lang="fr-FR" sz="1200" b="0" baseline="0" dirty="0"/>
              <a:t> </a:t>
            </a:r>
            <a:r>
              <a:rPr lang="fr-FR" sz="1200" b="0" baseline="0" dirty="0" err="1"/>
              <a:t>make</a:t>
            </a:r>
            <a:r>
              <a:rPr lang="fr-FR" sz="1200" b="0" baseline="0" dirty="0"/>
              <a:t> sure the </a:t>
            </a:r>
            <a:r>
              <a:rPr lang="fr-FR" sz="1200" b="0" baseline="0" dirty="0" err="1"/>
              <a:t>loop</a:t>
            </a:r>
            <a:r>
              <a:rPr lang="fr-FR" sz="1200" b="0" baseline="0" dirty="0"/>
              <a:t> exit condition </a:t>
            </a:r>
            <a:r>
              <a:rPr lang="fr-FR" sz="1200" b="0" baseline="0" dirty="0" err="1"/>
              <a:t>is</a:t>
            </a:r>
            <a:r>
              <a:rPr lang="fr-FR" sz="1200" b="0" baseline="0" dirty="0"/>
              <a:t> </a:t>
            </a:r>
            <a:r>
              <a:rPr lang="fr-FR" sz="1200" b="0" baseline="0" dirty="0" err="1"/>
              <a:t>modified</a:t>
            </a:r>
            <a:r>
              <a:rPr lang="fr-FR" sz="1200" b="0" baseline="0" dirty="0"/>
              <a:t> to </a:t>
            </a:r>
            <a:r>
              <a:rPr lang="fr-FR" sz="1200" b="0" baseline="0" dirty="0" err="1"/>
              <a:t>filter</a:t>
            </a:r>
            <a:r>
              <a:rPr lang="fr-FR" sz="1200" b="0" baseline="0" dirty="0"/>
              <a:t> out </a:t>
            </a:r>
            <a:r>
              <a:rPr lang="fr-FR" sz="1200" b="0" baseline="0" dirty="0" err="1"/>
              <a:t>iterations</a:t>
            </a:r>
            <a:r>
              <a:rPr lang="fr-FR" sz="1200" b="0" baseline="0" dirty="0"/>
              <a:t> </a:t>
            </a:r>
            <a:r>
              <a:rPr lang="fr-FR" sz="1200" b="0" baseline="0" dirty="0" err="1"/>
              <a:t>where</a:t>
            </a:r>
            <a:r>
              <a:rPr lang="fr-FR" sz="1200" b="0" baseline="0" dirty="0"/>
              <a:t> no new values are </a:t>
            </a:r>
            <a:r>
              <a:rPr lang="fr-FR" sz="1200" b="0" baseline="0" dirty="0" err="1"/>
              <a:t>commited</a:t>
            </a:r>
            <a:r>
              <a:rPr lang="fr-FR" sz="1200" b="0"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1" dirty="0">
              <a:solidFill>
                <a:srgbClr val="FF0000"/>
              </a:solidFill>
              <a:latin typeface="Courier New" panose="02070309020205020404" pitchFamily="49" charset="0"/>
              <a:cs typeface="Courier New" panose="02070309020205020404" pitchFamily="49"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b="1" baseline="0" dirty="0">
              <a:solidFill>
                <a:srgbClr val="FF0000"/>
              </a:solidFill>
              <a:latin typeface="Courier New" panose="02070309020205020404" pitchFamily="49" charset="0"/>
              <a:cs typeface="Courier New" panose="02070309020205020404" pitchFamily="49"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55</a:t>
            </a:fld>
            <a:endParaRPr lang="fr-FR" altLang="fr-FR"/>
          </a:p>
        </p:txBody>
      </p:sp>
    </p:spTree>
    <p:extLst>
      <p:ext uri="{BB962C8B-B14F-4D97-AF65-F5344CB8AC3E}">
        <p14:creationId xmlns:p14="http://schemas.microsoft.com/office/powerpoint/2010/main" val="4099809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better</a:t>
            </a:r>
            <a:r>
              <a:rPr lang="fr-FR" dirty="0"/>
              <a:t> </a:t>
            </a:r>
            <a:r>
              <a:rPr lang="fr-FR" dirty="0" err="1"/>
              <a:t>understand</a:t>
            </a:r>
            <a:r>
              <a:rPr lang="fr-FR" dirty="0"/>
              <a:t> how the </a:t>
            </a:r>
            <a:r>
              <a:rPr lang="fr-FR" dirty="0" err="1"/>
              <a:t>kernel</a:t>
            </a:r>
            <a:r>
              <a:rPr lang="fr-FR" dirty="0"/>
              <a:t> </a:t>
            </a:r>
            <a:r>
              <a:rPr lang="fr-FR" dirty="0" err="1"/>
              <a:t>behaves</a:t>
            </a:r>
            <a:r>
              <a:rPr lang="fr-FR" dirty="0"/>
              <a:t> </a:t>
            </a:r>
            <a:r>
              <a:rPr lang="fr-FR" dirty="0" err="1"/>
              <a:t>we</a:t>
            </a:r>
            <a:r>
              <a:rPr lang="fr-FR" dirty="0"/>
              <a:t> </a:t>
            </a:r>
            <a:r>
              <a:rPr lang="fr-FR" dirty="0" err="1"/>
              <a:t>will</a:t>
            </a:r>
            <a:r>
              <a:rPr lang="fr-FR" dirty="0"/>
              <a:t> </a:t>
            </a:r>
            <a:r>
              <a:rPr lang="fr-FR" dirty="0" err="1"/>
              <a:t>simulate</a:t>
            </a:r>
            <a:r>
              <a:rPr lang="fr-FR" dirty="0"/>
              <a:t> </a:t>
            </a:r>
            <a:r>
              <a:rPr lang="fr-FR" dirty="0" err="1"/>
              <a:t>its</a:t>
            </a:r>
            <a:r>
              <a:rPr lang="fr-FR" dirty="0"/>
              <a:t> </a:t>
            </a:r>
            <a:r>
              <a:rPr lang="fr-FR" dirty="0" err="1"/>
              <a:t>operation</a:t>
            </a:r>
            <a:r>
              <a:rPr lang="fr-FR" dirty="0"/>
              <a:t> on a simple </a:t>
            </a:r>
            <a:r>
              <a:rPr lang="fr-FR" dirty="0" err="1"/>
              <a:t>example</a:t>
            </a:r>
            <a:r>
              <a:rPr lang="fr-FR" dirty="0"/>
              <a:t>. </a:t>
            </a:r>
          </a:p>
          <a:p>
            <a:r>
              <a:rPr lang="fr-FR" dirty="0"/>
              <a:t>	[</a:t>
            </a:r>
            <a:r>
              <a:rPr lang="fr-FR" dirty="0" err="1"/>
              <a:t>Next</a:t>
            </a:r>
            <a:r>
              <a:rPr lang="fr-FR" dirty="0"/>
              <a:t>] </a:t>
            </a:r>
          </a:p>
          <a:p>
            <a:r>
              <a:rPr lang="fr-FR" dirty="0"/>
              <a:t>To do </a:t>
            </a:r>
            <a:r>
              <a:rPr lang="fr-FR" dirty="0" err="1"/>
              <a:t>so</a:t>
            </a:r>
            <a:r>
              <a:rPr lang="fr-FR" dirty="0"/>
              <a:t>, </a:t>
            </a:r>
            <a:r>
              <a:rPr lang="fr-FR" dirty="0" err="1"/>
              <a:t>we</a:t>
            </a:r>
            <a:r>
              <a:rPr lang="fr-FR" dirty="0"/>
              <a:t> </a:t>
            </a:r>
            <a:r>
              <a:rPr lang="fr-FR" dirty="0" err="1"/>
              <a:t>will</a:t>
            </a:r>
            <a:r>
              <a:rPr lang="fr-FR" dirty="0"/>
              <a:t> use the control FSM </a:t>
            </a:r>
            <a:r>
              <a:rPr lang="fr-FR" dirty="0" err="1"/>
              <a:t>whose</a:t>
            </a:r>
            <a:r>
              <a:rPr lang="fr-FR" dirty="0"/>
              <a:t> transition </a:t>
            </a:r>
            <a:r>
              <a:rPr lang="fr-FR" dirty="0" err="1"/>
              <a:t>diagram</a:t>
            </a:r>
            <a:r>
              <a:rPr lang="fr-FR" dirty="0"/>
              <a:t> </a:t>
            </a:r>
            <a:r>
              <a:rPr lang="fr-FR" dirty="0" err="1"/>
              <a:t>is</a:t>
            </a:r>
            <a:r>
              <a:rPr lang="fr-FR" dirty="0"/>
              <a:t> </a:t>
            </a:r>
            <a:r>
              <a:rPr lang="fr-FR" dirty="0" err="1"/>
              <a:t>depicted</a:t>
            </a:r>
            <a:r>
              <a:rPr lang="fr-FR" dirty="0"/>
              <a:t> on the top of the slide. </a:t>
            </a:r>
          </a:p>
          <a:p>
            <a:endParaRPr lang="fr-FR" dirty="0"/>
          </a:p>
          <a:p>
            <a:r>
              <a:rPr lang="fr-FR" dirty="0"/>
              <a:t>To </a:t>
            </a:r>
            <a:r>
              <a:rPr lang="fr-FR" dirty="0" err="1"/>
              <a:t>avoid</a:t>
            </a:r>
            <a:r>
              <a:rPr lang="fr-FR" dirty="0"/>
              <a:t> confusion, </a:t>
            </a:r>
            <a:r>
              <a:rPr lang="fr-FR" dirty="0" err="1"/>
              <a:t>we</a:t>
            </a:r>
            <a:r>
              <a:rPr lang="fr-FR" dirty="0"/>
              <a:t> </a:t>
            </a:r>
            <a:r>
              <a:rPr lang="fr-FR" dirty="0" err="1"/>
              <a:t>will</a:t>
            </a:r>
            <a:r>
              <a:rPr lang="fr-FR" dirty="0"/>
              <a:t> </a:t>
            </a:r>
            <a:r>
              <a:rPr lang="fr-FR" dirty="0" err="1"/>
              <a:t>make</a:t>
            </a:r>
            <a:r>
              <a:rPr lang="fr-FR" dirty="0"/>
              <a:t> the </a:t>
            </a:r>
            <a:r>
              <a:rPr lang="fr-FR" dirty="0" err="1"/>
              <a:t>difference</a:t>
            </a:r>
            <a:r>
              <a:rPr lang="fr-FR" dirty="0"/>
              <a:t> </a:t>
            </a:r>
            <a:r>
              <a:rPr lang="fr-FR" dirty="0" err="1"/>
              <a:t>between</a:t>
            </a:r>
            <a:r>
              <a:rPr lang="fr-FR" dirty="0"/>
              <a:t> </a:t>
            </a:r>
            <a:r>
              <a:rPr lang="fr-FR" dirty="0" err="1"/>
              <a:t>iterations</a:t>
            </a:r>
            <a:r>
              <a:rPr lang="fr-FR" dirty="0"/>
              <a:t> </a:t>
            </a:r>
            <a:r>
              <a:rPr lang="fr-FR" dirty="0" err="1"/>
              <a:t>from</a:t>
            </a:r>
            <a:r>
              <a:rPr lang="fr-FR" dirty="0"/>
              <a:t> the original </a:t>
            </a:r>
            <a:r>
              <a:rPr lang="fr-FR" dirty="0" err="1"/>
              <a:t>loop</a:t>
            </a:r>
            <a:r>
              <a:rPr lang="fr-FR" dirty="0"/>
              <a:t> (</a:t>
            </a:r>
            <a:r>
              <a:rPr lang="fr-FR" dirty="0" err="1"/>
              <a:t>which</a:t>
            </a:r>
            <a:r>
              <a:rPr lang="fr-FR" dirty="0"/>
              <a:t> </a:t>
            </a:r>
            <a:r>
              <a:rPr lang="fr-FR" dirty="0" err="1"/>
              <a:t>we</a:t>
            </a:r>
            <a:r>
              <a:rPr lang="fr-FR" dirty="0"/>
              <a:t> </a:t>
            </a:r>
            <a:r>
              <a:rPr lang="fr-FR" dirty="0" err="1"/>
              <a:t>will</a:t>
            </a:r>
            <a:r>
              <a:rPr lang="fr-FR" dirty="0"/>
              <a:t> </a:t>
            </a:r>
            <a:r>
              <a:rPr lang="fr-FR" dirty="0" err="1"/>
              <a:t>refer</a:t>
            </a:r>
            <a:r>
              <a:rPr lang="fr-FR" dirty="0"/>
              <a:t> to as « </a:t>
            </a:r>
            <a:r>
              <a:rPr lang="fr-FR" dirty="0" err="1"/>
              <a:t>iteration</a:t>
            </a:r>
            <a:r>
              <a:rPr lang="fr-FR" dirty="0"/>
              <a:t> ») </a:t>
            </a:r>
            <a:r>
              <a:rPr lang="fr-FR" dirty="0" err="1"/>
              <a:t>from</a:t>
            </a:r>
            <a:r>
              <a:rPr lang="fr-FR" dirty="0"/>
              <a:t> </a:t>
            </a:r>
            <a:r>
              <a:rPr lang="fr-FR" dirty="0" err="1"/>
              <a:t>iterations</a:t>
            </a:r>
            <a:r>
              <a:rPr lang="fr-FR" dirty="0"/>
              <a:t> </a:t>
            </a:r>
            <a:r>
              <a:rPr lang="fr-FR" dirty="0" err="1"/>
              <a:t>from</a:t>
            </a:r>
            <a:r>
              <a:rPr lang="fr-FR" dirty="0"/>
              <a:t> the </a:t>
            </a:r>
            <a:r>
              <a:rPr lang="fr-FR" dirty="0" err="1"/>
              <a:t>transformed</a:t>
            </a:r>
            <a:r>
              <a:rPr lang="fr-FR" dirty="0"/>
              <a:t> </a:t>
            </a:r>
            <a:r>
              <a:rPr lang="fr-FR" dirty="0" err="1"/>
              <a:t>loop</a:t>
            </a:r>
            <a:r>
              <a:rPr lang="fr-FR" dirty="0"/>
              <a:t>, </a:t>
            </a:r>
            <a:r>
              <a:rPr lang="fr-FR" dirty="0" err="1"/>
              <a:t>which</a:t>
            </a:r>
            <a:r>
              <a:rPr lang="fr-FR" dirty="0"/>
              <a:t> </a:t>
            </a:r>
            <a:r>
              <a:rPr lang="fr-FR" dirty="0" err="1"/>
              <a:t>we</a:t>
            </a:r>
            <a:r>
              <a:rPr lang="fr-FR" dirty="0"/>
              <a:t> </a:t>
            </a:r>
            <a:r>
              <a:rPr lang="fr-FR" dirty="0" err="1"/>
              <a:t>will</a:t>
            </a:r>
            <a:r>
              <a:rPr lang="fr-FR" dirty="0"/>
              <a:t> call time </a:t>
            </a:r>
            <a:r>
              <a:rPr lang="fr-FR" dirty="0" err="1"/>
              <a:t>steps</a:t>
            </a:r>
            <a:r>
              <a:rPr lang="fr-FR" dirty="0"/>
              <a:t>.</a:t>
            </a:r>
          </a:p>
          <a:p>
            <a:endParaRPr lang="fr-FR" dirty="0"/>
          </a:p>
          <a:p>
            <a:r>
              <a:rPr lang="fr-FR" dirty="0"/>
              <a:t>[NEXT] [NEXT] </a:t>
            </a:r>
          </a:p>
          <a:p>
            <a:r>
              <a:rPr lang="fr-FR" dirty="0"/>
              <a:t>In </a:t>
            </a:r>
            <a:r>
              <a:rPr lang="fr-FR" dirty="0" err="1"/>
              <a:t>this</a:t>
            </a:r>
            <a:r>
              <a:rPr lang="fr-FR" dirty="0"/>
              <a:t> </a:t>
            </a:r>
            <a:r>
              <a:rPr lang="fr-FR" dirty="0" err="1"/>
              <a:t>scheme</a:t>
            </a:r>
            <a:r>
              <a:rPr lang="fr-FR" dirty="0"/>
              <a:t> the </a:t>
            </a:r>
            <a:r>
              <a:rPr lang="fr-FR" dirty="0" err="1"/>
              <a:t>loop</a:t>
            </a:r>
            <a:r>
              <a:rPr lang="fr-FR" dirty="0"/>
              <a:t> </a:t>
            </a:r>
            <a:r>
              <a:rPr lang="fr-FR" dirty="0" err="1"/>
              <a:t>execution</a:t>
            </a:r>
            <a:r>
              <a:rPr lang="fr-FR" dirty="0"/>
              <a:t> </a:t>
            </a:r>
            <a:r>
              <a:rPr lang="fr-FR" dirty="0" err="1"/>
              <a:t>starts</a:t>
            </a:r>
            <a:r>
              <a:rPr lang="fr-FR" dirty="0"/>
              <a:t> in the FILL state, and [NEXT] </a:t>
            </a:r>
            <a:r>
              <a:rPr lang="fr-FR" dirty="0" err="1"/>
              <a:t>speculatively</a:t>
            </a:r>
            <a:r>
              <a:rPr lang="fr-FR" dirty="0"/>
              <a:t> assumes the </a:t>
            </a:r>
            <a:r>
              <a:rPr lang="fr-FR" dirty="0" err="1"/>
              <a:t>fast</a:t>
            </a:r>
            <a:r>
              <a:rPr lang="fr-FR" dirty="0"/>
              <a:t> </a:t>
            </a:r>
            <a:r>
              <a:rPr lang="fr-FR" dirty="0" err="1"/>
              <a:t>branch</a:t>
            </a:r>
            <a:r>
              <a:rPr lang="fr-FR" dirty="0"/>
              <a:t> to </a:t>
            </a:r>
            <a:r>
              <a:rPr lang="fr-FR" dirty="0" err="1"/>
              <a:t>be</a:t>
            </a:r>
            <a:r>
              <a:rPr lang="fr-FR" dirty="0"/>
              <a:t> </a:t>
            </a:r>
            <a:r>
              <a:rPr lang="fr-FR" dirty="0" err="1"/>
              <a:t>taken</a:t>
            </a:r>
            <a:r>
              <a:rPr lang="fr-FR" dirty="0"/>
              <a:t>.</a:t>
            </a:r>
          </a:p>
          <a:p>
            <a:r>
              <a:rPr lang="fr-FR" dirty="0"/>
              <a:t>This </a:t>
            </a:r>
            <a:r>
              <a:rPr lang="fr-FR" dirty="0" err="1"/>
              <a:t>enables</a:t>
            </a:r>
            <a:r>
              <a:rPr lang="fr-FR" dirty="0"/>
              <a:t> the </a:t>
            </a:r>
            <a:r>
              <a:rPr lang="fr-FR" dirty="0" err="1"/>
              <a:t>next</a:t>
            </a:r>
            <a:r>
              <a:rPr lang="fr-FR" dirty="0"/>
              <a:t> </a:t>
            </a:r>
            <a:r>
              <a:rPr lang="fr-FR" dirty="0" err="1"/>
              <a:t>loop</a:t>
            </a:r>
            <a:r>
              <a:rPr lang="fr-FR" dirty="0"/>
              <a:t> </a:t>
            </a:r>
            <a:r>
              <a:rPr lang="fr-FR" dirty="0" err="1"/>
              <a:t>iteration</a:t>
            </a:r>
            <a:r>
              <a:rPr lang="fr-FR" dirty="0"/>
              <a:t> to </a:t>
            </a:r>
            <a:r>
              <a:rPr lang="fr-FR" dirty="0" err="1"/>
              <a:t>start</a:t>
            </a:r>
            <a:r>
              <a:rPr lang="fr-FR" dirty="0"/>
              <a:t> in the </a:t>
            </a:r>
            <a:r>
              <a:rPr lang="fr-FR" dirty="0" err="1"/>
              <a:t>next</a:t>
            </a:r>
            <a:r>
              <a:rPr lang="fr-FR" dirty="0"/>
              <a:t> time </a:t>
            </a:r>
            <a:r>
              <a:rPr lang="fr-FR" dirty="0" err="1"/>
              <a:t>step</a:t>
            </a:r>
            <a:r>
              <a:rPr lang="fr-FR" dirty="0"/>
              <a:t>. </a:t>
            </a:r>
          </a:p>
          <a:p>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err="1"/>
              <a:t>Since</a:t>
            </a:r>
            <a:r>
              <a:rPr lang="fr-FR" dirty="0"/>
              <a:t> the control condition </a:t>
            </a:r>
            <a:r>
              <a:rPr lang="fr-FR" dirty="0" err="1"/>
              <a:t>is</a:t>
            </a:r>
            <a:r>
              <a:rPr lang="fr-FR" dirty="0"/>
              <a:t> </a:t>
            </a:r>
            <a:r>
              <a:rPr lang="fr-FR" dirty="0" err="1"/>
              <a:t>implemented</a:t>
            </a:r>
            <a:r>
              <a:rPr lang="fr-FR" dirty="0"/>
              <a:t> as a </a:t>
            </a:r>
            <a:r>
              <a:rPr lang="fr-FR" dirty="0" err="1"/>
              <a:t>two</a:t>
            </a:r>
            <a:r>
              <a:rPr lang="fr-FR" dirty="0"/>
              <a:t> stage pipeline, the pipeline </a:t>
            </a:r>
            <a:r>
              <a:rPr lang="fr-FR" dirty="0" err="1"/>
              <a:t>enters</a:t>
            </a:r>
            <a:r>
              <a:rPr lang="fr-FR" dirty="0"/>
              <a:t> </a:t>
            </a:r>
            <a:r>
              <a:rPr lang="fr-FR" dirty="0" err="1"/>
              <a:t>its</a:t>
            </a:r>
            <a:r>
              <a:rPr lang="fr-FR" dirty="0"/>
              <a:t> </a:t>
            </a:r>
            <a:r>
              <a:rPr lang="fr-FR" dirty="0" err="1"/>
              <a:t>steady</a:t>
            </a:r>
            <a:r>
              <a:rPr lang="fr-FR" dirty="0"/>
              <a:t> state </a:t>
            </a:r>
            <a:r>
              <a:rPr lang="fr-FR" dirty="0" err="1"/>
              <a:t>during</a:t>
            </a:r>
            <a:r>
              <a:rPr lang="fr-FR" dirty="0"/>
              <a:t> </a:t>
            </a:r>
            <a:r>
              <a:rPr lang="fr-FR" dirty="0" err="1"/>
              <a:t>this</a:t>
            </a:r>
            <a:r>
              <a:rPr lang="fr-FR" dirty="0"/>
              <a:t> second time </a:t>
            </a:r>
            <a:r>
              <a:rPr lang="fr-FR" dirty="0" err="1"/>
              <a:t>step</a:t>
            </a:r>
            <a:r>
              <a:rPr lang="fr-FR" dirty="0"/>
              <a:t>, and the FSM </a:t>
            </a:r>
            <a:r>
              <a:rPr lang="fr-FR" dirty="0" err="1"/>
              <a:t>then</a:t>
            </a:r>
            <a:r>
              <a:rPr lang="fr-FR" dirty="0"/>
              <a:t> switches to the RUN state. The first </a:t>
            </a:r>
            <a:r>
              <a:rPr lang="fr-FR" dirty="0" err="1"/>
              <a:t>speculation</a:t>
            </a:r>
            <a:r>
              <a:rPr lang="fr-FR" dirty="0"/>
              <a:t> </a:t>
            </a:r>
            <a:r>
              <a:rPr lang="fr-FR" dirty="0" err="1"/>
              <a:t>is</a:t>
            </a:r>
            <a:r>
              <a:rPr lang="fr-FR" dirty="0"/>
              <a:t> </a:t>
            </a:r>
            <a:r>
              <a:rPr lang="fr-FR" dirty="0" err="1"/>
              <a:t>then</a:t>
            </a:r>
            <a:r>
              <a:rPr lang="fr-FR" dirty="0"/>
              <a:t> </a:t>
            </a:r>
            <a:r>
              <a:rPr lang="fr-FR" dirty="0" err="1"/>
              <a:t>resolved</a:t>
            </a:r>
            <a:r>
              <a:rPr lang="fr-FR" dirty="0"/>
              <a:t>. [NEXT] [NEXT]  </a:t>
            </a:r>
            <a:r>
              <a:rPr lang="fr-FR" dirty="0" err="1"/>
              <a:t>Since</a:t>
            </a:r>
            <a:r>
              <a:rPr lang="fr-FR" dirty="0"/>
              <a:t> no </a:t>
            </a:r>
            <a:r>
              <a:rPr lang="fr-FR" dirty="0" err="1"/>
              <a:t>mispeculaton</a:t>
            </a:r>
            <a:r>
              <a:rPr lang="fr-FR" dirty="0"/>
              <a:t> </a:t>
            </a:r>
            <a:r>
              <a:rPr lang="fr-FR" dirty="0" err="1"/>
              <a:t>occured</a:t>
            </a:r>
            <a:r>
              <a:rPr lang="fr-FR" dirty="0"/>
              <a:t>, the correct values of x and y are </a:t>
            </a:r>
            <a:r>
              <a:rPr lang="fr-FR" dirty="0" err="1"/>
              <a:t>commited</a:t>
            </a:r>
            <a:r>
              <a:rPr lang="fr-FR" dirty="0"/>
              <a:t> </a:t>
            </a:r>
            <a:r>
              <a:rPr lang="fr-FR" dirty="0" err="1"/>
              <a:t>from</a:t>
            </a:r>
            <a:r>
              <a:rPr lang="fr-FR" dirty="0"/>
              <a:t> the </a:t>
            </a:r>
            <a:r>
              <a:rPr lang="fr-FR" dirty="0" err="1"/>
              <a:t>fast</a:t>
            </a:r>
            <a:r>
              <a:rPr lang="fr-FR" dirty="0"/>
              <a:t> </a:t>
            </a:r>
            <a:r>
              <a:rPr lang="fr-FR" dirty="0" err="1"/>
              <a:t>path</a:t>
            </a:r>
            <a:r>
              <a:rPr lang="fr-FR" dirty="0"/>
              <a:t>. [</a:t>
            </a:r>
            <a:r>
              <a:rPr lang="fr-FR" dirty="0" err="1"/>
              <a:t>Next</a:t>
            </a:r>
            <a:r>
              <a:rPr lang="fr-FR" dirty="0"/>
              <a:t>]</a:t>
            </a:r>
          </a:p>
          <a:p>
            <a:endParaRPr lang="fr-FR" dirty="0"/>
          </a:p>
          <a:p>
            <a:r>
              <a:rPr lang="fr-FR" dirty="0"/>
              <a:t>As for the first </a:t>
            </a:r>
            <a:r>
              <a:rPr lang="fr-FR" dirty="0" err="1"/>
              <a:t>iteration</a:t>
            </a:r>
            <a:r>
              <a:rPr lang="fr-FR" dirty="0"/>
              <a:t>, </a:t>
            </a:r>
            <a:r>
              <a:rPr lang="fr-FR" dirty="0" err="1"/>
              <a:t>we</a:t>
            </a:r>
            <a:r>
              <a:rPr lang="fr-FR" dirty="0"/>
              <a:t> </a:t>
            </a:r>
            <a:r>
              <a:rPr lang="fr-FR" dirty="0" err="1"/>
              <a:t>again</a:t>
            </a:r>
            <a:r>
              <a:rPr lang="fr-FR" dirty="0"/>
              <a:t> </a:t>
            </a:r>
            <a:r>
              <a:rPr lang="fr-FR" dirty="0" err="1"/>
              <a:t>speculatively</a:t>
            </a:r>
            <a:r>
              <a:rPr lang="fr-FR" dirty="0"/>
              <a:t> assume the </a:t>
            </a:r>
            <a:r>
              <a:rPr lang="fr-FR" dirty="0" err="1"/>
              <a:t>fast</a:t>
            </a:r>
            <a:r>
              <a:rPr lang="fr-FR" dirty="0"/>
              <a:t> </a:t>
            </a:r>
            <a:r>
              <a:rPr lang="fr-FR" dirty="0" err="1"/>
              <a:t>branch</a:t>
            </a:r>
            <a:r>
              <a:rPr lang="fr-FR" dirty="0"/>
              <a:t> </a:t>
            </a:r>
            <a:r>
              <a:rPr lang="fr-FR" dirty="0" err="1"/>
              <a:t>is</a:t>
            </a:r>
            <a:r>
              <a:rPr lang="fr-FR" dirty="0"/>
              <a:t> </a:t>
            </a:r>
            <a:r>
              <a:rPr lang="fr-FR" dirty="0" err="1"/>
              <a:t>taken</a:t>
            </a:r>
            <a:r>
              <a:rPr lang="fr-FR" dirty="0"/>
              <a:t>, and </a:t>
            </a:r>
            <a:r>
              <a:rPr lang="fr-FR" dirty="0" err="1"/>
              <a:t>proceed</a:t>
            </a:r>
            <a:r>
              <a:rPr lang="fr-FR" dirty="0"/>
              <a:t> to the </a:t>
            </a:r>
            <a:r>
              <a:rPr lang="fr-FR" dirty="0" err="1"/>
              <a:t>third</a:t>
            </a:r>
            <a:r>
              <a:rPr lang="fr-FR" dirty="0"/>
              <a:t> time </a:t>
            </a:r>
            <a:r>
              <a:rPr lang="fr-FR" dirty="0" err="1"/>
              <a:t>step</a:t>
            </a:r>
            <a:r>
              <a:rPr lang="fr-FR" dirty="0"/>
              <a:t>, </a:t>
            </a:r>
            <a:r>
              <a:rPr lang="fr-FR" dirty="0" err="1"/>
              <a:t>where</a:t>
            </a:r>
            <a:r>
              <a:rPr lang="fr-FR" dirty="0"/>
              <a:t> </a:t>
            </a:r>
            <a:r>
              <a:rPr lang="fr-FR" dirty="0" err="1"/>
              <a:t>we</a:t>
            </a:r>
            <a:r>
              <a:rPr lang="fr-FR" dirty="0"/>
              <a:t> </a:t>
            </a:r>
            <a:r>
              <a:rPr lang="fr-FR" dirty="0" err="1"/>
              <a:t>resolve</a:t>
            </a:r>
            <a:r>
              <a:rPr lang="fr-FR" dirty="0"/>
              <a:t> the second </a:t>
            </a:r>
            <a:r>
              <a:rPr lang="fr-FR" dirty="0" err="1"/>
              <a:t>iteration</a:t>
            </a:r>
            <a:r>
              <a:rPr lang="fr-FR" dirty="0"/>
              <a:t> control condition. [</a:t>
            </a:r>
            <a:r>
              <a:rPr lang="fr-FR" dirty="0" err="1"/>
              <a:t>Next</a:t>
            </a:r>
            <a:r>
              <a:rPr lang="fr-FR" dirty="0"/>
              <a:t>][</a:t>
            </a:r>
            <a:r>
              <a:rPr lang="fr-FR" dirty="0" err="1"/>
              <a:t>Next</a:t>
            </a:r>
            <a:r>
              <a:rPr lang="fr-FR" dirty="0"/>
              <a:t>] </a:t>
            </a:r>
            <a:r>
              <a:rPr lang="fr-FR" dirty="0" err="1"/>
              <a:t>Here</a:t>
            </a:r>
            <a:r>
              <a:rPr lang="fr-FR" dirty="0"/>
              <a:t> </a:t>
            </a:r>
            <a:r>
              <a:rPr lang="fr-FR" dirty="0" err="1"/>
              <a:t>again</a:t>
            </a:r>
            <a:r>
              <a:rPr lang="fr-FR" dirty="0"/>
              <a:t>, no </a:t>
            </a:r>
            <a:r>
              <a:rPr lang="fr-FR" dirty="0" err="1"/>
              <a:t>mispeculation</a:t>
            </a:r>
            <a:r>
              <a:rPr lang="fr-FR" dirty="0"/>
              <a:t> </a:t>
            </a:r>
            <a:r>
              <a:rPr lang="fr-FR" dirty="0" err="1"/>
              <a:t>occured</a:t>
            </a:r>
            <a:r>
              <a:rPr lang="fr-FR" dirty="0"/>
              <a:t> and </a:t>
            </a:r>
            <a:r>
              <a:rPr lang="fr-FR" dirty="0" err="1"/>
              <a:t>we</a:t>
            </a:r>
            <a:r>
              <a:rPr lang="fr-FR" dirty="0"/>
              <a:t> commit new values for x and y.</a:t>
            </a:r>
          </a:p>
          <a:p>
            <a:endParaRPr lang="fr-FR" dirty="0"/>
          </a:p>
          <a:p>
            <a:r>
              <a:rPr lang="fr-FR" dirty="0"/>
              <a:t>The situation </a:t>
            </a:r>
            <a:r>
              <a:rPr lang="fr-FR" dirty="0" err="1"/>
              <a:t>is</a:t>
            </a:r>
            <a:r>
              <a:rPr lang="fr-FR" dirty="0"/>
              <a:t> </a:t>
            </a:r>
            <a:r>
              <a:rPr lang="fr-FR" dirty="0" err="1"/>
              <a:t>different</a:t>
            </a:r>
            <a:r>
              <a:rPr lang="fr-FR" dirty="0"/>
              <a:t> at the </a:t>
            </a:r>
            <a:r>
              <a:rPr lang="fr-FR" dirty="0" err="1"/>
              <a:t>fourth</a:t>
            </a:r>
            <a:r>
              <a:rPr lang="fr-FR" dirty="0"/>
              <a:t> time </a:t>
            </a:r>
            <a:r>
              <a:rPr lang="fr-FR" dirty="0" err="1"/>
              <a:t>step</a:t>
            </a:r>
            <a:r>
              <a:rPr lang="fr-FR" dirty="0"/>
              <a:t>, as a </a:t>
            </a:r>
            <a:r>
              <a:rPr lang="fr-FR" dirty="0" err="1"/>
              <a:t>mispeculation</a:t>
            </a:r>
            <a:r>
              <a:rPr lang="fr-FR" dirty="0"/>
              <a:t> </a:t>
            </a:r>
            <a:r>
              <a:rPr lang="fr-FR" dirty="0" err="1"/>
              <a:t>occured</a:t>
            </a:r>
            <a:r>
              <a:rPr lang="fr-FR" dirty="0"/>
              <a:t> </a:t>
            </a:r>
            <a:r>
              <a:rPr lang="fr-FR" dirty="0" err="1"/>
              <a:t>while</a:t>
            </a:r>
            <a:r>
              <a:rPr lang="fr-FR" dirty="0"/>
              <a:t> </a:t>
            </a:r>
            <a:r>
              <a:rPr lang="fr-FR" dirty="0" err="1"/>
              <a:t>starting</a:t>
            </a:r>
            <a:r>
              <a:rPr lang="fr-FR" dirty="0"/>
              <a:t> the </a:t>
            </a:r>
            <a:r>
              <a:rPr lang="fr-FR" dirty="0" err="1"/>
              <a:t>fourth</a:t>
            </a:r>
            <a:r>
              <a:rPr lang="fr-FR" dirty="0"/>
              <a:t> </a:t>
            </a:r>
            <a:r>
              <a:rPr lang="fr-FR" dirty="0" err="1"/>
              <a:t>loop</a:t>
            </a:r>
            <a:r>
              <a:rPr lang="fr-FR" dirty="0"/>
              <a:t> </a:t>
            </a:r>
            <a:r>
              <a:rPr lang="fr-FR" dirty="0" err="1"/>
              <a:t>iteration</a:t>
            </a:r>
            <a:r>
              <a:rPr lang="fr-FR" dirty="0"/>
              <a:t> [</a:t>
            </a:r>
            <a:r>
              <a:rPr lang="fr-FR" dirty="0" err="1"/>
              <a:t>Next</a:t>
            </a:r>
            <a:r>
              <a:rPr lang="fr-FR" dirty="0"/>
              <a:t>]. As a </a:t>
            </a:r>
            <a:r>
              <a:rPr lang="fr-FR" dirty="0" err="1"/>
              <a:t>result</a:t>
            </a:r>
            <a:r>
              <a:rPr lang="fr-FR" dirty="0"/>
              <a:t>, </a:t>
            </a:r>
            <a:r>
              <a:rPr lang="fr-FR" dirty="0" err="1"/>
              <a:t>we</a:t>
            </a:r>
            <a:r>
              <a:rPr lang="fr-FR" dirty="0"/>
              <a:t> must </a:t>
            </a:r>
            <a:r>
              <a:rPr lang="fr-FR" dirty="0" err="1"/>
              <a:t>discard</a:t>
            </a:r>
            <a:r>
              <a:rPr lang="fr-FR" dirty="0"/>
              <a:t> the </a:t>
            </a:r>
            <a:r>
              <a:rPr lang="fr-FR" dirty="0" err="1"/>
              <a:t>current</a:t>
            </a:r>
            <a:r>
              <a:rPr lang="fr-FR" dirty="0"/>
              <a:t> computations [</a:t>
            </a:r>
            <a:r>
              <a:rPr lang="fr-FR" dirty="0" err="1"/>
              <a:t>Next</a:t>
            </a:r>
            <a:r>
              <a:rPr lang="fr-FR" dirty="0"/>
              <a:t>], and </a:t>
            </a:r>
            <a:r>
              <a:rPr lang="fr-FR" dirty="0" err="1"/>
              <a:t>stall</a:t>
            </a:r>
            <a:r>
              <a:rPr lang="fr-FR" dirty="0"/>
              <a:t> </a:t>
            </a:r>
            <a:r>
              <a:rPr lang="fr-FR" dirty="0" err="1"/>
              <a:t>until</a:t>
            </a:r>
            <a:r>
              <a:rPr lang="fr-FR" dirty="0"/>
              <a:t> </a:t>
            </a:r>
            <a:r>
              <a:rPr lang="fr-FR" dirty="0" err="1"/>
              <a:t>we</a:t>
            </a:r>
            <a:r>
              <a:rPr lang="fr-FR" dirty="0"/>
              <a:t> </a:t>
            </a:r>
            <a:r>
              <a:rPr lang="fr-FR" dirty="0" err="1"/>
              <a:t>proceed</a:t>
            </a:r>
            <a:r>
              <a:rPr lang="fr-FR" dirty="0"/>
              <a:t> </a:t>
            </a:r>
            <a:r>
              <a:rPr lang="fr-FR" dirty="0" err="1"/>
              <a:t>through</a:t>
            </a:r>
            <a:r>
              <a:rPr lang="fr-FR" dirty="0"/>
              <a:t> the five stages of the slow </a:t>
            </a:r>
            <a:r>
              <a:rPr lang="fr-FR" dirty="0" err="1"/>
              <a:t>path</a:t>
            </a:r>
            <a:r>
              <a:rPr lang="fr-FR" dirty="0"/>
              <a:t>. [NEXT] [NEXT] [NEXT] </a:t>
            </a:r>
          </a:p>
          <a:p>
            <a:endParaRPr lang="fr-FR" dirty="0"/>
          </a:p>
          <a:p>
            <a:r>
              <a:rPr lang="fr-FR" dirty="0"/>
              <a:t>Once </a:t>
            </a:r>
            <a:r>
              <a:rPr lang="fr-FR" dirty="0" err="1"/>
              <a:t>we</a:t>
            </a:r>
            <a:r>
              <a:rPr lang="fr-FR" dirty="0"/>
              <a:t> </a:t>
            </a:r>
            <a:r>
              <a:rPr lang="fr-FR" dirty="0" err="1"/>
              <a:t>reach</a:t>
            </a:r>
            <a:r>
              <a:rPr lang="fr-FR" dirty="0"/>
              <a:t> the </a:t>
            </a:r>
            <a:r>
              <a:rPr lang="fr-FR" dirty="0" err="1"/>
              <a:t>fifth</a:t>
            </a:r>
            <a:r>
              <a:rPr lang="fr-FR" dirty="0"/>
              <a:t> pipeline stage for </a:t>
            </a:r>
            <a:r>
              <a:rPr lang="fr-FR" dirty="0" err="1"/>
              <a:t>function</a:t>
            </a:r>
            <a:r>
              <a:rPr lang="fr-FR" dirty="0"/>
              <a:t> S, </a:t>
            </a:r>
            <a:r>
              <a:rPr lang="fr-FR" dirty="0" err="1"/>
              <a:t>we</a:t>
            </a:r>
            <a:r>
              <a:rPr lang="fr-FR" dirty="0"/>
              <a:t> switch to the </a:t>
            </a:r>
            <a:r>
              <a:rPr lang="fr-FR" dirty="0" err="1"/>
              <a:t>rollback</a:t>
            </a:r>
            <a:r>
              <a:rPr lang="fr-FR" dirty="0"/>
              <a:t> state, </a:t>
            </a:r>
            <a:r>
              <a:rPr lang="fr-FR" dirty="0" err="1"/>
              <a:t>where</a:t>
            </a:r>
            <a:r>
              <a:rPr lang="fr-FR" dirty="0"/>
              <a:t> </a:t>
            </a:r>
            <a:r>
              <a:rPr lang="fr-FR" dirty="0" err="1"/>
              <a:t>we</a:t>
            </a:r>
            <a:r>
              <a:rPr lang="fr-FR" dirty="0"/>
              <a:t> </a:t>
            </a:r>
            <a:r>
              <a:rPr lang="fr-FR" dirty="0" err="1"/>
              <a:t>rollback</a:t>
            </a:r>
            <a:r>
              <a:rPr lang="fr-FR" dirty="0"/>
              <a:t> </a:t>
            </a:r>
            <a:r>
              <a:rPr lang="fr-FR" dirty="0" err="1"/>
              <a:t>s_y</a:t>
            </a:r>
            <a:r>
              <a:rPr lang="fr-FR" dirty="0"/>
              <a:t> to </a:t>
            </a:r>
            <a:r>
              <a:rPr lang="fr-FR" dirty="0" err="1"/>
              <a:t>its</a:t>
            </a:r>
            <a:r>
              <a:rPr lang="fr-FR" dirty="0"/>
              <a:t> last </a:t>
            </a:r>
            <a:r>
              <a:rPr lang="fr-FR" dirty="0" err="1"/>
              <a:t>valid</a:t>
            </a:r>
            <a:r>
              <a:rPr lang="fr-FR" dirty="0"/>
              <a:t> value, [</a:t>
            </a:r>
            <a:r>
              <a:rPr lang="fr-FR" dirty="0" err="1"/>
              <a:t>Next</a:t>
            </a:r>
            <a:r>
              <a:rPr lang="fr-FR" dirty="0"/>
              <a:t>] and commit the output of S for x [</a:t>
            </a:r>
            <a:r>
              <a:rPr lang="fr-FR" dirty="0" err="1"/>
              <a:t>Next</a:t>
            </a:r>
            <a:r>
              <a:rPr lang="fr-FR" dirty="0"/>
              <a:t>]</a:t>
            </a:r>
          </a:p>
          <a:p>
            <a:endParaRPr lang="fr-FR" dirty="0"/>
          </a:p>
          <a:p>
            <a:r>
              <a:rPr lang="fr-FR" dirty="0" err="1"/>
              <a:t>From</a:t>
            </a:r>
            <a:r>
              <a:rPr lang="fr-FR" dirty="0"/>
              <a:t> </a:t>
            </a:r>
            <a:r>
              <a:rPr lang="fr-FR" dirty="0" err="1"/>
              <a:t>there</a:t>
            </a:r>
            <a:r>
              <a:rPr lang="fr-FR" dirty="0"/>
              <a:t>, </a:t>
            </a:r>
            <a:r>
              <a:rPr lang="fr-FR" dirty="0" err="1"/>
              <a:t>we</a:t>
            </a:r>
            <a:r>
              <a:rPr lang="fr-FR" dirty="0"/>
              <a:t> </a:t>
            </a:r>
            <a:r>
              <a:rPr lang="fr-FR" dirty="0" err="1"/>
              <a:t>loop</a:t>
            </a:r>
            <a:r>
              <a:rPr lang="fr-FR" dirty="0"/>
              <a:t> back to the FILL state and </a:t>
            </a:r>
            <a:r>
              <a:rPr lang="fr-FR" dirty="0" err="1"/>
              <a:t>reinitiate</a:t>
            </a:r>
            <a:r>
              <a:rPr lang="fr-FR" dirty="0"/>
              <a:t> </a:t>
            </a:r>
            <a:r>
              <a:rPr lang="fr-FR" dirty="0" err="1"/>
              <a:t>our</a:t>
            </a:r>
            <a:r>
              <a:rPr lang="fr-FR" dirty="0"/>
              <a:t> </a:t>
            </a:r>
            <a:r>
              <a:rPr lang="fr-FR" dirty="0" err="1"/>
              <a:t>speculative</a:t>
            </a:r>
            <a:r>
              <a:rPr lang="fr-FR" dirty="0"/>
              <a:t> pipeline </a:t>
            </a:r>
            <a:r>
              <a:rPr lang="fr-FR" dirty="0" err="1"/>
              <a:t>scheme</a:t>
            </a:r>
            <a:r>
              <a:rPr lang="fr-FR" dirty="0"/>
              <a:t>. </a:t>
            </a:r>
          </a:p>
          <a:p>
            <a:endParaRPr lang="fr-FR" dirty="0"/>
          </a:p>
          <a:p>
            <a:r>
              <a:rPr lang="fr-FR" dirty="0"/>
              <a:t>(3 minutes)</a:t>
            </a:r>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56</a:t>
            </a:fld>
            <a:endParaRPr lang="fr-FR" altLang="fr-FR"/>
          </a:p>
        </p:txBody>
      </p:sp>
    </p:spTree>
    <p:extLst>
      <p:ext uri="{BB962C8B-B14F-4D97-AF65-F5344CB8AC3E}">
        <p14:creationId xmlns:p14="http://schemas.microsoft.com/office/powerpoint/2010/main" val="407930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[1’30]</a:t>
            </a:r>
          </a:p>
          <a:p>
            <a:endParaRPr lang="fr-FR" dirty="0"/>
          </a:p>
          <a:p>
            <a:r>
              <a:rPr lang="fr-FR" dirty="0"/>
              <a:t>In addition to the performance </a:t>
            </a:r>
            <a:r>
              <a:rPr lang="fr-FR" dirty="0" err="1"/>
              <a:t>improvements</a:t>
            </a:r>
            <a:r>
              <a:rPr lang="fr-FR" dirty="0"/>
              <a:t> </a:t>
            </a:r>
            <a:r>
              <a:rPr lang="fr-FR" dirty="0" err="1"/>
              <a:t>offered</a:t>
            </a:r>
            <a:r>
              <a:rPr lang="fr-FR" dirty="0"/>
              <a:t> by </a:t>
            </a:r>
            <a:r>
              <a:rPr lang="fr-FR" dirty="0" err="1"/>
              <a:t>speculation</a:t>
            </a:r>
            <a:r>
              <a:rPr lang="fr-FR" dirty="0"/>
              <a:t>, </a:t>
            </a:r>
            <a:r>
              <a:rPr lang="fr-FR" dirty="0" err="1"/>
              <a:t>which</a:t>
            </a:r>
            <a:r>
              <a:rPr lang="fr-FR" dirty="0"/>
              <a:t> </a:t>
            </a:r>
            <a:r>
              <a:rPr lang="fr-FR" dirty="0" err="1"/>
              <a:t>we</a:t>
            </a:r>
            <a:r>
              <a:rPr lang="fr-FR" dirty="0"/>
              <a:t> </a:t>
            </a:r>
            <a:r>
              <a:rPr lang="fr-FR" dirty="0" err="1"/>
              <a:t>will</a:t>
            </a:r>
            <a:r>
              <a:rPr lang="fr-FR" dirty="0"/>
              <a:t> </a:t>
            </a:r>
            <a:r>
              <a:rPr lang="fr-FR" dirty="0" err="1"/>
              <a:t>discuss</a:t>
            </a:r>
            <a:r>
              <a:rPr lang="fr-FR" dirty="0"/>
              <a:t> </a:t>
            </a:r>
            <a:r>
              <a:rPr lang="fr-FR" dirty="0" err="1"/>
              <a:t>later</a:t>
            </a:r>
            <a:r>
              <a:rPr lang="fr-FR" dirty="0"/>
              <a:t>, </a:t>
            </a:r>
            <a:r>
              <a:rPr lang="fr-FR" dirty="0" err="1"/>
              <a:t>implementing</a:t>
            </a:r>
            <a:r>
              <a:rPr lang="fr-FR" dirty="0"/>
              <a:t> the transformation at the program </a:t>
            </a:r>
            <a:r>
              <a:rPr lang="fr-FR" dirty="0" err="1"/>
              <a:t>level</a:t>
            </a:r>
            <a:r>
              <a:rPr lang="fr-FR" dirty="0"/>
              <a:t> has </a:t>
            </a:r>
            <a:r>
              <a:rPr lang="fr-FR" dirty="0" err="1"/>
              <a:t>several</a:t>
            </a:r>
            <a:r>
              <a:rPr lang="fr-FR" dirty="0"/>
              <a:t> </a:t>
            </a:r>
            <a:r>
              <a:rPr lang="fr-FR" dirty="0" err="1"/>
              <a:t>other</a:t>
            </a:r>
            <a:r>
              <a:rPr lang="fr-FR" dirty="0"/>
              <a:t> </a:t>
            </a:r>
            <a:r>
              <a:rPr lang="fr-FR" dirty="0" err="1"/>
              <a:t>benefits</a:t>
            </a:r>
            <a:r>
              <a:rPr lang="fr-FR" dirty="0"/>
              <a:t>.</a:t>
            </a:r>
          </a:p>
          <a:p>
            <a:endParaRPr lang="fr-FR" dirty="0"/>
          </a:p>
          <a:p>
            <a:r>
              <a:rPr lang="fr-FR" dirty="0"/>
              <a:t>First, </a:t>
            </a:r>
            <a:r>
              <a:rPr lang="fr-FR" dirty="0" err="1"/>
              <a:t>we</a:t>
            </a:r>
            <a:r>
              <a:rPr lang="fr-FR" dirty="0"/>
              <a:t> </a:t>
            </a:r>
            <a:r>
              <a:rPr lang="fr-FR" dirty="0" err="1"/>
              <a:t>can</a:t>
            </a:r>
            <a:r>
              <a:rPr lang="fr-FR" dirty="0"/>
              <a:t> </a:t>
            </a:r>
            <a:r>
              <a:rPr lang="fr-FR" dirty="0" err="1"/>
              <a:t>perform</a:t>
            </a:r>
            <a:r>
              <a:rPr lang="fr-FR" dirty="0"/>
              <a:t> </a:t>
            </a:r>
            <a:r>
              <a:rPr lang="fr-FR" dirty="0" err="1"/>
              <a:t>early</a:t>
            </a:r>
            <a:r>
              <a:rPr lang="fr-FR" dirty="0"/>
              <a:t>, cycle </a:t>
            </a:r>
            <a:r>
              <a:rPr lang="fr-FR" dirty="0" err="1"/>
              <a:t>accurate</a:t>
            </a:r>
            <a:r>
              <a:rPr lang="fr-FR" dirty="0"/>
              <a:t> performance </a:t>
            </a:r>
            <a:r>
              <a:rPr lang="fr-FR" dirty="0" err="1"/>
              <a:t>estimate</a:t>
            </a:r>
            <a:r>
              <a:rPr lang="fr-FR" dirty="0"/>
              <a:t> at native speed by </a:t>
            </a:r>
            <a:r>
              <a:rPr lang="fr-FR" dirty="0" err="1"/>
              <a:t>directly</a:t>
            </a:r>
            <a:r>
              <a:rPr lang="fr-FR" dirty="0"/>
              <a:t> running the </a:t>
            </a:r>
            <a:r>
              <a:rPr lang="fr-FR" dirty="0" err="1"/>
              <a:t>transformed</a:t>
            </a:r>
            <a:r>
              <a:rPr lang="fr-FR" dirty="0"/>
              <a:t> program.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fr-FR" dirty="0"/>
              <a:t>[</a:t>
            </a:r>
            <a:r>
              <a:rPr lang="fr-FR" dirty="0" err="1"/>
              <a:t>Next</a:t>
            </a:r>
            <a:r>
              <a:rPr lang="fr-FR" dirty="0"/>
              <a:t>]</a:t>
            </a:r>
          </a:p>
          <a:p>
            <a:endParaRPr lang="fr-FR" dirty="0"/>
          </a:p>
          <a:p>
            <a:r>
              <a:rPr lang="fr-FR" dirty="0"/>
              <a:t>This </a:t>
            </a:r>
            <a:r>
              <a:rPr lang="fr-FR" dirty="0" err="1"/>
              <a:t>is</a:t>
            </a:r>
            <a:r>
              <a:rPr lang="fr-FR" dirty="0"/>
              <a:t> </a:t>
            </a:r>
            <a:r>
              <a:rPr lang="fr-FR" dirty="0" err="1"/>
              <a:t>because</a:t>
            </a:r>
            <a:r>
              <a:rPr lang="fr-FR" dirty="0"/>
              <a:t> the </a:t>
            </a:r>
            <a:r>
              <a:rPr lang="fr-FR" dirty="0" err="1"/>
              <a:t>transfomed</a:t>
            </a:r>
            <a:r>
              <a:rPr lang="fr-FR" dirty="0"/>
              <a:t> C code captures the </a:t>
            </a:r>
            <a:r>
              <a:rPr lang="fr-FR" dirty="0" err="1"/>
              <a:t>speculation</a:t>
            </a:r>
            <a:r>
              <a:rPr lang="fr-FR" dirty="0"/>
              <a:t> timing penalties </a:t>
            </a:r>
            <a:r>
              <a:rPr lang="fr-FR" dirty="0" err="1"/>
              <a:t>through</a:t>
            </a:r>
            <a:r>
              <a:rPr lang="fr-FR" dirty="0"/>
              <a:t> the </a:t>
            </a:r>
            <a:r>
              <a:rPr lang="fr-FR" dirty="0" err="1"/>
              <a:t>t</a:t>
            </a:r>
            <a:r>
              <a:rPr lang="fr-FR" dirty="0"/>
              <a:t> variable in the code. </a:t>
            </a:r>
          </a:p>
          <a:p>
            <a:endParaRPr lang="fr-FR" dirty="0"/>
          </a:p>
          <a:p>
            <a:r>
              <a:rPr lang="fr-FR" dirty="0" err="1"/>
              <a:t>Thanks</a:t>
            </a:r>
            <a:r>
              <a:rPr lang="fr-FR" dirty="0"/>
              <a:t> to </a:t>
            </a:r>
            <a:r>
              <a:rPr lang="fr-FR" dirty="0" err="1"/>
              <a:t>this</a:t>
            </a:r>
            <a:r>
              <a:rPr lang="fr-FR" dirty="0"/>
              <a:t>, </a:t>
            </a:r>
            <a:r>
              <a:rPr lang="fr-FR" dirty="0" err="1"/>
              <a:t>Desigh</a:t>
            </a:r>
            <a:r>
              <a:rPr lang="fr-FR" dirty="0"/>
              <a:t> </a:t>
            </a:r>
            <a:r>
              <a:rPr lang="fr-FR" dirty="0" err="1"/>
              <a:t>Space</a:t>
            </a:r>
            <a:r>
              <a:rPr lang="fr-FR" dirty="0"/>
              <a:t> Exploration </a:t>
            </a:r>
            <a:r>
              <a:rPr lang="fr-FR" dirty="0" err="1"/>
              <a:t>is</a:t>
            </a:r>
            <a:r>
              <a:rPr lang="fr-FR" dirty="0"/>
              <a:t> </a:t>
            </a:r>
            <a:r>
              <a:rPr lang="fr-FR" dirty="0" err="1"/>
              <a:t>greatly</a:t>
            </a:r>
            <a:r>
              <a:rPr lang="fr-FR" dirty="0"/>
              <a:t> </a:t>
            </a:r>
            <a:r>
              <a:rPr lang="fr-FR" dirty="0" err="1"/>
              <a:t>simplified</a:t>
            </a:r>
            <a:r>
              <a:rPr lang="fr-FR" dirty="0"/>
              <a:t>, and </a:t>
            </a:r>
            <a:r>
              <a:rPr lang="fr-FR" dirty="0" err="1"/>
              <a:t>it</a:t>
            </a:r>
            <a:r>
              <a:rPr lang="fr-FR" dirty="0"/>
              <a:t> </a:t>
            </a:r>
            <a:r>
              <a:rPr lang="fr-FR" dirty="0" err="1"/>
              <a:t>is</a:t>
            </a:r>
            <a:r>
              <a:rPr lang="fr-FR" dirty="0"/>
              <a:t> possible to </a:t>
            </a:r>
            <a:r>
              <a:rPr lang="fr-FR" dirty="0" err="1"/>
              <a:t>quickly</a:t>
            </a:r>
            <a:r>
              <a:rPr lang="fr-FR" dirty="0"/>
              <a:t> explore </a:t>
            </a:r>
            <a:r>
              <a:rPr lang="fr-FR" dirty="0" err="1"/>
              <a:t>different</a:t>
            </a:r>
            <a:r>
              <a:rPr lang="fr-FR" dirty="0"/>
              <a:t> </a:t>
            </a:r>
            <a:r>
              <a:rPr lang="fr-FR" dirty="0" err="1"/>
              <a:t>speculation</a:t>
            </a:r>
            <a:r>
              <a:rPr lang="fr-FR" dirty="0"/>
              <a:t> </a:t>
            </a:r>
            <a:r>
              <a:rPr lang="fr-FR" dirty="0" err="1"/>
              <a:t>strategies</a:t>
            </a:r>
            <a:r>
              <a:rPr lang="fr-FR" dirty="0"/>
              <a:t> by </a:t>
            </a:r>
            <a:r>
              <a:rPr lang="fr-FR" dirty="0" err="1"/>
              <a:t>choosing</a:t>
            </a:r>
            <a:r>
              <a:rPr lang="fr-FR" dirty="0"/>
              <a:t> more or </a:t>
            </a:r>
            <a:r>
              <a:rPr lang="fr-FR" dirty="0" err="1"/>
              <a:t>less</a:t>
            </a:r>
            <a:r>
              <a:rPr lang="fr-FR" dirty="0"/>
              <a:t> </a:t>
            </a:r>
            <a:r>
              <a:rPr lang="fr-FR" dirty="0" err="1"/>
              <a:t>aggressive</a:t>
            </a:r>
            <a:r>
              <a:rPr lang="fr-FR" dirty="0"/>
              <a:t> </a:t>
            </a:r>
            <a:r>
              <a:rPr lang="fr-FR" dirty="0" err="1"/>
              <a:t>speculation</a:t>
            </a:r>
            <a:r>
              <a:rPr lang="fr-FR" dirty="0"/>
              <a:t> </a:t>
            </a:r>
            <a:r>
              <a:rPr lang="fr-FR" dirty="0" err="1"/>
              <a:t>depth</a:t>
            </a:r>
            <a:r>
              <a:rPr lang="fr-FR" dirty="0"/>
              <a:t>, </a:t>
            </a:r>
            <a:r>
              <a:rPr lang="fr-FR" dirty="0" err="1"/>
              <a:t>this</a:t>
            </a:r>
            <a:r>
              <a:rPr lang="fr-FR" dirty="0"/>
              <a:t> </a:t>
            </a:r>
            <a:r>
              <a:rPr lang="fr-FR" dirty="0" err="1"/>
              <a:t>later</a:t>
            </a:r>
            <a:r>
              <a:rPr lang="fr-FR" dirty="0"/>
              <a:t> </a:t>
            </a:r>
            <a:r>
              <a:rPr lang="fr-FR" dirty="0" err="1"/>
              <a:t>parameter</a:t>
            </a:r>
            <a:r>
              <a:rPr lang="fr-FR" dirty="0"/>
              <a:t> </a:t>
            </a:r>
            <a:r>
              <a:rPr lang="fr-FR" dirty="0" err="1"/>
              <a:t>being</a:t>
            </a:r>
            <a:r>
              <a:rPr lang="fr-FR" dirty="0"/>
              <a:t> a design constant.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2D3ED9D9-87DA-6042-8441-9E20B5BF1289}" type="slidenum">
              <a:rPr lang="fr-FR" altLang="fr-FR" smtClean="0"/>
              <a:pPr>
                <a:defRPr/>
              </a:pPr>
              <a:t>57</a:t>
            </a:fld>
            <a:endParaRPr lang="fr-FR" altLang="fr-FR"/>
          </a:p>
        </p:txBody>
      </p:sp>
    </p:spTree>
    <p:extLst>
      <p:ext uri="{BB962C8B-B14F-4D97-AF65-F5344CB8AC3E}">
        <p14:creationId xmlns:p14="http://schemas.microsoft.com/office/powerpoint/2010/main" val="273384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structure </a:t>
            </a:r>
            <a:r>
              <a:rPr lang="en-US" dirty="0" err="1"/>
              <a:t>décrit</a:t>
            </a:r>
            <a:r>
              <a:rPr lang="en-US" dirty="0"/>
              <a:t> </a:t>
            </a:r>
            <a:r>
              <a:rPr lang="en-US" dirty="0" err="1"/>
              <a:t>implicitement</a:t>
            </a:r>
            <a:r>
              <a:rPr lang="en-US" dirty="0"/>
              <a:t> le </a:t>
            </a:r>
            <a:r>
              <a:rPr lang="en-US" dirty="0" err="1"/>
              <a:t>comportement</a:t>
            </a:r>
            <a:endParaRPr lang="en-US" dirty="0"/>
          </a:p>
          <a:p>
            <a:r>
              <a:rPr lang="en-US" dirty="0"/>
              <a:t>- pas </a:t>
            </a:r>
            <a:r>
              <a:rPr lang="en-US" dirty="0" err="1"/>
              <a:t>d'abstraction</a:t>
            </a:r>
            <a:r>
              <a:rPr lang="en-US" dirty="0"/>
              <a:t> de type ISA</a:t>
            </a:r>
          </a:p>
          <a:p>
            <a:r>
              <a:rPr lang="en-US" dirty="0"/>
              <a:t>- </a:t>
            </a:r>
            <a:r>
              <a:rPr lang="en-US" dirty="0" err="1"/>
              <a:t>outils</a:t>
            </a:r>
            <a:r>
              <a:rPr lang="en-US" dirty="0"/>
              <a:t> de CAO != </a:t>
            </a:r>
            <a:r>
              <a:rPr lang="en-US" dirty="0" err="1"/>
              <a:t>compilateur</a:t>
            </a:r>
            <a:endParaRPr lang="en-US" dirty="0"/>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4</a:t>
            </a:fld>
            <a:endParaRPr lang="fr-FR" altLang="fr-FR"/>
          </a:p>
        </p:txBody>
      </p:sp>
    </p:spTree>
    <p:extLst>
      <p:ext uri="{BB962C8B-B14F-4D97-AF65-F5344CB8AC3E}">
        <p14:creationId xmlns:p14="http://schemas.microsoft.com/office/powerpoint/2010/main" val="315235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High-Level Synthesis is an approach to improve productivity of hardware design. HLS tools take behavioral specifications in higher level languages (typically C) and generates corresponding hardware designs.</a:t>
            </a:r>
          </a:p>
          <a:p>
            <a:endParaRPr lang="en-US" dirty="0"/>
          </a:p>
          <a:p>
            <a:r>
              <a:rPr lang="en-US" dirty="0"/>
              <a:t>The HLS tools generate two components: the </a:t>
            </a:r>
            <a:r>
              <a:rPr lang="en-US" dirty="0" err="1"/>
              <a:t>datapath</a:t>
            </a:r>
            <a:r>
              <a:rPr lang="en-US" dirty="0"/>
              <a:t>, which is responsible for performing all the computations, and the control, which is responsible for feeding the right data to the </a:t>
            </a:r>
            <a:r>
              <a:rPr lang="en-US" dirty="0" err="1"/>
              <a:t>datapath</a:t>
            </a:r>
            <a:r>
              <a:rPr lang="en-US" dirty="0"/>
              <a:t>. In this example, the accumulation in the loop body becomes the </a:t>
            </a:r>
            <a:r>
              <a:rPr lang="en-US" dirty="0" err="1"/>
              <a:t>datapath</a:t>
            </a:r>
            <a:r>
              <a:rPr lang="en-US" dirty="0"/>
              <a:t>, and the control corresponds to the loop.</a:t>
            </a:r>
          </a:p>
          <a:p>
            <a:endParaRPr lang="en-US" dirty="0"/>
          </a:p>
          <a:p>
            <a:r>
              <a:rPr lang="en-US" dirty="0"/>
              <a:t>HLS tools greatly increases productivity, and even though the generated hardware may not be as efficient as hand crafted designs, the fact that you can explore a lot more design options in much shorter time often leads to better designs.</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5</a:t>
            </a:fld>
            <a:endParaRPr lang="fr-FR" altLang="fr-FR"/>
          </a:p>
        </p:txBody>
      </p:sp>
    </p:spTree>
    <p:extLst>
      <p:ext uri="{BB962C8B-B14F-4D97-AF65-F5344CB8AC3E}">
        <p14:creationId xmlns:p14="http://schemas.microsoft.com/office/powerpoint/2010/main" val="394070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7</a:t>
            </a:fld>
            <a:endParaRPr lang="fr-FR" altLang="fr-FR"/>
          </a:p>
        </p:txBody>
      </p:sp>
    </p:spTree>
    <p:extLst>
      <p:ext uri="{BB962C8B-B14F-4D97-AF65-F5344CB8AC3E}">
        <p14:creationId xmlns:p14="http://schemas.microsoft.com/office/powerpoint/2010/main" val="277343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8</a:t>
            </a:fld>
            <a:endParaRPr lang="fr-FR" altLang="fr-FR"/>
          </a:p>
        </p:txBody>
      </p:sp>
    </p:spTree>
    <p:extLst>
      <p:ext uri="{BB962C8B-B14F-4D97-AF65-F5344CB8AC3E}">
        <p14:creationId xmlns:p14="http://schemas.microsoft.com/office/powerpoint/2010/main" val="365698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10</a:t>
            </a:fld>
            <a:endParaRPr lang="fr-FR" altLang="fr-FR"/>
          </a:p>
        </p:txBody>
      </p:sp>
    </p:spTree>
    <p:extLst>
      <p:ext uri="{BB962C8B-B14F-4D97-AF65-F5344CB8AC3E}">
        <p14:creationId xmlns:p14="http://schemas.microsoft.com/office/powerpoint/2010/main" val="172520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11</a:t>
            </a:fld>
            <a:endParaRPr lang="fr-FR" altLang="fr-FR"/>
          </a:p>
        </p:txBody>
      </p:sp>
    </p:spTree>
    <p:extLst>
      <p:ext uri="{BB962C8B-B14F-4D97-AF65-F5344CB8AC3E}">
        <p14:creationId xmlns:p14="http://schemas.microsoft.com/office/powerpoint/2010/main" val="112510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optimization in HLS is loop pipelining. The loop body may be split into multiple stages to overlap the execution of multiple loop iterations, increasing the amount of parallelism. The overhead is very small, since it only requires adding registers between stages. This makes loop pipelining one of the most important optimizations in HLS.</a:t>
            </a:r>
          </a:p>
          <a:p>
            <a:endParaRPr lang="en-US" dirty="0"/>
          </a:p>
          <a:p>
            <a:r>
              <a:rPr lang="en-US" dirty="0"/>
              <a:t>However, loop pipelining is constrained by the dependences across loop iterations. The dependence distance, that is the number of loop iterations before a values produced by a statement is used, constraints loop pipelining. </a:t>
            </a:r>
          </a:p>
          <a:p>
            <a:endParaRPr lang="en-US" dirty="0"/>
          </a:p>
          <a:p>
            <a:r>
              <a:rPr lang="en-US" dirty="0"/>
              <a:t>In this example, the function F has a dependence distance of one, because it uses the value produced by the previous iteration. Since F takes one cycle, there is no problem to execute F every cycle. The function S is more tricky because it takes 3 cycles to produce an output. In this example, the pipelining is legal because the dependence distance is 3, giving enough time for the outputs to be produced.</a:t>
            </a:r>
          </a:p>
        </p:txBody>
      </p:sp>
      <p:sp>
        <p:nvSpPr>
          <p:cNvPr id="4" name="Slide Number Placeholder 3"/>
          <p:cNvSpPr>
            <a:spLocks noGrp="1"/>
          </p:cNvSpPr>
          <p:nvPr>
            <p:ph type="sldNum" sz="quarter" idx="5"/>
          </p:nvPr>
        </p:nvSpPr>
        <p:spPr/>
        <p:txBody>
          <a:bodyPr/>
          <a:lstStyle/>
          <a:p>
            <a:pPr>
              <a:defRPr/>
            </a:pPr>
            <a:fld id="{2D3ED9D9-87DA-6042-8441-9E20B5BF1289}" type="slidenum">
              <a:rPr lang="fr-FR" altLang="fr-FR" smtClean="0"/>
              <a:pPr>
                <a:defRPr/>
              </a:pPr>
              <a:t>12</a:t>
            </a:fld>
            <a:endParaRPr lang="fr-FR" altLang="fr-FR"/>
          </a:p>
        </p:txBody>
      </p:sp>
    </p:spTree>
    <p:extLst>
      <p:ext uri="{BB962C8B-B14F-4D97-AF65-F5344CB8AC3E}">
        <p14:creationId xmlns:p14="http://schemas.microsoft.com/office/powerpoint/2010/main" val="3394683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sous-titre">
    <p:spTree>
      <p:nvGrpSpPr>
        <p:cNvPr id="1" name=""/>
        <p:cNvGrpSpPr/>
        <p:nvPr/>
      </p:nvGrpSpPr>
      <p:grpSpPr>
        <a:xfrm>
          <a:off x="0" y="0"/>
          <a:ext cx="0" cy="0"/>
          <a:chOff x="0" y="0"/>
          <a:chExt cx="0" cy="0"/>
        </a:xfrm>
      </p:grpSpPr>
      <p:sp>
        <p:nvSpPr>
          <p:cNvPr id="6" name="ZoneTexte 1"/>
          <p:cNvSpPr txBox="1">
            <a:spLocks noChangeArrowheads="1"/>
          </p:cNvSpPr>
          <p:nvPr userDrawn="1"/>
        </p:nvSpPr>
        <p:spPr bwMode="auto">
          <a:xfrm>
            <a:off x="9525" y="5676900"/>
            <a:ext cx="9144000" cy="2762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r>
              <a:rPr lang="fr-FR" altLang="fr-FR" sz="1200">
                <a:solidFill>
                  <a:srgbClr val="7F7F7F"/>
                </a:solidFill>
                <a:latin typeface="Avenir Book" charset="0"/>
              </a:rPr>
              <a:t>Institut de Recherche en Informatique et Systèmes Aléatoires</a:t>
            </a:r>
          </a:p>
        </p:txBody>
      </p:sp>
      <p:pic>
        <p:nvPicPr>
          <p:cNvPr id="8" name="Image 4" descr="tutelles_diaporama.png"/>
          <p:cNvPicPr>
            <a:picLocks noChangeAspect="1"/>
          </p:cNvPicPr>
          <p:nvPr userDrawn="1"/>
        </p:nvPicPr>
        <p:blipFill>
          <a:blip r:embed="rId2">
            <a:grayscl/>
            <a:alphaModFix amt="53000"/>
            <a:extLst>
              <a:ext uri="{28A0092B-C50C-407E-A947-70E740481C1C}">
                <a14:useLocalDpi xmlns:a14="http://schemas.microsoft.com/office/drawing/2010/main" val="0"/>
              </a:ext>
            </a:extLst>
          </a:blip>
          <a:srcRect/>
          <a:stretch>
            <a:fillRect/>
          </a:stretch>
        </p:blipFill>
        <p:spPr bwMode="auto">
          <a:xfrm>
            <a:off x="2560638" y="6067425"/>
            <a:ext cx="4144962" cy="303213"/>
          </a:xfrm>
          <a:prstGeom prst="rect">
            <a:avLst/>
          </a:prstGeom>
          <a:noFill/>
          <a:ln>
            <a:noFill/>
          </a:ln>
          <a:extLst>
            <a:ext uri="{909E8E84-426E-40DD-AFC4-6F175D3DCCD1}">
              <a14:hiddenFill xmlns:a14="http://schemas.microsoft.com/office/drawing/2010/main">
                <a:solidFill>
                  <a:srgbClr val="FFFFFF">
                    <a:alpha val="5294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6"/>
          <p:cNvSpPr>
            <a:spLocks noGrp="1"/>
          </p:cNvSpPr>
          <p:nvPr>
            <p:ph type="title"/>
          </p:nvPr>
        </p:nvSpPr>
        <p:spPr>
          <a:xfrm>
            <a:off x="20320" y="1666240"/>
            <a:ext cx="9133840" cy="1107440"/>
          </a:xfrm>
          <a:prstGeom prst="rect">
            <a:avLst/>
          </a:prstGeom>
        </p:spPr>
        <p:txBody>
          <a:bodyPr vert="horz"/>
          <a:lstStyle>
            <a:lvl1pPr>
              <a:defRPr sz="3400" b="0" i="0">
                <a:solidFill>
                  <a:schemeClr val="bg1"/>
                </a:solidFill>
                <a:effectLst/>
                <a:latin typeface="+mn-lt"/>
                <a:cs typeface="Myriad Pro"/>
              </a:defRPr>
            </a:lvl1pPr>
          </a:lstStyle>
          <a:p>
            <a:r>
              <a:rPr lang="fr-FR"/>
              <a:t>Cliquez et modifiez le titre</a:t>
            </a:r>
            <a:endParaRPr lang="fr-FR" dirty="0"/>
          </a:p>
        </p:txBody>
      </p:sp>
      <p:sp>
        <p:nvSpPr>
          <p:cNvPr id="14" name="Espace réservé du texte 13"/>
          <p:cNvSpPr>
            <a:spLocks noGrp="1"/>
          </p:cNvSpPr>
          <p:nvPr>
            <p:ph type="body" sz="quarter" idx="10"/>
          </p:nvPr>
        </p:nvSpPr>
        <p:spPr>
          <a:xfrm>
            <a:off x="20320" y="3140075"/>
            <a:ext cx="9133840" cy="903605"/>
          </a:xfrm>
          <a:prstGeom prst="rect">
            <a:avLst/>
          </a:prstGeom>
        </p:spPr>
        <p:txBody>
          <a:bodyPr vert="horz"/>
          <a:lstStyle>
            <a:lvl1pPr marL="0" indent="0" algn="ctr">
              <a:buNone/>
              <a:defRPr sz="2400" b="0" i="0">
                <a:solidFill>
                  <a:srgbClr val="FFFFFF"/>
                </a:solidFill>
                <a:latin typeface="+mn-lt"/>
                <a:cs typeface="Myriad Pro Light"/>
              </a:defRPr>
            </a:lvl1pPr>
            <a:lvl2pPr>
              <a:defRPr b="0" i="0">
                <a:latin typeface="Myriad Pro Light"/>
                <a:cs typeface="Myriad Pro Light"/>
              </a:defRPr>
            </a:lvl2pPr>
            <a:lvl3pPr>
              <a:defRPr b="0" i="0">
                <a:latin typeface="Myriad Pro Light"/>
                <a:cs typeface="Myriad Pro Light"/>
              </a:defRPr>
            </a:lvl3pPr>
            <a:lvl4pPr>
              <a:defRPr b="0" i="0">
                <a:latin typeface="Myriad Pro Light"/>
                <a:cs typeface="Myriad Pro Light"/>
              </a:defRPr>
            </a:lvl4pPr>
            <a:lvl5pPr marL="1828800" indent="0">
              <a:buNone/>
              <a:defRPr b="0" i="0">
                <a:latin typeface="Myriad Pro Light"/>
                <a:cs typeface="Myriad Pro Light"/>
              </a:defRPr>
            </a:lvl5pPr>
          </a:lstStyle>
          <a:p>
            <a:pPr lvl="0"/>
            <a:r>
              <a:rPr lang="fr-FR"/>
              <a:t>Cliquez pour modifier les styles du texte du masque</a:t>
            </a:r>
          </a:p>
        </p:txBody>
      </p:sp>
      <p:sp>
        <p:nvSpPr>
          <p:cNvPr id="5" name="Espace réservé du texte 4"/>
          <p:cNvSpPr>
            <a:spLocks noGrp="1"/>
          </p:cNvSpPr>
          <p:nvPr>
            <p:ph type="body" sz="quarter" idx="11"/>
          </p:nvPr>
        </p:nvSpPr>
        <p:spPr>
          <a:xfrm>
            <a:off x="5749608" y="4692016"/>
            <a:ext cx="3069272" cy="447992"/>
          </a:xfrm>
          <a:prstGeom prst="rect">
            <a:avLst/>
          </a:prstGeom>
        </p:spPr>
        <p:txBody>
          <a:bodyPr vert="horz" anchor="ctr" anchorCtr="0"/>
          <a:lstStyle>
            <a:lvl1pPr marL="0" indent="0" algn="r">
              <a:buNone/>
              <a:defRPr sz="1600" baseline="0">
                <a:solidFill>
                  <a:srgbClr val="BFBFBF"/>
                </a:solidFill>
                <a:effectLst>
                  <a:outerShdw blurRad="50800" dist="38100" dir="720000" algn="tl" rotWithShape="0">
                    <a:srgbClr val="000000">
                      <a:alpha val="43000"/>
                    </a:srgbClr>
                  </a:outerShdw>
                </a:effectLst>
              </a:defRPr>
            </a:lvl1pPr>
            <a:lvl2pPr marL="457200" indent="0">
              <a:buNone/>
              <a:defRPr>
                <a:solidFill>
                  <a:srgbClr val="FF6600"/>
                </a:solidFill>
              </a:defRPr>
            </a:lvl2pPr>
            <a:lvl3pPr marL="914400" indent="0">
              <a:buNone/>
              <a:defRPr>
                <a:solidFill>
                  <a:srgbClr val="FF6600"/>
                </a:solidFill>
              </a:defRPr>
            </a:lvl3pPr>
            <a:lvl4pPr marL="1371600" indent="0">
              <a:buNone/>
              <a:defRPr>
                <a:solidFill>
                  <a:srgbClr val="FF6600"/>
                </a:solidFill>
              </a:defRPr>
            </a:lvl4pPr>
            <a:lvl5pPr marL="1828800" indent="0">
              <a:buNone/>
              <a:defRPr>
                <a:solidFill>
                  <a:srgbClr val="FF6600"/>
                </a:solidFill>
              </a:defRPr>
            </a:lvl5pPr>
          </a:lstStyle>
          <a:p>
            <a:pPr lvl="0"/>
            <a:r>
              <a:rPr lang="fr-FR"/>
              <a:t>Cliquez pour modifier les styles du texte du masque</a:t>
            </a:r>
          </a:p>
        </p:txBody>
      </p:sp>
      <p:sp>
        <p:nvSpPr>
          <p:cNvPr id="15" name="Espace réservé du texte 4"/>
          <p:cNvSpPr>
            <a:spLocks noGrp="1"/>
          </p:cNvSpPr>
          <p:nvPr>
            <p:ph type="body" sz="quarter" idx="12"/>
          </p:nvPr>
        </p:nvSpPr>
        <p:spPr>
          <a:xfrm>
            <a:off x="254000" y="4692016"/>
            <a:ext cx="3069272" cy="447992"/>
          </a:xfrm>
          <a:prstGeom prst="rect">
            <a:avLst/>
          </a:prstGeom>
        </p:spPr>
        <p:txBody>
          <a:bodyPr vert="horz" anchor="ctr" anchorCtr="0"/>
          <a:lstStyle>
            <a:lvl1pPr marL="0" indent="0">
              <a:buNone/>
              <a:defRPr sz="2000">
                <a:solidFill>
                  <a:schemeClr val="bg1">
                    <a:lumMod val="75000"/>
                  </a:schemeClr>
                </a:solidFill>
                <a:effectLst>
                  <a:outerShdw blurRad="50800" dist="38100" dir="1740000" algn="tl" rotWithShape="0">
                    <a:srgbClr val="000000">
                      <a:alpha val="43000"/>
                    </a:srgbClr>
                  </a:outerShdw>
                </a:effectLst>
              </a:defRPr>
            </a:lvl1pPr>
            <a:lvl2pPr marL="457200" indent="0">
              <a:buNone/>
              <a:defRPr>
                <a:solidFill>
                  <a:srgbClr val="FF6600"/>
                </a:solidFill>
              </a:defRPr>
            </a:lvl2pPr>
            <a:lvl3pPr marL="914400" indent="0">
              <a:buNone/>
              <a:defRPr>
                <a:solidFill>
                  <a:srgbClr val="FF6600"/>
                </a:solidFill>
              </a:defRPr>
            </a:lvl3pPr>
            <a:lvl4pPr marL="1371600" indent="0">
              <a:buNone/>
              <a:defRPr>
                <a:solidFill>
                  <a:srgbClr val="FF6600"/>
                </a:solidFill>
              </a:defRPr>
            </a:lvl4pPr>
            <a:lvl5pPr marL="1828800" indent="0">
              <a:buNone/>
              <a:defRPr>
                <a:solidFill>
                  <a:srgbClr val="FF6600"/>
                </a:solidFill>
              </a:defRPr>
            </a:lvl5pPr>
          </a:lstStyle>
          <a:p>
            <a:pPr lvl="0"/>
            <a:r>
              <a:rPr lang="fr-FR"/>
              <a:t>Cliquez pour modifier les styles du texte du masque</a:t>
            </a:r>
          </a:p>
        </p:txBody>
      </p:sp>
    </p:spTree>
    <p:extLst>
      <p:ext uri="{BB962C8B-B14F-4D97-AF65-F5344CB8AC3E}">
        <p14:creationId xmlns:p14="http://schemas.microsoft.com/office/powerpoint/2010/main" val="23712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 légende + image">
    <p:spTree>
      <p:nvGrpSpPr>
        <p:cNvPr id="1" name=""/>
        <p:cNvGrpSpPr/>
        <p:nvPr/>
      </p:nvGrpSpPr>
      <p:grpSpPr>
        <a:xfrm>
          <a:off x="0" y="0"/>
          <a:ext cx="0" cy="0"/>
          <a:chOff x="0" y="0"/>
          <a:chExt cx="0" cy="0"/>
        </a:xfrm>
      </p:grpSpPr>
      <p:sp>
        <p:nvSpPr>
          <p:cNvPr id="2" name="Titre 1"/>
          <p:cNvSpPr>
            <a:spLocks noGrp="1"/>
          </p:cNvSpPr>
          <p:nvPr>
            <p:ph type="title"/>
          </p:nvPr>
        </p:nvSpPr>
        <p:spPr>
          <a:xfrm>
            <a:off x="274320" y="223520"/>
            <a:ext cx="3362960" cy="894080"/>
          </a:xfrm>
        </p:spPr>
        <p:txBody>
          <a:bodyPr anchor="b">
            <a:noAutofit/>
          </a:bodyPr>
          <a:lstStyle>
            <a:lvl1pPr algn="l">
              <a:defRPr sz="2200" b="1">
                <a:solidFill>
                  <a:srgbClr val="FFFFFF"/>
                </a:solidFill>
                <a:latin typeface="Arial"/>
                <a:cs typeface="Arial"/>
              </a:defRPr>
            </a:lvl1pPr>
          </a:lstStyle>
          <a:p>
            <a:r>
              <a:rPr lang="fr-FR" dirty="0"/>
              <a:t>Cliquez et modifiez le titre</a:t>
            </a:r>
          </a:p>
        </p:txBody>
      </p:sp>
      <p:sp>
        <p:nvSpPr>
          <p:cNvPr id="4" name="Espace réservé du texte 3"/>
          <p:cNvSpPr>
            <a:spLocks noGrp="1"/>
          </p:cNvSpPr>
          <p:nvPr>
            <p:ph type="body" sz="half" idx="2"/>
          </p:nvPr>
        </p:nvSpPr>
        <p:spPr>
          <a:xfrm>
            <a:off x="274320" y="1137920"/>
            <a:ext cx="3362960" cy="995680"/>
          </a:xfrm>
          <a:prstGeom prst="rect">
            <a:avLst/>
          </a:prstGeom>
        </p:spPr>
        <p:txBody>
          <a:bodyPr/>
          <a:lstStyle>
            <a:lvl1pPr marL="0" indent="0">
              <a:buNone/>
              <a:defRPr sz="2000">
                <a:solidFill>
                  <a:schemeClr val="tx2">
                    <a:lumMod val="60000"/>
                    <a:lumOff val="40000"/>
                  </a:schemeClr>
                </a:solidFill>
                <a:effectLst>
                  <a:outerShdw blurRad="50800" dist="38100" algn="l" rotWithShape="0">
                    <a:prstClr val="black">
                      <a:alpha val="4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Espace réservé pour une image  2"/>
          <p:cNvSpPr>
            <a:spLocks noGrp="1"/>
          </p:cNvSpPr>
          <p:nvPr>
            <p:ph type="pic" idx="13"/>
          </p:nvPr>
        </p:nvSpPr>
        <p:spPr>
          <a:xfrm>
            <a:off x="3823091" y="223520"/>
            <a:ext cx="3532749" cy="1910080"/>
          </a:xfrm>
          <a:prstGeom prst="rect">
            <a:avLst/>
          </a:prstGeom>
        </p:spPr>
        <p:txBody>
          <a:bodyPr>
            <a:normAutofit/>
          </a:bodyPr>
          <a:lstStyle>
            <a:lvl1pPr marL="0" indent="0">
              <a:buNone/>
              <a:defRPr sz="2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9" name="Espace réservé du texte 2"/>
          <p:cNvSpPr>
            <a:spLocks noGrp="1"/>
          </p:cNvSpPr>
          <p:nvPr>
            <p:ph idx="14"/>
          </p:nvPr>
        </p:nvSpPr>
        <p:spPr bwMode="auto">
          <a:xfrm>
            <a:off x="274320" y="2433637"/>
            <a:ext cx="8636000" cy="3763963"/>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2200"/>
            </a:lvl1pPr>
            <a:lvl2pPr>
              <a:buSzPct val="100000"/>
              <a:defRPr sz="2200"/>
            </a:lvl2pPr>
            <a:lvl3pPr>
              <a:defRPr sz="2000"/>
            </a:lvl3pPr>
            <a:lvl4pPr>
              <a:defRPr sz="1800"/>
            </a:lvl4pPr>
            <a:lvl5pPr>
              <a:defRPr sz="18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e la date 3"/>
          <p:cNvSpPr>
            <a:spLocks noGrp="1"/>
          </p:cNvSpPr>
          <p:nvPr>
            <p:ph type="dt" sz="half" idx="15"/>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000" smtClean="0">
                <a:solidFill>
                  <a:srgbClr val="A6A6A6"/>
                </a:solidFill>
                <a:latin typeface="Arial" charset="0"/>
              </a:defRPr>
            </a:lvl1pPr>
          </a:lstStyle>
          <a:p>
            <a:pPr>
              <a:defRPr/>
            </a:pPr>
            <a:fld id="{44D0DC95-B5EE-AD48-B8C8-CB3AD8435B0E}" type="datetime1">
              <a:rPr lang="fr-FR" altLang="fr-FR" smtClean="0"/>
              <a:t>07/07/2022</a:t>
            </a:fld>
            <a:endParaRPr lang="fr-FR" altLang="fr-FR"/>
          </a:p>
        </p:txBody>
      </p:sp>
      <p:sp>
        <p:nvSpPr>
          <p:cNvPr id="7" name="Espace réservé du pied de page 4"/>
          <p:cNvSpPr>
            <a:spLocks noGrp="1"/>
          </p:cNvSpPr>
          <p:nvPr>
            <p:ph type="ftr" sz="quarter" idx="16"/>
          </p:nvPr>
        </p:nvSpPr>
        <p:spPr>
          <a:xfrm>
            <a:off x="2722563" y="6356350"/>
            <a:ext cx="4978400" cy="365125"/>
          </a:xfrm>
          <a:prstGeom prst="rect">
            <a:avLst/>
          </a:prstGeom>
        </p:spPr>
        <p:txBody>
          <a:bodyPr/>
          <a:lstStyle>
            <a:lvl1pPr eaLnBrk="1" hangingPunct="1">
              <a:defRPr sz="1000">
                <a:solidFill>
                  <a:srgbClr val="A6A6A6"/>
                </a:solidFill>
                <a:latin typeface="+mn-lt"/>
                <a:ea typeface="ＭＳ Ｐゴシック" charset="0"/>
                <a:cs typeface="Myriad Pro"/>
              </a:defRPr>
            </a:lvl1pPr>
          </a:lstStyle>
          <a:p>
            <a:pPr>
              <a:defRPr/>
            </a:pPr>
            <a:r>
              <a:rPr lang="fr-FR" dirty="0"/>
              <a:t>Journée Calcul – GDR ISIS </a:t>
            </a:r>
          </a:p>
        </p:txBody>
      </p:sp>
      <p:sp>
        <p:nvSpPr>
          <p:cNvPr id="10" name="Espace réservé du numéro de diapositive 5"/>
          <p:cNvSpPr>
            <a:spLocks noGrp="1"/>
          </p:cNvSpPr>
          <p:nvPr>
            <p:ph type="sldNum" sz="quarter" idx="17"/>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solidFill>
                  <a:srgbClr val="A6A6A6"/>
                </a:solidFill>
                <a:latin typeface="Arial" charset="0"/>
              </a:defRPr>
            </a:lvl1pPr>
          </a:lstStyle>
          <a:p>
            <a:pPr>
              <a:defRPr/>
            </a:pPr>
            <a:fld id="{F1855694-5799-4C4F-B1DD-D5C16F6D5C7D}" type="slidenum">
              <a:rPr lang="fr-FR" altLang="fr-FR"/>
              <a:pPr>
                <a:defRPr/>
              </a:pPr>
              <a:t>‹N°›</a:t>
            </a:fld>
            <a:endParaRPr lang="fr-FR" altLang="fr-FR"/>
          </a:p>
        </p:txBody>
      </p:sp>
    </p:spTree>
    <p:extLst>
      <p:ext uri="{BB962C8B-B14F-4D97-AF65-F5344CB8AC3E}">
        <p14:creationId xmlns:p14="http://schemas.microsoft.com/office/powerpoint/2010/main" val="189859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41778" y="4905044"/>
            <a:ext cx="5486400" cy="401224"/>
          </a:xfrm>
          <a:gradFill flip="none" rotWithShape="1">
            <a:gsLst>
              <a:gs pos="0">
                <a:schemeClr val="bg1">
                  <a:lumMod val="85000"/>
                </a:schemeClr>
              </a:gs>
              <a:gs pos="100000">
                <a:schemeClr val="bg1">
                  <a:lumMod val="95000"/>
                </a:schemeClr>
              </a:gs>
            </a:gsLst>
            <a:lin ang="5400000" scaled="0"/>
            <a:tileRect/>
          </a:gradFill>
        </p:spPr>
        <p:txBody>
          <a:bodyPr anchor="b">
            <a:noAutofit/>
          </a:bodyPr>
          <a:lstStyle>
            <a:lvl1pPr algn="ctr">
              <a:defRPr sz="2200" b="1">
                <a:latin typeface="Arial"/>
                <a:cs typeface="Arial"/>
              </a:defRPr>
            </a:lvl1pPr>
          </a:lstStyle>
          <a:p>
            <a:r>
              <a:rPr lang="fr-FR" dirty="0"/>
              <a:t>Cliquez et modifiez le titre</a:t>
            </a:r>
          </a:p>
        </p:txBody>
      </p:sp>
      <p:sp>
        <p:nvSpPr>
          <p:cNvPr id="3" name="Espace réservé pour une image  2"/>
          <p:cNvSpPr>
            <a:spLocks noGrp="1"/>
          </p:cNvSpPr>
          <p:nvPr>
            <p:ph type="pic" idx="1"/>
          </p:nvPr>
        </p:nvSpPr>
        <p:spPr>
          <a:xfrm>
            <a:off x="1741778" y="469046"/>
            <a:ext cx="5486400" cy="4012151"/>
          </a:xfrm>
          <a:prstGeom prst="rect">
            <a:avLst/>
          </a:prstGeom>
          <a:ln>
            <a:noFill/>
          </a:ln>
          <a:effectLst>
            <a:outerShdw blurRad="193675" dist="114300" dir="2700000" algn="tl" rotWithShape="0">
              <a:srgbClr val="000000">
                <a:alpha val="43000"/>
              </a:srgbClr>
            </a:outerShdw>
          </a:effectLst>
        </p:spPr>
        <p:style>
          <a:lnRef idx="2">
            <a:schemeClr val="dk1"/>
          </a:lnRef>
          <a:fillRef idx="1">
            <a:schemeClr val="lt1"/>
          </a:fillRef>
          <a:effectRef idx="0">
            <a:schemeClr val="dk1"/>
          </a:effectRef>
          <a:fontRef idx="none"/>
        </p:style>
        <p:txBody>
          <a:bodyPr>
            <a:normAutofit/>
          </a:bodyPr>
          <a:lstStyle>
            <a:lvl1pPr marL="0" indent="0">
              <a:buNone/>
              <a:defRPr sz="2400" b="0">
                <a:ln w="12700" cmpd="sng">
                  <a:noFill/>
                </a:ln>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41778" y="5314923"/>
            <a:ext cx="5486400" cy="804862"/>
          </a:xfrm>
          <a:prstGeom prst="rect">
            <a:avLst/>
          </a:prstGeom>
          <a:gradFill flip="none" rotWithShape="1">
            <a:gsLst>
              <a:gs pos="0">
                <a:schemeClr val="bg1">
                  <a:lumMod val="85000"/>
                </a:schemeClr>
              </a:gs>
              <a:gs pos="76000">
                <a:schemeClr val="bg1"/>
              </a:gs>
            </a:gsLst>
            <a:lin ang="5040000" scaled="0"/>
            <a:tileRect/>
          </a:gradFill>
        </p:spPr>
        <p:txBody>
          <a:bodyPr/>
          <a:lstStyle>
            <a:lvl1pPr marL="0" indent="0" algn="ctr">
              <a:buNone/>
              <a:defRPr sz="2000" b="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000" smtClean="0">
                <a:solidFill>
                  <a:srgbClr val="A6A6A6"/>
                </a:solidFill>
                <a:latin typeface="Arial" charset="0"/>
              </a:defRPr>
            </a:lvl1pPr>
          </a:lstStyle>
          <a:p>
            <a:pPr>
              <a:defRPr/>
            </a:pPr>
            <a:fld id="{FA7A88BB-A61E-8B40-AAF3-8765AFB7BEFF}" type="datetime1">
              <a:rPr lang="fr-FR" altLang="fr-FR" smtClean="0"/>
              <a:t>07/07/2022</a:t>
            </a:fld>
            <a:endParaRPr lang="fr-FR" altLang="fr-FR"/>
          </a:p>
        </p:txBody>
      </p:sp>
      <p:sp>
        <p:nvSpPr>
          <p:cNvPr id="6" name="Espace réservé du pied de page 4"/>
          <p:cNvSpPr>
            <a:spLocks noGrp="1"/>
          </p:cNvSpPr>
          <p:nvPr>
            <p:ph type="ftr" sz="quarter" idx="11"/>
          </p:nvPr>
        </p:nvSpPr>
        <p:spPr>
          <a:xfrm>
            <a:off x="2722563" y="6356350"/>
            <a:ext cx="4978400" cy="365125"/>
          </a:xfrm>
          <a:prstGeom prst="rect">
            <a:avLst/>
          </a:prstGeom>
        </p:spPr>
        <p:txBody>
          <a:bodyPr/>
          <a:lstStyle>
            <a:lvl1pPr eaLnBrk="1" hangingPunct="1">
              <a:defRPr sz="1000">
                <a:solidFill>
                  <a:srgbClr val="A6A6A6"/>
                </a:solidFill>
                <a:latin typeface="+mn-lt"/>
                <a:ea typeface="ＭＳ Ｐゴシック" charset="0"/>
                <a:cs typeface="Myriad Pro"/>
              </a:defRPr>
            </a:lvl1pPr>
          </a:lstStyle>
          <a:p>
            <a:pPr>
              <a:defRPr/>
            </a:pPr>
            <a:r>
              <a:rPr lang="fr-FR" dirty="0"/>
              <a:t>Journée Calcul – GDR ISIS </a:t>
            </a:r>
          </a:p>
        </p:txBody>
      </p:sp>
      <p:sp>
        <p:nvSpPr>
          <p:cNvPr id="7" name="Espace réservé du numéro de diapositive 5"/>
          <p:cNvSpPr>
            <a:spLocks noGrp="1"/>
          </p:cNvSpPr>
          <p:nvPr>
            <p:ph type="sldNum" sz="quarter" idx="12"/>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solidFill>
                  <a:srgbClr val="A6A6A6"/>
                </a:solidFill>
                <a:latin typeface="Arial" charset="0"/>
              </a:defRPr>
            </a:lvl1pPr>
          </a:lstStyle>
          <a:p>
            <a:pPr>
              <a:defRPr/>
            </a:pPr>
            <a:fld id="{4111DCDC-E7FE-5E45-B9EF-155CC4A82C92}" type="slidenum">
              <a:rPr lang="fr-FR" altLang="fr-FR"/>
              <a:pPr>
                <a:defRPr/>
              </a:pPr>
              <a:t>‹N°›</a:t>
            </a:fld>
            <a:endParaRPr lang="fr-FR" altLang="fr-FR"/>
          </a:p>
        </p:txBody>
      </p:sp>
    </p:spTree>
    <p:extLst>
      <p:ext uri="{BB962C8B-B14F-4D97-AF65-F5344CB8AC3E}">
        <p14:creationId xmlns:p14="http://schemas.microsoft.com/office/powerpoint/2010/main" val="17734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Rectangle 4"/>
          <p:cNvSpPr/>
          <p:nvPr userDrawn="1"/>
        </p:nvSpPr>
        <p:spPr>
          <a:xfrm>
            <a:off x="0" y="2205038"/>
            <a:ext cx="9144000" cy="307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b="1" dirty="0"/>
          </a:p>
        </p:txBody>
      </p:sp>
      <p:sp>
        <p:nvSpPr>
          <p:cNvPr id="6" name="Rectangle 5"/>
          <p:cNvSpPr/>
          <p:nvPr userDrawn="1"/>
        </p:nvSpPr>
        <p:spPr>
          <a:xfrm>
            <a:off x="0" y="1443038"/>
            <a:ext cx="9144000" cy="762000"/>
          </a:xfrm>
          <a:prstGeom prst="rect">
            <a:avLst/>
          </a:prstGeom>
          <a:gradFill flip="none" rotWithShape="1">
            <a:gsLst>
              <a:gs pos="11000">
                <a:schemeClr val="tx2"/>
              </a:gs>
              <a:gs pos="38000">
                <a:srgbClr val="336699"/>
              </a:gs>
              <a:gs pos="75000">
                <a:schemeClr val="tx2">
                  <a:lumMod val="75000"/>
                </a:schemeClr>
              </a:gs>
              <a:gs pos="100000">
                <a:schemeClr val="tx1"/>
              </a:gs>
            </a:gsLst>
            <a:path path="rect">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solidFill>
                <a:srgbClr val="254061"/>
              </a:solidFill>
              <a:latin typeface="Myriad Pro"/>
              <a:cs typeface="Myriad Pro"/>
            </a:endParaRPr>
          </a:p>
        </p:txBody>
      </p:sp>
      <p:sp>
        <p:nvSpPr>
          <p:cNvPr id="7" name="ZoneTexte 1"/>
          <p:cNvSpPr txBox="1">
            <a:spLocks noChangeArrowheads="1"/>
          </p:cNvSpPr>
          <p:nvPr userDrawn="1"/>
        </p:nvSpPr>
        <p:spPr bwMode="auto">
          <a:xfrm>
            <a:off x="3921125" y="5827713"/>
            <a:ext cx="5091113" cy="2762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defRPr/>
            </a:pPr>
            <a:r>
              <a:rPr lang="fr-FR" altLang="fr-FR" sz="1200">
                <a:solidFill>
                  <a:srgbClr val="7F7F7F"/>
                </a:solidFill>
                <a:latin typeface="Avenir Book" charset="0"/>
              </a:rPr>
              <a:t>Institut de Recherche en Informatique et Systèmes Aléatoires</a:t>
            </a:r>
          </a:p>
        </p:txBody>
      </p:sp>
      <p:pic>
        <p:nvPicPr>
          <p:cNvPr id="8" name="Image 7" descr="tutelles_diaporama.png"/>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11652" y="6104014"/>
            <a:ext cx="4340908" cy="476604"/>
          </a:xfrm>
          <a:prstGeom prst="rect">
            <a:avLst/>
          </a:prstGeom>
        </p:spPr>
      </p:pic>
      <p:sp>
        <p:nvSpPr>
          <p:cNvPr id="12" name="Espace réservé du texte 3"/>
          <p:cNvSpPr>
            <a:spLocks noGrp="1"/>
          </p:cNvSpPr>
          <p:nvPr>
            <p:ph type="body" sz="half" idx="10"/>
          </p:nvPr>
        </p:nvSpPr>
        <p:spPr>
          <a:xfrm>
            <a:off x="0" y="3637280"/>
            <a:ext cx="9144000" cy="741680"/>
          </a:xfrm>
          <a:prstGeom prst="rect">
            <a:avLst/>
          </a:prstGeom>
        </p:spPr>
        <p:txBody>
          <a:bodyPr/>
          <a:lstStyle>
            <a:lvl1pPr marL="0" indent="0" algn="ctr">
              <a:buNone/>
              <a:defRPr sz="2400" b="0" i="0" baseline="0">
                <a:solidFill>
                  <a:schemeClr val="accent1">
                    <a:lumMod val="50000"/>
                  </a:schemeClr>
                </a:solidFill>
                <a:latin typeface="+mn-lt"/>
                <a:cs typeface="Myriad Pr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Espace réservé du texte 3"/>
          <p:cNvSpPr>
            <a:spLocks noGrp="1"/>
          </p:cNvSpPr>
          <p:nvPr>
            <p:ph type="body" sz="half" idx="2"/>
          </p:nvPr>
        </p:nvSpPr>
        <p:spPr>
          <a:xfrm>
            <a:off x="0" y="2529840"/>
            <a:ext cx="9144000" cy="873760"/>
          </a:xfrm>
          <a:prstGeom prst="rect">
            <a:avLst/>
          </a:prstGeom>
        </p:spPr>
        <p:txBody>
          <a:bodyPr/>
          <a:lstStyle>
            <a:lvl1pPr marL="0" indent="0" algn="ctr">
              <a:buNone/>
              <a:defRPr sz="3000" b="1" baseline="0">
                <a:solidFill>
                  <a:schemeClr val="tx1"/>
                </a:solidFill>
                <a:latin typeface="+mn-lt"/>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 name="Titre 1"/>
          <p:cNvSpPr>
            <a:spLocks noGrp="1"/>
          </p:cNvSpPr>
          <p:nvPr>
            <p:ph type="title"/>
          </p:nvPr>
        </p:nvSpPr>
        <p:spPr>
          <a:xfrm>
            <a:off x="0" y="4739918"/>
            <a:ext cx="9144000" cy="365760"/>
          </a:xfrm>
          <a:prstGeom prst="rect">
            <a:avLst/>
          </a:prstGeom>
          <a:ln>
            <a:noFill/>
          </a:ln>
        </p:spPr>
        <p:txBody>
          <a:bodyPr anchor="b"/>
          <a:lstStyle>
            <a:lvl1pPr algn="ctr">
              <a:defRPr sz="2000" b="0" i="0" baseline="0">
                <a:ln>
                  <a:noFill/>
                </a:ln>
                <a:solidFill>
                  <a:schemeClr val="accent1">
                    <a:lumMod val="75000"/>
                  </a:schemeClr>
                </a:solidFill>
                <a:effectLst/>
                <a:latin typeface="+mn-lt"/>
                <a:cs typeface="Myriad Pro Light"/>
              </a:defRPr>
            </a:lvl1pPr>
          </a:lstStyle>
          <a:p>
            <a:r>
              <a:rPr lang="fr-FR"/>
              <a:t>Cliquez et modifiez le titre</a:t>
            </a:r>
            <a:endParaRPr lang="fr-FR" dirty="0"/>
          </a:p>
        </p:txBody>
      </p:sp>
    </p:spTree>
    <p:extLst>
      <p:ext uri="{BB962C8B-B14F-4D97-AF65-F5344CB8AC3E}">
        <p14:creationId xmlns:p14="http://schemas.microsoft.com/office/powerpoint/2010/main" val="181476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9634" y="364309"/>
            <a:ext cx="8229599" cy="641532"/>
          </a:xfrm>
          <a:prstGeom prst="rect">
            <a:avLst/>
          </a:prstGeom>
        </p:spPr>
        <p:txBody>
          <a:bodyPr/>
          <a:lstStyle>
            <a:lvl1pPr marL="0" indent="0">
              <a:buFont typeface="+mj-lt"/>
              <a:buNone/>
              <a:defRPr sz="3200" b="1">
                <a:solidFill>
                  <a:schemeClr val="bg1"/>
                </a:solidFill>
                <a:effectLst/>
              </a:defRPr>
            </a:lvl1pPr>
          </a:lstStyle>
          <a:p>
            <a:r>
              <a:rPr lang="fr-FR" dirty="0"/>
              <a:t>Cliquez et modifiez le titre</a:t>
            </a:r>
          </a:p>
        </p:txBody>
      </p:sp>
      <p:sp>
        <p:nvSpPr>
          <p:cNvPr id="8" name="Espace réservé du texte 2"/>
          <p:cNvSpPr>
            <a:spLocks noGrp="1"/>
          </p:cNvSpPr>
          <p:nvPr>
            <p:ph idx="1"/>
          </p:nvPr>
        </p:nvSpPr>
        <p:spPr bwMode="auto">
          <a:xfrm>
            <a:off x="457200" y="1397726"/>
            <a:ext cx="8229600" cy="4728437"/>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2400"/>
            </a:lvl1pPr>
            <a:lvl2pPr>
              <a:buSzPct val="100000"/>
              <a:defRPr sz="2000"/>
            </a:lvl2pPr>
            <a:lvl3pPr>
              <a:defRPr sz="2000"/>
            </a:lvl3pPr>
            <a:lvl4pPr>
              <a:defRPr sz="1800"/>
            </a:lvl4pPr>
            <a:lvl5pPr>
              <a:defRPr sz="18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600" smtClean="0">
                <a:solidFill>
                  <a:schemeClr val="tx1"/>
                </a:solidFill>
                <a:latin typeface="Arial" charset="0"/>
              </a:defRPr>
            </a:lvl1pPr>
          </a:lstStyle>
          <a:p>
            <a:pPr>
              <a:defRPr/>
            </a:pPr>
            <a:fld id="{47E3D6D9-1AEC-9D4D-ABBE-835D4AFD34D3}" type="datetime1">
              <a:rPr lang="fr-FR" altLang="fr-FR" smtClean="0"/>
              <a:pPr>
                <a:defRPr/>
              </a:pPr>
              <a:t>07/07/2022</a:t>
            </a:fld>
            <a:endParaRPr lang="fr-FR" altLang="fr-FR"/>
          </a:p>
        </p:txBody>
      </p:sp>
      <p:sp>
        <p:nvSpPr>
          <p:cNvPr id="5" name="Espace réservé du pied de page 4"/>
          <p:cNvSpPr>
            <a:spLocks noGrp="1"/>
          </p:cNvSpPr>
          <p:nvPr>
            <p:ph type="ftr" sz="quarter" idx="11"/>
          </p:nvPr>
        </p:nvSpPr>
        <p:spPr>
          <a:xfrm>
            <a:off x="2722563" y="6356350"/>
            <a:ext cx="4978400" cy="365125"/>
          </a:xfrm>
          <a:prstGeom prst="rect">
            <a:avLst/>
          </a:prstGeom>
        </p:spPr>
        <p:txBody>
          <a:bodyPr/>
          <a:lstStyle>
            <a:lvl1pPr algn="ctr" eaLnBrk="1" hangingPunct="1">
              <a:defRPr sz="1600">
                <a:solidFill>
                  <a:schemeClr val="tx1"/>
                </a:solidFill>
                <a:latin typeface="+mn-lt"/>
                <a:ea typeface="ＭＳ Ｐゴシック" charset="0"/>
                <a:cs typeface="Myriad Pro"/>
              </a:defRPr>
            </a:lvl1pPr>
          </a:lstStyle>
          <a:p>
            <a:pPr>
              <a:defRPr/>
            </a:pPr>
            <a:r>
              <a:rPr lang="fr-FR" dirty="0"/>
              <a:t>Journée Calcul – GDR ISIS </a:t>
            </a:r>
          </a:p>
        </p:txBody>
      </p:sp>
      <p:sp>
        <p:nvSpPr>
          <p:cNvPr id="6" name="Espace réservé du numéro de diapositive 5"/>
          <p:cNvSpPr>
            <a:spLocks noGrp="1"/>
          </p:cNvSpPr>
          <p:nvPr>
            <p:ph type="sldNum" sz="quarter" idx="12"/>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600" smtClean="0">
                <a:solidFill>
                  <a:schemeClr val="tx1"/>
                </a:solidFill>
                <a:latin typeface="Arial" charset="0"/>
              </a:defRPr>
            </a:lvl1pPr>
          </a:lstStyle>
          <a:p>
            <a:pPr>
              <a:defRPr/>
            </a:pPr>
            <a:fld id="{DBD9ECEC-04D6-3843-88DC-A7C45AC16B9C}" type="slidenum">
              <a:rPr lang="fr-FR" altLang="fr-FR" smtClean="0"/>
              <a:pPr>
                <a:defRPr/>
              </a:pPr>
              <a:t>‹N°›</a:t>
            </a:fld>
            <a:endParaRPr lang="fr-FR" altLang="fr-FR"/>
          </a:p>
        </p:txBody>
      </p:sp>
    </p:spTree>
    <p:extLst>
      <p:ext uri="{BB962C8B-B14F-4D97-AF65-F5344CB8AC3E}">
        <p14:creationId xmlns:p14="http://schemas.microsoft.com/office/powerpoint/2010/main" val="11654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306286"/>
            <a:ext cx="4038600" cy="4819877"/>
          </a:xfrm>
          <a:prstGeom prst="rect">
            <a:avLst/>
          </a:prstGeom>
        </p:spPr>
        <p:txBody>
          <a:bodyPr/>
          <a:lstStyle>
            <a:lvl1pPr>
              <a:defRPr sz="2400" b="0">
                <a:latin typeface="+mn-lt"/>
                <a:cs typeface="Arial"/>
              </a:defRPr>
            </a:lvl1pPr>
            <a:lvl2pPr>
              <a:defRPr sz="2400">
                <a:latin typeface="+mn-lt"/>
                <a:cs typeface="Arial"/>
              </a:defRPr>
            </a:lvl2pPr>
            <a:lvl3pPr>
              <a:defRPr sz="2000">
                <a:latin typeface="+mn-lt"/>
                <a:cs typeface="Arial"/>
              </a:defRPr>
            </a:lvl3pPr>
            <a:lvl4pPr>
              <a:defRPr sz="1800">
                <a:latin typeface="+mn-lt"/>
                <a:cs typeface="Arial"/>
              </a:defRPr>
            </a:lvl4pPr>
            <a:lvl5pPr>
              <a:defRPr sz="1800">
                <a:latin typeface="+mn-lt"/>
                <a:cs typeface="Arial"/>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sz="half" idx="13"/>
          </p:nvPr>
        </p:nvSpPr>
        <p:spPr>
          <a:xfrm>
            <a:off x="4632960" y="1306286"/>
            <a:ext cx="4038600" cy="4819877"/>
          </a:xfrm>
          <a:prstGeom prst="rect">
            <a:avLst/>
          </a:prstGeom>
        </p:spPr>
        <p:txBody>
          <a:bodyPr/>
          <a:lstStyle>
            <a:lvl1pPr marL="342900" marR="0" indent="-342900" algn="l" defTabSz="457200" rtl="0" eaLnBrk="0" fontAlgn="base" latinLnBrk="0" hangingPunct="0">
              <a:lnSpc>
                <a:spcPct val="100000"/>
              </a:lnSpc>
              <a:spcBef>
                <a:spcPct val="20000"/>
              </a:spcBef>
              <a:spcAft>
                <a:spcPct val="0"/>
              </a:spcAft>
              <a:buClr>
                <a:srgbClr val="FF6600"/>
              </a:buClr>
              <a:buSzTx/>
              <a:buFont typeface="Wingdings" charset="0"/>
              <a:buChar char="§"/>
              <a:tabLst/>
              <a:defRPr sz="2400" b="0">
                <a:latin typeface="+mj-lt"/>
                <a:cs typeface="Myriad Pro"/>
              </a:defRPr>
            </a:lvl1pPr>
            <a:lvl2pPr marL="742950" marR="0" indent="-285750" algn="l" defTabSz="457200" rtl="0" eaLnBrk="0" fontAlgn="base" latinLnBrk="0" hangingPunct="0">
              <a:lnSpc>
                <a:spcPct val="100000"/>
              </a:lnSpc>
              <a:spcBef>
                <a:spcPct val="20000"/>
              </a:spcBef>
              <a:spcAft>
                <a:spcPct val="0"/>
              </a:spcAft>
              <a:buClrTx/>
              <a:buSzPct val="100000"/>
              <a:buFont typeface="Arial"/>
              <a:buChar char="•"/>
              <a:tabLst/>
              <a:defRPr sz="2400">
                <a:latin typeface="+mj-lt"/>
                <a:cs typeface="Myriad Pro"/>
              </a:defRPr>
            </a:lvl2pPr>
            <a:lvl3pPr marL="1143000" marR="0" indent="-228600" algn="l" defTabSz="457200" rtl="0" eaLnBrk="0" fontAlgn="base" latinLnBrk="0" hangingPunct="0">
              <a:lnSpc>
                <a:spcPct val="100000"/>
              </a:lnSpc>
              <a:spcBef>
                <a:spcPct val="20000"/>
              </a:spcBef>
              <a:spcAft>
                <a:spcPct val="0"/>
              </a:spcAft>
              <a:buClr>
                <a:srgbClr val="FF6600"/>
              </a:buClr>
              <a:buSzPct val="80000"/>
              <a:buFont typeface="Arial" charset="0"/>
              <a:buChar char="•"/>
              <a:tabLst/>
              <a:defRPr sz="2000">
                <a:latin typeface="+mj-lt"/>
                <a:cs typeface="Myriad Pro"/>
              </a:defRPr>
            </a:lvl3pPr>
            <a:lvl4pPr marL="1600200" marR="0" indent="-228600" algn="l" defTabSz="457200" rtl="0" eaLnBrk="0" fontAlgn="base" latinLnBrk="0" hangingPunct="0">
              <a:lnSpc>
                <a:spcPct val="100000"/>
              </a:lnSpc>
              <a:spcBef>
                <a:spcPct val="20000"/>
              </a:spcBef>
              <a:spcAft>
                <a:spcPct val="0"/>
              </a:spcAft>
              <a:buClrTx/>
              <a:buSzPct val="80000"/>
              <a:buFont typeface="Wingdings" charset="2"/>
              <a:buChar char="§"/>
              <a:tabLst/>
              <a:defRPr sz="1800">
                <a:latin typeface="+mj-lt"/>
                <a:cs typeface="Myriad Pro"/>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sz="1800">
                <a:latin typeface="+mj-lt"/>
                <a:cs typeface="Myriad Pro"/>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solidFill>
                  <a:schemeClr val="tx1"/>
                </a:solidFill>
                <a:latin typeface="Arial" charset="0"/>
              </a:defRPr>
            </a:lvl1pPr>
          </a:lstStyle>
          <a:p>
            <a:pPr>
              <a:defRPr/>
            </a:pPr>
            <a:fld id="{A715C740-3DF7-4A4D-8A75-3544D1C1567A}" type="datetime1">
              <a:rPr lang="fr-FR" altLang="fr-FR" smtClean="0"/>
              <a:pPr>
                <a:defRPr/>
              </a:pPr>
              <a:t>07/07/2022</a:t>
            </a:fld>
            <a:endParaRPr lang="fr-FR" altLang="fr-FR"/>
          </a:p>
        </p:txBody>
      </p:sp>
      <p:sp>
        <p:nvSpPr>
          <p:cNvPr id="6" name="Espace réservé du pied de page 4"/>
          <p:cNvSpPr>
            <a:spLocks noGrp="1"/>
          </p:cNvSpPr>
          <p:nvPr>
            <p:ph type="ftr" sz="quarter" idx="15"/>
          </p:nvPr>
        </p:nvSpPr>
        <p:spPr>
          <a:xfrm>
            <a:off x="2722563" y="6356350"/>
            <a:ext cx="3516005" cy="365125"/>
          </a:xfrm>
          <a:prstGeom prst="rect">
            <a:avLst/>
          </a:prstGeom>
        </p:spPr>
        <p:txBody>
          <a:bodyPr/>
          <a:lstStyle>
            <a:lvl1pPr algn="ctr" eaLnBrk="1" hangingPunct="1">
              <a:defRPr sz="1800">
                <a:solidFill>
                  <a:schemeClr val="tx1"/>
                </a:solidFill>
                <a:latin typeface="+mn-lt"/>
                <a:ea typeface="ＭＳ Ｐゴシック" charset="0"/>
                <a:cs typeface="Myriad Pro"/>
              </a:defRPr>
            </a:lvl1pPr>
          </a:lstStyle>
          <a:p>
            <a:pPr>
              <a:defRPr/>
            </a:pPr>
            <a:r>
              <a:rPr lang="fr-FR" dirty="0"/>
              <a:t>Journée Calcul – GDR ISIS </a:t>
            </a:r>
          </a:p>
        </p:txBody>
      </p:sp>
      <p:sp>
        <p:nvSpPr>
          <p:cNvPr id="7" name="Espace réservé du numéro de diapositive 5"/>
          <p:cNvSpPr>
            <a:spLocks noGrp="1"/>
          </p:cNvSpPr>
          <p:nvPr>
            <p:ph type="sldNum" sz="quarter" idx="16"/>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800" smtClean="0">
                <a:solidFill>
                  <a:schemeClr val="tx1"/>
                </a:solidFill>
                <a:latin typeface="Arial" charset="0"/>
              </a:defRPr>
            </a:lvl1pPr>
          </a:lstStyle>
          <a:p>
            <a:pPr>
              <a:defRPr/>
            </a:pPr>
            <a:fld id="{76278404-3A45-144A-B4CB-24634C9936A8}" type="slidenum">
              <a:rPr lang="fr-FR" altLang="fr-FR" smtClean="0"/>
              <a:pPr>
                <a:defRPr/>
              </a:pPr>
              <a:t>‹N°›</a:t>
            </a:fld>
            <a:endParaRPr lang="fr-FR" altLang="fr-FR"/>
          </a:p>
        </p:txBody>
      </p:sp>
      <p:sp>
        <p:nvSpPr>
          <p:cNvPr id="8" name="Titre 1"/>
          <p:cNvSpPr>
            <a:spLocks noGrp="1"/>
          </p:cNvSpPr>
          <p:nvPr>
            <p:ph type="title"/>
          </p:nvPr>
        </p:nvSpPr>
        <p:spPr>
          <a:xfrm>
            <a:off x="339634" y="364309"/>
            <a:ext cx="8229599" cy="641532"/>
          </a:xfrm>
          <a:prstGeom prst="rect">
            <a:avLst/>
          </a:prstGeom>
        </p:spPr>
        <p:txBody>
          <a:bodyPr/>
          <a:lstStyle>
            <a:lvl1pPr marL="0" indent="0">
              <a:buFont typeface="+mj-lt"/>
              <a:buNone/>
              <a:defRPr sz="3600" b="1">
                <a:solidFill>
                  <a:schemeClr val="bg1"/>
                </a:solidFill>
                <a:effectLst/>
              </a:defRPr>
            </a:lvl1pPr>
          </a:lstStyle>
          <a:p>
            <a:r>
              <a:rPr lang="fr-FR" dirty="0"/>
              <a:t>Cliquez et modifiez le titre</a:t>
            </a:r>
          </a:p>
        </p:txBody>
      </p:sp>
    </p:spTree>
    <p:extLst>
      <p:ext uri="{BB962C8B-B14F-4D97-AF65-F5344CB8AC3E}">
        <p14:creationId xmlns:p14="http://schemas.microsoft.com/office/powerpoint/2010/main" val="290409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402080"/>
            <a:ext cx="4040188" cy="772795"/>
          </a:xfrm>
          <a:prstGeom prst="rect">
            <a:avLst/>
          </a:prstGeom>
        </p:spPr>
        <p:txBody>
          <a:bodyPr anchor="b"/>
          <a:lstStyle>
            <a:lvl1pPr marL="0" indent="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000" b="1"/>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5" y="1402080"/>
            <a:ext cx="4041775" cy="772795"/>
          </a:xfrm>
          <a:prstGeom prst="rect">
            <a:avLst/>
          </a:prstGeom>
        </p:spPr>
        <p:txBody>
          <a:bodyPr anchor="b"/>
          <a:lstStyle>
            <a:lvl1pPr marL="0" indent="0">
              <a:buNone/>
              <a:defRPr sz="2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0" name="Espace réservé du contenu 3"/>
          <p:cNvSpPr>
            <a:spLocks noGrp="1"/>
          </p:cNvSpPr>
          <p:nvPr>
            <p:ph sz="half" idx="13"/>
          </p:nvPr>
        </p:nvSpPr>
        <p:spPr>
          <a:xfrm>
            <a:off x="4643120" y="2174875"/>
            <a:ext cx="4040188" cy="3951288"/>
          </a:xfrm>
          <a:prstGeom prst="rect">
            <a:avLst/>
          </a:prstGeom>
        </p:spPr>
        <p:txBody>
          <a:bodyPr/>
          <a:lstStyle>
            <a:lvl1pPr>
              <a:defRPr sz="2000" b="1"/>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000" smtClean="0">
                <a:solidFill>
                  <a:srgbClr val="A6A6A6"/>
                </a:solidFill>
                <a:latin typeface="Arial" charset="0"/>
              </a:defRPr>
            </a:lvl1pPr>
          </a:lstStyle>
          <a:p>
            <a:pPr>
              <a:defRPr/>
            </a:pPr>
            <a:fld id="{E3E57CF5-B625-4142-83CF-8FEFF858A7AC}" type="datetime1">
              <a:rPr lang="fr-FR" altLang="fr-FR" smtClean="0"/>
              <a:t>07/07/2022</a:t>
            </a:fld>
            <a:endParaRPr lang="fr-FR" altLang="fr-FR"/>
          </a:p>
        </p:txBody>
      </p:sp>
      <p:sp>
        <p:nvSpPr>
          <p:cNvPr id="8" name="Espace réservé du pied de page 4"/>
          <p:cNvSpPr>
            <a:spLocks noGrp="1"/>
          </p:cNvSpPr>
          <p:nvPr>
            <p:ph type="ftr" sz="quarter" idx="15"/>
          </p:nvPr>
        </p:nvSpPr>
        <p:spPr>
          <a:xfrm>
            <a:off x="2722563" y="6356350"/>
            <a:ext cx="4978400" cy="365125"/>
          </a:xfrm>
          <a:prstGeom prst="rect">
            <a:avLst/>
          </a:prstGeom>
        </p:spPr>
        <p:txBody>
          <a:bodyPr/>
          <a:lstStyle>
            <a:lvl1pPr eaLnBrk="1" hangingPunct="1">
              <a:defRPr sz="1000">
                <a:solidFill>
                  <a:srgbClr val="A6A6A6"/>
                </a:solidFill>
                <a:latin typeface="+mn-lt"/>
                <a:ea typeface="ＭＳ Ｐゴシック" charset="0"/>
                <a:cs typeface="Myriad Pro"/>
              </a:defRPr>
            </a:lvl1pPr>
          </a:lstStyle>
          <a:p>
            <a:pPr>
              <a:defRPr/>
            </a:pPr>
            <a:r>
              <a:rPr lang="fr-FR" dirty="0"/>
              <a:t>Journée Calcul – GDR ISIS </a:t>
            </a:r>
          </a:p>
        </p:txBody>
      </p:sp>
      <p:sp>
        <p:nvSpPr>
          <p:cNvPr id="9" name="Espace réservé du numéro de diapositive 5"/>
          <p:cNvSpPr>
            <a:spLocks noGrp="1"/>
          </p:cNvSpPr>
          <p:nvPr>
            <p:ph type="sldNum" sz="quarter" idx="16"/>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solidFill>
                  <a:srgbClr val="A6A6A6"/>
                </a:solidFill>
                <a:latin typeface="Arial" charset="0"/>
              </a:defRPr>
            </a:lvl1pPr>
          </a:lstStyle>
          <a:p>
            <a:pPr>
              <a:defRPr/>
            </a:pPr>
            <a:fld id="{0DB7E05B-113E-664D-BA08-4BF9DB8B0B58}" type="slidenum">
              <a:rPr lang="fr-FR" altLang="fr-FR"/>
              <a:pPr>
                <a:defRPr/>
              </a:pPr>
              <a:t>‹N°›</a:t>
            </a:fld>
            <a:endParaRPr lang="fr-FR" altLang="fr-FR"/>
          </a:p>
        </p:txBody>
      </p:sp>
      <p:sp>
        <p:nvSpPr>
          <p:cNvPr id="11" name="Titre 1"/>
          <p:cNvSpPr>
            <a:spLocks noGrp="1"/>
          </p:cNvSpPr>
          <p:nvPr>
            <p:ph type="title"/>
          </p:nvPr>
        </p:nvSpPr>
        <p:spPr>
          <a:xfrm>
            <a:off x="339634" y="364309"/>
            <a:ext cx="8229599" cy="641532"/>
          </a:xfrm>
          <a:prstGeom prst="rect">
            <a:avLst/>
          </a:prstGeom>
        </p:spPr>
        <p:txBody>
          <a:bodyPr/>
          <a:lstStyle>
            <a:lvl1pPr marL="0" indent="0">
              <a:buFont typeface="+mj-lt"/>
              <a:buNone/>
              <a:defRPr sz="3600" b="1">
                <a:solidFill>
                  <a:schemeClr val="bg1"/>
                </a:solidFill>
                <a:effectLst/>
              </a:defRPr>
            </a:lvl1pPr>
          </a:lstStyle>
          <a:p>
            <a:r>
              <a:rPr lang="fr-FR" dirty="0"/>
              <a:t>Cliquez et modifiez le titre</a:t>
            </a:r>
          </a:p>
        </p:txBody>
      </p:sp>
    </p:spTree>
    <p:extLst>
      <p:ext uri="{BB962C8B-B14F-4D97-AF65-F5344CB8AC3E}">
        <p14:creationId xmlns:p14="http://schemas.microsoft.com/office/powerpoint/2010/main" val="183800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64160" y="643915"/>
            <a:ext cx="2458720" cy="1066299"/>
          </a:xfrm>
          <a:prstGeom prst="rect">
            <a:avLst/>
          </a:prstGeom>
          <a:gradFill flip="none" rotWithShape="1">
            <a:gsLst>
              <a:gs pos="0">
                <a:schemeClr val="bg1">
                  <a:lumMod val="95000"/>
                </a:schemeClr>
              </a:gs>
              <a:gs pos="100000">
                <a:schemeClr val="bg1">
                  <a:lumMod val="85000"/>
                </a:schemeClr>
              </a:gs>
            </a:gsLst>
            <a:lin ang="16200000" scaled="0"/>
            <a:tileRect/>
          </a:gradFill>
        </p:spPr>
        <p:txBody>
          <a:bodyPr anchor="b"/>
          <a:lstStyle>
            <a:lvl1pPr algn="l">
              <a:defRPr sz="2200" b="1"/>
            </a:lvl1pPr>
          </a:lstStyle>
          <a:p>
            <a:r>
              <a:rPr lang="fr-FR" dirty="0"/>
              <a:t>Cliquez et modifiez le titre</a:t>
            </a:r>
          </a:p>
        </p:txBody>
      </p:sp>
      <p:sp>
        <p:nvSpPr>
          <p:cNvPr id="4" name="Espace réservé du texte 3"/>
          <p:cNvSpPr>
            <a:spLocks noGrp="1"/>
          </p:cNvSpPr>
          <p:nvPr>
            <p:ph type="body" sz="half" idx="2"/>
          </p:nvPr>
        </p:nvSpPr>
        <p:spPr>
          <a:xfrm>
            <a:off x="264160" y="1710214"/>
            <a:ext cx="2458720" cy="4415949"/>
          </a:xfrm>
          <a:prstGeom prst="rect">
            <a:avLst/>
          </a:prstGeom>
          <a:gradFill flip="none" rotWithShape="1">
            <a:gsLst>
              <a:gs pos="0">
                <a:schemeClr val="bg1">
                  <a:lumMod val="85000"/>
                </a:schemeClr>
              </a:gs>
              <a:gs pos="76000">
                <a:schemeClr val="bg1"/>
              </a:gs>
            </a:gsLst>
            <a:lin ang="6600000" scaled="0"/>
            <a:tileRect/>
          </a:gradFill>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8" name="Espace réservé du texte 2"/>
          <p:cNvSpPr>
            <a:spLocks noGrp="1"/>
          </p:cNvSpPr>
          <p:nvPr>
            <p:ph idx="1"/>
          </p:nvPr>
        </p:nvSpPr>
        <p:spPr bwMode="auto">
          <a:xfrm>
            <a:off x="3058160" y="643916"/>
            <a:ext cx="5628640" cy="5482248"/>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2000"/>
            </a:lvl1pPr>
            <a:lvl2pPr>
              <a:buSzPct val="100000"/>
              <a:defRPr sz="2000"/>
            </a:lvl2pPr>
            <a:lvl3pPr>
              <a:defRPr sz="1800"/>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000" smtClean="0">
                <a:solidFill>
                  <a:srgbClr val="A6A6A6"/>
                </a:solidFill>
                <a:latin typeface="Arial" charset="0"/>
              </a:defRPr>
            </a:lvl1pPr>
          </a:lstStyle>
          <a:p>
            <a:pPr>
              <a:defRPr/>
            </a:pPr>
            <a:fld id="{2FE252BC-9372-554F-8D03-C5E29950FA2E}" type="datetime1">
              <a:rPr lang="fr-FR" altLang="fr-FR" smtClean="0"/>
              <a:t>07/07/2022</a:t>
            </a:fld>
            <a:endParaRPr lang="fr-FR" altLang="fr-FR"/>
          </a:p>
        </p:txBody>
      </p:sp>
      <p:sp>
        <p:nvSpPr>
          <p:cNvPr id="6" name="Espace réservé du pied de page 4"/>
          <p:cNvSpPr>
            <a:spLocks noGrp="1"/>
          </p:cNvSpPr>
          <p:nvPr>
            <p:ph type="ftr" sz="quarter" idx="11"/>
          </p:nvPr>
        </p:nvSpPr>
        <p:spPr>
          <a:xfrm>
            <a:off x="2722563" y="6356350"/>
            <a:ext cx="4978400" cy="365125"/>
          </a:xfrm>
          <a:prstGeom prst="rect">
            <a:avLst/>
          </a:prstGeom>
        </p:spPr>
        <p:txBody>
          <a:bodyPr/>
          <a:lstStyle>
            <a:lvl1pPr eaLnBrk="1" hangingPunct="1">
              <a:defRPr sz="1000">
                <a:solidFill>
                  <a:srgbClr val="A6A6A6"/>
                </a:solidFill>
                <a:latin typeface="+mn-lt"/>
                <a:ea typeface="ＭＳ Ｐゴシック" charset="0"/>
                <a:cs typeface="Myriad Pro"/>
              </a:defRPr>
            </a:lvl1pPr>
          </a:lstStyle>
          <a:p>
            <a:pPr>
              <a:defRPr/>
            </a:pPr>
            <a:r>
              <a:rPr lang="fr-FR" dirty="0"/>
              <a:t>Journée Calcul – GDR ISIS </a:t>
            </a:r>
          </a:p>
        </p:txBody>
      </p:sp>
      <p:sp>
        <p:nvSpPr>
          <p:cNvPr id="7" name="Espace réservé du numéro de diapositive 5"/>
          <p:cNvSpPr>
            <a:spLocks noGrp="1"/>
          </p:cNvSpPr>
          <p:nvPr>
            <p:ph type="sldNum" sz="quarter" idx="12"/>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solidFill>
                  <a:srgbClr val="A6A6A6"/>
                </a:solidFill>
                <a:latin typeface="Arial" charset="0"/>
              </a:defRPr>
            </a:lvl1pPr>
          </a:lstStyle>
          <a:p>
            <a:pPr>
              <a:defRPr/>
            </a:pPr>
            <a:fld id="{3C0E5566-69B3-DE45-9F46-55D9C8DBAA02}" type="slidenum">
              <a:rPr lang="fr-FR" altLang="fr-FR"/>
              <a:pPr>
                <a:defRPr/>
              </a:pPr>
              <a:t>‹N°›</a:t>
            </a:fld>
            <a:endParaRPr lang="fr-FR" altLang="fr-FR"/>
          </a:p>
        </p:txBody>
      </p:sp>
    </p:spTree>
    <p:extLst>
      <p:ext uri="{BB962C8B-B14F-4D97-AF65-F5344CB8AC3E}">
        <p14:creationId xmlns:p14="http://schemas.microsoft.com/office/powerpoint/2010/main" val="198238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200" b="1"/>
            </a:lvl1pPr>
          </a:lstStyle>
          <a:p>
            <a:r>
              <a:rPr lang="fr-FR" dirty="0"/>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2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000" smtClean="0">
                <a:solidFill>
                  <a:srgbClr val="A6A6A6"/>
                </a:solidFill>
                <a:latin typeface="Arial" charset="0"/>
              </a:defRPr>
            </a:lvl1pPr>
          </a:lstStyle>
          <a:p>
            <a:pPr>
              <a:defRPr/>
            </a:pPr>
            <a:fld id="{06C7DADA-0D14-AB43-AE9F-04E9F3515310}" type="datetime1">
              <a:rPr lang="fr-FR" altLang="fr-FR" smtClean="0"/>
              <a:t>07/07/2022</a:t>
            </a:fld>
            <a:endParaRPr lang="fr-FR" altLang="fr-FR"/>
          </a:p>
        </p:txBody>
      </p:sp>
      <p:sp>
        <p:nvSpPr>
          <p:cNvPr id="6" name="Espace réservé du pied de page 4"/>
          <p:cNvSpPr>
            <a:spLocks noGrp="1"/>
          </p:cNvSpPr>
          <p:nvPr>
            <p:ph type="ftr" sz="quarter" idx="11"/>
          </p:nvPr>
        </p:nvSpPr>
        <p:spPr>
          <a:xfrm>
            <a:off x="2722563" y="6356350"/>
            <a:ext cx="4978400" cy="365125"/>
          </a:xfrm>
          <a:prstGeom prst="rect">
            <a:avLst/>
          </a:prstGeom>
        </p:spPr>
        <p:txBody>
          <a:bodyPr/>
          <a:lstStyle>
            <a:lvl1pPr eaLnBrk="1" hangingPunct="1">
              <a:defRPr sz="1000">
                <a:solidFill>
                  <a:srgbClr val="A6A6A6"/>
                </a:solidFill>
                <a:latin typeface="+mn-lt"/>
                <a:ea typeface="ＭＳ Ｐゴシック" charset="0"/>
                <a:cs typeface="Myriad Pro"/>
              </a:defRPr>
            </a:lvl1pPr>
          </a:lstStyle>
          <a:p>
            <a:pPr>
              <a:defRPr/>
            </a:pPr>
            <a:r>
              <a:rPr lang="fr-FR" dirty="0"/>
              <a:t>Journée Calcul – GDR ISIS </a:t>
            </a:r>
          </a:p>
        </p:txBody>
      </p:sp>
      <p:sp>
        <p:nvSpPr>
          <p:cNvPr id="7" name="Espace réservé du numéro de diapositive 5"/>
          <p:cNvSpPr>
            <a:spLocks noGrp="1"/>
          </p:cNvSpPr>
          <p:nvPr>
            <p:ph type="sldNum" sz="quarter" idx="12"/>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solidFill>
                  <a:srgbClr val="A6A6A6"/>
                </a:solidFill>
                <a:latin typeface="Arial" charset="0"/>
              </a:defRPr>
            </a:lvl1pPr>
          </a:lstStyle>
          <a:p>
            <a:pPr>
              <a:defRPr/>
            </a:pPr>
            <a:fld id="{1833240B-0CF9-4048-851B-3EAA962E9BC2}" type="slidenum">
              <a:rPr lang="fr-FR" altLang="fr-FR"/>
              <a:pPr>
                <a:defRPr/>
              </a:pPr>
              <a:t>‹N°›</a:t>
            </a:fld>
            <a:endParaRPr lang="fr-FR" altLang="fr-FR"/>
          </a:p>
        </p:txBody>
      </p:sp>
    </p:spTree>
    <p:extLst>
      <p:ext uri="{BB962C8B-B14F-4D97-AF65-F5344CB8AC3E}">
        <p14:creationId xmlns:p14="http://schemas.microsoft.com/office/powerpoint/2010/main" val="185339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halt 1-spaltig">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43508" y="1352554"/>
            <a:ext cx="8829981" cy="4895846"/>
          </a:xfrm>
        </p:spPr>
        <p:txBody>
          <a:bodyPr/>
          <a:lstStyle>
            <a:lvl1pPr>
              <a:buClr>
                <a:srgbClr val="324C98"/>
              </a:buClr>
              <a:defRPr sz="1500" b="1"/>
            </a:lvl1pPr>
            <a:lvl2pPr>
              <a:buClrTx/>
              <a:buFont typeface="Wingdings" pitchFamily="2" charset="2"/>
              <a:buChar char="§"/>
              <a:defRPr sz="1350"/>
            </a:lvl2pPr>
            <a:lvl3pPr>
              <a:buNone/>
              <a:defRPr i="1"/>
            </a:lvl3pPr>
            <a:lvl4pPr>
              <a:buNone/>
              <a:defRPr/>
            </a:lvl4pPr>
            <a:lvl5pPr>
              <a:buNone/>
              <a:defRPr/>
            </a:lvl5pPr>
          </a:lstStyle>
          <a:p>
            <a:pPr lvl="0"/>
            <a:r>
              <a:rPr lang="en-US"/>
              <a:t>Click to edit Master text styles</a:t>
            </a:r>
          </a:p>
          <a:p>
            <a:pPr lvl="1"/>
            <a:r>
              <a:rPr lang="en-US"/>
              <a:t>Second level</a:t>
            </a:r>
          </a:p>
          <a:p>
            <a:pPr lvl="2"/>
            <a:r>
              <a:rPr lang="en-US"/>
              <a:t>Third level</a:t>
            </a:r>
          </a:p>
        </p:txBody>
      </p:sp>
      <p:sp>
        <p:nvSpPr>
          <p:cNvPr id="5" name="Fußzeilenplatzhalter 4"/>
          <p:cNvSpPr>
            <a:spLocks noGrp="1"/>
          </p:cNvSpPr>
          <p:nvPr>
            <p:ph type="ftr" sz="quarter" idx="11"/>
          </p:nvPr>
        </p:nvSpPr>
        <p:spPr/>
        <p:txBody>
          <a:bodyPr/>
          <a:lstStyle/>
          <a:p>
            <a:endParaRPr lang="de-DE" dirty="0"/>
          </a:p>
        </p:txBody>
      </p:sp>
      <p:sp>
        <p:nvSpPr>
          <p:cNvPr id="7" name="Titel 6"/>
          <p:cNvSpPr>
            <a:spLocks noGrp="1"/>
          </p:cNvSpPr>
          <p:nvPr>
            <p:ph type="title"/>
          </p:nvPr>
        </p:nvSpPr>
        <p:spPr>
          <a:xfrm>
            <a:off x="143508" y="533400"/>
            <a:ext cx="8829981" cy="533400"/>
          </a:xfrm>
          <a:solidFill>
            <a:schemeClr val="bg1"/>
          </a:solidFill>
        </p:spPr>
        <p:txBody>
          <a:bodyPr/>
          <a:lstStyle/>
          <a:p>
            <a:r>
              <a:rPr lang="en-US"/>
              <a:t>Click to edit Master title style</a:t>
            </a:r>
            <a:endParaRPr lang="de-CH" dirty="0"/>
          </a:p>
        </p:txBody>
      </p:sp>
      <p:sp>
        <p:nvSpPr>
          <p:cNvPr id="6" name="Slide Number Placeholder 3"/>
          <p:cNvSpPr>
            <a:spLocks noGrp="1"/>
          </p:cNvSpPr>
          <p:nvPr>
            <p:ph type="sldNum" sz="quarter" idx="4"/>
          </p:nvPr>
        </p:nvSpPr>
        <p:spPr>
          <a:xfrm>
            <a:off x="7002270" y="648425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6D343D-76C7-49E4-94BD-4DC060070177}" type="slidenum">
              <a:rPr lang="en-US" smtClean="0"/>
              <a:t>‹N°›</a:t>
            </a:fld>
            <a:endParaRPr lang="en-US"/>
          </a:p>
        </p:txBody>
      </p:sp>
    </p:spTree>
    <p:extLst>
      <p:ext uri="{BB962C8B-B14F-4D97-AF65-F5344CB8AC3E}">
        <p14:creationId xmlns:p14="http://schemas.microsoft.com/office/powerpoint/2010/main" val="379262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57200" y="1163084"/>
            <a:ext cx="8209279" cy="1021316"/>
          </a:xfrm>
        </p:spPr>
        <p:txBody>
          <a:bodyPr anchor="t">
            <a:normAutofit/>
          </a:bodyPr>
          <a:lstStyle>
            <a:lvl1pPr algn="l">
              <a:defRPr sz="2400" b="0" cap="all">
                <a:solidFill>
                  <a:schemeClr val="bg1"/>
                </a:solidFill>
                <a:effectLst>
                  <a:outerShdw blurRad="50800" dist="38100" algn="l" rotWithShape="0">
                    <a:prstClr val="black">
                      <a:alpha val="40000"/>
                    </a:prstClr>
                  </a:outerShdw>
                </a:effectLst>
                <a:latin typeface="+mn-lt"/>
                <a:cs typeface="Arial"/>
              </a:defRPr>
            </a:lvl1pPr>
          </a:lstStyle>
          <a:p>
            <a:r>
              <a:rPr lang="fr-FR" dirty="0"/>
              <a:t>Cliquez et modifiez le titre</a:t>
            </a:r>
          </a:p>
        </p:txBody>
      </p:sp>
      <p:sp>
        <p:nvSpPr>
          <p:cNvPr id="3" name="Espace réservé du texte 2"/>
          <p:cNvSpPr>
            <a:spLocks noGrp="1"/>
          </p:cNvSpPr>
          <p:nvPr>
            <p:ph type="body" idx="1"/>
          </p:nvPr>
        </p:nvSpPr>
        <p:spPr>
          <a:xfrm>
            <a:off x="457201" y="633364"/>
            <a:ext cx="8209279" cy="519559"/>
          </a:xfrm>
          <a:prstGeom prst="rect">
            <a:avLst/>
          </a:prstGeom>
        </p:spPr>
        <p:txBody>
          <a:bodyPr anchor="t" anchorCtr="0"/>
          <a:lstStyle>
            <a:lvl1pPr marL="0" indent="0">
              <a:buNone/>
              <a:defRPr sz="2200" b="0" baseline="0">
                <a:solidFill>
                  <a:srgbClr val="BFBFBF"/>
                </a:solidFill>
                <a:effectLst>
                  <a:outerShdw blurRad="50800" dist="38100" dir="2700000" algn="tl" rotWithShape="0">
                    <a:srgbClr val="000000">
                      <a:alpha val="43000"/>
                    </a:srgbClr>
                  </a:outerShdw>
                </a:effectLst>
                <a:latin typeface="+mn-lt"/>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8" name="Espace réservé du texte 2"/>
          <p:cNvSpPr>
            <a:spLocks noGrp="1"/>
          </p:cNvSpPr>
          <p:nvPr>
            <p:ph idx="14"/>
          </p:nvPr>
        </p:nvSpPr>
        <p:spPr bwMode="auto">
          <a:xfrm>
            <a:off x="457200" y="2433637"/>
            <a:ext cx="8121366" cy="3763963"/>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2200"/>
            </a:lvl1pPr>
            <a:lvl2pPr>
              <a:buSzPct val="100000"/>
              <a:defRPr sz="2200"/>
            </a:lvl2pPr>
            <a:lvl3pPr>
              <a:defRPr sz="2000"/>
            </a:lvl3pPr>
            <a:lvl4pPr>
              <a:defRPr sz="1800"/>
            </a:lvl4pPr>
            <a:lvl5pPr>
              <a:defRPr sz="18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3"/>
          <p:cNvSpPr>
            <a:spLocks noGrp="1"/>
          </p:cNvSpPr>
          <p:nvPr>
            <p:ph type="dt" sz="half" idx="15"/>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000" smtClean="0">
                <a:solidFill>
                  <a:srgbClr val="A6A6A6"/>
                </a:solidFill>
                <a:latin typeface="Arial" charset="0"/>
              </a:defRPr>
            </a:lvl1pPr>
          </a:lstStyle>
          <a:p>
            <a:pPr>
              <a:defRPr/>
            </a:pPr>
            <a:fld id="{68D710C6-2035-B442-B655-7C3F46DA32CF}" type="datetime1">
              <a:rPr lang="fr-FR" altLang="fr-FR" smtClean="0"/>
              <a:t>07/07/2022</a:t>
            </a:fld>
            <a:endParaRPr lang="fr-FR" altLang="fr-FR"/>
          </a:p>
        </p:txBody>
      </p:sp>
      <p:sp>
        <p:nvSpPr>
          <p:cNvPr id="6" name="Espace réservé du pied de page 4"/>
          <p:cNvSpPr>
            <a:spLocks noGrp="1"/>
          </p:cNvSpPr>
          <p:nvPr>
            <p:ph type="ftr" sz="quarter" idx="16"/>
          </p:nvPr>
        </p:nvSpPr>
        <p:spPr>
          <a:xfrm>
            <a:off x="2722563" y="6356350"/>
            <a:ext cx="4978400" cy="365125"/>
          </a:xfrm>
          <a:prstGeom prst="rect">
            <a:avLst/>
          </a:prstGeom>
        </p:spPr>
        <p:txBody>
          <a:bodyPr/>
          <a:lstStyle>
            <a:lvl1pPr eaLnBrk="1" hangingPunct="1">
              <a:defRPr sz="1000">
                <a:solidFill>
                  <a:srgbClr val="A6A6A6"/>
                </a:solidFill>
                <a:latin typeface="+mn-lt"/>
                <a:ea typeface="ＭＳ Ｐゴシック" charset="0"/>
                <a:cs typeface="Myriad Pro"/>
              </a:defRPr>
            </a:lvl1pPr>
          </a:lstStyle>
          <a:p>
            <a:pPr>
              <a:defRPr/>
            </a:pPr>
            <a:r>
              <a:rPr lang="fr-FR" dirty="0"/>
              <a:t>Journée Calcul – GDR ISIS </a:t>
            </a:r>
          </a:p>
        </p:txBody>
      </p:sp>
      <p:sp>
        <p:nvSpPr>
          <p:cNvPr id="7" name="Espace réservé du numéro de diapositive 5"/>
          <p:cNvSpPr>
            <a:spLocks noGrp="1"/>
          </p:cNvSpPr>
          <p:nvPr>
            <p:ph type="sldNum" sz="quarter" idx="17"/>
          </p:nvPr>
        </p:nvSpPr>
        <p:spPr>
          <a:xfrm>
            <a:off x="7883525" y="6356350"/>
            <a:ext cx="80327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solidFill>
                  <a:srgbClr val="A6A6A6"/>
                </a:solidFill>
                <a:latin typeface="Arial" charset="0"/>
              </a:defRPr>
            </a:lvl1pPr>
          </a:lstStyle>
          <a:p>
            <a:pPr>
              <a:defRPr/>
            </a:pPr>
            <a:fld id="{B9861273-9B81-114D-8DF7-11413961F99B}" type="slidenum">
              <a:rPr lang="fr-FR" altLang="fr-FR"/>
              <a:pPr>
                <a:defRPr/>
              </a:pPr>
              <a:t>‹N°›</a:t>
            </a:fld>
            <a:endParaRPr lang="fr-FR" altLang="fr-FR"/>
          </a:p>
        </p:txBody>
      </p:sp>
    </p:spTree>
    <p:extLst>
      <p:ext uri="{BB962C8B-B14F-4D97-AF65-F5344CB8AC3E}">
        <p14:creationId xmlns:p14="http://schemas.microsoft.com/office/powerpoint/2010/main" val="7585744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9" descr="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575" y="319088"/>
            <a:ext cx="23860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1452879"/>
            <a:ext cx="9144000" cy="3799841"/>
          </a:xfrm>
          <a:prstGeom prst="rect">
            <a:avLst/>
          </a:prstGeom>
          <a:gradFill flip="none" rotWithShape="1">
            <a:gsLst>
              <a:gs pos="11000">
                <a:schemeClr val="tx2"/>
              </a:gs>
              <a:gs pos="38000">
                <a:srgbClr val="336699"/>
              </a:gs>
              <a:gs pos="70000">
                <a:schemeClr val="tx2">
                  <a:lumMod val="75000"/>
                </a:scheme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Lst>
  <p:hf hdr="0"/>
  <p:txStyles>
    <p:titleStyle>
      <a:lvl1pPr algn="ctr" defTabSz="457200" rtl="0" eaLnBrk="0" fontAlgn="base" hangingPunct="0">
        <a:spcBef>
          <a:spcPct val="0"/>
        </a:spcBef>
        <a:spcAft>
          <a:spcPct val="0"/>
        </a:spcAft>
        <a:defRPr sz="3600" kern="1200">
          <a:solidFill>
            <a:schemeClr val="bg1"/>
          </a:solidFill>
          <a:effectLst>
            <a:outerShdw blurRad="50800" dist="38100" dir="2700000" algn="tl" rotWithShape="0">
              <a:srgbClr val="000000">
                <a:alpha val="43000"/>
              </a:srgbClr>
            </a:outerShdw>
          </a:effectLst>
          <a:latin typeface="Arial"/>
          <a:ea typeface="ＭＳ Ｐゴシック" charset="0"/>
          <a:cs typeface="Arial"/>
        </a:defRPr>
      </a:lvl1pPr>
      <a:lvl2pPr algn="ctr" defTabSz="457200" rtl="0" eaLnBrk="0" fontAlgn="base" hangingPunct="0">
        <a:spcBef>
          <a:spcPct val="0"/>
        </a:spcBef>
        <a:spcAft>
          <a:spcPct val="0"/>
        </a:spcAft>
        <a:defRPr sz="3600">
          <a:solidFill>
            <a:schemeClr val="bg1"/>
          </a:solidFill>
          <a:latin typeface="Arial" charset="0"/>
          <a:ea typeface="ＭＳ Ｐゴシック" charset="0"/>
          <a:cs typeface="Arial" charset="0"/>
        </a:defRPr>
      </a:lvl2pPr>
      <a:lvl3pPr algn="ctr" defTabSz="457200" rtl="0" eaLnBrk="0" fontAlgn="base" hangingPunct="0">
        <a:spcBef>
          <a:spcPct val="0"/>
        </a:spcBef>
        <a:spcAft>
          <a:spcPct val="0"/>
        </a:spcAft>
        <a:defRPr sz="3600">
          <a:solidFill>
            <a:schemeClr val="bg1"/>
          </a:solidFill>
          <a:latin typeface="Arial" charset="0"/>
          <a:ea typeface="ＭＳ Ｐゴシック" charset="0"/>
          <a:cs typeface="Arial" charset="0"/>
        </a:defRPr>
      </a:lvl3pPr>
      <a:lvl4pPr algn="ctr" defTabSz="457200" rtl="0" eaLnBrk="0" fontAlgn="base" hangingPunct="0">
        <a:spcBef>
          <a:spcPct val="0"/>
        </a:spcBef>
        <a:spcAft>
          <a:spcPct val="0"/>
        </a:spcAft>
        <a:defRPr sz="3600">
          <a:solidFill>
            <a:schemeClr val="bg1"/>
          </a:solidFill>
          <a:latin typeface="Arial" charset="0"/>
          <a:ea typeface="ＭＳ Ｐゴシック" charset="0"/>
          <a:cs typeface="Arial" charset="0"/>
        </a:defRPr>
      </a:lvl4pPr>
      <a:lvl5pPr algn="ctr" defTabSz="457200" rtl="0" eaLnBrk="0" fontAlgn="base" hangingPunct="0">
        <a:spcBef>
          <a:spcPct val="0"/>
        </a:spcBef>
        <a:spcAft>
          <a:spcPct val="0"/>
        </a:spcAft>
        <a:defRPr sz="3600">
          <a:solidFill>
            <a:schemeClr val="bg1"/>
          </a:solidFill>
          <a:latin typeface="Arial" charset="0"/>
          <a:ea typeface="ＭＳ Ｐゴシック" charset="0"/>
          <a:cs typeface="Arial" charset="0"/>
        </a:defRPr>
      </a:lvl5pPr>
      <a:lvl6pPr marL="457200" algn="ctr" defTabSz="457200" rtl="0" eaLnBrk="1" fontAlgn="base" hangingPunct="1">
        <a:spcBef>
          <a:spcPct val="0"/>
        </a:spcBef>
        <a:spcAft>
          <a:spcPct val="0"/>
        </a:spcAft>
        <a:defRPr sz="3600">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600">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600">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6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50000"/>
        <a:buFont typeface="Wingdings" charset="2"/>
        <a:buChar char="ü"/>
        <a:defRPr sz="24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50000"/>
        <a:buFont typeface="Courier New" charset="0"/>
        <a:buChar char="o"/>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SzPct val="60000"/>
        <a:buFont typeface="Wingdings" charset="2"/>
        <a:buChar char=""/>
        <a:defRPr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1071156"/>
          </a:xfrm>
          <a:prstGeom prst="rect">
            <a:avLst/>
          </a:prstGeom>
          <a:gradFill flip="none" rotWithShape="1">
            <a:gsLst>
              <a:gs pos="11000">
                <a:schemeClr val="tx2"/>
              </a:gs>
              <a:gs pos="38000">
                <a:srgbClr val="336699"/>
              </a:gs>
              <a:gs pos="70000">
                <a:schemeClr val="tx2">
                  <a:lumMod val="75000"/>
                </a:scheme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pic>
        <p:nvPicPr>
          <p:cNvPr id="4101" name="Image 8" descr="logo-page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24738" y="106363"/>
            <a:ext cx="14954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5" r:id="rId6"/>
  </p:sldLayoutIdLst>
  <p:hf hdr="0"/>
  <p:txStyles>
    <p:titleStyle>
      <a:lvl1pPr algn="l" defTabSz="457200" rtl="0" eaLnBrk="0" fontAlgn="base" hangingPunct="0">
        <a:spcBef>
          <a:spcPct val="0"/>
        </a:spcBef>
        <a:spcAft>
          <a:spcPct val="0"/>
        </a:spcAft>
        <a:buClr>
          <a:srgbClr val="17375E"/>
        </a:buClr>
        <a:buFont typeface="Wingdings" charset="2"/>
        <a:defRPr sz="28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2pPr>
      <a:lvl3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3pPr>
      <a:lvl4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4pPr>
      <a:lvl5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5pPr>
      <a:lvl6pPr marL="10287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6pPr>
      <a:lvl7pPr marL="14859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7pPr>
      <a:lvl8pPr marL="19431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8pPr>
      <a:lvl9pPr marL="24003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Clr>
          <a:srgbClr val="FF6600"/>
        </a:buClr>
        <a:buFont typeface="Wingdings" charset="2"/>
        <a:buChar char="§"/>
        <a:defRPr sz="2600" b="1" kern="1200">
          <a:solidFill>
            <a:srgbClr val="336699"/>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Font typeface="Arial" charset="0"/>
        <a:buChar char="•"/>
        <a:defRPr sz="26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FF6600"/>
        </a:buClr>
        <a:buSzPct val="80000"/>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80000"/>
        <a:buFont typeface="Wingdings" charset="2"/>
        <a:buChar char="§"/>
        <a:defRPr sz="22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i="1"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42"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7" name="Rectangle 6"/>
          <p:cNvSpPr/>
          <p:nvPr/>
        </p:nvSpPr>
        <p:spPr>
          <a:xfrm>
            <a:off x="0" y="-1"/>
            <a:ext cx="9144000" cy="2245361"/>
          </a:xfrm>
          <a:prstGeom prst="rect">
            <a:avLst/>
          </a:prstGeom>
          <a:gradFill flip="none" rotWithShape="1">
            <a:gsLst>
              <a:gs pos="11000">
                <a:schemeClr val="tx2"/>
              </a:gs>
              <a:gs pos="38000">
                <a:srgbClr val="336699"/>
              </a:gs>
              <a:gs pos="70000">
                <a:schemeClr val="tx2">
                  <a:lumMod val="75000"/>
                </a:scheme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pic>
        <p:nvPicPr>
          <p:cNvPr id="10246" name="Image 8" descr="logo-page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4738" y="106363"/>
            <a:ext cx="14954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Franklin Gothic Book"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Franklin Gothic Book"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Franklin Gothic Book"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Franklin Gothic Book"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Franklin Gothic Book"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Franklin Gothic Book"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Franklin Gothic Book"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Franklin Gothic Book"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rgbClr val="FF6600"/>
        </a:buClr>
        <a:buFont typeface="Wingdings" charset="2"/>
        <a:buChar char="§"/>
        <a:defRPr sz="2200" b="1" kern="1200">
          <a:solidFill>
            <a:srgbClr val="336699"/>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Font typeface="Arial" charset="0"/>
        <a:buChar char="•"/>
        <a:defRPr sz="22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FF6600"/>
        </a:buClr>
        <a:buSzPct val="80000"/>
        <a:buFont typeface="Arial" charset="0"/>
        <a:buChar char="•"/>
        <a:defRPr sz="2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80000"/>
        <a:buFont typeface="Wingdings" charset="2"/>
        <a:buChar char="§"/>
        <a:defRPr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microsoft.com/office/2018/10/relationships/comments" Target="../comments/modernComment_102_C612656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27038" y="3193863"/>
            <a:ext cx="8094662" cy="1183952"/>
          </a:xfrm>
        </p:spPr>
        <p:txBody>
          <a:bodyPr wrap="square" lIns="91440" tIns="45720" rIns="91440" bIns="45720" numCol="1" anchor="t" anchorCtr="0" compatLnSpc="1">
            <a:prstTxWarp prst="textNoShape">
              <a:avLst/>
            </a:prstTxWarp>
          </a:bodyPr>
          <a:lstStyle/>
          <a:p>
            <a:r>
              <a:rPr lang="en-US" dirty="0"/>
              <a:t>Jean-Michel </a:t>
            </a:r>
            <a:r>
              <a:rPr lang="en-US" dirty="0" err="1"/>
              <a:t>Gorius</a:t>
            </a:r>
            <a:r>
              <a:rPr lang="en-US" dirty="0"/>
              <a:t>, </a:t>
            </a:r>
            <a:r>
              <a:rPr lang="en-US" u="sng" dirty="0"/>
              <a:t>Steven </a:t>
            </a:r>
            <a:r>
              <a:rPr lang="en-US" u="sng" dirty="0" err="1"/>
              <a:t>Derrien</a:t>
            </a:r>
            <a:r>
              <a:rPr lang="en-US" dirty="0"/>
              <a:t>, Simon </a:t>
            </a:r>
            <a:r>
              <a:rPr lang="en-US" dirty="0" err="1"/>
              <a:t>Rokicki</a:t>
            </a:r>
            <a:endParaRPr lang="en-US" dirty="0"/>
          </a:p>
          <a:p>
            <a:r>
              <a:rPr lang="en-US" dirty="0"/>
              <a:t> </a:t>
            </a:r>
            <a:r>
              <a:rPr lang="en-US" sz="2000" dirty="0"/>
              <a:t>(With contributions from </a:t>
            </a:r>
            <a:r>
              <a:rPr lang="en-US" sz="2000" dirty="0" err="1"/>
              <a:t>Tomofumi</a:t>
            </a:r>
            <a:r>
              <a:rPr lang="en-US" sz="2000" dirty="0"/>
              <a:t> Yuki &amp; Thibault Marty)</a:t>
            </a:r>
            <a:endParaRPr lang="en-US" dirty="0"/>
          </a:p>
          <a:p>
            <a:endParaRPr lang="en-US" sz="1800" noProof="0" dirty="0"/>
          </a:p>
          <a:p>
            <a:r>
              <a:rPr lang="en-US" sz="2000" noProof="0" dirty="0"/>
              <a:t>TARAN research Group, IRISA/INRIA</a:t>
            </a:r>
          </a:p>
          <a:p>
            <a:endParaRPr lang="en-US" noProof="0" dirty="0"/>
          </a:p>
          <a:p>
            <a:pPr eaLnBrk="1" hangingPunct="1"/>
            <a:endParaRPr lang="en-US" altLang="fr-FR" noProof="0" dirty="0">
              <a:ea typeface="Myriad Pro Light" charset="0"/>
              <a:cs typeface="Myriad Pro Light" charset="0"/>
            </a:endParaRPr>
          </a:p>
        </p:txBody>
      </p:sp>
      <p:sp>
        <p:nvSpPr>
          <p:cNvPr id="5" name="Titre 4"/>
          <p:cNvSpPr>
            <a:spLocks noGrp="1"/>
          </p:cNvSpPr>
          <p:nvPr>
            <p:ph type="title"/>
          </p:nvPr>
        </p:nvSpPr>
        <p:spPr>
          <a:xfrm>
            <a:off x="20638" y="1666875"/>
            <a:ext cx="9132887" cy="1106488"/>
          </a:xfrm>
        </p:spPr>
        <p:txBody>
          <a:bodyPr/>
          <a:lstStyle/>
          <a:p>
            <a:r>
              <a:rPr lang="en-US" dirty="0"/>
              <a:t>Speculative Loop Pipelining for</a:t>
            </a:r>
            <a:br>
              <a:rPr lang="en-US" dirty="0"/>
            </a:br>
            <a:r>
              <a:rPr lang="en-US" dirty="0"/>
              <a:t>High-Level Synthesis</a:t>
            </a:r>
            <a:endParaRPr lang="en-US" noProof="0" dirty="0"/>
          </a:p>
        </p:txBody>
      </p:sp>
      <p:pic>
        <p:nvPicPr>
          <p:cNvPr id="4" name="Audio 3">
            <a:hlinkClick r:id="" action="ppaction://media"/>
            <a:extLst>
              <a:ext uri="{FF2B5EF4-FFF2-40B4-BE49-F238E27FC236}">
                <a16:creationId xmlns:a16="http://schemas.microsoft.com/office/drawing/2014/main" id="{97EC46F7-3B50-7D4A-8F3E-AA87D75EFF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76141935"/>
      </p:ext>
    </p:extLst>
  </p:cSld>
  <p:clrMapOvr>
    <a:masterClrMapping/>
  </p:clrMapOvr>
  <mc:AlternateContent xmlns:mc="http://schemas.openxmlformats.org/markup-compatibility/2006" xmlns:p14="http://schemas.microsoft.com/office/powerpoint/2010/main">
    <mc:Choice Requires="p14">
      <p:transition spd="slow" p14:dur="2000" advTm="5241"/>
    </mc:Choice>
    <mc:Fallback xmlns="">
      <p:transition spd="slow" advTm="5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au 50">
            <a:extLst>
              <a:ext uri="{FF2B5EF4-FFF2-40B4-BE49-F238E27FC236}">
                <a16:creationId xmlns:a16="http://schemas.microsoft.com/office/drawing/2014/main" id="{34598D9C-E9E5-9A45-8DE1-44153523A67E}"/>
              </a:ext>
            </a:extLst>
          </p:cNvPr>
          <p:cNvGraphicFramePr>
            <a:graphicFrameLocks noGrp="1"/>
          </p:cNvGraphicFramePr>
          <p:nvPr>
            <p:extLst>
              <p:ext uri="{D42A27DB-BD31-4B8C-83A1-F6EECF244321}">
                <p14:modId xmlns:p14="http://schemas.microsoft.com/office/powerpoint/2010/main" val="2104164181"/>
              </p:ext>
            </p:extLst>
          </p:nvPr>
        </p:nvGraphicFramePr>
        <p:xfrm>
          <a:off x="6299633" y="2669254"/>
          <a:ext cx="2287998" cy="766172"/>
        </p:xfrm>
        <a:graphic>
          <a:graphicData uri="http://schemas.openxmlformats.org/drawingml/2006/table">
            <a:tbl>
              <a:tblPr firstRow="1" bandRow="1">
                <a:tableStyleId>{5C22544A-7EE6-4342-B048-85BDC9FD1C3A}</a:tableStyleId>
              </a:tblPr>
              <a:tblGrid>
                <a:gridCol w="1143999">
                  <a:extLst>
                    <a:ext uri="{9D8B030D-6E8A-4147-A177-3AD203B41FA5}">
                      <a16:colId xmlns:a16="http://schemas.microsoft.com/office/drawing/2014/main" val="1864399328"/>
                    </a:ext>
                  </a:extLst>
                </a:gridCol>
                <a:gridCol w="1143999">
                  <a:extLst>
                    <a:ext uri="{9D8B030D-6E8A-4147-A177-3AD203B41FA5}">
                      <a16:colId xmlns:a16="http://schemas.microsoft.com/office/drawing/2014/main" val="2135992944"/>
                    </a:ext>
                  </a:extLst>
                </a:gridCol>
              </a:tblGrid>
              <a:tr h="305903">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7931467"/>
                  </a:ext>
                </a:extLst>
              </a:tr>
              <a:tr h="154366">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059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42207825"/>
                  </a:ext>
                </a:extLst>
              </a:tr>
            </a:tbl>
          </a:graphicData>
        </a:graphic>
      </p:graphicFrame>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Loop Pipelining in HLS</a:t>
            </a:r>
          </a:p>
        </p:txBody>
      </p:sp>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200" y="1397726"/>
            <a:ext cx="8229600" cy="4958624"/>
          </a:xfrm>
        </p:spPr>
        <p:txBody>
          <a:bodyPr/>
          <a:lstStyle/>
          <a:p>
            <a:r>
              <a:rPr lang="en-US" dirty="0"/>
              <a:t>Overlaps operations from distinct iterations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r>
              <a:rPr lang="en-US" i="1" u="sng" dirty="0"/>
              <a:t>May</a:t>
            </a:r>
            <a:r>
              <a:rPr lang="en-US" dirty="0"/>
              <a:t> result in </a:t>
            </a:r>
            <a:r>
              <a:rPr lang="en-US" dirty="0">
                <a:solidFill>
                  <a:srgbClr val="008F00"/>
                </a:solidFill>
              </a:rPr>
              <a:t>high clock speed</a:t>
            </a:r>
            <a:r>
              <a:rPr lang="en-US" dirty="0"/>
              <a:t>, </a:t>
            </a:r>
            <a:r>
              <a:rPr lang="en-US" dirty="0">
                <a:solidFill>
                  <a:srgbClr val="00B050"/>
                </a:solidFill>
              </a:rPr>
              <a:t>low CPI</a:t>
            </a:r>
          </a:p>
          <a:p>
            <a:pPr lvl="1"/>
            <a:endParaRPr lang="en-US" dirty="0"/>
          </a:p>
          <a:p>
            <a:pPr lvl="1"/>
            <a:endParaRPr lang="en-US"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10</a:t>
            </a:fld>
            <a:endParaRPr lang="fr-FR" altLang="fr-FR"/>
          </a:p>
        </p:txBody>
      </p:sp>
      <p:graphicFrame>
        <p:nvGraphicFramePr>
          <p:cNvPr id="86" name="Tableau 85">
            <a:extLst>
              <a:ext uri="{FF2B5EF4-FFF2-40B4-BE49-F238E27FC236}">
                <a16:creationId xmlns:a16="http://schemas.microsoft.com/office/drawing/2014/main" id="{BA2825EF-FB4C-E24A-8422-D609C8E08731}"/>
              </a:ext>
            </a:extLst>
          </p:cNvPr>
          <p:cNvGraphicFramePr>
            <a:graphicFrameLocks noGrp="1"/>
          </p:cNvGraphicFramePr>
          <p:nvPr>
            <p:extLst>
              <p:ext uri="{D42A27DB-BD31-4B8C-83A1-F6EECF244321}">
                <p14:modId xmlns:p14="http://schemas.microsoft.com/office/powerpoint/2010/main" val="2529036464"/>
              </p:ext>
            </p:extLst>
          </p:nvPr>
        </p:nvGraphicFramePr>
        <p:xfrm>
          <a:off x="6299633" y="2646939"/>
          <a:ext cx="2287998" cy="139773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87931467"/>
                  </a:ext>
                </a:extLst>
              </a:tr>
              <a:tr h="15658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87" name="ZoneTexte 86">
            <a:extLst>
              <a:ext uri="{FF2B5EF4-FFF2-40B4-BE49-F238E27FC236}">
                <a16:creationId xmlns:a16="http://schemas.microsoft.com/office/drawing/2014/main" id="{321121C3-C516-E94A-80F9-386ED87B710F}"/>
              </a:ext>
            </a:extLst>
          </p:cNvPr>
          <p:cNvSpPr txBox="1"/>
          <p:nvPr/>
        </p:nvSpPr>
        <p:spPr>
          <a:xfrm>
            <a:off x="6733346" y="4409895"/>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sp>
        <p:nvSpPr>
          <p:cNvPr id="106" name="ZoneTexte 105">
            <a:extLst>
              <a:ext uri="{FF2B5EF4-FFF2-40B4-BE49-F238E27FC236}">
                <a16:creationId xmlns:a16="http://schemas.microsoft.com/office/drawing/2014/main" id="{FEBACEBC-8508-654F-8E85-45150653BE2D}"/>
              </a:ext>
            </a:extLst>
          </p:cNvPr>
          <p:cNvSpPr txBox="1"/>
          <p:nvPr/>
        </p:nvSpPr>
        <p:spPr>
          <a:xfrm>
            <a:off x="843823" y="3720840"/>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sp>
        <p:nvSpPr>
          <p:cNvPr id="49" name="Rectangle 48">
            <a:extLst>
              <a:ext uri="{FF2B5EF4-FFF2-40B4-BE49-F238E27FC236}">
                <a16:creationId xmlns:a16="http://schemas.microsoft.com/office/drawing/2014/main" id="{345DABA1-C8EB-BC49-9D3E-A2877F66B373}"/>
              </a:ext>
            </a:extLst>
          </p:cNvPr>
          <p:cNvSpPr/>
          <p:nvPr/>
        </p:nvSpPr>
        <p:spPr>
          <a:xfrm>
            <a:off x="6494721" y="2260814"/>
            <a:ext cx="2127106" cy="307777"/>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(Z[i]); </a:t>
            </a:r>
          </a:p>
        </p:txBody>
      </p:sp>
      <p:sp>
        <p:nvSpPr>
          <p:cNvPr id="50" name="Rectangle 49">
            <a:extLst>
              <a:ext uri="{FF2B5EF4-FFF2-40B4-BE49-F238E27FC236}">
                <a16:creationId xmlns:a16="http://schemas.microsoft.com/office/drawing/2014/main" id="{62D8E2A4-3E30-424E-8630-DE5D36C4EF4D}"/>
              </a:ext>
            </a:extLst>
          </p:cNvPr>
          <p:cNvSpPr/>
          <p:nvPr/>
        </p:nvSpPr>
        <p:spPr>
          <a:xfrm>
            <a:off x="6470074" y="4083633"/>
            <a:ext cx="2069644" cy="307777"/>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(Z[i]);</a:t>
            </a:r>
          </a:p>
        </p:txBody>
      </p:sp>
      <p:grpSp>
        <p:nvGrpSpPr>
          <p:cNvPr id="4" name="Groupe 3">
            <a:extLst>
              <a:ext uri="{FF2B5EF4-FFF2-40B4-BE49-F238E27FC236}">
                <a16:creationId xmlns:a16="http://schemas.microsoft.com/office/drawing/2014/main" id="{0CFA8D84-60A5-0837-27A3-B07D29171A66}"/>
              </a:ext>
            </a:extLst>
          </p:cNvPr>
          <p:cNvGrpSpPr/>
          <p:nvPr/>
        </p:nvGrpSpPr>
        <p:grpSpPr>
          <a:xfrm>
            <a:off x="3150746" y="2232623"/>
            <a:ext cx="2403592" cy="2744997"/>
            <a:chOff x="3150746" y="2232623"/>
            <a:chExt cx="2403592" cy="2744997"/>
          </a:xfrm>
        </p:grpSpPr>
        <p:cxnSp>
          <p:nvCxnSpPr>
            <p:cNvPr id="82" name="Connecteur droit 81">
              <a:extLst>
                <a:ext uri="{FF2B5EF4-FFF2-40B4-BE49-F238E27FC236}">
                  <a16:creationId xmlns:a16="http://schemas.microsoft.com/office/drawing/2014/main" id="{A56C09EA-406B-AF47-AD4E-E13D41DC1E67}"/>
                </a:ext>
              </a:extLst>
            </p:cNvPr>
            <p:cNvCxnSpPr>
              <a:cxnSpLocks/>
            </p:cNvCxnSpPr>
            <p:nvPr/>
          </p:nvCxnSpPr>
          <p:spPr>
            <a:xfrm>
              <a:off x="3223914" y="4344363"/>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26FAD4BA-D484-4D41-8F33-6D489F40C82E}"/>
                </a:ext>
              </a:extLst>
            </p:cNvPr>
            <p:cNvCxnSpPr>
              <a:cxnSpLocks/>
            </p:cNvCxnSpPr>
            <p:nvPr/>
          </p:nvCxnSpPr>
          <p:spPr>
            <a:xfrm>
              <a:off x="3249148" y="2470504"/>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88" name="Rectangle : coins arrondis 87">
              <a:extLst>
                <a:ext uri="{FF2B5EF4-FFF2-40B4-BE49-F238E27FC236}">
                  <a16:creationId xmlns:a16="http://schemas.microsoft.com/office/drawing/2014/main" id="{88352C38-50CE-9F4E-A9FD-E6A0D2525409}"/>
                </a:ext>
              </a:extLst>
            </p:cNvPr>
            <p:cNvSpPr/>
            <p:nvPr/>
          </p:nvSpPr>
          <p:spPr>
            <a:xfrm>
              <a:off x="3622598" y="2470592"/>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89" name="Rectangle : coins arrondis 88">
              <a:extLst>
                <a:ext uri="{FF2B5EF4-FFF2-40B4-BE49-F238E27FC236}">
                  <a16:creationId xmlns:a16="http://schemas.microsoft.com/office/drawing/2014/main" id="{6917E20A-FBE1-DE4B-ADEE-71253CF2EB3D}"/>
                </a:ext>
              </a:extLst>
            </p:cNvPr>
            <p:cNvSpPr/>
            <p:nvPr/>
          </p:nvSpPr>
          <p:spPr>
            <a:xfrm>
              <a:off x="4616570" y="2470919"/>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91" name="Connecteur en angle 44">
              <a:extLst>
                <a:ext uri="{FF2B5EF4-FFF2-40B4-BE49-F238E27FC236}">
                  <a16:creationId xmlns:a16="http://schemas.microsoft.com/office/drawing/2014/main" id="{B657E177-DBA3-494F-A4FD-70A9BB452C47}"/>
                </a:ext>
              </a:extLst>
            </p:cNvPr>
            <p:cNvCxnSpPr>
              <a:cxnSpLocks/>
              <a:stCxn id="88" idx="2"/>
              <a:endCxn id="96" idx="0"/>
            </p:cNvCxnSpPr>
            <p:nvPr/>
          </p:nvCxnSpPr>
          <p:spPr>
            <a:xfrm flipH="1" flipV="1">
              <a:off x="3921113" y="4146931"/>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95" name="Groupe 94">
              <a:extLst>
                <a:ext uri="{FF2B5EF4-FFF2-40B4-BE49-F238E27FC236}">
                  <a16:creationId xmlns:a16="http://schemas.microsoft.com/office/drawing/2014/main" id="{2880BC78-429B-B545-A22F-35B41F485C33}"/>
                </a:ext>
              </a:extLst>
            </p:cNvPr>
            <p:cNvGrpSpPr/>
            <p:nvPr/>
          </p:nvGrpSpPr>
          <p:grpSpPr>
            <a:xfrm>
              <a:off x="3619011" y="4146931"/>
              <a:ext cx="601285" cy="175486"/>
              <a:chOff x="5798276" y="5922853"/>
              <a:chExt cx="687977" cy="163349"/>
            </a:xfrm>
          </p:grpSpPr>
          <p:sp>
            <p:nvSpPr>
              <p:cNvPr id="96" name="Rectangle : coins arrondis 95">
                <a:extLst>
                  <a:ext uri="{FF2B5EF4-FFF2-40B4-BE49-F238E27FC236}">
                    <a16:creationId xmlns:a16="http://schemas.microsoft.com/office/drawing/2014/main" id="{1EA65E8D-A530-BE47-A10E-62A25B3F57E2}"/>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7" name="Triangle 96">
                <a:extLst>
                  <a:ext uri="{FF2B5EF4-FFF2-40B4-BE49-F238E27FC236}">
                    <a16:creationId xmlns:a16="http://schemas.microsoft.com/office/drawing/2014/main" id="{3B1FA6AB-A4F0-4741-A971-F4AA6750927E}"/>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nvGrpSpPr>
            <p:cNvPr id="98" name="Groupe 97">
              <a:extLst>
                <a:ext uri="{FF2B5EF4-FFF2-40B4-BE49-F238E27FC236}">
                  <a16:creationId xmlns:a16="http://schemas.microsoft.com/office/drawing/2014/main" id="{79E721E8-0F91-2244-8406-F60EA28F27DC}"/>
                </a:ext>
              </a:extLst>
            </p:cNvPr>
            <p:cNvGrpSpPr/>
            <p:nvPr/>
          </p:nvGrpSpPr>
          <p:grpSpPr>
            <a:xfrm>
              <a:off x="4607103" y="2922616"/>
              <a:ext cx="598364" cy="175482"/>
              <a:chOff x="5780817" y="5167205"/>
              <a:chExt cx="684635" cy="163349"/>
            </a:xfrm>
          </p:grpSpPr>
          <p:sp>
            <p:nvSpPr>
              <p:cNvPr id="99" name="Rectangle : coins arrondis 98">
                <a:extLst>
                  <a:ext uri="{FF2B5EF4-FFF2-40B4-BE49-F238E27FC236}">
                    <a16:creationId xmlns:a16="http://schemas.microsoft.com/office/drawing/2014/main" id="{AB4F8B9F-78F6-CD4D-9DCE-247BAFB521B3}"/>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0" name="Triangle 99">
                <a:extLst>
                  <a:ext uri="{FF2B5EF4-FFF2-40B4-BE49-F238E27FC236}">
                    <a16:creationId xmlns:a16="http://schemas.microsoft.com/office/drawing/2014/main" id="{A7EE2D31-2E35-8149-A769-AAE756CF6E9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53" name="Triangle 52">
                <a:extLst>
                  <a:ext uri="{FF2B5EF4-FFF2-40B4-BE49-F238E27FC236}">
                    <a16:creationId xmlns:a16="http://schemas.microsoft.com/office/drawing/2014/main" id="{42E66870-E8D2-A844-90E3-F6CFC8B58259}"/>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5" name="ZoneTexte 104">
              <a:extLst>
                <a:ext uri="{FF2B5EF4-FFF2-40B4-BE49-F238E27FC236}">
                  <a16:creationId xmlns:a16="http://schemas.microsoft.com/office/drawing/2014/main" id="{BFECF143-E777-5243-917A-C380FC0DF55E}"/>
                </a:ext>
              </a:extLst>
            </p:cNvPr>
            <p:cNvSpPr txBox="1"/>
            <p:nvPr/>
          </p:nvSpPr>
          <p:spPr>
            <a:xfrm>
              <a:off x="4015152" y="4639066"/>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grpSp>
          <p:nvGrpSpPr>
            <p:cNvPr id="12" name="Groupe 11">
              <a:extLst>
                <a:ext uri="{FF2B5EF4-FFF2-40B4-BE49-F238E27FC236}">
                  <a16:creationId xmlns:a16="http://schemas.microsoft.com/office/drawing/2014/main" id="{DC51ADC0-5951-CB4F-81D0-EFF7C8FA3069}"/>
                </a:ext>
              </a:extLst>
            </p:cNvPr>
            <p:cNvGrpSpPr/>
            <p:nvPr/>
          </p:nvGrpSpPr>
          <p:grpSpPr>
            <a:xfrm>
              <a:off x="3150746" y="2448104"/>
              <a:ext cx="2403592" cy="1961791"/>
              <a:chOff x="3457435" y="2338437"/>
              <a:chExt cx="2403592" cy="1961791"/>
            </a:xfrm>
          </p:grpSpPr>
          <p:cxnSp>
            <p:nvCxnSpPr>
              <p:cNvPr id="80" name="Connecteur droit 79">
                <a:extLst>
                  <a:ext uri="{FF2B5EF4-FFF2-40B4-BE49-F238E27FC236}">
                    <a16:creationId xmlns:a16="http://schemas.microsoft.com/office/drawing/2014/main" id="{873C3B98-9019-C146-A5A3-77F28EFB8B5A}"/>
                  </a:ext>
                </a:extLst>
              </p:cNvPr>
              <p:cNvCxnSpPr>
                <a:cxnSpLocks/>
              </p:cNvCxnSpPr>
              <p:nvPr/>
            </p:nvCxnSpPr>
            <p:spPr>
              <a:xfrm>
                <a:off x="3535651" y="2989319"/>
                <a:ext cx="2325376"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1" name="Connecteur droit 80">
                <a:extLst>
                  <a:ext uri="{FF2B5EF4-FFF2-40B4-BE49-F238E27FC236}">
                    <a16:creationId xmlns:a16="http://schemas.microsoft.com/office/drawing/2014/main" id="{C94891AC-6BB8-B542-B953-B98721C5B223}"/>
                  </a:ext>
                </a:extLst>
              </p:cNvPr>
              <p:cNvCxnSpPr>
                <a:cxnSpLocks/>
              </p:cNvCxnSpPr>
              <p:nvPr/>
            </p:nvCxnSpPr>
            <p:spPr>
              <a:xfrm>
                <a:off x="3517987" y="3612008"/>
                <a:ext cx="232636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e 91">
                <a:extLst>
                  <a:ext uri="{FF2B5EF4-FFF2-40B4-BE49-F238E27FC236}">
                    <a16:creationId xmlns:a16="http://schemas.microsoft.com/office/drawing/2014/main" id="{E2A3C0F9-67DD-4F44-B71A-AEAA64E3B1BB}"/>
                  </a:ext>
                </a:extLst>
              </p:cNvPr>
              <p:cNvGrpSpPr/>
              <p:nvPr/>
            </p:nvGrpSpPr>
            <p:grpSpPr>
              <a:xfrm>
                <a:off x="3925700" y="2817958"/>
                <a:ext cx="601285" cy="175486"/>
                <a:chOff x="5817326" y="5427553"/>
                <a:chExt cx="687977" cy="163349"/>
              </a:xfrm>
            </p:grpSpPr>
            <p:sp>
              <p:nvSpPr>
                <p:cNvPr id="93" name="Rectangle : coins arrondis 92">
                  <a:extLst>
                    <a:ext uri="{FF2B5EF4-FFF2-40B4-BE49-F238E27FC236}">
                      <a16:creationId xmlns:a16="http://schemas.microsoft.com/office/drawing/2014/main" id="{ADCEA752-A2C7-2A42-98B0-80183166537C}"/>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4" name="Triangle 93">
                  <a:extLst>
                    <a:ext uri="{FF2B5EF4-FFF2-40B4-BE49-F238E27FC236}">
                      <a16:creationId xmlns:a16="http://schemas.microsoft.com/office/drawing/2014/main" id="{33F3B160-2711-0A4D-9633-F8AD90652F33}"/>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2" name="ZoneTexte 101">
                <a:extLst>
                  <a:ext uri="{FF2B5EF4-FFF2-40B4-BE49-F238E27FC236}">
                    <a16:creationId xmlns:a16="http://schemas.microsoft.com/office/drawing/2014/main" id="{61A48427-97F1-DF4D-8F8D-B0EE633792FC}"/>
                  </a:ext>
                </a:extLst>
              </p:cNvPr>
              <p:cNvSpPr txBox="1"/>
              <p:nvPr/>
            </p:nvSpPr>
            <p:spPr>
              <a:xfrm rot="5400000">
                <a:off x="3258164" y="2542756"/>
                <a:ext cx="716415" cy="307777"/>
              </a:xfrm>
              <a:prstGeom prst="rect">
                <a:avLst/>
              </a:prstGeom>
              <a:noFill/>
            </p:spPr>
            <p:txBody>
              <a:bodyPr wrap="none" rtlCol="0">
                <a:spAutoFit/>
              </a:bodyPr>
              <a:lstStyle/>
              <a:p>
                <a:r>
                  <a:rPr lang="fr-FR" sz="1400" dirty="0"/>
                  <a:t>Stage 1</a:t>
                </a:r>
              </a:p>
            </p:txBody>
          </p:sp>
          <p:sp>
            <p:nvSpPr>
              <p:cNvPr id="103" name="ZoneTexte 102">
                <a:extLst>
                  <a:ext uri="{FF2B5EF4-FFF2-40B4-BE49-F238E27FC236}">
                    <a16:creationId xmlns:a16="http://schemas.microsoft.com/office/drawing/2014/main" id="{465CB6BD-0CD8-1D4F-BFAD-CAB650D48DAE}"/>
                  </a:ext>
                </a:extLst>
              </p:cNvPr>
              <p:cNvSpPr txBox="1"/>
              <p:nvPr/>
            </p:nvSpPr>
            <p:spPr>
              <a:xfrm rot="5400000">
                <a:off x="3255639" y="3165444"/>
                <a:ext cx="716415" cy="307778"/>
              </a:xfrm>
              <a:prstGeom prst="rect">
                <a:avLst/>
              </a:prstGeom>
              <a:noFill/>
            </p:spPr>
            <p:txBody>
              <a:bodyPr wrap="none" rtlCol="0">
                <a:spAutoFit/>
              </a:bodyPr>
              <a:lstStyle/>
              <a:p>
                <a:r>
                  <a:rPr lang="fr-FR" sz="1400" dirty="0"/>
                  <a:t>Stage 2</a:t>
                </a:r>
              </a:p>
            </p:txBody>
          </p:sp>
          <p:sp>
            <p:nvSpPr>
              <p:cNvPr id="104" name="ZoneTexte 103">
                <a:extLst>
                  <a:ext uri="{FF2B5EF4-FFF2-40B4-BE49-F238E27FC236}">
                    <a16:creationId xmlns:a16="http://schemas.microsoft.com/office/drawing/2014/main" id="{3CB36E10-B751-8943-9EC1-61D863333909}"/>
                  </a:ext>
                </a:extLst>
              </p:cNvPr>
              <p:cNvSpPr txBox="1"/>
              <p:nvPr/>
            </p:nvSpPr>
            <p:spPr>
              <a:xfrm rot="5400000">
                <a:off x="3253116" y="3788132"/>
                <a:ext cx="716415" cy="307777"/>
              </a:xfrm>
              <a:prstGeom prst="rect">
                <a:avLst/>
              </a:prstGeom>
              <a:noFill/>
            </p:spPr>
            <p:txBody>
              <a:bodyPr wrap="none" rtlCol="0">
                <a:spAutoFit/>
              </a:bodyPr>
              <a:lstStyle/>
              <a:p>
                <a:r>
                  <a:rPr lang="fr-FR" sz="1400" dirty="0"/>
                  <a:t>Stage 3</a:t>
                </a:r>
              </a:p>
            </p:txBody>
          </p:sp>
          <p:grpSp>
            <p:nvGrpSpPr>
              <p:cNvPr id="107" name="Groupe 106">
                <a:extLst>
                  <a:ext uri="{FF2B5EF4-FFF2-40B4-BE49-F238E27FC236}">
                    <a16:creationId xmlns:a16="http://schemas.microsoft.com/office/drawing/2014/main" id="{9C4C5644-5019-D747-9CD6-FA52CFAFFAF6}"/>
                  </a:ext>
                </a:extLst>
              </p:cNvPr>
              <p:cNvGrpSpPr/>
              <p:nvPr/>
            </p:nvGrpSpPr>
            <p:grpSpPr>
              <a:xfrm>
                <a:off x="3932467" y="3437745"/>
                <a:ext cx="601285" cy="175486"/>
                <a:chOff x="5817326" y="5427553"/>
                <a:chExt cx="687977" cy="163349"/>
              </a:xfrm>
            </p:grpSpPr>
            <p:sp>
              <p:nvSpPr>
                <p:cNvPr id="108" name="Rectangle : coins arrondis 107">
                  <a:extLst>
                    <a:ext uri="{FF2B5EF4-FFF2-40B4-BE49-F238E27FC236}">
                      <a16:creationId xmlns:a16="http://schemas.microsoft.com/office/drawing/2014/main" id="{6206ADC5-EEA4-2840-9C0E-A5B7C03CC606}"/>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9" name="Triangle 108">
                  <a:extLst>
                    <a:ext uri="{FF2B5EF4-FFF2-40B4-BE49-F238E27FC236}">
                      <a16:creationId xmlns:a16="http://schemas.microsoft.com/office/drawing/2014/main" id="{85FBCED9-CD7A-1C49-8744-B10655DE0D1F}"/>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cxnSp>
          <p:nvCxnSpPr>
            <p:cNvPr id="54" name="Connecteur en angle 100">
              <a:extLst>
                <a:ext uri="{FF2B5EF4-FFF2-40B4-BE49-F238E27FC236}">
                  <a16:creationId xmlns:a16="http://schemas.microsoft.com/office/drawing/2014/main" id="{9E4E9F72-D5EF-7331-667B-1BD4E994AB52}"/>
                </a:ext>
              </a:extLst>
            </p:cNvPr>
            <p:cNvCxnSpPr>
              <a:cxnSpLocks/>
            </p:cNvCxnSpPr>
            <p:nvPr/>
          </p:nvCxnSpPr>
          <p:spPr>
            <a:xfrm>
              <a:off x="4930141" y="2232623"/>
              <a:ext cx="0" cy="237962"/>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5" name="Connecteur en angle 100">
              <a:extLst>
                <a:ext uri="{FF2B5EF4-FFF2-40B4-BE49-F238E27FC236}">
                  <a16:creationId xmlns:a16="http://schemas.microsoft.com/office/drawing/2014/main" id="{5514BC6D-6611-0F92-5A0C-3F07F18CF24A}"/>
                </a:ext>
              </a:extLst>
            </p:cNvPr>
            <p:cNvCxnSpPr>
              <a:cxnSpLocks/>
            </p:cNvCxnSpPr>
            <p:nvPr/>
          </p:nvCxnSpPr>
          <p:spPr>
            <a:xfrm>
              <a:off x="4920770" y="3097764"/>
              <a:ext cx="0" cy="1460279"/>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6" name="Connecteur en angle 100">
              <a:extLst>
                <a:ext uri="{FF2B5EF4-FFF2-40B4-BE49-F238E27FC236}">
                  <a16:creationId xmlns:a16="http://schemas.microsoft.com/office/drawing/2014/main" id="{EC9FFB6C-746F-418E-0E51-0D40FB063599}"/>
                </a:ext>
              </a:extLst>
            </p:cNvPr>
            <p:cNvCxnSpPr>
              <a:cxnSpLocks/>
            </p:cNvCxnSpPr>
            <p:nvPr/>
          </p:nvCxnSpPr>
          <p:spPr>
            <a:xfrm>
              <a:off x="3929249" y="2232623"/>
              <a:ext cx="0" cy="237962"/>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7" name="Connecteur en angle 100">
              <a:extLst>
                <a:ext uri="{FF2B5EF4-FFF2-40B4-BE49-F238E27FC236}">
                  <a16:creationId xmlns:a16="http://schemas.microsoft.com/office/drawing/2014/main" id="{3182D5F2-ADFA-9BFE-1227-A513941E7DC6}"/>
                </a:ext>
              </a:extLst>
            </p:cNvPr>
            <p:cNvCxnSpPr>
              <a:cxnSpLocks/>
            </p:cNvCxnSpPr>
            <p:nvPr/>
          </p:nvCxnSpPr>
          <p:spPr>
            <a:xfrm flipH="1">
              <a:off x="3919878" y="4322083"/>
              <a:ext cx="1" cy="235960"/>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sp>
        <p:nvSpPr>
          <p:cNvPr id="58" name="Rectangle 57">
            <a:extLst>
              <a:ext uri="{FF2B5EF4-FFF2-40B4-BE49-F238E27FC236}">
                <a16:creationId xmlns:a16="http://schemas.microsoft.com/office/drawing/2014/main" id="{D5DBF79D-D62C-3966-4FBC-E12C3A0DA2EC}"/>
              </a:ext>
            </a:extLst>
          </p:cNvPr>
          <p:cNvSpPr/>
          <p:nvPr/>
        </p:nvSpPr>
        <p:spPr>
          <a:xfrm>
            <a:off x="339634" y="2696644"/>
            <a:ext cx="3010318" cy="1031051"/>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(i=4;i&lt;…;i++) {</a:t>
            </a:r>
          </a:p>
          <a:p>
            <a:pPr>
              <a:spcBef>
                <a:spcPts val="200"/>
              </a:spcBef>
            </a:pPr>
            <a:r>
              <a:rPr lang="fr-FR" sz="1400" b="1" dirty="0">
                <a:latin typeface="Courier New" panose="02070309020205020404" pitchFamily="49" charset="0"/>
                <a:cs typeface="Courier New" panose="02070309020205020404" pitchFamily="49" charset="0"/>
              </a:rPr>
              <a:t>  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(Z[i]);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(Z[i]);</a:t>
            </a:r>
          </a:p>
          <a:p>
            <a:pPr>
              <a:spcBef>
                <a:spcPts val="200"/>
              </a:spcBef>
            </a:pPr>
            <a:r>
              <a:rPr lang="fr-FR" sz="14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3640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500"/>
                                        <p:tgtEl>
                                          <p:spTgt spid="8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7"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Espace réservé du contenu 2">
            <a:extLst>
              <a:ext uri="{FF2B5EF4-FFF2-40B4-BE49-F238E27FC236}">
                <a16:creationId xmlns:a16="http://schemas.microsoft.com/office/drawing/2014/main" id="{D52ECC03-3B98-774B-2BA9-183E9C5DC9B9}"/>
              </a:ext>
            </a:extLst>
          </p:cNvPr>
          <p:cNvSpPr txBox="1">
            <a:spLocks/>
          </p:cNvSpPr>
          <p:nvPr/>
        </p:nvSpPr>
        <p:spPr bwMode="auto">
          <a:xfrm>
            <a:off x="492501" y="1473888"/>
            <a:ext cx="8229600" cy="4958624"/>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F6600"/>
              </a:buClr>
              <a:buFont typeface="Wingdings" charset="2"/>
              <a:buChar char="§"/>
              <a:defRPr sz="2400" b="1" kern="1200">
                <a:solidFill>
                  <a:srgbClr val="336699"/>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Font typeface="Arial" charset="0"/>
              <a:buChar char="•"/>
              <a:defRPr sz="2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FF6600"/>
              </a:buClr>
              <a:buSzPct val="80000"/>
              <a:buFont typeface="Arial" charset="0"/>
              <a:buChar char="•"/>
              <a:defRPr sz="2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80000"/>
              <a:buFont typeface="Wingdings" charset="2"/>
              <a:buChar char="§"/>
              <a:defRPr sz="18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1800" i="1"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Pipelining very effective at improving performance</a:t>
            </a:r>
          </a:p>
          <a:p>
            <a:endParaRPr lang="en-US" dirty="0"/>
          </a:p>
          <a:p>
            <a:endParaRPr lang="en-US" dirty="0"/>
          </a:p>
          <a:p>
            <a:endParaRPr lang="en-US" dirty="0"/>
          </a:p>
          <a:p>
            <a:endParaRPr lang="en-US" dirty="0"/>
          </a:p>
          <a:p>
            <a:endParaRPr lang="en-US" dirty="0"/>
          </a:p>
          <a:p>
            <a:endParaRPr lang="en-US" dirty="0"/>
          </a:p>
          <a:p>
            <a:pPr marL="0" indent="0">
              <a:buFont typeface="Wingdings" charset="2"/>
              <a:buNone/>
            </a:pPr>
            <a:endParaRPr lang="en-US" dirty="0"/>
          </a:p>
          <a:p>
            <a:endParaRPr lang="en-US" dirty="0"/>
          </a:p>
          <a:p>
            <a:endParaRPr lang="en-US" dirty="0"/>
          </a:p>
          <a:p>
            <a:pPr lvl="1"/>
            <a:endParaRPr lang="en-US" dirty="0"/>
          </a:p>
          <a:p>
            <a:pPr lvl="1"/>
            <a:endParaRPr lang="en-US" dirty="0"/>
          </a:p>
        </p:txBody>
      </p:sp>
      <p:graphicFrame>
        <p:nvGraphicFramePr>
          <p:cNvPr id="51" name="Tableau 50">
            <a:extLst>
              <a:ext uri="{FF2B5EF4-FFF2-40B4-BE49-F238E27FC236}">
                <a16:creationId xmlns:a16="http://schemas.microsoft.com/office/drawing/2014/main" id="{34598D9C-E9E5-9A45-8DE1-44153523A67E}"/>
              </a:ext>
            </a:extLst>
          </p:cNvPr>
          <p:cNvGraphicFramePr>
            <a:graphicFrameLocks noGrp="1"/>
          </p:cNvGraphicFramePr>
          <p:nvPr>
            <p:extLst>
              <p:ext uri="{D42A27DB-BD31-4B8C-83A1-F6EECF244321}">
                <p14:modId xmlns:p14="http://schemas.microsoft.com/office/powerpoint/2010/main" val="3283594996"/>
              </p:ext>
            </p:extLst>
          </p:nvPr>
        </p:nvGraphicFramePr>
        <p:xfrm>
          <a:off x="6439138" y="2630976"/>
          <a:ext cx="2287998" cy="766172"/>
        </p:xfrm>
        <a:graphic>
          <a:graphicData uri="http://schemas.openxmlformats.org/drawingml/2006/table">
            <a:tbl>
              <a:tblPr firstRow="1" bandRow="1">
                <a:tableStyleId>{5C22544A-7EE6-4342-B048-85BDC9FD1C3A}</a:tableStyleId>
              </a:tblPr>
              <a:tblGrid>
                <a:gridCol w="1143999">
                  <a:extLst>
                    <a:ext uri="{9D8B030D-6E8A-4147-A177-3AD203B41FA5}">
                      <a16:colId xmlns:a16="http://schemas.microsoft.com/office/drawing/2014/main" val="1864399328"/>
                    </a:ext>
                  </a:extLst>
                </a:gridCol>
                <a:gridCol w="1143999">
                  <a:extLst>
                    <a:ext uri="{9D8B030D-6E8A-4147-A177-3AD203B41FA5}">
                      <a16:colId xmlns:a16="http://schemas.microsoft.com/office/drawing/2014/main" val="2135992944"/>
                    </a:ext>
                  </a:extLst>
                </a:gridCol>
              </a:tblGrid>
              <a:tr h="305903">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7931467"/>
                  </a:ext>
                </a:extLst>
              </a:tr>
              <a:tr h="154366">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059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42207825"/>
                  </a:ext>
                </a:extLst>
              </a:tr>
            </a:tbl>
          </a:graphicData>
        </a:graphic>
      </p:graphicFrame>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In a </a:t>
            </a:r>
            <a:r>
              <a:rPr lang="fr-FR" dirty="0" err="1"/>
              <a:t>nutshell</a:t>
            </a:r>
            <a:endParaRPr lang="fr-FR"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11</a:t>
            </a:fld>
            <a:endParaRPr lang="fr-FR" altLang="fr-FR"/>
          </a:p>
        </p:txBody>
      </p:sp>
      <p:graphicFrame>
        <p:nvGraphicFramePr>
          <p:cNvPr id="86" name="Tableau 85">
            <a:extLst>
              <a:ext uri="{FF2B5EF4-FFF2-40B4-BE49-F238E27FC236}">
                <a16:creationId xmlns:a16="http://schemas.microsoft.com/office/drawing/2014/main" id="{BA2825EF-FB4C-E24A-8422-D609C8E08731}"/>
              </a:ext>
            </a:extLst>
          </p:cNvPr>
          <p:cNvGraphicFramePr>
            <a:graphicFrameLocks noGrp="1"/>
          </p:cNvGraphicFramePr>
          <p:nvPr>
            <p:extLst>
              <p:ext uri="{D42A27DB-BD31-4B8C-83A1-F6EECF244321}">
                <p14:modId xmlns:p14="http://schemas.microsoft.com/office/powerpoint/2010/main" val="3217303009"/>
              </p:ext>
            </p:extLst>
          </p:nvPr>
        </p:nvGraphicFramePr>
        <p:xfrm>
          <a:off x="6439138" y="2608661"/>
          <a:ext cx="2287998" cy="170915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87931467"/>
                  </a:ext>
                </a:extLst>
              </a:tr>
              <a:tr h="46800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49" name="Rectangle 48">
            <a:extLst>
              <a:ext uri="{FF2B5EF4-FFF2-40B4-BE49-F238E27FC236}">
                <a16:creationId xmlns:a16="http://schemas.microsoft.com/office/drawing/2014/main" id="{345DABA1-C8EB-BC49-9D3E-A2877F66B373}"/>
              </a:ext>
            </a:extLst>
          </p:cNvPr>
          <p:cNvSpPr/>
          <p:nvPr/>
        </p:nvSpPr>
        <p:spPr>
          <a:xfrm>
            <a:off x="6518816" y="2252593"/>
            <a:ext cx="2127106" cy="338554"/>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50" name="Rectangle 49">
            <a:extLst>
              <a:ext uri="{FF2B5EF4-FFF2-40B4-BE49-F238E27FC236}">
                <a16:creationId xmlns:a16="http://schemas.microsoft.com/office/drawing/2014/main" id="{62D8E2A4-3E30-424E-8630-DE5D36C4EF4D}"/>
              </a:ext>
            </a:extLst>
          </p:cNvPr>
          <p:cNvSpPr/>
          <p:nvPr/>
        </p:nvSpPr>
        <p:spPr>
          <a:xfrm>
            <a:off x="6575055" y="3038995"/>
            <a:ext cx="2069644" cy="338554"/>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p:txBody>
      </p:sp>
      <p:graphicFrame>
        <p:nvGraphicFramePr>
          <p:cNvPr id="54" name="Tableau 53">
            <a:extLst>
              <a:ext uri="{FF2B5EF4-FFF2-40B4-BE49-F238E27FC236}">
                <a16:creationId xmlns:a16="http://schemas.microsoft.com/office/drawing/2014/main" id="{9DCA3E28-63DD-594F-B740-E9B91D129A16}"/>
              </a:ext>
            </a:extLst>
          </p:cNvPr>
          <p:cNvGraphicFramePr>
            <a:graphicFrameLocks noGrp="1"/>
          </p:cNvGraphicFramePr>
          <p:nvPr>
            <p:extLst>
              <p:ext uri="{D42A27DB-BD31-4B8C-83A1-F6EECF244321}">
                <p14:modId xmlns:p14="http://schemas.microsoft.com/office/powerpoint/2010/main" val="2338583672"/>
              </p:ext>
            </p:extLst>
          </p:nvPr>
        </p:nvGraphicFramePr>
        <p:xfrm>
          <a:off x="3479429" y="2606068"/>
          <a:ext cx="2287998" cy="170915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7931467"/>
                  </a:ext>
                </a:extLst>
              </a:tr>
              <a:tr h="46800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cxnSp>
        <p:nvCxnSpPr>
          <p:cNvPr id="55" name="Connecteur droit avec flèche 54">
            <a:extLst>
              <a:ext uri="{FF2B5EF4-FFF2-40B4-BE49-F238E27FC236}">
                <a16:creationId xmlns:a16="http://schemas.microsoft.com/office/drawing/2014/main" id="{A5607DB3-378A-1FE2-C693-D03563F94684}"/>
              </a:ext>
            </a:extLst>
          </p:cNvPr>
          <p:cNvCxnSpPr>
            <a:cxnSpLocks/>
          </p:cNvCxnSpPr>
          <p:nvPr/>
        </p:nvCxnSpPr>
        <p:spPr>
          <a:xfrm>
            <a:off x="3425960" y="4476709"/>
            <a:ext cx="247895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56" name="ZoneTexte 55">
            <a:extLst>
              <a:ext uri="{FF2B5EF4-FFF2-40B4-BE49-F238E27FC236}">
                <a16:creationId xmlns:a16="http://schemas.microsoft.com/office/drawing/2014/main" id="{9A6F5DA1-4EB9-2EA3-E7D1-B3EACAF3BF86}"/>
              </a:ext>
            </a:extLst>
          </p:cNvPr>
          <p:cNvSpPr txBox="1"/>
          <p:nvPr/>
        </p:nvSpPr>
        <p:spPr>
          <a:xfrm>
            <a:off x="5908557" y="4305759"/>
            <a:ext cx="242374" cy="338554"/>
          </a:xfrm>
          <a:prstGeom prst="rect">
            <a:avLst/>
          </a:prstGeom>
          <a:noFill/>
        </p:spPr>
        <p:txBody>
          <a:bodyPr wrap="none" rtlCol="0">
            <a:spAutoFit/>
          </a:bodyPr>
          <a:lstStyle/>
          <a:p>
            <a:r>
              <a:rPr lang="en-US" sz="1600" i="1" dirty="0">
                <a:latin typeface="Times New Roman" panose="02020603050405020304" pitchFamily="18" charset="0"/>
                <a:cs typeface="Times New Roman" panose="02020603050405020304" pitchFamily="18" charset="0"/>
              </a:rPr>
              <a:t>t</a:t>
            </a:r>
          </a:p>
        </p:txBody>
      </p:sp>
      <p:cxnSp>
        <p:nvCxnSpPr>
          <p:cNvPr id="57" name="Connecteur droit 56">
            <a:extLst>
              <a:ext uri="{FF2B5EF4-FFF2-40B4-BE49-F238E27FC236}">
                <a16:creationId xmlns:a16="http://schemas.microsoft.com/office/drawing/2014/main" id="{A699CEBD-89CE-946E-6769-837C399358D1}"/>
              </a:ext>
            </a:extLst>
          </p:cNvPr>
          <p:cNvCxnSpPr>
            <a:cxnSpLocks/>
          </p:cNvCxnSpPr>
          <p:nvPr/>
        </p:nvCxnSpPr>
        <p:spPr>
          <a:xfrm>
            <a:off x="3479210" y="2637521"/>
            <a:ext cx="0" cy="206629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92C697CF-B6D1-45ED-7116-1C12A9486E1C}"/>
              </a:ext>
            </a:extLst>
          </p:cNvPr>
          <p:cNvCxnSpPr>
            <a:cxnSpLocks/>
          </p:cNvCxnSpPr>
          <p:nvPr/>
        </p:nvCxnSpPr>
        <p:spPr>
          <a:xfrm>
            <a:off x="4623209" y="2637521"/>
            <a:ext cx="0" cy="206629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F578F7CE-59D4-58C6-8B04-DBCE858EC9DF}"/>
              </a:ext>
            </a:extLst>
          </p:cNvPr>
          <p:cNvCxnSpPr>
            <a:cxnSpLocks/>
          </p:cNvCxnSpPr>
          <p:nvPr/>
        </p:nvCxnSpPr>
        <p:spPr>
          <a:xfrm>
            <a:off x="5767208" y="2676830"/>
            <a:ext cx="0" cy="206629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0" name="ZoneTexte 59">
            <a:extLst>
              <a:ext uri="{FF2B5EF4-FFF2-40B4-BE49-F238E27FC236}">
                <a16:creationId xmlns:a16="http://schemas.microsoft.com/office/drawing/2014/main" id="{0BAE607D-100E-720D-9C98-B6CE14DF9067}"/>
              </a:ext>
            </a:extLst>
          </p:cNvPr>
          <p:cNvSpPr txBox="1"/>
          <p:nvPr/>
        </p:nvSpPr>
        <p:spPr>
          <a:xfrm>
            <a:off x="3452763" y="4476172"/>
            <a:ext cx="444138" cy="461665"/>
          </a:xfrm>
          <a:prstGeom prst="rect">
            <a:avLst/>
          </a:prstGeom>
          <a:noFill/>
        </p:spPr>
        <p:txBody>
          <a:bodyPr wrap="square" rtlCol="0">
            <a:spAutoFit/>
          </a:bodyPr>
          <a:lstStyle/>
          <a:p>
            <a:pPr algn="ctr"/>
            <a:r>
              <a:rPr lang="en-US" sz="1200" dirty="0"/>
              <a:t>Tick </a:t>
            </a:r>
            <a:r>
              <a:rPr lang="en-US" sz="1200" i="1" dirty="0"/>
              <a:t>n</a:t>
            </a:r>
          </a:p>
        </p:txBody>
      </p:sp>
      <p:sp>
        <p:nvSpPr>
          <p:cNvPr id="61" name="ZoneTexte 60">
            <a:extLst>
              <a:ext uri="{FF2B5EF4-FFF2-40B4-BE49-F238E27FC236}">
                <a16:creationId xmlns:a16="http://schemas.microsoft.com/office/drawing/2014/main" id="{D6A2C657-E2C4-BF03-771B-DD04E50C0825}"/>
              </a:ext>
            </a:extLst>
          </p:cNvPr>
          <p:cNvSpPr txBox="1"/>
          <p:nvPr/>
        </p:nvSpPr>
        <p:spPr>
          <a:xfrm>
            <a:off x="3829117" y="4481466"/>
            <a:ext cx="447580" cy="461665"/>
          </a:xfrm>
          <a:prstGeom prst="rect">
            <a:avLst/>
          </a:prstGeom>
          <a:noFill/>
        </p:spPr>
        <p:txBody>
          <a:bodyPr wrap="square" rtlCol="0">
            <a:spAutoFit/>
          </a:bodyPr>
          <a:lstStyle/>
          <a:p>
            <a:pPr algn="ctr"/>
            <a:r>
              <a:rPr lang="en-US" sz="1200" dirty="0"/>
              <a:t>Tick </a:t>
            </a:r>
            <a:r>
              <a:rPr lang="en-US" sz="1200" i="1" dirty="0"/>
              <a:t>n+1</a:t>
            </a:r>
          </a:p>
        </p:txBody>
      </p:sp>
      <p:sp>
        <p:nvSpPr>
          <p:cNvPr id="62" name="Rectangle 61">
            <a:extLst>
              <a:ext uri="{FF2B5EF4-FFF2-40B4-BE49-F238E27FC236}">
                <a16:creationId xmlns:a16="http://schemas.microsoft.com/office/drawing/2014/main" id="{47F8D28A-85F8-C2D2-2B98-2F443F76D564}"/>
              </a:ext>
            </a:extLst>
          </p:cNvPr>
          <p:cNvSpPr/>
          <p:nvPr/>
        </p:nvSpPr>
        <p:spPr>
          <a:xfrm>
            <a:off x="3596034" y="2243715"/>
            <a:ext cx="2127106" cy="338554"/>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63" name="Rectangle 62">
            <a:extLst>
              <a:ext uri="{FF2B5EF4-FFF2-40B4-BE49-F238E27FC236}">
                <a16:creationId xmlns:a16="http://schemas.microsoft.com/office/drawing/2014/main" id="{A0EC8D30-2984-C46C-26A0-D1C81A1D6C30}"/>
              </a:ext>
            </a:extLst>
          </p:cNvPr>
          <p:cNvSpPr/>
          <p:nvPr/>
        </p:nvSpPr>
        <p:spPr>
          <a:xfrm>
            <a:off x="3624765" y="3027737"/>
            <a:ext cx="2069644" cy="338554"/>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p:txBody>
      </p:sp>
      <p:graphicFrame>
        <p:nvGraphicFramePr>
          <p:cNvPr id="64" name="Tableau 63">
            <a:extLst>
              <a:ext uri="{FF2B5EF4-FFF2-40B4-BE49-F238E27FC236}">
                <a16:creationId xmlns:a16="http://schemas.microsoft.com/office/drawing/2014/main" id="{1308AC68-91AB-06D0-0860-462675F57F35}"/>
              </a:ext>
            </a:extLst>
          </p:cNvPr>
          <p:cNvGraphicFramePr>
            <a:graphicFrameLocks noGrp="1"/>
          </p:cNvGraphicFramePr>
          <p:nvPr>
            <p:extLst>
              <p:ext uri="{D42A27DB-BD31-4B8C-83A1-F6EECF244321}">
                <p14:modId xmlns:p14="http://schemas.microsoft.com/office/powerpoint/2010/main" val="486846943"/>
              </p:ext>
            </p:extLst>
          </p:nvPr>
        </p:nvGraphicFramePr>
        <p:xfrm>
          <a:off x="413700" y="2655055"/>
          <a:ext cx="2287998" cy="1007806"/>
        </p:xfrm>
        <a:graphic>
          <a:graphicData uri="http://schemas.openxmlformats.org/drawingml/2006/table">
            <a:tbl>
              <a:tblPr firstRow="1" bandRow="1">
                <a:tableStyleId>{5C22544A-7EE6-4342-B048-85BDC9FD1C3A}</a:tableStyleId>
              </a:tblPr>
              <a:tblGrid>
                <a:gridCol w="1143999">
                  <a:extLst>
                    <a:ext uri="{9D8B030D-6E8A-4147-A177-3AD203B41FA5}">
                      <a16:colId xmlns:a16="http://schemas.microsoft.com/office/drawing/2014/main" val="1864399328"/>
                    </a:ext>
                  </a:extLst>
                </a:gridCol>
                <a:gridCol w="1143999">
                  <a:extLst>
                    <a:ext uri="{9D8B030D-6E8A-4147-A177-3AD203B41FA5}">
                      <a16:colId xmlns:a16="http://schemas.microsoft.com/office/drawing/2014/main" val="2135992944"/>
                    </a:ext>
                  </a:extLst>
                </a:gridCol>
              </a:tblGrid>
              <a:tr h="305903">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7931467"/>
                  </a:ext>
                </a:extLst>
              </a:tr>
              <a:tr h="396000">
                <a:tc>
                  <a:txBody>
                    <a:bodyPr/>
                    <a:lstStyle/>
                    <a:p>
                      <a:pPr algn="ctr"/>
                      <a:endParaRPr lang="fr-FR" sz="10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0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059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42207825"/>
                  </a:ext>
                </a:extLst>
              </a:tr>
            </a:tbl>
          </a:graphicData>
        </a:graphic>
      </p:graphicFrame>
      <p:grpSp>
        <p:nvGrpSpPr>
          <p:cNvPr id="66" name="Groupe 65">
            <a:extLst>
              <a:ext uri="{FF2B5EF4-FFF2-40B4-BE49-F238E27FC236}">
                <a16:creationId xmlns:a16="http://schemas.microsoft.com/office/drawing/2014/main" id="{C2805C57-4CFC-5BE2-C8FF-7C59CECED3B5}"/>
              </a:ext>
            </a:extLst>
          </p:cNvPr>
          <p:cNvGrpSpPr/>
          <p:nvPr/>
        </p:nvGrpSpPr>
        <p:grpSpPr>
          <a:xfrm>
            <a:off x="360450" y="2646708"/>
            <a:ext cx="2680581" cy="1783330"/>
            <a:chOff x="6175576" y="2427906"/>
            <a:chExt cx="2680581" cy="1469494"/>
          </a:xfrm>
        </p:grpSpPr>
        <p:cxnSp>
          <p:nvCxnSpPr>
            <p:cNvPr id="67" name="Connecteur droit avec flèche 66">
              <a:extLst>
                <a:ext uri="{FF2B5EF4-FFF2-40B4-BE49-F238E27FC236}">
                  <a16:creationId xmlns:a16="http://schemas.microsoft.com/office/drawing/2014/main" id="{82B41982-BE36-0E0B-9A66-1BC9D71CD59C}"/>
                </a:ext>
              </a:extLst>
            </p:cNvPr>
            <p:cNvCxnSpPr>
              <a:cxnSpLocks/>
            </p:cNvCxnSpPr>
            <p:nvPr/>
          </p:nvCxnSpPr>
          <p:spPr>
            <a:xfrm>
              <a:off x="6175576" y="3412781"/>
              <a:ext cx="247895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68" name="ZoneTexte 67">
              <a:extLst>
                <a:ext uri="{FF2B5EF4-FFF2-40B4-BE49-F238E27FC236}">
                  <a16:creationId xmlns:a16="http://schemas.microsoft.com/office/drawing/2014/main" id="{7402FEAB-A613-CDB3-5177-BDA6689F9ED6}"/>
                </a:ext>
              </a:extLst>
            </p:cNvPr>
            <p:cNvSpPr txBox="1"/>
            <p:nvPr/>
          </p:nvSpPr>
          <p:spPr>
            <a:xfrm>
              <a:off x="8613783" y="3255104"/>
              <a:ext cx="242374" cy="278974"/>
            </a:xfrm>
            <a:prstGeom prst="rect">
              <a:avLst/>
            </a:prstGeom>
            <a:noFill/>
          </p:spPr>
          <p:txBody>
            <a:bodyPr wrap="none" rtlCol="0">
              <a:spAutoFit/>
            </a:bodyPr>
            <a:lstStyle/>
            <a:p>
              <a:r>
                <a:rPr lang="en-US" sz="1600" i="1" dirty="0">
                  <a:latin typeface="Times New Roman" panose="02020603050405020304" pitchFamily="18" charset="0"/>
                  <a:cs typeface="Times New Roman" panose="02020603050405020304" pitchFamily="18" charset="0"/>
                </a:rPr>
                <a:t>t</a:t>
              </a:r>
            </a:p>
          </p:txBody>
        </p:sp>
        <p:cxnSp>
          <p:nvCxnSpPr>
            <p:cNvPr id="69" name="Connecteur droit 68">
              <a:extLst>
                <a:ext uri="{FF2B5EF4-FFF2-40B4-BE49-F238E27FC236}">
                  <a16:creationId xmlns:a16="http://schemas.microsoft.com/office/drawing/2014/main" id="{3B42E635-CBAF-E5F6-EE03-A0EF953A6E80}"/>
                </a:ext>
              </a:extLst>
            </p:cNvPr>
            <p:cNvCxnSpPr>
              <a:cxnSpLocks/>
            </p:cNvCxnSpPr>
            <p:nvPr/>
          </p:nvCxnSpPr>
          <p:spPr>
            <a:xfrm>
              <a:off x="6228826" y="2427906"/>
              <a:ext cx="0" cy="1442061"/>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0" name="Connecteur droit 69">
              <a:extLst>
                <a:ext uri="{FF2B5EF4-FFF2-40B4-BE49-F238E27FC236}">
                  <a16:creationId xmlns:a16="http://schemas.microsoft.com/office/drawing/2014/main" id="{F276362D-9A99-517A-9292-1E60FB220B96}"/>
                </a:ext>
              </a:extLst>
            </p:cNvPr>
            <p:cNvCxnSpPr>
              <a:cxnSpLocks/>
            </p:cNvCxnSpPr>
            <p:nvPr/>
          </p:nvCxnSpPr>
          <p:spPr>
            <a:xfrm>
              <a:off x="7372825" y="2427906"/>
              <a:ext cx="0" cy="1442061"/>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1" name="Connecteur droit 70">
              <a:extLst>
                <a:ext uri="{FF2B5EF4-FFF2-40B4-BE49-F238E27FC236}">
                  <a16:creationId xmlns:a16="http://schemas.microsoft.com/office/drawing/2014/main" id="{2AF2AACB-135D-6947-2A63-3C5DC0B9FE24}"/>
                </a:ext>
              </a:extLst>
            </p:cNvPr>
            <p:cNvCxnSpPr>
              <a:cxnSpLocks/>
            </p:cNvCxnSpPr>
            <p:nvPr/>
          </p:nvCxnSpPr>
          <p:spPr>
            <a:xfrm>
              <a:off x="8516824" y="2455339"/>
              <a:ext cx="0" cy="1442061"/>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72" name="ZoneTexte 71">
              <a:extLst>
                <a:ext uri="{FF2B5EF4-FFF2-40B4-BE49-F238E27FC236}">
                  <a16:creationId xmlns:a16="http://schemas.microsoft.com/office/drawing/2014/main" id="{C1172CDE-7802-AD2A-F2EB-50D2EA4598FD}"/>
                </a:ext>
              </a:extLst>
            </p:cNvPr>
            <p:cNvSpPr txBox="1"/>
            <p:nvPr/>
          </p:nvSpPr>
          <p:spPr>
            <a:xfrm>
              <a:off x="6530638" y="3436933"/>
              <a:ext cx="604653" cy="253613"/>
            </a:xfrm>
            <a:prstGeom prst="rect">
              <a:avLst/>
            </a:prstGeom>
            <a:noFill/>
          </p:spPr>
          <p:txBody>
            <a:bodyPr wrap="none" rtlCol="0">
              <a:spAutoFit/>
            </a:bodyPr>
            <a:lstStyle/>
            <a:p>
              <a:r>
                <a:rPr lang="en-US" sz="1400" dirty="0"/>
                <a:t>Tick </a:t>
              </a:r>
              <a:r>
                <a:rPr lang="en-US" sz="1400" i="1" dirty="0"/>
                <a:t>n</a:t>
              </a:r>
            </a:p>
          </p:txBody>
        </p:sp>
        <p:sp>
          <p:nvSpPr>
            <p:cNvPr id="73" name="ZoneTexte 72">
              <a:extLst>
                <a:ext uri="{FF2B5EF4-FFF2-40B4-BE49-F238E27FC236}">
                  <a16:creationId xmlns:a16="http://schemas.microsoft.com/office/drawing/2014/main" id="{5F6B6D52-B250-EF5C-CB7A-1BFBDFA2A70B}"/>
                </a:ext>
              </a:extLst>
            </p:cNvPr>
            <p:cNvSpPr txBox="1"/>
            <p:nvPr/>
          </p:nvSpPr>
          <p:spPr>
            <a:xfrm>
              <a:off x="7605572" y="3436933"/>
              <a:ext cx="785793" cy="253613"/>
            </a:xfrm>
            <a:prstGeom prst="rect">
              <a:avLst/>
            </a:prstGeom>
            <a:noFill/>
          </p:spPr>
          <p:txBody>
            <a:bodyPr wrap="none" rtlCol="0">
              <a:spAutoFit/>
            </a:bodyPr>
            <a:lstStyle/>
            <a:p>
              <a:r>
                <a:rPr lang="en-US" sz="1400" dirty="0"/>
                <a:t>Tick </a:t>
              </a:r>
              <a:r>
                <a:rPr lang="en-US" sz="1400" i="1" dirty="0"/>
                <a:t>n+1</a:t>
              </a:r>
            </a:p>
          </p:txBody>
        </p:sp>
      </p:grpSp>
      <p:sp>
        <p:nvSpPr>
          <p:cNvPr id="74" name="Rectangle 73">
            <a:extLst>
              <a:ext uri="{FF2B5EF4-FFF2-40B4-BE49-F238E27FC236}">
                <a16:creationId xmlns:a16="http://schemas.microsoft.com/office/drawing/2014/main" id="{C5809AC6-657D-0A9C-1A1E-8F9095115B84}"/>
              </a:ext>
            </a:extLst>
          </p:cNvPr>
          <p:cNvSpPr/>
          <p:nvPr/>
        </p:nvSpPr>
        <p:spPr>
          <a:xfrm>
            <a:off x="492501" y="2270346"/>
            <a:ext cx="2127106" cy="338554"/>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75" name="Rectangle 74">
            <a:extLst>
              <a:ext uri="{FF2B5EF4-FFF2-40B4-BE49-F238E27FC236}">
                <a16:creationId xmlns:a16="http://schemas.microsoft.com/office/drawing/2014/main" id="{62D6FF29-DC05-934E-3288-D7CE3A759931}"/>
              </a:ext>
            </a:extLst>
          </p:cNvPr>
          <p:cNvSpPr/>
          <p:nvPr/>
        </p:nvSpPr>
        <p:spPr>
          <a:xfrm>
            <a:off x="521232" y="2995019"/>
            <a:ext cx="2069644" cy="338554"/>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p:txBody>
      </p:sp>
      <p:cxnSp>
        <p:nvCxnSpPr>
          <p:cNvPr id="76" name="Connecteur droit 75">
            <a:extLst>
              <a:ext uri="{FF2B5EF4-FFF2-40B4-BE49-F238E27FC236}">
                <a16:creationId xmlns:a16="http://schemas.microsoft.com/office/drawing/2014/main" id="{7325090E-77ED-379E-B0B3-43FD3D5E32F3}"/>
              </a:ext>
            </a:extLst>
          </p:cNvPr>
          <p:cNvCxnSpPr>
            <a:cxnSpLocks/>
          </p:cNvCxnSpPr>
          <p:nvPr/>
        </p:nvCxnSpPr>
        <p:spPr>
          <a:xfrm>
            <a:off x="3861389" y="2606068"/>
            <a:ext cx="0" cy="2066290"/>
          </a:xfrm>
          <a:prstGeom prst="line">
            <a:avLst/>
          </a:prstGeom>
          <a:ln w="12700">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7" name="Connecteur droit 76">
            <a:extLst>
              <a:ext uri="{FF2B5EF4-FFF2-40B4-BE49-F238E27FC236}">
                <a16:creationId xmlns:a16="http://schemas.microsoft.com/office/drawing/2014/main" id="{178FD142-C8B6-0942-C436-8A02E0BBA9B8}"/>
              </a:ext>
            </a:extLst>
          </p:cNvPr>
          <p:cNvCxnSpPr>
            <a:cxnSpLocks/>
          </p:cNvCxnSpPr>
          <p:nvPr/>
        </p:nvCxnSpPr>
        <p:spPr>
          <a:xfrm>
            <a:off x="4244786" y="2583493"/>
            <a:ext cx="0" cy="2066290"/>
          </a:xfrm>
          <a:prstGeom prst="line">
            <a:avLst/>
          </a:prstGeom>
          <a:ln w="12700">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4270F9E0-3FE6-7617-3B77-D066F8CE094B}"/>
              </a:ext>
            </a:extLst>
          </p:cNvPr>
          <p:cNvSpPr/>
          <p:nvPr/>
        </p:nvSpPr>
        <p:spPr>
          <a:xfrm>
            <a:off x="3378127" y="4968862"/>
            <a:ext cx="2562919" cy="707886"/>
          </a:xfrm>
          <a:prstGeom prst="rect">
            <a:avLst/>
          </a:prstGeom>
        </p:spPr>
        <p:txBody>
          <a:bodyPr wrap="square">
            <a:spAutoFit/>
          </a:bodyPr>
          <a:lstStyle/>
          <a:p>
            <a:pPr algn="ctr"/>
            <a:r>
              <a:rPr lang="en-US" sz="2000" b="1" dirty="0">
                <a:solidFill>
                  <a:srgbClr val="008F00"/>
                </a:solidFill>
              </a:rPr>
              <a:t>high clock speed</a:t>
            </a:r>
            <a:r>
              <a:rPr lang="en-US" sz="2000" b="1" dirty="0"/>
              <a:t>, </a:t>
            </a:r>
          </a:p>
          <a:p>
            <a:pPr algn="ctr"/>
            <a:r>
              <a:rPr lang="en-US" sz="2000" b="1" dirty="0">
                <a:solidFill>
                  <a:srgbClr val="FF0000"/>
                </a:solidFill>
              </a:rPr>
              <a:t>high CPI</a:t>
            </a:r>
            <a:endParaRPr lang="en-US" sz="2000" b="1" dirty="0"/>
          </a:p>
        </p:txBody>
      </p:sp>
      <p:sp>
        <p:nvSpPr>
          <p:cNvPr id="78" name="Rectangle 77">
            <a:extLst>
              <a:ext uri="{FF2B5EF4-FFF2-40B4-BE49-F238E27FC236}">
                <a16:creationId xmlns:a16="http://schemas.microsoft.com/office/drawing/2014/main" id="{3FD1C4CC-7FB2-BFD3-CDCD-EF39FEFD2AE2}"/>
              </a:ext>
            </a:extLst>
          </p:cNvPr>
          <p:cNvSpPr/>
          <p:nvPr/>
        </p:nvSpPr>
        <p:spPr>
          <a:xfrm>
            <a:off x="138779" y="4968862"/>
            <a:ext cx="2562919" cy="707886"/>
          </a:xfrm>
          <a:prstGeom prst="rect">
            <a:avLst/>
          </a:prstGeom>
        </p:spPr>
        <p:txBody>
          <a:bodyPr wrap="square">
            <a:spAutoFit/>
          </a:bodyPr>
          <a:lstStyle/>
          <a:p>
            <a:pPr algn="ctr"/>
            <a:r>
              <a:rPr lang="en-US" sz="2000" b="1" dirty="0">
                <a:solidFill>
                  <a:srgbClr val="FF0000"/>
                </a:solidFill>
              </a:rPr>
              <a:t>Low clock speed, </a:t>
            </a:r>
          </a:p>
          <a:p>
            <a:pPr algn="ctr"/>
            <a:r>
              <a:rPr lang="en-US" sz="2000" b="1" dirty="0">
                <a:solidFill>
                  <a:srgbClr val="008F00"/>
                </a:solidFill>
              </a:rPr>
              <a:t>Low CPI</a:t>
            </a:r>
          </a:p>
        </p:txBody>
      </p:sp>
      <p:sp>
        <p:nvSpPr>
          <p:cNvPr id="79" name="Rectangle 78">
            <a:extLst>
              <a:ext uri="{FF2B5EF4-FFF2-40B4-BE49-F238E27FC236}">
                <a16:creationId xmlns:a16="http://schemas.microsoft.com/office/drawing/2014/main" id="{E08AC117-FC12-77B3-1745-0FA2EBD9A599}"/>
              </a:ext>
            </a:extLst>
          </p:cNvPr>
          <p:cNvSpPr/>
          <p:nvPr/>
        </p:nvSpPr>
        <p:spPr>
          <a:xfrm>
            <a:off x="6439138" y="5003120"/>
            <a:ext cx="2562919" cy="707886"/>
          </a:xfrm>
          <a:prstGeom prst="rect">
            <a:avLst/>
          </a:prstGeom>
        </p:spPr>
        <p:txBody>
          <a:bodyPr wrap="square">
            <a:spAutoFit/>
          </a:bodyPr>
          <a:lstStyle/>
          <a:p>
            <a:pPr algn="ctr"/>
            <a:r>
              <a:rPr lang="en-US" sz="2000" b="1" dirty="0">
                <a:solidFill>
                  <a:srgbClr val="008F00"/>
                </a:solidFill>
              </a:rPr>
              <a:t>high clock speed, </a:t>
            </a:r>
          </a:p>
          <a:p>
            <a:pPr algn="ctr"/>
            <a:r>
              <a:rPr lang="en-US" sz="2000" b="1" dirty="0">
                <a:solidFill>
                  <a:srgbClr val="008F00"/>
                </a:solidFill>
              </a:rPr>
              <a:t>Low CPI</a:t>
            </a:r>
          </a:p>
        </p:txBody>
      </p:sp>
    </p:spTree>
    <p:extLst>
      <p:ext uri="{BB962C8B-B14F-4D97-AF65-F5344CB8AC3E}">
        <p14:creationId xmlns:p14="http://schemas.microsoft.com/office/powerpoint/2010/main" val="915509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Pipelining &amp; </a:t>
            </a:r>
            <a:r>
              <a:rPr lang="fr-FR" dirty="0" err="1"/>
              <a:t>FPGAs</a:t>
            </a:r>
            <a:endParaRPr lang="fr-FR"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12</a:t>
            </a:fld>
            <a:endParaRPr lang="fr-FR" altLang="fr-FR"/>
          </a:p>
        </p:txBody>
      </p:sp>
      <p:sp>
        <p:nvSpPr>
          <p:cNvPr id="83" name="Espace réservé du contenu 2">
            <a:extLst>
              <a:ext uri="{FF2B5EF4-FFF2-40B4-BE49-F238E27FC236}">
                <a16:creationId xmlns:a16="http://schemas.microsoft.com/office/drawing/2014/main" id="{D52ECC03-3B98-774B-2BA9-183E9C5DC9B9}"/>
              </a:ext>
            </a:extLst>
          </p:cNvPr>
          <p:cNvSpPr txBox="1">
            <a:spLocks/>
          </p:cNvSpPr>
          <p:nvPr/>
        </p:nvSpPr>
        <p:spPr bwMode="auto">
          <a:xfrm>
            <a:off x="492501" y="1397726"/>
            <a:ext cx="8229600" cy="4958624"/>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F6600"/>
              </a:buClr>
              <a:buFont typeface="Wingdings" charset="2"/>
              <a:buChar char="§"/>
              <a:defRPr sz="2400" b="1" kern="1200">
                <a:solidFill>
                  <a:srgbClr val="336699"/>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Font typeface="Arial" charset="0"/>
              <a:buChar char="•"/>
              <a:defRPr sz="2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FF6600"/>
              </a:buClr>
              <a:buSzPct val="80000"/>
              <a:buFont typeface="Arial" charset="0"/>
              <a:buChar char="•"/>
              <a:defRPr sz="2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80000"/>
              <a:buFont typeface="Wingdings" charset="2"/>
              <a:buChar char="§"/>
              <a:defRPr sz="18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1800" i="1"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Pipelining is often possible for little overhead </a:t>
            </a:r>
          </a:p>
          <a:p>
            <a:endParaRPr lang="en-US" dirty="0"/>
          </a:p>
          <a:p>
            <a:endParaRPr lang="en-US" dirty="0"/>
          </a:p>
          <a:p>
            <a:endParaRPr lang="en-US" dirty="0"/>
          </a:p>
          <a:p>
            <a:endParaRPr lang="en-US" dirty="0"/>
          </a:p>
          <a:p>
            <a:endParaRPr lang="en-US" dirty="0"/>
          </a:p>
          <a:p>
            <a:endParaRPr lang="en-US" dirty="0"/>
          </a:p>
          <a:p>
            <a:pPr marL="0" indent="0">
              <a:buFont typeface="Wingdings" charset="2"/>
              <a:buNone/>
            </a:pPr>
            <a:endParaRPr lang="en-US" dirty="0"/>
          </a:p>
          <a:p>
            <a:endParaRPr lang="en-US" dirty="0"/>
          </a:p>
          <a:p>
            <a:endParaRPr lang="en-US" dirty="0"/>
          </a:p>
          <a:p>
            <a:pPr lvl="1"/>
            <a:endParaRPr lang="en-US" dirty="0"/>
          </a:p>
          <a:p>
            <a:pPr lvl="1"/>
            <a:endParaRPr lang="en-US" dirty="0"/>
          </a:p>
        </p:txBody>
      </p:sp>
      <p:grpSp>
        <p:nvGrpSpPr>
          <p:cNvPr id="47" name="Groupe 46">
            <a:extLst>
              <a:ext uri="{FF2B5EF4-FFF2-40B4-BE49-F238E27FC236}">
                <a16:creationId xmlns:a16="http://schemas.microsoft.com/office/drawing/2014/main" id="{CC1068B7-9F6C-00A7-CD9E-FC9651F7DA34}"/>
              </a:ext>
            </a:extLst>
          </p:cNvPr>
          <p:cNvGrpSpPr/>
          <p:nvPr/>
        </p:nvGrpSpPr>
        <p:grpSpPr>
          <a:xfrm>
            <a:off x="455027" y="2745185"/>
            <a:ext cx="8598475" cy="3246040"/>
            <a:chOff x="206478" y="1690428"/>
            <a:chExt cx="9015508" cy="3518895"/>
          </a:xfrm>
        </p:grpSpPr>
        <p:pic>
          <p:nvPicPr>
            <p:cNvPr id="48" name="Image 47">
              <a:extLst>
                <a:ext uri="{FF2B5EF4-FFF2-40B4-BE49-F238E27FC236}">
                  <a16:creationId xmlns:a16="http://schemas.microsoft.com/office/drawing/2014/main" id="{55D5790C-4796-406F-FB5A-865D7F7FF18B}"/>
                </a:ext>
              </a:extLst>
            </p:cNvPr>
            <p:cNvPicPr>
              <a:picLocks noChangeAspect="1"/>
            </p:cNvPicPr>
            <p:nvPr/>
          </p:nvPicPr>
          <p:blipFill>
            <a:blip r:embed="rId3"/>
            <a:stretch>
              <a:fillRect/>
            </a:stretch>
          </p:blipFill>
          <p:spPr>
            <a:xfrm>
              <a:off x="2791600" y="2515950"/>
              <a:ext cx="1913680" cy="1199551"/>
            </a:xfrm>
            <a:prstGeom prst="rect">
              <a:avLst/>
            </a:prstGeom>
          </p:spPr>
        </p:pic>
        <p:pic>
          <p:nvPicPr>
            <p:cNvPr id="52" name="Image 51">
              <a:extLst>
                <a:ext uri="{FF2B5EF4-FFF2-40B4-BE49-F238E27FC236}">
                  <a16:creationId xmlns:a16="http://schemas.microsoft.com/office/drawing/2014/main" id="{D1DB4323-B81E-E6E0-6CC2-A7D3D0DD5911}"/>
                </a:ext>
              </a:extLst>
            </p:cNvPr>
            <p:cNvPicPr>
              <a:picLocks noChangeAspect="1"/>
            </p:cNvPicPr>
            <p:nvPr/>
          </p:nvPicPr>
          <p:blipFill>
            <a:blip r:embed="rId4"/>
            <a:stretch>
              <a:fillRect/>
            </a:stretch>
          </p:blipFill>
          <p:spPr>
            <a:xfrm>
              <a:off x="206478" y="1862303"/>
              <a:ext cx="3121143" cy="3347020"/>
            </a:xfrm>
            <a:prstGeom prst="rect">
              <a:avLst/>
            </a:prstGeom>
          </p:spPr>
        </p:pic>
        <p:grpSp>
          <p:nvGrpSpPr>
            <p:cNvPr id="53" name="Groupe 52">
              <a:extLst>
                <a:ext uri="{FF2B5EF4-FFF2-40B4-BE49-F238E27FC236}">
                  <a16:creationId xmlns:a16="http://schemas.microsoft.com/office/drawing/2014/main" id="{815C799C-F104-5D0C-CF58-E819E341FEAA}"/>
                </a:ext>
              </a:extLst>
            </p:cNvPr>
            <p:cNvGrpSpPr/>
            <p:nvPr/>
          </p:nvGrpSpPr>
          <p:grpSpPr>
            <a:xfrm>
              <a:off x="3753405" y="2220759"/>
              <a:ext cx="4672839" cy="1642226"/>
              <a:chOff x="5263944" y="1348574"/>
              <a:chExt cx="5253409" cy="2719144"/>
            </a:xfrm>
          </p:grpSpPr>
          <p:cxnSp>
            <p:nvCxnSpPr>
              <p:cNvPr id="82" name="Connecteur droit 81">
                <a:extLst>
                  <a:ext uri="{FF2B5EF4-FFF2-40B4-BE49-F238E27FC236}">
                    <a16:creationId xmlns:a16="http://schemas.microsoft.com/office/drawing/2014/main" id="{84207926-A824-BFA0-3D84-68B2F4F880BB}"/>
                  </a:ext>
                </a:extLst>
              </p:cNvPr>
              <p:cNvCxnSpPr>
                <a:cxnSpLocks/>
              </p:cNvCxnSpPr>
              <p:nvPr/>
            </p:nvCxnSpPr>
            <p:spPr>
              <a:xfrm flipV="1">
                <a:off x="5263944" y="1478649"/>
                <a:ext cx="1464543" cy="85791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16F4DF23-6328-1C04-F9B8-4D51B6B92147}"/>
                  </a:ext>
                </a:extLst>
              </p:cNvPr>
              <p:cNvCxnSpPr>
                <a:cxnSpLocks/>
              </p:cNvCxnSpPr>
              <p:nvPr/>
            </p:nvCxnSpPr>
            <p:spPr>
              <a:xfrm>
                <a:off x="5263944" y="2868156"/>
                <a:ext cx="1514063" cy="119956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Connecteur droit 84">
                <a:extLst>
                  <a:ext uri="{FF2B5EF4-FFF2-40B4-BE49-F238E27FC236}">
                    <a16:creationId xmlns:a16="http://schemas.microsoft.com/office/drawing/2014/main" id="{D5F3B579-CEF3-8888-9C73-777A3DF50424}"/>
                  </a:ext>
                </a:extLst>
              </p:cNvPr>
              <p:cNvCxnSpPr>
                <a:cxnSpLocks/>
              </p:cNvCxnSpPr>
              <p:nvPr/>
            </p:nvCxnSpPr>
            <p:spPr>
              <a:xfrm flipV="1">
                <a:off x="5555433" y="1348574"/>
                <a:ext cx="4961920" cy="98799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Connecteur droit 86">
                <a:extLst>
                  <a:ext uri="{FF2B5EF4-FFF2-40B4-BE49-F238E27FC236}">
                    <a16:creationId xmlns:a16="http://schemas.microsoft.com/office/drawing/2014/main" id="{5D2B9C09-ED8F-72EC-834F-3E1DBD373470}"/>
                  </a:ext>
                </a:extLst>
              </p:cNvPr>
              <p:cNvCxnSpPr/>
              <p:nvPr/>
            </p:nvCxnSpPr>
            <p:spPr>
              <a:xfrm>
                <a:off x="5555433" y="2868156"/>
                <a:ext cx="2234749" cy="6994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65" name="Object 4">
              <a:extLst>
                <a:ext uri="{FF2B5EF4-FFF2-40B4-BE49-F238E27FC236}">
                  <a16:creationId xmlns:a16="http://schemas.microsoft.com/office/drawing/2014/main" id="{C7AA027B-F0CB-4E11-2BB3-598B0E87ACA2}"/>
                </a:ext>
              </a:extLst>
            </p:cNvPr>
            <p:cNvGraphicFramePr>
              <a:graphicFrameLocks noChangeAspect="1"/>
            </p:cNvGraphicFramePr>
            <p:nvPr>
              <p:extLst>
                <p:ext uri="{D42A27DB-BD31-4B8C-83A1-F6EECF244321}">
                  <p14:modId xmlns:p14="http://schemas.microsoft.com/office/powerpoint/2010/main" val="3973263073"/>
                </p:ext>
              </p:extLst>
            </p:nvPr>
          </p:nvGraphicFramePr>
          <p:xfrm>
            <a:off x="4915624" y="2090896"/>
            <a:ext cx="4306362" cy="2275771"/>
          </p:xfrm>
          <a:graphic>
            <a:graphicData uri="http://schemas.openxmlformats.org/presentationml/2006/ole">
              <mc:AlternateContent xmlns:mc="http://schemas.openxmlformats.org/markup-compatibility/2006">
                <mc:Choice xmlns:v="urn:schemas-microsoft-com:vml" Requires="v">
                  <p:oleObj name="Bitmap Image" r:id="rId5" imgW="7523810" imgH="3943901" progId="Paint.Picture">
                    <p:embed/>
                  </p:oleObj>
                </mc:Choice>
                <mc:Fallback>
                  <p:oleObj name="Bitmap Image" r:id="rId5" imgW="7523810" imgH="3943901" progId="Paint.Picture">
                    <p:embed/>
                    <p:pic>
                      <p:nvPicPr>
                        <p:cNvPr id="65" name="Object 4">
                          <a:extLst>
                            <a:ext uri="{FF2B5EF4-FFF2-40B4-BE49-F238E27FC236}">
                              <a16:creationId xmlns:a16="http://schemas.microsoft.com/office/drawing/2014/main" id="{C7AA027B-F0CB-4E11-2BB3-598B0E87A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5624" y="2090896"/>
                          <a:ext cx="4306362" cy="2275771"/>
                        </a:xfrm>
                        <a:prstGeom prst="rect">
                          <a:avLst/>
                        </a:prstGeom>
                        <a:blipFill>
                          <a:blip r:embed="rId7"/>
                          <a:tile tx="0" ty="0" sx="100000" sy="100000" flip="none" algn="tl"/>
                        </a:blipFill>
                        <a:ln>
                          <a:noFill/>
                        </a:ln>
                        <a:effectLst/>
                      </p:spPr>
                    </p:pic>
                  </p:oleObj>
                </mc:Fallback>
              </mc:AlternateContent>
            </a:graphicData>
          </a:graphic>
        </p:graphicFrame>
        <p:cxnSp>
          <p:nvCxnSpPr>
            <p:cNvPr id="80" name="Connecteur droit avec flèche 79">
              <a:extLst>
                <a:ext uri="{FF2B5EF4-FFF2-40B4-BE49-F238E27FC236}">
                  <a16:creationId xmlns:a16="http://schemas.microsoft.com/office/drawing/2014/main" id="{3484C2F6-E1B0-15B1-C9C1-B681C6BF7802}"/>
                </a:ext>
              </a:extLst>
            </p:cNvPr>
            <p:cNvCxnSpPr>
              <a:cxnSpLocks/>
            </p:cNvCxnSpPr>
            <p:nvPr/>
          </p:nvCxnSpPr>
          <p:spPr bwMode="auto">
            <a:xfrm flipH="1">
              <a:off x="1317523" y="1710370"/>
              <a:ext cx="1955676" cy="441464"/>
            </a:xfrm>
            <a:prstGeom prst="straightConnector1">
              <a:avLst/>
            </a:prstGeom>
            <a:noFill/>
            <a:ln w="12700" cap="flat" cmpd="sng" algn="ctr">
              <a:solidFill>
                <a:schemeClr val="accent2"/>
              </a:solidFill>
              <a:prstDash val="solid"/>
              <a:round/>
              <a:headEnd type="none" w="lg" len="lg"/>
              <a:tailEnd type="triangle"/>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1" name="Connecteur droit avec flèche 80">
              <a:extLst>
                <a:ext uri="{FF2B5EF4-FFF2-40B4-BE49-F238E27FC236}">
                  <a16:creationId xmlns:a16="http://schemas.microsoft.com/office/drawing/2014/main" id="{3B68FBE0-3652-4D05-9727-6254CFCCF45F}"/>
                </a:ext>
              </a:extLst>
            </p:cNvPr>
            <p:cNvCxnSpPr>
              <a:cxnSpLocks/>
            </p:cNvCxnSpPr>
            <p:nvPr/>
          </p:nvCxnSpPr>
          <p:spPr bwMode="auto">
            <a:xfrm>
              <a:off x="4705279" y="1690428"/>
              <a:ext cx="1295182" cy="867959"/>
            </a:xfrm>
            <a:prstGeom prst="straightConnector1">
              <a:avLst/>
            </a:prstGeom>
            <a:noFill/>
            <a:ln w="12700" cap="flat" cmpd="sng" algn="ctr">
              <a:solidFill>
                <a:schemeClr val="accent2"/>
              </a:solidFill>
              <a:prstDash val="solid"/>
              <a:round/>
              <a:headEnd type="none" w="lg" len="lg"/>
              <a:tailEnd type="triangle"/>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3" name="Rectangle 2">
            <a:extLst>
              <a:ext uri="{FF2B5EF4-FFF2-40B4-BE49-F238E27FC236}">
                <a16:creationId xmlns:a16="http://schemas.microsoft.com/office/drawing/2014/main" id="{C6F68177-4B5D-80D4-91CF-DF2FF6679C7F}"/>
              </a:ext>
            </a:extLst>
          </p:cNvPr>
          <p:cNvSpPr/>
          <p:nvPr/>
        </p:nvSpPr>
        <p:spPr>
          <a:xfrm>
            <a:off x="2035877" y="1919352"/>
            <a:ext cx="4471564" cy="830997"/>
          </a:xfrm>
          <a:prstGeom prst="rect">
            <a:avLst/>
          </a:prstGeom>
        </p:spPr>
        <p:txBody>
          <a:bodyPr wrap="square">
            <a:spAutoFit/>
          </a:bodyPr>
          <a:lstStyle/>
          <a:p>
            <a:pPr algn="ctr">
              <a:buSzTx/>
            </a:pPr>
            <a:r>
              <a:rPr lang="en-GB" altLang="fr-FR" kern="0" dirty="0"/>
              <a:t>FPGA have a lot of registers enabling very deep pipelines</a:t>
            </a:r>
          </a:p>
        </p:txBody>
      </p:sp>
      <p:sp>
        <p:nvSpPr>
          <p:cNvPr id="88" name="Rectangle : coins arrondis 87">
            <a:extLst>
              <a:ext uri="{FF2B5EF4-FFF2-40B4-BE49-F238E27FC236}">
                <a16:creationId xmlns:a16="http://schemas.microsoft.com/office/drawing/2014/main" id="{8947371E-D4ED-92AA-08B9-3A437DDFAD5C}"/>
              </a:ext>
            </a:extLst>
          </p:cNvPr>
          <p:cNvSpPr/>
          <p:nvPr/>
        </p:nvSpPr>
        <p:spPr bwMode="auto">
          <a:xfrm>
            <a:off x="788635" y="4733020"/>
            <a:ext cx="7637332" cy="1447345"/>
          </a:xfrm>
          <a:prstGeom prst="roundRect">
            <a:avLst/>
          </a:prstGeom>
          <a:solidFill>
            <a:srgbClr val="FFFFCC"/>
          </a:solidFill>
          <a:ln w="12700" cap="flat" cmpd="sng" algn="ctr">
            <a:solidFill>
              <a:srgbClr val="000208"/>
            </a:solidFill>
            <a:prstDash val="solid"/>
            <a:round/>
            <a:headEnd type="none" w="lg" len="lg"/>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b="1" i="0" u="none" strike="noStrike" cap="none" normalizeH="0" baseline="0" dirty="0">
                <a:ln>
                  <a:noFill/>
                </a:ln>
                <a:solidFill>
                  <a:srgbClr val="C00000"/>
                </a:solidFill>
                <a:effectLst/>
                <a:latin typeface="Arial" charset="0"/>
              </a:rPr>
              <a:t>Loop Pipelining is one</a:t>
            </a:r>
            <a:r>
              <a:rPr kumimoji="0" lang="en-US" b="1" i="0" u="none" strike="noStrike" cap="none" normalizeH="0" dirty="0">
                <a:ln>
                  <a:noFill/>
                </a:ln>
                <a:solidFill>
                  <a:srgbClr val="C00000"/>
                </a:solidFill>
                <a:effectLst/>
                <a:latin typeface="Arial" charset="0"/>
              </a:rPr>
              <a:t> of the most important optimization in HLS</a:t>
            </a:r>
            <a:endParaRPr kumimoji="0" lang="en-US" b="1"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40989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200" y="1397726"/>
            <a:ext cx="8229600" cy="4958624"/>
          </a:xfrm>
        </p:spPr>
        <p:txBody>
          <a:bodyPr/>
          <a:lstStyle/>
          <a:p>
            <a:r>
              <a:rPr lang="en-US" dirty="0"/>
              <a:t>Overlapping distinct iterations is not always possible</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r>
              <a:rPr lang="en-US" dirty="0"/>
              <a:t>Constrained by loop carried dependencies</a:t>
            </a:r>
          </a:p>
          <a:p>
            <a:pPr lvl="1"/>
            <a:endParaRPr lang="en-US" dirty="0"/>
          </a:p>
        </p:txBody>
      </p:sp>
      <p:graphicFrame>
        <p:nvGraphicFramePr>
          <p:cNvPr id="52" name="Tableau 51">
            <a:extLst>
              <a:ext uri="{FF2B5EF4-FFF2-40B4-BE49-F238E27FC236}">
                <a16:creationId xmlns:a16="http://schemas.microsoft.com/office/drawing/2014/main" id="{640D0F7D-DA7B-6AFB-5D24-431BD2E20654}"/>
              </a:ext>
            </a:extLst>
          </p:cNvPr>
          <p:cNvGraphicFramePr>
            <a:graphicFrameLocks noGrp="1"/>
          </p:cNvGraphicFramePr>
          <p:nvPr>
            <p:extLst>
              <p:ext uri="{D42A27DB-BD31-4B8C-83A1-F6EECF244321}">
                <p14:modId xmlns:p14="http://schemas.microsoft.com/office/powerpoint/2010/main" val="981543587"/>
              </p:ext>
            </p:extLst>
          </p:nvPr>
        </p:nvGraphicFramePr>
        <p:xfrm>
          <a:off x="6263431" y="2556195"/>
          <a:ext cx="2287998" cy="170915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7931467"/>
                  </a:ext>
                </a:extLst>
              </a:tr>
              <a:tr h="46800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Pipelining and </a:t>
            </a:r>
            <a:r>
              <a:rPr lang="fr-FR" dirty="0" err="1"/>
              <a:t>reuse</a:t>
            </a:r>
            <a:r>
              <a:rPr lang="fr-FR" dirty="0"/>
              <a:t> distance</a:t>
            </a:r>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13</a:t>
            </a:fld>
            <a:endParaRPr lang="fr-FR" altLang="fr-FR"/>
          </a:p>
        </p:txBody>
      </p:sp>
      <p:cxnSp>
        <p:nvCxnSpPr>
          <p:cNvPr id="82" name="Connecteur droit 81">
            <a:extLst>
              <a:ext uri="{FF2B5EF4-FFF2-40B4-BE49-F238E27FC236}">
                <a16:creationId xmlns:a16="http://schemas.microsoft.com/office/drawing/2014/main" id="{A56C09EA-406B-AF47-AD4E-E13D41DC1E67}"/>
              </a:ext>
            </a:extLst>
          </p:cNvPr>
          <p:cNvCxnSpPr>
            <a:cxnSpLocks/>
          </p:cNvCxnSpPr>
          <p:nvPr/>
        </p:nvCxnSpPr>
        <p:spPr>
          <a:xfrm>
            <a:off x="3079186" y="4343880"/>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26FAD4BA-D484-4D41-8F33-6D489F40C82E}"/>
              </a:ext>
            </a:extLst>
          </p:cNvPr>
          <p:cNvCxnSpPr>
            <a:cxnSpLocks/>
          </p:cNvCxnSpPr>
          <p:nvPr/>
        </p:nvCxnSpPr>
        <p:spPr>
          <a:xfrm>
            <a:off x="3104420" y="2470021"/>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2A2F6CC8-DF66-9B48-A23E-3D1626DE74C5}"/>
              </a:ext>
            </a:extLst>
          </p:cNvPr>
          <p:cNvSpPr/>
          <p:nvPr/>
        </p:nvSpPr>
        <p:spPr>
          <a:xfrm>
            <a:off x="478654" y="2696341"/>
            <a:ext cx="3010318" cy="1092607"/>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(i=4;i&lt;…;i++) {</a:t>
            </a:r>
          </a:p>
          <a:p>
            <a:pPr>
              <a:spcBef>
                <a:spcPts val="200"/>
              </a:spcBef>
            </a:pPr>
            <a:r>
              <a:rPr lang="fr-FR" sz="1400" b="1" dirty="0">
                <a:latin typeface="Courier New" panose="02070309020205020404" pitchFamily="49" charset="0"/>
                <a:cs typeface="Courier New" panose="02070309020205020404" pitchFamily="49" charset="0"/>
              </a:rPr>
              <a:t>  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X</a:t>
            </a:r>
            <a:r>
              <a:rPr lang="fr-FR" sz="1400" b="1" dirty="0">
                <a:latin typeface="Courier New" panose="02070309020205020404" pitchFamily="49" charset="0"/>
                <a:cs typeface="Courier New" panose="02070309020205020404" pitchFamily="49" charset="0"/>
              </a:rPr>
              <a:t>[i-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Y</a:t>
            </a:r>
            <a:r>
              <a:rPr lang="fr-FR" sz="1400" b="1" dirty="0">
                <a:latin typeface="Courier New" panose="02070309020205020404" pitchFamily="49" charset="0"/>
                <a:cs typeface="Courier New" panose="02070309020205020404" pitchFamily="49" charset="0"/>
              </a:rPr>
              <a:t>[i-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a:t>
            </a:r>
          </a:p>
          <a:p>
            <a:pPr>
              <a:spcBef>
                <a:spcPts val="200"/>
              </a:spcBef>
            </a:pPr>
            <a:r>
              <a:rPr lang="fr-FR" sz="1400" b="1" dirty="0">
                <a:latin typeface="Courier New" panose="02070309020205020404" pitchFamily="49" charset="0"/>
                <a:cs typeface="Courier New" panose="02070309020205020404" pitchFamily="49" charset="0"/>
              </a:rPr>
              <a:t>}</a:t>
            </a:r>
          </a:p>
        </p:txBody>
      </p:sp>
      <p:sp>
        <p:nvSpPr>
          <p:cNvPr id="87" name="ZoneTexte 86">
            <a:extLst>
              <a:ext uri="{FF2B5EF4-FFF2-40B4-BE49-F238E27FC236}">
                <a16:creationId xmlns:a16="http://schemas.microsoft.com/office/drawing/2014/main" id="{321121C3-C516-E94A-80F9-386ED87B710F}"/>
              </a:ext>
            </a:extLst>
          </p:cNvPr>
          <p:cNvSpPr txBox="1"/>
          <p:nvPr/>
        </p:nvSpPr>
        <p:spPr>
          <a:xfrm>
            <a:off x="6664503" y="4660180"/>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sp>
        <p:nvSpPr>
          <p:cNvPr id="88" name="Rectangle : coins arrondis 87">
            <a:extLst>
              <a:ext uri="{FF2B5EF4-FFF2-40B4-BE49-F238E27FC236}">
                <a16:creationId xmlns:a16="http://schemas.microsoft.com/office/drawing/2014/main" id="{88352C38-50CE-9F4E-A9FD-E6A0D2525409}"/>
              </a:ext>
            </a:extLst>
          </p:cNvPr>
          <p:cNvSpPr/>
          <p:nvPr/>
        </p:nvSpPr>
        <p:spPr>
          <a:xfrm>
            <a:off x="3477870" y="2470109"/>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89" name="Rectangle : coins arrondis 88">
            <a:extLst>
              <a:ext uri="{FF2B5EF4-FFF2-40B4-BE49-F238E27FC236}">
                <a16:creationId xmlns:a16="http://schemas.microsoft.com/office/drawing/2014/main" id="{6917E20A-FBE1-DE4B-ADEE-71253CF2EB3D}"/>
              </a:ext>
            </a:extLst>
          </p:cNvPr>
          <p:cNvSpPr/>
          <p:nvPr/>
        </p:nvSpPr>
        <p:spPr>
          <a:xfrm>
            <a:off x="4471842" y="2470436"/>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90" name="Connecteur en angle 89">
            <a:extLst>
              <a:ext uri="{FF2B5EF4-FFF2-40B4-BE49-F238E27FC236}">
                <a16:creationId xmlns:a16="http://schemas.microsoft.com/office/drawing/2014/main" id="{D9174D41-E214-6947-B4CF-DECAF853DCF9}"/>
              </a:ext>
            </a:extLst>
          </p:cNvPr>
          <p:cNvCxnSpPr>
            <a:cxnSpLocks/>
            <a:stCxn id="96" idx="2"/>
            <a:endCxn id="88" idx="0"/>
          </p:cNvCxnSpPr>
          <p:nvPr/>
        </p:nvCxnSpPr>
        <p:spPr>
          <a:xfrm rot="5400000" flipH="1" flipV="1">
            <a:off x="2850720" y="3395773"/>
            <a:ext cx="1851825" cy="496"/>
          </a:xfrm>
          <a:prstGeom prst="bentConnector5">
            <a:avLst>
              <a:gd name="adj1" fmla="val -15249"/>
              <a:gd name="adj2" fmla="val 103232104"/>
              <a:gd name="adj3" fmla="val 115249"/>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91" name="Connecteur en angle 44">
            <a:extLst>
              <a:ext uri="{FF2B5EF4-FFF2-40B4-BE49-F238E27FC236}">
                <a16:creationId xmlns:a16="http://schemas.microsoft.com/office/drawing/2014/main" id="{B657E177-DBA3-494F-A4FD-70A9BB452C47}"/>
              </a:ext>
            </a:extLst>
          </p:cNvPr>
          <p:cNvCxnSpPr>
            <a:cxnSpLocks/>
            <a:stCxn id="88" idx="2"/>
            <a:endCxn id="96" idx="0"/>
          </p:cNvCxnSpPr>
          <p:nvPr/>
        </p:nvCxnSpPr>
        <p:spPr>
          <a:xfrm flipH="1" flipV="1">
            <a:off x="3776385" y="4146448"/>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95" name="Groupe 94">
            <a:extLst>
              <a:ext uri="{FF2B5EF4-FFF2-40B4-BE49-F238E27FC236}">
                <a16:creationId xmlns:a16="http://schemas.microsoft.com/office/drawing/2014/main" id="{2880BC78-429B-B545-A22F-35B41F485C33}"/>
              </a:ext>
            </a:extLst>
          </p:cNvPr>
          <p:cNvGrpSpPr/>
          <p:nvPr/>
        </p:nvGrpSpPr>
        <p:grpSpPr>
          <a:xfrm>
            <a:off x="3474283" y="4146448"/>
            <a:ext cx="601285" cy="175486"/>
            <a:chOff x="5798276" y="5922853"/>
            <a:chExt cx="687977" cy="163349"/>
          </a:xfrm>
        </p:grpSpPr>
        <p:sp>
          <p:nvSpPr>
            <p:cNvPr id="96" name="Rectangle : coins arrondis 95">
              <a:extLst>
                <a:ext uri="{FF2B5EF4-FFF2-40B4-BE49-F238E27FC236}">
                  <a16:creationId xmlns:a16="http://schemas.microsoft.com/office/drawing/2014/main" id="{1EA65E8D-A530-BE47-A10E-62A25B3F57E2}"/>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7" name="Triangle 96">
              <a:extLst>
                <a:ext uri="{FF2B5EF4-FFF2-40B4-BE49-F238E27FC236}">
                  <a16:creationId xmlns:a16="http://schemas.microsoft.com/office/drawing/2014/main" id="{3B1FA6AB-A4F0-4741-A971-F4AA6750927E}"/>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cxnSp>
        <p:nvCxnSpPr>
          <p:cNvPr id="101" name="Connecteur en angle 100">
            <a:extLst>
              <a:ext uri="{FF2B5EF4-FFF2-40B4-BE49-F238E27FC236}">
                <a16:creationId xmlns:a16="http://schemas.microsoft.com/office/drawing/2014/main" id="{AB214C1D-165B-E845-AC84-A06F58E05103}"/>
              </a:ext>
            </a:extLst>
          </p:cNvPr>
          <p:cNvCxnSpPr>
            <a:cxnSpLocks/>
            <a:stCxn id="99" idx="2"/>
            <a:endCxn id="89" idx="0"/>
          </p:cNvCxnSpPr>
          <p:nvPr/>
        </p:nvCxnSpPr>
        <p:spPr>
          <a:xfrm rot="5400000" flipH="1" flipV="1">
            <a:off x="4452587" y="2779405"/>
            <a:ext cx="627310" cy="9373"/>
          </a:xfrm>
          <a:prstGeom prst="bentConnector5">
            <a:avLst>
              <a:gd name="adj1" fmla="val -45015"/>
              <a:gd name="adj2" fmla="val 5915880"/>
              <a:gd name="adj3" fmla="val 145015"/>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06" name="ZoneTexte 105">
            <a:extLst>
              <a:ext uri="{FF2B5EF4-FFF2-40B4-BE49-F238E27FC236}">
                <a16:creationId xmlns:a16="http://schemas.microsoft.com/office/drawing/2014/main" id="{FEBACEBC-8508-654F-8E85-45150653BE2D}"/>
              </a:ext>
            </a:extLst>
          </p:cNvPr>
          <p:cNvSpPr txBox="1"/>
          <p:nvPr/>
        </p:nvSpPr>
        <p:spPr>
          <a:xfrm>
            <a:off x="843823" y="3830024"/>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grpSp>
        <p:nvGrpSpPr>
          <p:cNvPr id="98" name="Groupe 97">
            <a:extLst>
              <a:ext uri="{FF2B5EF4-FFF2-40B4-BE49-F238E27FC236}">
                <a16:creationId xmlns:a16="http://schemas.microsoft.com/office/drawing/2014/main" id="{79E721E8-0F91-2244-8406-F60EA28F27DC}"/>
              </a:ext>
            </a:extLst>
          </p:cNvPr>
          <p:cNvGrpSpPr/>
          <p:nvPr/>
        </p:nvGrpSpPr>
        <p:grpSpPr>
          <a:xfrm>
            <a:off x="4462375" y="2922133"/>
            <a:ext cx="598364" cy="175482"/>
            <a:chOff x="5780817" y="5167205"/>
            <a:chExt cx="684635" cy="163349"/>
          </a:xfrm>
        </p:grpSpPr>
        <p:sp>
          <p:nvSpPr>
            <p:cNvPr id="99" name="Rectangle : coins arrondis 98">
              <a:extLst>
                <a:ext uri="{FF2B5EF4-FFF2-40B4-BE49-F238E27FC236}">
                  <a16:creationId xmlns:a16="http://schemas.microsoft.com/office/drawing/2014/main" id="{AB4F8B9F-78F6-CD4D-9DCE-247BAFB521B3}"/>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0" name="Triangle 99">
              <a:extLst>
                <a:ext uri="{FF2B5EF4-FFF2-40B4-BE49-F238E27FC236}">
                  <a16:creationId xmlns:a16="http://schemas.microsoft.com/office/drawing/2014/main" id="{A7EE2D31-2E35-8149-A769-AAE756CF6E9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53" name="Triangle 52">
              <a:extLst>
                <a:ext uri="{FF2B5EF4-FFF2-40B4-BE49-F238E27FC236}">
                  <a16:creationId xmlns:a16="http://schemas.microsoft.com/office/drawing/2014/main" id="{42E66870-E8D2-A844-90E3-F6CFC8B58259}"/>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5" name="ZoneTexte 104">
            <a:extLst>
              <a:ext uri="{FF2B5EF4-FFF2-40B4-BE49-F238E27FC236}">
                <a16:creationId xmlns:a16="http://schemas.microsoft.com/office/drawing/2014/main" id="{BFECF143-E777-5243-917A-C380FC0DF55E}"/>
              </a:ext>
            </a:extLst>
          </p:cNvPr>
          <p:cNvSpPr txBox="1"/>
          <p:nvPr/>
        </p:nvSpPr>
        <p:spPr>
          <a:xfrm>
            <a:off x="3870424" y="4638583"/>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grpSp>
        <p:nvGrpSpPr>
          <p:cNvPr id="12" name="Groupe 11">
            <a:extLst>
              <a:ext uri="{FF2B5EF4-FFF2-40B4-BE49-F238E27FC236}">
                <a16:creationId xmlns:a16="http://schemas.microsoft.com/office/drawing/2014/main" id="{DC51ADC0-5951-CB4F-81D0-EFF7C8FA3069}"/>
              </a:ext>
            </a:extLst>
          </p:cNvPr>
          <p:cNvGrpSpPr/>
          <p:nvPr/>
        </p:nvGrpSpPr>
        <p:grpSpPr>
          <a:xfrm>
            <a:off x="3006018" y="2447621"/>
            <a:ext cx="2403592" cy="1961791"/>
            <a:chOff x="3457435" y="2338437"/>
            <a:chExt cx="2403592" cy="1961791"/>
          </a:xfrm>
        </p:grpSpPr>
        <p:cxnSp>
          <p:nvCxnSpPr>
            <p:cNvPr id="80" name="Connecteur droit 79">
              <a:extLst>
                <a:ext uri="{FF2B5EF4-FFF2-40B4-BE49-F238E27FC236}">
                  <a16:creationId xmlns:a16="http://schemas.microsoft.com/office/drawing/2014/main" id="{873C3B98-9019-C146-A5A3-77F28EFB8B5A}"/>
                </a:ext>
              </a:extLst>
            </p:cNvPr>
            <p:cNvCxnSpPr>
              <a:cxnSpLocks/>
            </p:cNvCxnSpPr>
            <p:nvPr/>
          </p:nvCxnSpPr>
          <p:spPr>
            <a:xfrm>
              <a:off x="3535651" y="2989319"/>
              <a:ext cx="2325376"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1" name="Connecteur droit 80">
              <a:extLst>
                <a:ext uri="{FF2B5EF4-FFF2-40B4-BE49-F238E27FC236}">
                  <a16:creationId xmlns:a16="http://schemas.microsoft.com/office/drawing/2014/main" id="{C94891AC-6BB8-B542-B953-B98721C5B223}"/>
                </a:ext>
              </a:extLst>
            </p:cNvPr>
            <p:cNvCxnSpPr>
              <a:cxnSpLocks/>
            </p:cNvCxnSpPr>
            <p:nvPr/>
          </p:nvCxnSpPr>
          <p:spPr>
            <a:xfrm>
              <a:off x="3517987" y="3612008"/>
              <a:ext cx="232636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e 91">
              <a:extLst>
                <a:ext uri="{FF2B5EF4-FFF2-40B4-BE49-F238E27FC236}">
                  <a16:creationId xmlns:a16="http://schemas.microsoft.com/office/drawing/2014/main" id="{E2A3C0F9-67DD-4F44-B71A-AEAA64E3B1BB}"/>
                </a:ext>
              </a:extLst>
            </p:cNvPr>
            <p:cNvGrpSpPr/>
            <p:nvPr/>
          </p:nvGrpSpPr>
          <p:grpSpPr>
            <a:xfrm>
              <a:off x="3925700" y="2817958"/>
              <a:ext cx="601285" cy="175486"/>
              <a:chOff x="5817326" y="5427553"/>
              <a:chExt cx="687977" cy="163349"/>
            </a:xfrm>
          </p:grpSpPr>
          <p:sp>
            <p:nvSpPr>
              <p:cNvPr id="93" name="Rectangle : coins arrondis 92">
                <a:extLst>
                  <a:ext uri="{FF2B5EF4-FFF2-40B4-BE49-F238E27FC236}">
                    <a16:creationId xmlns:a16="http://schemas.microsoft.com/office/drawing/2014/main" id="{ADCEA752-A2C7-2A42-98B0-80183166537C}"/>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4" name="Triangle 93">
                <a:extLst>
                  <a:ext uri="{FF2B5EF4-FFF2-40B4-BE49-F238E27FC236}">
                    <a16:creationId xmlns:a16="http://schemas.microsoft.com/office/drawing/2014/main" id="{33F3B160-2711-0A4D-9633-F8AD90652F33}"/>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2" name="ZoneTexte 101">
              <a:extLst>
                <a:ext uri="{FF2B5EF4-FFF2-40B4-BE49-F238E27FC236}">
                  <a16:creationId xmlns:a16="http://schemas.microsoft.com/office/drawing/2014/main" id="{61A48427-97F1-DF4D-8F8D-B0EE633792FC}"/>
                </a:ext>
              </a:extLst>
            </p:cNvPr>
            <p:cNvSpPr txBox="1"/>
            <p:nvPr/>
          </p:nvSpPr>
          <p:spPr>
            <a:xfrm rot="5400000">
              <a:off x="3258164" y="2542756"/>
              <a:ext cx="716415" cy="307777"/>
            </a:xfrm>
            <a:prstGeom prst="rect">
              <a:avLst/>
            </a:prstGeom>
            <a:noFill/>
          </p:spPr>
          <p:txBody>
            <a:bodyPr wrap="none" rtlCol="0">
              <a:spAutoFit/>
            </a:bodyPr>
            <a:lstStyle/>
            <a:p>
              <a:r>
                <a:rPr lang="fr-FR" sz="1400" dirty="0"/>
                <a:t>Stage 1</a:t>
              </a:r>
            </a:p>
          </p:txBody>
        </p:sp>
        <p:sp>
          <p:nvSpPr>
            <p:cNvPr id="103" name="ZoneTexte 102">
              <a:extLst>
                <a:ext uri="{FF2B5EF4-FFF2-40B4-BE49-F238E27FC236}">
                  <a16:creationId xmlns:a16="http://schemas.microsoft.com/office/drawing/2014/main" id="{465CB6BD-0CD8-1D4F-BFAD-CAB650D48DAE}"/>
                </a:ext>
              </a:extLst>
            </p:cNvPr>
            <p:cNvSpPr txBox="1"/>
            <p:nvPr/>
          </p:nvSpPr>
          <p:spPr>
            <a:xfrm rot="5400000">
              <a:off x="3255639" y="3165444"/>
              <a:ext cx="716415" cy="307778"/>
            </a:xfrm>
            <a:prstGeom prst="rect">
              <a:avLst/>
            </a:prstGeom>
            <a:noFill/>
          </p:spPr>
          <p:txBody>
            <a:bodyPr wrap="none" rtlCol="0">
              <a:spAutoFit/>
            </a:bodyPr>
            <a:lstStyle/>
            <a:p>
              <a:r>
                <a:rPr lang="fr-FR" sz="1400" dirty="0"/>
                <a:t>Stage 2</a:t>
              </a:r>
            </a:p>
          </p:txBody>
        </p:sp>
        <p:sp>
          <p:nvSpPr>
            <p:cNvPr id="104" name="ZoneTexte 103">
              <a:extLst>
                <a:ext uri="{FF2B5EF4-FFF2-40B4-BE49-F238E27FC236}">
                  <a16:creationId xmlns:a16="http://schemas.microsoft.com/office/drawing/2014/main" id="{3CB36E10-B751-8943-9EC1-61D863333909}"/>
                </a:ext>
              </a:extLst>
            </p:cNvPr>
            <p:cNvSpPr txBox="1"/>
            <p:nvPr/>
          </p:nvSpPr>
          <p:spPr>
            <a:xfrm rot="5400000">
              <a:off x="3253116" y="3788132"/>
              <a:ext cx="716415" cy="307777"/>
            </a:xfrm>
            <a:prstGeom prst="rect">
              <a:avLst/>
            </a:prstGeom>
            <a:noFill/>
          </p:spPr>
          <p:txBody>
            <a:bodyPr wrap="none" rtlCol="0">
              <a:spAutoFit/>
            </a:bodyPr>
            <a:lstStyle/>
            <a:p>
              <a:r>
                <a:rPr lang="fr-FR" sz="1400" dirty="0"/>
                <a:t>Stage 3</a:t>
              </a:r>
            </a:p>
          </p:txBody>
        </p:sp>
        <p:grpSp>
          <p:nvGrpSpPr>
            <p:cNvPr id="107" name="Groupe 106">
              <a:extLst>
                <a:ext uri="{FF2B5EF4-FFF2-40B4-BE49-F238E27FC236}">
                  <a16:creationId xmlns:a16="http://schemas.microsoft.com/office/drawing/2014/main" id="{9C4C5644-5019-D747-9CD6-FA52CFAFFAF6}"/>
                </a:ext>
              </a:extLst>
            </p:cNvPr>
            <p:cNvGrpSpPr/>
            <p:nvPr/>
          </p:nvGrpSpPr>
          <p:grpSpPr>
            <a:xfrm>
              <a:off x="3932467" y="3437745"/>
              <a:ext cx="601285" cy="175486"/>
              <a:chOff x="5817326" y="5427553"/>
              <a:chExt cx="687977" cy="163349"/>
            </a:xfrm>
          </p:grpSpPr>
          <p:sp>
            <p:nvSpPr>
              <p:cNvPr id="108" name="Rectangle : coins arrondis 107">
                <a:extLst>
                  <a:ext uri="{FF2B5EF4-FFF2-40B4-BE49-F238E27FC236}">
                    <a16:creationId xmlns:a16="http://schemas.microsoft.com/office/drawing/2014/main" id="{6206ADC5-EEA4-2840-9C0E-A5B7C03CC606}"/>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9" name="Triangle 108">
                <a:extLst>
                  <a:ext uri="{FF2B5EF4-FFF2-40B4-BE49-F238E27FC236}">
                    <a16:creationId xmlns:a16="http://schemas.microsoft.com/office/drawing/2014/main" id="{85FBCED9-CD7A-1C49-8744-B10655DE0D1F}"/>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sp>
        <p:nvSpPr>
          <p:cNvPr id="49" name="Rectangle 48">
            <a:extLst>
              <a:ext uri="{FF2B5EF4-FFF2-40B4-BE49-F238E27FC236}">
                <a16:creationId xmlns:a16="http://schemas.microsoft.com/office/drawing/2014/main" id="{345DABA1-C8EB-BC49-9D3E-A2877F66B373}"/>
              </a:ext>
            </a:extLst>
          </p:cNvPr>
          <p:cNvSpPr/>
          <p:nvPr/>
        </p:nvSpPr>
        <p:spPr>
          <a:xfrm>
            <a:off x="6425878" y="2177610"/>
            <a:ext cx="2127106"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50" name="Rectangle 49">
            <a:extLst>
              <a:ext uri="{FF2B5EF4-FFF2-40B4-BE49-F238E27FC236}">
                <a16:creationId xmlns:a16="http://schemas.microsoft.com/office/drawing/2014/main" id="{62D8E2A4-3E30-424E-8630-DE5D36C4EF4D}"/>
              </a:ext>
            </a:extLst>
          </p:cNvPr>
          <p:cNvSpPr/>
          <p:nvPr/>
        </p:nvSpPr>
        <p:spPr>
          <a:xfrm>
            <a:off x="6408808" y="4251407"/>
            <a:ext cx="2069644"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a:t>
            </a:r>
          </a:p>
        </p:txBody>
      </p:sp>
      <p:grpSp>
        <p:nvGrpSpPr>
          <p:cNvPr id="13" name="Group 12">
            <a:extLst>
              <a:ext uri="{FF2B5EF4-FFF2-40B4-BE49-F238E27FC236}">
                <a16:creationId xmlns:a16="http://schemas.microsoft.com/office/drawing/2014/main" id="{E68F2591-A66A-F84D-B06F-ABB5E372B356}"/>
              </a:ext>
            </a:extLst>
          </p:cNvPr>
          <p:cNvGrpSpPr/>
          <p:nvPr/>
        </p:nvGrpSpPr>
        <p:grpSpPr>
          <a:xfrm>
            <a:off x="6578042" y="2697426"/>
            <a:ext cx="2060155" cy="0"/>
            <a:chOff x="6786390" y="2588242"/>
            <a:chExt cx="2060155" cy="0"/>
          </a:xfrm>
        </p:grpSpPr>
        <p:cxnSp>
          <p:nvCxnSpPr>
            <p:cNvPr id="11" name="Straight Arrow Connector 10">
              <a:extLst>
                <a:ext uri="{FF2B5EF4-FFF2-40B4-BE49-F238E27FC236}">
                  <a16:creationId xmlns:a16="http://schemas.microsoft.com/office/drawing/2014/main" id="{BECE9182-AC21-6E4A-9A22-E345EA359184}"/>
                </a:ext>
              </a:extLst>
            </p:cNvPr>
            <p:cNvCxnSpPr>
              <a:cxnSpLocks/>
            </p:cNvCxnSpPr>
            <p:nvPr/>
          </p:nvCxnSpPr>
          <p:spPr>
            <a:xfrm>
              <a:off x="6786390" y="2588242"/>
              <a:ext cx="86902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5" name="Straight Arrow Connector 44">
              <a:extLst>
                <a:ext uri="{FF2B5EF4-FFF2-40B4-BE49-F238E27FC236}">
                  <a16:creationId xmlns:a16="http://schemas.microsoft.com/office/drawing/2014/main" id="{B74A8AD3-328A-CB42-869A-5BB96238A740}"/>
                </a:ext>
              </a:extLst>
            </p:cNvPr>
            <p:cNvCxnSpPr>
              <a:cxnSpLocks/>
            </p:cNvCxnSpPr>
            <p:nvPr/>
          </p:nvCxnSpPr>
          <p:spPr>
            <a:xfrm>
              <a:off x="7920237" y="2588242"/>
              <a:ext cx="92630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8" name="Straight Arrow Connector 7">
            <a:extLst>
              <a:ext uri="{FF2B5EF4-FFF2-40B4-BE49-F238E27FC236}">
                <a16:creationId xmlns:a16="http://schemas.microsoft.com/office/drawing/2014/main" id="{69B0B9A8-77B5-164A-B619-89F736A4AA31}"/>
              </a:ext>
            </a:extLst>
          </p:cNvPr>
          <p:cNvCxnSpPr>
            <a:cxnSpLocks/>
          </p:cNvCxnSpPr>
          <p:nvPr/>
        </p:nvCxnSpPr>
        <p:spPr>
          <a:xfrm flipV="1">
            <a:off x="7320861" y="3568319"/>
            <a:ext cx="170277" cy="4828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7328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7"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au 50">
            <a:extLst>
              <a:ext uri="{FF2B5EF4-FFF2-40B4-BE49-F238E27FC236}">
                <a16:creationId xmlns:a16="http://schemas.microsoft.com/office/drawing/2014/main" id="{34598D9C-E9E5-9A45-8DE1-44153523A67E}"/>
              </a:ext>
            </a:extLst>
          </p:cNvPr>
          <p:cNvGraphicFramePr>
            <a:graphicFrameLocks noGrp="1"/>
          </p:cNvGraphicFramePr>
          <p:nvPr>
            <p:extLst>
              <p:ext uri="{D42A27DB-BD31-4B8C-83A1-F6EECF244321}">
                <p14:modId xmlns:p14="http://schemas.microsoft.com/office/powerpoint/2010/main" val="2095556446"/>
              </p:ext>
            </p:extLst>
          </p:nvPr>
        </p:nvGraphicFramePr>
        <p:xfrm>
          <a:off x="6439138" y="2653138"/>
          <a:ext cx="2287998" cy="766172"/>
        </p:xfrm>
        <a:graphic>
          <a:graphicData uri="http://schemas.openxmlformats.org/drawingml/2006/table">
            <a:tbl>
              <a:tblPr firstRow="1" bandRow="1">
                <a:tableStyleId>{5C22544A-7EE6-4342-B048-85BDC9FD1C3A}</a:tableStyleId>
              </a:tblPr>
              <a:tblGrid>
                <a:gridCol w="1143999">
                  <a:extLst>
                    <a:ext uri="{9D8B030D-6E8A-4147-A177-3AD203B41FA5}">
                      <a16:colId xmlns:a16="http://schemas.microsoft.com/office/drawing/2014/main" val="1864399328"/>
                    </a:ext>
                  </a:extLst>
                </a:gridCol>
                <a:gridCol w="1143999">
                  <a:extLst>
                    <a:ext uri="{9D8B030D-6E8A-4147-A177-3AD203B41FA5}">
                      <a16:colId xmlns:a16="http://schemas.microsoft.com/office/drawing/2014/main" val="2135992944"/>
                    </a:ext>
                  </a:extLst>
                </a:gridCol>
              </a:tblGrid>
              <a:tr h="305903">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7931467"/>
                  </a:ext>
                </a:extLst>
              </a:tr>
              <a:tr h="154366">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059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42207825"/>
                  </a:ext>
                </a:extLst>
              </a:tr>
            </a:tbl>
          </a:graphicData>
        </a:graphic>
      </p:graphicFrame>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Pipelining and </a:t>
            </a:r>
            <a:r>
              <a:rPr lang="fr-FR" dirty="0" err="1"/>
              <a:t>reuse</a:t>
            </a:r>
            <a:r>
              <a:rPr lang="fr-FR" dirty="0"/>
              <a:t> distance</a:t>
            </a:r>
          </a:p>
        </p:txBody>
      </p:sp>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200" y="1397726"/>
            <a:ext cx="8229600" cy="4958624"/>
          </a:xfrm>
        </p:spPr>
        <p:txBody>
          <a:bodyPr/>
          <a:lstStyle/>
          <a:p>
            <a:r>
              <a:rPr lang="en-US" dirty="0"/>
              <a:t>What if the reuse distance is &gt;1 ?</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lvl="1"/>
            <a:endParaRPr lang="en-US"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14</a:t>
            </a:fld>
            <a:endParaRPr lang="fr-FR" altLang="fr-FR"/>
          </a:p>
        </p:txBody>
      </p:sp>
      <p:cxnSp>
        <p:nvCxnSpPr>
          <p:cNvPr id="82" name="Connecteur droit 81">
            <a:extLst>
              <a:ext uri="{FF2B5EF4-FFF2-40B4-BE49-F238E27FC236}">
                <a16:creationId xmlns:a16="http://schemas.microsoft.com/office/drawing/2014/main" id="{A56C09EA-406B-AF47-AD4E-E13D41DC1E67}"/>
              </a:ext>
            </a:extLst>
          </p:cNvPr>
          <p:cNvCxnSpPr>
            <a:cxnSpLocks/>
          </p:cNvCxnSpPr>
          <p:nvPr/>
        </p:nvCxnSpPr>
        <p:spPr>
          <a:xfrm>
            <a:off x="3530603" y="4410968"/>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26FAD4BA-D484-4D41-8F33-6D489F40C82E}"/>
              </a:ext>
            </a:extLst>
          </p:cNvPr>
          <p:cNvCxnSpPr>
            <a:cxnSpLocks/>
          </p:cNvCxnSpPr>
          <p:nvPr/>
        </p:nvCxnSpPr>
        <p:spPr>
          <a:xfrm>
            <a:off x="3555837" y="2537109"/>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2A2F6CC8-DF66-9B48-A23E-3D1626DE74C5}"/>
              </a:ext>
            </a:extLst>
          </p:cNvPr>
          <p:cNvSpPr/>
          <p:nvPr/>
        </p:nvSpPr>
        <p:spPr>
          <a:xfrm>
            <a:off x="478654" y="2763429"/>
            <a:ext cx="3010318" cy="1092607"/>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(i=4;i&lt;…;i++) {</a:t>
            </a:r>
          </a:p>
          <a:p>
            <a:pPr>
              <a:spcBef>
                <a:spcPts val="200"/>
              </a:spcBef>
            </a:pPr>
            <a:r>
              <a:rPr lang="fr-FR" sz="1400" b="1" dirty="0">
                <a:latin typeface="Courier New" panose="02070309020205020404" pitchFamily="49" charset="0"/>
                <a:cs typeface="Courier New" panose="02070309020205020404" pitchFamily="49" charset="0"/>
              </a:rPr>
              <a:t>  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a:p>
            <a:pPr>
              <a:spcBef>
                <a:spcPts val="200"/>
              </a:spcBef>
            </a:pPr>
            <a:r>
              <a:rPr lang="fr-FR" sz="1400" b="1" dirty="0">
                <a:latin typeface="Courier New" panose="02070309020205020404" pitchFamily="49" charset="0"/>
                <a:cs typeface="Courier New" panose="02070309020205020404" pitchFamily="49" charset="0"/>
              </a:rPr>
              <a:t>}</a:t>
            </a:r>
          </a:p>
        </p:txBody>
      </p:sp>
      <p:graphicFrame>
        <p:nvGraphicFramePr>
          <p:cNvPr id="86" name="Tableau 85">
            <a:extLst>
              <a:ext uri="{FF2B5EF4-FFF2-40B4-BE49-F238E27FC236}">
                <a16:creationId xmlns:a16="http://schemas.microsoft.com/office/drawing/2014/main" id="{BA2825EF-FB4C-E24A-8422-D609C8E08731}"/>
              </a:ext>
            </a:extLst>
          </p:cNvPr>
          <p:cNvGraphicFramePr>
            <a:graphicFrameLocks noGrp="1"/>
          </p:cNvGraphicFramePr>
          <p:nvPr>
            <p:extLst>
              <p:ext uri="{D42A27DB-BD31-4B8C-83A1-F6EECF244321}">
                <p14:modId xmlns:p14="http://schemas.microsoft.com/office/powerpoint/2010/main" val="1326021278"/>
              </p:ext>
            </p:extLst>
          </p:nvPr>
        </p:nvGraphicFramePr>
        <p:xfrm>
          <a:off x="6439138" y="2630823"/>
          <a:ext cx="2287998" cy="139773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87931467"/>
                  </a:ext>
                </a:extLst>
              </a:tr>
              <a:tr h="15658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87" name="ZoneTexte 86">
            <a:extLst>
              <a:ext uri="{FF2B5EF4-FFF2-40B4-BE49-F238E27FC236}">
                <a16:creationId xmlns:a16="http://schemas.microsoft.com/office/drawing/2014/main" id="{321121C3-C516-E94A-80F9-386ED87B710F}"/>
              </a:ext>
            </a:extLst>
          </p:cNvPr>
          <p:cNvSpPr txBox="1"/>
          <p:nvPr/>
        </p:nvSpPr>
        <p:spPr>
          <a:xfrm>
            <a:off x="6872851" y="4393779"/>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sp>
        <p:nvSpPr>
          <p:cNvPr id="88" name="Rectangle : coins arrondis 87">
            <a:extLst>
              <a:ext uri="{FF2B5EF4-FFF2-40B4-BE49-F238E27FC236}">
                <a16:creationId xmlns:a16="http://schemas.microsoft.com/office/drawing/2014/main" id="{88352C38-50CE-9F4E-A9FD-E6A0D2525409}"/>
              </a:ext>
            </a:extLst>
          </p:cNvPr>
          <p:cNvSpPr/>
          <p:nvPr/>
        </p:nvSpPr>
        <p:spPr>
          <a:xfrm>
            <a:off x="3929287" y="2537197"/>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89" name="Rectangle : coins arrondis 88">
            <a:extLst>
              <a:ext uri="{FF2B5EF4-FFF2-40B4-BE49-F238E27FC236}">
                <a16:creationId xmlns:a16="http://schemas.microsoft.com/office/drawing/2014/main" id="{6917E20A-FBE1-DE4B-ADEE-71253CF2EB3D}"/>
              </a:ext>
            </a:extLst>
          </p:cNvPr>
          <p:cNvSpPr/>
          <p:nvPr/>
        </p:nvSpPr>
        <p:spPr>
          <a:xfrm>
            <a:off x="4923259" y="2537524"/>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90" name="Connecteur en angle 89">
            <a:extLst>
              <a:ext uri="{FF2B5EF4-FFF2-40B4-BE49-F238E27FC236}">
                <a16:creationId xmlns:a16="http://schemas.microsoft.com/office/drawing/2014/main" id="{D9174D41-E214-6947-B4CF-DECAF853DCF9}"/>
              </a:ext>
            </a:extLst>
          </p:cNvPr>
          <p:cNvCxnSpPr>
            <a:cxnSpLocks/>
            <a:stCxn id="96" idx="2"/>
            <a:endCxn id="88" idx="0"/>
          </p:cNvCxnSpPr>
          <p:nvPr/>
        </p:nvCxnSpPr>
        <p:spPr>
          <a:xfrm rot="5400000" flipH="1" flipV="1">
            <a:off x="3302137" y="3462861"/>
            <a:ext cx="1851825" cy="496"/>
          </a:xfrm>
          <a:prstGeom prst="bentConnector5">
            <a:avLst>
              <a:gd name="adj1" fmla="val -15249"/>
              <a:gd name="adj2" fmla="val 103232104"/>
              <a:gd name="adj3" fmla="val 115249"/>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91" name="Connecteur en angle 44">
            <a:extLst>
              <a:ext uri="{FF2B5EF4-FFF2-40B4-BE49-F238E27FC236}">
                <a16:creationId xmlns:a16="http://schemas.microsoft.com/office/drawing/2014/main" id="{B657E177-DBA3-494F-A4FD-70A9BB452C47}"/>
              </a:ext>
            </a:extLst>
          </p:cNvPr>
          <p:cNvCxnSpPr>
            <a:cxnSpLocks/>
            <a:stCxn id="88" idx="2"/>
            <a:endCxn id="96" idx="0"/>
          </p:cNvCxnSpPr>
          <p:nvPr/>
        </p:nvCxnSpPr>
        <p:spPr>
          <a:xfrm flipH="1" flipV="1">
            <a:off x="4227802" y="4213536"/>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95" name="Groupe 94">
            <a:extLst>
              <a:ext uri="{FF2B5EF4-FFF2-40B4-BE49-F238E27FC236}">
                <a16:creationId xmlns:a16="http://schemas.microsoft.com/office/drawing/2014/main" id="{2880BC78-429B-B545-A22F-35B41F485C33}"/>
              </a:ext>
            </a:extLst>
          </p:cNvPr>
          <p:cNvGrpSpPr/>
          <p:nvPr/>
        </p:nvGrpSpPr>
        <p:grpSpPr>
          <a:xfrm>
            <a:off x="3925700" y="4213536"/>
            <a:ext cx="601285" cy="175486"/>
            <a:chOff x="5798276" y="5922853"/>
            <a:chExt cx="687977" cy="163349"/>
          </a:xfrm>
        </p:grpSpPr>
        <p:sp>
          <p:nvSpPr>
            <p:cNvPr id="96" name="Rectangle : coins arrondis 95">
              <a:extLst>
                <a:ext uri="{FF2B5EF4-FFF2-40B4-BE49-F238E27FC236}">
                  <a16:creationId xmlns:a16="http://schemas.microsoft.com/office/drawing/2014/main" id="{1EA65E8D-A530-BE47-A10E-62A25B3F57E2}"/>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7" name="Triangle 96">
              <a:extLst>
                <a:ext uri="{FF2B5EF4-FFF2-40B4-BE49-F238E27FC236}">
                  <a16:creationId xmlns:a16="http://schemas.microsoft.com/office/drawing/2014/main" id="{3B1FA6AB-A4F0-4741-A971-F4AA6750927E}"/>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cxnSp>
        <p:nvCxnSpPr>
          <p:cNvPr id="101" name="Connecteur en angle 100">
            <a:extLst>
              <a:ext uri="{FF2B5EF4-FFF2-40B4-BE49-F238E27FC236}">
                <a16:creationId xmlns:a16="http://schemas.microsoft.com/office/drawing/2014/main" id="{AB214C1D-165B-E845-AC84-A06F58E05103}"/>
              </a:ext>
            </a:extLst>
          </p:cNvPr>
          <p:cNvCxnSpPr>
            <a:cxnSpLocks/>
            <a:stCxn id="99" idx="2"/>
            <a:endCxn id="89" idx="0"/>
          </p:cNvCxnSpPr>
          <p:nvPr/>
        </p:nvCxnSpPr>
        <p:spPr>
          <a:xfrm rot="5400000" flipH="1" flipV="1">
            <a:off x="4904004" y="2846493"/>
            <a:ext cx="627310" cy="9373"/>
          </a:xfrm>
          <a:prstGeom prst="bentConnector5">
            <a:avLst>
              <a:gd name="adj1" fmla="val -45015"/>
              <a:gd name="adj2" fmla="val 5915880"/>
              <a:gd name="adj3" fmla="val 145015"/>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06" name="ZoneTexte 105">
            <a:extLst>
              <a:ext uri="{FF2B5EF4-FFF2-40B4-BE49-F238E27FC236}">
                <a16:creationId xmlns:a16="http://schemas.microsoft.com/office/drawing/2014/main" id="{FEBACEBC-8508-654F-8E85-45150653BE2D}"/>
              </a:ext>
            </a:extLst>
          </p:cNvPr>
          <p:cNvSpPr txBox="1"/>
          <p:nvPr/>
        </p:nvSpPr>
        <p:spPr>
          <a:xfrm>
            <a:off x="843823" y="3897112"/>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grpSp>
        <p:nvGrpSpPr>
          <p:cNvPr id="98" name="Groupe 97">
            <a:extLst>
              <a:ext uri="{FF2B5EF4-FFF2-40B4-BE49-F238E27FC236}">
                <a16:creationId xmlns:a16="http://schemas.microsoft.com/office/drawing/2014/main" id="{79E721E8-0F91-2244-8406-F60EA28F27DC}"/>
              </a:ext>
            </a:extLst>
          </p:cNvPr>
          <p:cNvGrpSpPr/>
          <p:nvPr/>
        </p:nvGrpSpPr>
        <p:grpSpPr>
          <a:xfrm>
            <a:off x="4913792" y="2989221"/>
            <a:ext cx="598364" cy="175482"/>
            <a:chOff x="5780817" y="5167205"/>
            <a:chExt cx="684635" cy="163349"/>
          </a:xfrm>
        </p:grpSpPr>
        <p:sp>
          <p:nvSpPr>
            <p:cNvPr id="99" name="Rectangle : coins arrondis 98">
              <a:extLst>
                <a:ext uri="{FF2B5EF4-FFF2-40B4-BE49-F238E27FC236}">
                  <a16:creationId xmlns:a16="http://schemas.microsoft.com/office/drawing/2014/main" id="{AB4F8B9F-78F6-CD4D-9DCE-247BAFB521B3}"/>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0" name="Triangle 99">
              <a:extLst>
                <a:ext uri="{FF2B5EF4-FFF2-40B4-BE49-F238E27FC236}">
                  <a16:creationId xmlns:a16="http://schemas.microsoft.com/office/drawing/2014/main" id="{A7EE2D31-2E35-8149-A769-AAE756CF6E9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53" name="Triangle 52">
              <a:extLst>
                <a:ext uri="{FF2B5EF4-FFF2-40B4-BE49-F238E27FC236}">
                  <a16:creationId xmlns:a16="http://schemas.microsoft.com/office/drawing/2014/main" id="{42E66870-E8D2-A844-90E3-F6CFC8B58259}"/>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5" name="ZoneTexte 104">
            <a:extLst>
              <a:ext uri="{FF2B5EF4-FFF2-40B4-BE49-F238E27FC236}">
                <a16:creationId xmlns:a16="http://schemas.microsoft.com/office/drawing/2014/main" id="{BFECF143-E777-5243-917A-C380FC0DF55E}"/>
              </a:ext>
            </a:extLst>
          </p:cNvPr>
          <p:cNvSpPr txBox="1"/>
          <p:nvPr/>
        </p:nvSpPr>
        <p:spPr>
          <a:xfrm>
            <a:off x="4321841" y="4705671"/>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grpSp>
        <p:nvGrpSpPr>
          <p:cNvPr id="12" name="Groupe 11">
            <a:extLst>
              <a:ext uri="{FF2B5EF4-FFF2-40B4-BE49-F238E27FC236}">
                <a16:creationId xmlns:a16="http://schemas.microsoft.com/office/drawing/2014/main" id="{DC51ADC0-5951-CB4F-81D0-EFF7C8FA3069}"/>
              </a:ext>
            </a:extLst>
          </p:cNvPr>
          <p:cNvGrpSpPr/>
          <p:nvPr/>
        </p:nvGrpSpPr>
        <p:grpSpPr>
          <a:xfrm>
            <a:off x="3457435" y="2514709"/>
            <a:ext cx="2403592" cy="1961791"/>
            <a:chOff x="3457435" y="2338437"/>
            <a:chExt cx="2403592" cy="1961791"/>
          </a:xfrm>
        </p:grpSpPr>
        <p:cxnSp>
          <p:nvCxnSpPr>
            <p:cNvPr id="80" name="Connecteur droit 79">
              <a:extLst>
                <a:ext uri="{FF2B5EF4-FFF2-40B4-BE49-F238E27FC236}">
                  <a16:creationId xmlns:a16="http://schemas.microsoft.com/office/drawing/2014/main" id="{873C3B98-9019-C146-A5A3-77F28EFB8B5A}"/>
                </a:ext>
              </a:extLst>
            </p:cNvPr>
            <p:cNvCxnSpPr>
              <a:cxnSpLocks/>
            </p:cNvCxnSpPr>
            <p:nvPr/>
          </p:nvCxnSpPr>
          <p:spPr>
            <a:xfrm>
              <a:off x="3535651" y="2989319"/>
              <a:ext cx="2325376"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1" name="Connecteur droit 80">
              <a:extLst>
                <a:ext uri="{FF2B5EF4-FFF2-40B4-BE49-F238E27FC236}">
                  <a16:creationId xmlns:a16="http://schemas.microsoft.com/office/drawing/2014/main" id="{C94891AC-6BB8-B542-B953-B98721C5B223}"/>
                </a:ext>
              </a:extLst>
            </p:cNvPr>
            <p:cNvCxnSpPr>
              <a:cxnSpLocks/>
            </p:cNvCxnSpPr>
            <p:nvPr/>
          </p:nvCxnSpPr>
          <p:spPr>
            <a:xfrm>
              <a:off x="3517987" y="3612008"/>
              <a:ext cx="232636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e 91">
              <a:extLst>
                <a:ext uri="{FF2B5EF4-FFF2-40B4-BE49-F238E27FC236}">
                  <a16:creationId xmlns:a16="http://schemas.microsoft.com/office/drawing/2014/main" id="{E2A3C0F9-67DD-4F44-B71A-AEAA64E3B1BB}"/>
                </a:ext>
              </a:extLst>
            </p:cNvPr>
            <p:cNvGrpSpPr/>
            <p:nvPr/>
          </p:nvGrpSpPr>
          <p:grpSpPr>
            <a:xfrm>
              <a:off x="3925700" y="2817958"/>
              <a:ext cx="601285" cy="175486"/>
              <a:chOff x="5817326" y="5427553"/>
              <a:chExt cx="687977" cy="163349"/>
            </a:xfrm>
          </p:grpSpPr>
          <p:sp>
            <p:nvSpPr>
              <p:cNvPr id="93" name="Rectangle : coins arrondis 92">
                <a:extLst>
                  <a:ext uri="{FF2B5EF4-FFF2-40B4-BE49-F238E27FC236}">
                    <a16:creationId xmlns:a16="http://schemas.microsoft.com/office/drawing/2014/main" id="{ADCEA752-A2C7-2A42-98B0-80183166537C}"/>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4" name="Triangle 93">
                <a:extLst>
                  <a:ext uri="{FF2B5EF4-FFF2-40B4-BE49-F238E27FC236}">
                    <a16:creationId xmlns:a16="http://schemas.microsoft.com/office/drawing/2014/main" id="{33F3B160-2711-0A4D-9633-F8AD90652F33}"/>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2" name="ZoneTexte 101">
              <a:extLst>
                <a:ext uri="{FF2B5EF4-FFF2-40B4-BE49-F238E27FC236}">
                  <a16:creationId xmlns:a16="http://schemas.microsoft.com/office/drawing/2014/main" id="{61A48427-97F1-DF4D-8F8D-B0EE633792FC}"/>
                </a:ext>
              </a:extLst>
            </p:cNvPr>
            <p:cNvSpPr txBox="1"/>
            <p:nvPr/>
          </p:nvSpPr>
          <p:spPr>
            <a:xfrm rot="5400000">
              <a:off x="3258164" y="2542756"/>
              <a:ext cx="716415" cy="307777"/>
            </a:xfrm>
            <a:prstGeom prst="rect">
              <a:avLst/>
            </a:prstGeom>
            <a:noFill/>
          </p:spPr>
          <p:txBody>
            <a:bodyPr wrap="none" rtlCol="0">
              <a:spAutoFit/>
            </a:bodyPr>
            <a:lstStyle/>
            <a:p>
              <a:r>
                <a:rPr lang="fr-FR" sz="1400" dirty="0"/>
                <a:t>Stage 1</a:t>
              </a:r>
            </a:p>
          </p:txBody>
        </p:sp>
        <p:sp>
          <p:nvSpPr>
            <p:cNvPr id="103" name="ZoneTexte 102">
              <a:extLst>
                <a:ext uri="{FF2B5EF4-FFF2-40B4-BE49-F238E27FC236}">
                  <a16:creationId xmlns:a16="http://schemas.microsoft.com/office/drawing/2014/main" id="{465CB6BD-0CD8-1D4F-BFAD-CAB650D48DAE}"/>
                </a:ext>
              </a:extLst>
            </p:cNvPr>
            <p:cNvSpPr txBox="1"/>
            <p:nvPr/>
          </p:nvSpPr>
          <p:spPr>
            <a:xfrm rot="5400000">
              <a:off x="3255639" y="3165444"/>
              <a:ext cx="716415" cy="307778"/>
            </a:xfrm>
            <a:prstGeom prst="rect">
              <a:avLst/>
            </a:prstGeom>
            <a:noFill/>
          </p:spPr>
          <p:txBody>
            <a:bodyPr wrap="none" rtlCol="0">
              <a:spAutoFit/>
            </a:bodyPr>
            <a:lstStyle/>
            <a:p>
              <a:r>
                <a:rPr lang="fr-FR" sz="1400" dirty="0"/>
                <a:t>Stage 2</a:t>
              </a:r>
            </a:p>
          </p:txBody>
        </p:sp>
        <p:sp>
          <p:nvSpPr>
            <p:cNvPr id="104" name="ZoneTexte 103">
              <a:extLst>
                <a:ext uri="{FF2B5EF4-FFF2-40B4-BE49-F238E27FC236}">
                  <a16:creationId xmlns:a16="http://schemas.microsoft.com/office/drawing/2014/main" id="{3CB36E10-B751-8943-9EC1-61D863333909}"/>
                </a:ext>
              </a:extLst>
            </p:cNvPr>
            <p:cNvSpPr txBox="1"/>
            <p:nvPr/>
          </p:nvSpPr>
          <p:spPr>
            <a:xfrm rot="5400000">
              <a:off x="3253116" y="3788132"/>
              <a:ext cx="716415" cy="307777"/>
            </a:xfrm>
            <a:prstGeom prst="rect">
              <a:avLst/>
            </a:prstGeom>
            <a:noFill/>
          </p:spPr>
          <p:txBody>
            <a:bodyPr wrap="none" rtlCol="0">
              <a:spAutoFit/>
            </a:bodyPr>
            <a:lstStyle/>
            <a:p>
              <a:r>
                <a:rPr lang="fr-FR" sz="1400" dirty="0"/>
                <a:t>Stage 3</a:t>
              </a:r>
            </a:p>
          </p:txBody>
        </p:sp>
        <p:grpSp>
          <p:nvGrpSpPr>
            <p:cNvPr id="107" name="Groupe 106">
              <a:extLst>
                <a:ext uri="{FF2B5EF4-FFF2-40B4-BE49-F238E27FC236}">
                  <a16:creationId xmlns:a16="http://schemas.microsoft.com/office/drawing/2014/main" id="{9C4C5644-5019-D747-9CD6-FA52CFAFFAF6}"/>
                </a:ext>
              </a:extLst>
            </p:cNvPr>
            <p:cNvGrpSpPr/>
            <p:nvPr/>
          </p:nvGrpSpPr>
          <p:grpSpPr>
            <a:xfrm>
              <a:off x="3932467" y="3437745"/>
              <a:ext cx="601285" cy="175486"/>
              <a:chOff x="5817326" y="5427553"/>
              <a:chExt cx="687977" cy="163349"/>
            </a:xfrm>
          </p:grpSpPr>
          <p:sp>
            <p:nvSpPr>
              <p:cNvPr id="108" name="Rectangle : coins arrondis 107">
                <a:extLst>
                  <a:ext uri="{FF2B5EF4-FFF2-40B4-BE49-F238E27FC236}">
                    <a16:creationId xmlns:a16="http://schemas.microsoft.com/office/drawing/2014/main" id="{6206ADC5-EEA4-2840-9C0E-A5B7C03CC606}"/>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9" name="Triangle 108">
                <a:extLst>
                  <a:ext uri="{FF2B5EF4-FFF2-40B4-BE49-F238E27FC236}">
                    <a16:creationId xmlns:a16="http://schemas.microsoft.com/office/drawing/2014/main" id="{85FBCED9-CD7A-1C49-8744-B10655DE0D1F}"/>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sp>
        <p:nvSpPr>
          <p:cNvPr id="49" name="Rectangle 48">
            <a:extLst>
              <a:ext uri="{FF2B5EF4-FFF2-40B4-BE49-F238E27FC236}">
                <a16:creationId xmlns:a16="http://schemas.microsoft.com/office/drawing/2014/main" id="{345DABA1-C8EB-BC49-9D3E-A2877F66B373}"/>
              </a:ext>
            </a:extLst>
          </p:cNvPr>
          <p:cNvSpPr/>
          <p:nvPr/>
        </p:nvSpPr>
        <p:spPr>
          <a:xfrm>
            <a:off x="6634226" y="2244698"/>
            <a:ext cx="2127106"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50" name="Rectangle 49">
            <a:extLst>
              <a:ext uri="{FF2B5EF4-FFF2-40B4-BE49-F238E27FC236}">
                <a16:creationId xmlns:a16="http://schemas.microsoft.com/office/drawing/2014/main" id="{62D8E2A4-3E30-424E-8630-DE5D36C4EF4D}"/>
              </a:ext>
            </a:extLst>
          </p:cNvPr>
          <p:cNvSpPr/>
          <p:nvPr/>
        </p:nvSpPr>
        <p:spPr>
          <a:xfrm>
            <a:off x="6617156" y="3985006"/>
            <a:ext cx="2069644"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p:txBody>
      </p:sp>
      <p:grpSp>
        <p:nvGrpSpPr>
          <p:cNvPr id="10" name="Groupe 9">
            <a:extLst>
              <a:ext uri="{FF2B5EF4-FFF2-40B4-BE49-F238E27FC236}">
                <a16:creationId xmlns:a16="http://schemas.microsoft.com/office/drawing/2014/main" id="{889F8696-2A48-6844-9668-8E3CF0C3084B}"/>
              </a:ext>
            </a:extLst>
          </p:cNvPr>
          <p:cNvGrpSpPr/>
          <p:nvPr/>
        </p:nvGrpSpPr>
        <p:grpSpPr>
          <a:xfrm>
            <a:off x="6721312" y="2766321"/>
            <a:ext cx="1727509" cy="1146500"/>
            <a:chOff x="6721312" y="2590049"/>
            <a:chExt cx="1727509" cy="1146500"/>
          </a:xfrm>
        </p:grpSpPr>
        <p:grpSp>
          <p:nvGrpSpPr>
            <p:cNvPr id="9" name="Group 8">
              <a:extLst>
                <a:ext uri="{FF2B5EF4-FFF2-40B4-BE49-F238E27FC236}">
                  <a16:creationId xmlns:a16="http://schemas.microsoft.com/office/drawing/2014/main" id="{9022A06A-5667-A94E-984E-6FA7D43F5911}"/>
                </a:ext>
              </a:extLst>
            </p:cNvPr>
            <p:cNvGrpSpPr/>
            <p:nvPr/>
          </p:nvGrpSpPr>
          <p:grpSpPr>
            <a:xfrm>
              <a:off x="7503735" y="3070561"/>
              <a:ext cx="935659" cy="665988"/>
              <a:chOff x="7503735" y="3070561"/>
              <a:chExt cx="935659" cy="665988"/>
            </a:xfrm>
          </p:grpSpPr>
          <p:cxnSp>
            <p:nvCxnSpPr>
              <p:cNvPr id="8" name="Straight Arrow Connector 7">
                <a:extLst>
                  <a:ext uri="{FF2B5EF4-FFF2-40B4-BE49-F238E27FC236}">
                    <a16:creationId xmlns:a16="http://schemas.microsoft.com/office/drawing/2014/main" id="{69B0B9A8-77B5-164A-B619-89F736A4AA31}"/>
                  </a:ext>
                </a:extLst>
              </p:cNvPr>
              <p:cNvCxnSpPr>
                <a:cxnSpLocks/>
              </p:cNvCxnSpPr>
              <p:nvPr/>
            </p:nvCxnSpPr>
            <p:spPr>
              <a:xfrm flipV="1">
                <a:off x="7503735" y="3070561"/>
                <a:ext cx="140666" cy="6659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a:extLst>
                  <a:ext uri="{FF2B5EF4-FFF2-40B4-BE49-F238E27FC236}">
                    <a16:creationId xmlns:a16="http://schemas.microsoft.com/office/drawing/2014/main" id="{3EB78982-A753-5542-96F8-9C8E98D2980D}"/>
                  </a:ext>
                </a:extLst>
              </p:cNvPr>
              <p:cNvCxnSpPr>
                <a:cxnSpLocks/>
              </p:cNvCxnSpPr>
              <p:nvPr/>
            </p:nvCxnSpPr>
            <p:spPr>
              <a:xfrm flipV="1">
                <a:off x="7901231" y="3070561"/>
                <a:ext cx="140666" cy="6659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467424DC-F0E4-DD4C-855A-CBD030786546}"/>
                  </a:ext>
                </a:extLst>
              </p:cNvPr>
              <p:cNvCxnSpPr>
                <a:cxnSpLocks/>
              </p:cNvCxnSpPr>
              <p:nvPr/>
            </p:nvCxnSpPr>
            <p:spPr>
              <a:xfrm flipV="1">
                <a:off x="8298728" y="3070561"/>
                <a:ext cx="140666" cy="6659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nvGrpSpPr>
            <p:cNvPr id="13" name="Group 12">
              <a:extLst>
                <a:ext uri="{FF2B5EF4-FFF2-40B4-BE49-F238E27FC236}">
                  <a16:creationId xmlns:a16="http://schemas.microsoft.com/office/drawing/2014/main" id="{E68F2591-A66A-F84D-B06F-ABB5E372B356}"/>
                </a:ext>
              </a:extLst>
            </p:cNvPr>
            <p:cNvGrpSpPr/>
            <p:nvPr/>
          </p:nvGrpSpPr>
          <p:grpSpPr>
            <a:xfrm>
              <a:off x="6721312" y="2590049"/>
              <a:ext cx="1727509" cy="0"/>
              <a:chOff x="6721312" y="2590049"/>
              <a:chExt cx="1727509" cy="0"/>
            </a:xfrm>
          </p:grpSpPr>
          <p:cxnSp>
            <p:nvCxnSpPr>
              <p:cNvPr id="11" name="Straight Arrow Connector 10">
                <a:extLst>
                  <a:ext uri="{FF2B5EF4-FFF2-40B4-BE49-F238E27FC236}">
                    <a16:creationId xmlns:a16="http://schemas.microsoft.com/office/drawing/2014/main" id="{BECE9182-AC21-6E4A-9A22-E345EA359184}"/>
                  </a:ext>
                </a:extLst>
              </p:cNvPr>
              <p:cNvCxnSpPr>
                <a:cxnSpLocks/>
              </p:cNvCxnSpPr>
              <p:nvPr/>
            </p:nvCxnSpPr>
            <p:spPr>
              <a:xfrm>
                <a:off x="6721312"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Straight Arrow Connector 42">
                <a:extLst>
                  <a:ext uri="{FF2B5EF4-FFF2-40B4-BE49-F238E27FC236}">
                    <a16:creationId xmlns:a16="http://schemas.microsoft.com/office/drawing/2014/main" id="{B54EBF17-1427-E143-96D3-64DC9E0E0B6E}"/>
                  </a:ext>
                </a:extLst>
              </p:cNvPr>
              <p:cNvCxnSpPr>
                <a:cxnSpLocks/>
              </p:cNvCxnSpPr>
              <p:nvPr/>
            </p:nvCxnSpPr>
            <p:spPr>
              <a:xfrm>
                <a:off x="7096628"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95BE9518-4AD0-7A46-8AA3-CAABC92F16A8}"/>
                  </a:ext>
                </a:extLst>
              </p:cNvPr>
              <p:cNvCxnSpPr>
                <a:cxnSpLocks/>
              </p:cNvCxnSpPr>
              <p:nvPr/>
            </p:nvCxnSpPr>
            <p:spPr>
              <a:xfrm>
                <a:off x="7471944"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5" name="Straight Arrow Connector 44">
                <a:extLst>
                  <a:ext uri="{FF2B5EF4-FFF2-40B4-BE49-F238E27FC236}">
                    <a16:creationId xmlns:a16="http://schemas.microsoft.com/office/drawing/2014/main" id="{B74A8AD3-328A-CB42-869A-5BB96238A740}"/>
                  </a:ext>
                </a:extLst>
              </p:cNvPr>
              <p:cNvCxnSpPr>
                <a:cxnSpLocks/>
              </p:cNvCxnSpPr>
              <p:nvPr/>
            </p:nvCxnSpPr>
            <p:spPr>
              <a:xfrm>
                <a:off x="7847260"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6" name="Straight Arrow Connector 45">
                <a:extLst>
                  <a:ext uri="{FF2B5EF4-FFF2-40B4-BE49-F238E27FC236}">
                    <a16:creationId xmlns:a16="http://schemas.microsoft.com/office/drawing/2014/main" id="{74E88166-89DB-4545-BF70-4632B66CD1D6}"/>
                  </a:ext>
                </a:extLst>
              </p:cNvPr>
              <p:cNvCxnSpPr>
                <a:cxnSpLocks/>
              </p:cNvCxnSpPr>
              <p:nvPr/>
            </p:nvCxnSpPr>
            <p:spPr>
              <a:xfrm>
                <a:off x="8222578"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15" name="Straight Arrow Connector 14">
              <a:extLst>
                <a:ext uri="{FF2B5EF4-FFF2-40B4-BE49-F238E27FC236}">
                  <a16:creationId xmlns:a16="http://schemas.microsoft.com/office/drawing/2014/main" id="{67993890-4115-404E-9FC8-50CB8199A1D1}"/>
                </a:ext>
              </a:extLst>
            </p:cNvPr>
            <p:cNvCxnSpPr/>
            <p:nvPr/>
          </p:nvCxnSpPr>
          <p:spPr>
            <a:xfrm>
              <a:off x="6721312" y="3070561"/>
              <a:ext cx="923089" cy="0"/>
            </a:xfrm>
            <a:prstGeom prst="straightConnector1">
              <a:avLst/>
            </a:prstGeom>
            <a:ln>
              <a:prstDash val="sysDash"/>
              <a:headEnd type="none" w="med" len="med"/>
              <a:tailEnd type="arrow" w="med" len="med"/>
            </a:ln>
          </p:spPr>
          <p:style>
            <a:lnRef idx="2">
              <a:schemeClr val="accent2"/>
            </a:lnRef>
            <a:fillRef idx="0">
              <a:schemeClr val="accent2"/>
            </a:fillRef>
            <a:effectRef idx="1">
              <a:schemeClr val="accent2"/>
            </a:effectRef>
            <a:fontRef idx="minor">
              <a:schemeClr val="tx1"/>
            </a:fontRef>
          </p:style>
        </p:cxnSp>
      </p:grpSp>
      <mc:AlternateContent xmlns:mc="http://schemas.openxmlformats.org/markup-compatibility/2006" xmlns:a14="http://schemas.microsoft.com/office/drawing/2010/main">
        <mc:Choice Requires="a14">
          <p:sp>
            <p:nvSpPr>
              <p:cNvPr id="52" name="Rectangle : coins arrondis 51">
                <a:extLst>
                  <a:ext uri="{FF2B5EF4-FFF2-40B4-BE49-F238E27FC236}">
                    <a16:creationId xmlns:a16="http://schemas.microsoft.com/office/drawing/2014/main" id="{A28E3A97-7F51-5D06-8BCA-6AD5EC3B8694}"/>
                  </a:ext>
                </a:extLst>
              </p:cNvPr>
              <p:cNvSpPr/>
              <p:nvPr/>
            </p:nvSpPr>
            <p:spPr bwMode="auto">
              <a:xfrm>
                <a:off x="297819" y="5289488"/>
                <a:ext cx="8598668" cy="800621"/>
              </a:xfrm>
              <a:prstGeom prst="roundRect">
                <a:avLst/>
              </a:prstGeom>
              <a:solidFill>
                <a:srgbClr val="FFFFCC"/>
              </a:solidFill>
              <a:ln w="12700" cap="flat" cmpd="sng" algn="ctr">
                <a:solidFill>
                  <a:srgbClr val="000208"/>
                </a:solidFill>
                <a:prstDash val="solid"/>
                <a:round/>
                <a:headEnd type="none" w="lg" len="lg"/>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noAutofit/>
              </a:bodyPr>
              <a:lstStyle/>
              <a:p>
                <a:pPr marL="0" indent="0" algn="ctr">
                  <a:buNone/>
                </a:pPr>
                <a:r>
                  <a:rPr lang="en-US" sz="2600" b="1" dirty="0">
                    <a:solidFill>
                      <a:srgbClr val="C00000"/>
                    </a:solidFill>
                  </a:rPr>
                  <a:t>Reuse distance  </a:t>
                </a:r>
                <a14:m>
                  <m:oMath xmlns:m="http://schemas.openxmlformats.org/officeDocument/2006/math">
                    <m:r>
                      <a:rPr lang="en-US" sz="2600" b="1" i="1">
                        <a:solidFill>
                          <a:srgbClr val="C00000"/>
                        </a:solidFill>
                        <a:latin typeface="Cambria Math" panose="02040503050406030204" pitchFamily="18" charset="0"/>
                        <a:ea typeface="Cambria Math" panose="02040503050406030204" pitchFamily="18" charset="0"/>
                      </a:rPr>
                      <m:t>⟹ </m:t>
                    </m:r>
                  </m:oMath>
                </a14:m>
                <a:r>
                  <a:rPr lang="en-US" sz="2600" b="1" dirty="0">
                    <a:solidFill>
                      <a:srgbClr val="C00000"/>
                    </a:solidFill>
                  </a:rPr>
                  <a:t> pipeline depth  </a:t>
                </a:r>
                <a14:m>
                  <m:oMath xmlns:m="http://schemas.openxmlformats.org/officeDocument/2006/math">
                    <m:r>
                      <a:rPr lang="en-US" sz="2600" b="1" i="1">
                        <a:solidFill>
                          <a:srgbClr val="C00000"/>
                        </a:solidFill>
                        <a:latin typeface="Cambria Math" panose="02040503050406030204" pitchFamily="18" charset="0"/>
                        <a:ea typeface="Cambria Math" panose="02040503050406030204" pitchFamily="18" charset="0"/>
                      </a:rPr>
                      <m:t>⟹</m:t>
                    </m:r>
                  </m:oMath>
                </a14:m>
                <a:r>
                  <a:rPr lang="en-US" sz="2600" b="1" dirty="0">
                    <a:solidFill>
                      <a:srgbClr val="C00000"/>
                    </a:solidFill>
                  </a:rPr>
                  <a:t>  clock speed </a:t>
                </a:r>
                <a:r>
                  <a:rPr lang="en-US" sz="2600" b="1" i="1" dirty="0" err="1">
                    <a:solidFill>
                      <a:srgbClr val="C00000"/>
                    </a:solidFill>
                  </a:rPr>
                  <a:t>T</a:t>
                </a:r>
                <a:r>
                  <a:rPr lang="en-US" sz="2600" b="1" i="1" baseline="-25000" dirty="0" err="1">
                    <a:solidFill>
                      <a:srgbClr val="C00000"/>
                    </a:solidFill>
                  </a:rPr>
                  <a:t>clk</a:t>
                </a:r>
                <a:endParaRPr lang="en-US" sz="2600" b="1" dirty="0">
                  <a:solidFill>
                    <a:srgbClr val="C00000"/>
                  </a:solidFill>
                </a:endParaRPr>
              </a:p>
            </p:txBody>
          </p:sp>
        </mc:Choice>
        <mc:Fallback xmlns="">
          <p:sp>
            <p:nvSpPr>
              <p:cNvPr id="52" name="Rectangle : coins arrondis 51">
                <a:extLst>
                  <a:ext uri="{FF2B5EF4-FFF2-40B4-BE49-F238E27FC236}">
                    <a16:creationId xmlns:a16="http://schemas.microsoft.com/office/drawing/2014/main" id="{A28E3A97-7F51-5D06-8BCA-6AD5EC3B8694}"/>
                  </a:ext>
                </a:extLst>
              </p:cNvPr>
              <p:cNvSpPr>
                <a:spLocks noRot="1" noChangeAspect="1" noMove="1" noResize="1" noEditPoints="1" noAdjustHandles="1" noChangeArrowheads="1" noChangeShapeType="1" noTextEdit="1"/>
              </p:cNvSpPr>
              <p:nvPr/>
            </p:nvSpPr>
            <p:spPr bwMode="auto">
              <a:xfrm>
                <a:off x="297819" y="5289488"/>
                <a:ext cx="8598668" cy="800621"/>
              </a:xfrm>
              <a:prstGeom prst="roundRect">
                <a:avLst/>
              </a:prstGeom>
              <a:blipFill>
                <a:blip r:embed="rId3"/>
                <a:stretch>
                  <a:fillRect/>
                </a:stretch>
              </a:blipFill>
              <a:ln w="12700" cap="flat" cmpd="sng" algn="ctr">
                <a:solidFill>
                  <a:srgbClr val="000208"/>
                </a:solidFill>
                <a:prstDash val="solid"/>
                <a:round/>
                <a:headEnd type="none" w="lg" len="lg"/>
                <a:tailEnd type="none" w="med" len="med"/>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9913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49" grpId="0"/>
      <p:bldP spid="50" grpId="0"/>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Pipelining and </a:t>
            </a:r>
            <a:r>
              <a:rPr lang="fr-FR" dirty="0" err="1"/>
              <a:t>reuse</a:t>
            </a:r>
            <a:r>
              <a:rPr lang="fr-FR" dirty="0"/>
              <a:t> distance</a:t>
            </a:r>
          </a:p>
        </p:txBody>
      </p:sp>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199" y="1397726"/>
            <a:ext cx="8454977" cy="4958624"/>
          </a:xfrm>
        </p:spPr>
        <p:txBody>
          <a:bodyPr/>
          <a:lstStyle/>
          <a:p>
            <a:r>
              <a:rPr lang="en-US" dirty="0"/>
              <a:t>HLS tool fail at precisely computing reuse distance</a:t>
            </a:r>
          </a:p>
          <a:p>
            <a:endParaRPr lang="en-US" dirty="0"/>
          </a:p>
          <a:p>
            <a:endParaRPr lang="en-US" dirty="0"/>
          </a:p>
          <a:p>
            <a:endParaRPr lang="en-US" dirty="0"/>
          </a:p>
          <a:p>
            <a:endParaRPr lang="en-US" dirty="0"/>
          </a:p>
          <a:p>
            <a:endParaRPr lang="en-US" dirty="0"/>
          </a:p>
          <a:p>
            <a:endParaRPr lang="en-US" dirty="0"/>
          </a:p>
          <a:p>
            <a:pPr marL="0" indent="0">
              <a:buNone/>
            </a:pPr>
            <a:endParaRPr lang="en-US" sz="3200" dirty="0"/>
          </a:p>
          <a:p>
            <a:endParaRPr lang="en-US" dirty="0"/>
          </a:p>
          <a:p>
            <a:r>
              <a:rPr lang="en-US" dirty="0"/>
              <a:t>Use pessimistic (safe) estimates which hurt pipelining </a:t>
            </a:r>
          </a:p>
          <a:p>
            <a:pPr marL="457200" lvl="1" indent="0">
              <a:buNone/>
            </a:pPr>
            <a:endParaRPr lang="en-US" dirty="0"/>
          </a:p>
          <a:p>
            <a:pPr lvl="1"/>
            <a:endParaRPr lang="en-US"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15</a:t>
            </a:fld>
            <a:endParaRPr lang="fr-FR" altLang="fr-FR"/>
          </a:p>
        </p:txBody>
      </p:sp>
      <p:cxnSp>
        <p:nvCxnSpPr>
          <p:cNvPr id="82" name="Connecteur droit 81">
            <a:extLst>
              <a:ext uri="{FF2B5EF4-FFF2-40B4-BE49-F238E27FC236}">
                <a16:creationId xmlns:a16="http://schemas.microsoft.com/office/drawing/2014/main" id="{A56C09EA-406B-AF47-AD4E-E13D41DC1E67}"/>
              </a:ext>
            </a:extLst>
          </p:cNvPr>
          <p:cNvCxnSpPr>
            <a:cxnSpLocks/>
          </p:cNvCxnSpPr>
          <p:nvPr/>
        </p:nvCxnSpPr>
        <p:spPr>
          <a:xfrm>
            <a:off x="3530603" y="4529562"/>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26FAD4BA-D484-4D41-8F33-6D489F40C82E}"/>
              </a:ext>
            </a:extLst>
          </p:cNvPr>
          <p:cNvCxnSpPr>
            <a:cxnSpLocks/>
          </p:cNvCxnSpPr>
          <p:nvPr/>
        </p:nvCxnSpPr>
        <p:spPr>
          <a:xfrm>
            <a:off x="3555837" y="2655703"/>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2A2F6CC8-DF66-9B48-A23E-3D1626DE74C5}"/>
              </a:ext>
            </a:extLst>
          </p:cNvPr>
          <p:cNvSpPr/>
          <p:nvPr/>
        </p:nvSpPr>
        <p:spPr>
          <a:xfrm>
            <a:off x="478654" y="2882023"/>
            <a:ext cx="2787130" cy="1544012"/>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i=0</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i</a:t>
            </a:r>
            <a:r>
              <a:rPr lang="fr-FR" sz="1400" b="1" dirty="0">
                <a:latin typeface="Courier New" panose="02070309020205020404" pitchFamily="49" charset="0"/>
                <a:cs typeface="Courier New" panose="02070309020205020404" pitchFamily="49" charset="0"/>
              </a:rPr>
              <a:t>&lt;…;</a:t>
            </a:r>
            <a:r>
              <a:rPr lang="fr-FR" sz="1400" b="1" dirty="0">
                <a:solidFill>
                  <a:srgbClr val="FF0000"/>
                </a:solidFill>
                <a:latin typeface="Courier New" panose="02070309020205020404" pitchFamily="49" charset="0"/>
                <a:cs typeface="Courier New" panose="02070309020205020404" pitchFamily="49" charset="0"/>
              </a:rPr>
              <a:t>i</a:t>
            </a:r>
            <a:r>
              <a:rPr lang="fr-FR" sz="1400" b="1" dirty="0">
                <a:latin typeface="Courier New" panose="02070309020205020404" pitchFamily="49" charset="0"/>
                <a:cs typeface="Courier New" panose="02070309020205020404" pitchFamily="49" charset="0"/>
              </a:rPr>
              <a:t>++) {</a:t>
            </a:r>
          </a:p>
          <a:p>
            <a:pPr>
              <a:spcBef>
                <a:spcPts val="200"/>
              </a:spcBef>
            </a:pPr>
            <a:r>
              <a:rPr lang="fr-FR" sz="1400" b="1" dirty="0">
                <a:solidFill>
                  <a:srgbClr val="7F0055"/>
                </a:solidFill>
                <a:latin typeface="Courier New" panose="02070309020205020404" pitchFamily="49" charset="0"/>
                <a:cs typeface="Courier New" panose="02070309020205020404" pitchFamily="49" charset="0"/>
              </a:rPr>
              <a:t>  for</a:t>
            </a:r>
            <a:r>
              <a:rPr lang="fr-FR" sz="1400" b="1" dirty="0">
                <a:latin typeface="Courier New" panose="02070309020205020404" pitchFamily="49" charset="0"/>
                <a:cs typeface="Courier New" panose="02070309020205020404" pitchFamily="49" charset="0"/>
              </a:rPr>
              <a:t>(j=</a:t>
            </a:r>
            <a:r>
              <a:rPr lang="fr-FR" sz="1400" b="1" dirty="0">
                <a:solidFill>
                  <a:srgbClr val="FF0000"/>
                </a:solidFill>
                <a:latin typeface="Courier New" panose="02070309020205020404" pitchFamily="49" charset="0"/>
                <a:cs typeface="Courier New" panose="02070309020205020404" pitchFamily="49" charset="0"/>
              </a:rPr>
              <a:t>i+3</a:t>
            </a:r>
            <a:r>
              <a:rPr lang="fr-FR" sz="1400" b="1" dirty="0">
                <a:latin typeface="Courier New" panose="02070309020205020404" pitchFamily="49" charset="0"/>
                <a:cs typeface="Courier New" panose="02070309020205020404" pitchFamily="49" charset="0"/>
              </a:rPr>
              <a:t>;j&lt;…;</a:t>
            </a:r>
            <a:r>
              <a:rPr lang="fr-FR" sz="1400" b="1" dirty="0" err="1">
                <a:latin typeface="Courier New" panose="02070309020205020404" pitchFamily="49" charset="0"/>
                <a:cs typeface="Courier New" panose="02070309020205020404" pitchFamily="49" charset="0"/>
              </a:rPr>
              <a:t>j++</a:t>
            </a:r>
            <a:r>
              <a:rPr lang="fr-FR" sz="1400" b="1" dirty="0">
                <a:latin typeface="Courier New" panose="02070309020205020404" pitchFamily="49" charset="0"/>
                <a:cs typeface="Courier New" panose="02070309020205020404" pitchFamily="49" charset="0"/>
              </a:rPr>
              <a:t>) {</a:t>
            </a:r>
          </a:p>
          <a:p>
            <a:pPr>
              <a:spcBef>
                <a:spcPts val="200"/>
              </a:spcBef>
            </a:pPr>
            <a:r>
              <a:rPr lang="fr-FR" sz="1400" b="1" dirty="0">
                <a:latin typeface="Courier New" panose="02070309020205020404" pitchFamily="49" charset="0"/>
                <a:cs typeface="Courier New" panose="02070309020205020404" pitchFamily="49" charset="0"/>
              </a:rPr>
              <a:t>    X[j]=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X</a:t>
            </a:r>
            <a:r>
              <a:rPr lang="fr-FR" sz="1400" b="1" dirty="0">
                <a:latin typeface="Courier New" panose="02070309020205020404" pitchFamily="49" charset="0"/>
                <a:cs typeface="Courier New" panose="02070309020205020404" pitchFamily="49" charset="0"/>
              </a:rPr>
              <a:t>[j-</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 j ]=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Y</a:t>
            </a:r>
            <a:r>
              <a:rPr lang="fr-FR" sz="1400" b="1" dirty="0">
                <a:latin typeface="Courier New" panose="02070309020205020404" pitchFamily="49" charset="0"/>
                <a:cs typeface="Courier New" panose="02070309020205020404" pitchFamily="49" charset="0"/>
              </a:rPr>
              <a:t>[ </a:t>
            </a:r>
            <a:r>
              <a:rPr lang="fr-FR" sz="1400" b="1" dirty="0">
                <a:solidFill>
                  <a:srgbClr val="FF0000"/>
                </a:solidFill>
                <a:latin typeface="Courier New" panose="02070309020205020404" pitchFamily="49" charset="0"/>
                <a:cs typeface="Courier New" panose="02070309020205020404" pitchFamily="49" charset="0"/>
              </a:rPr>
              <a:t>i </a:t>
            </a:r>
            <a:r>
              <a:rPr lang="fr-FR" sz="1400" b="1" dirty="0">
                <a:latin typeface="Courier New" panose="02070309020205020404" pitchFamily="49" charset="0"/>
                <a:cs typeface="Courier New" panose="02070309020205020404" pitchFamily="49" charset="0"/>
              </a:rPr>
              <a:t>]);</a:t>
            </a:r>
          </a:p>
          <a:p>
            <a:pPr>
              <a:spcBef>
                <a:spcPts val="200"/>
              </a:spcBef>
            </a:pPr>
            <a:r>
              <a:rPr lang="fr-FR" sz="1400" b="1" dirty="0">
                <a:latin typeface="Courier New" panose="02070309020205020404" pitchFamily="49" charset="0"/>
                <a:cs typeface="Courier New" panose="02070309020205020404" pitchFamily="49" charset="0"/>
              </a:rPr>
              <a:t>  }</a:t>
            </a:r>
          </a:p>
          <a:p>
            <a:pPr>
              <a:spcBef>
                <a:spcPts val="200"/>
              </a:spcBef>
            </a:pPr>
            <a:r>
              <a:rPr lang="fr-FR" sz="1400" b="1" dirty="0">
                <a:latin typeface="Courier New" panose="02070309020205020404" pitchFamily="49" charset="0"/>
                <a:cs typeface="Courier New" panose="02070309020205020404" pitchFamily="49" charset="0"/>
              </a:rPr>
              <a:t>}</a:t>
            </a:r>
          </a:p>
        </p:txBody>
      </p:sp>
      <p:sp>
        <p:nvSpPr>
          <p:cNvPr id="88" name="Rectangle : coins arrondis 87">
            <a:extLst>
              <a:ext uri="{FF2B5EF4-FFF2-40B4-BE49-F238E27FC236}">
                <a16:creationId xmlns:a16="http://schemas.microsoft.com/office/drawing/2014/main" id="{88352C38-50CE-9F4E-A9FD-E6A0D2525409}"/>
              </a:ext>
            </a:extLst>
          </p:cNvPr>
          <p:cNvSpPr/>
          <p:nvPr/>
        </p:nvSpPr>
        <p:spPr>
          <a:xfrm>
            <a:off x="3929287" y="2655791"/>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89" name="Rectangle : coins arrondis 88">
            <a:extLst>
              <a:ext uri="{FF2B5EF4-FFF2-40B4-BE49-F238E27FC236}">
                <a16:creationId xmlns:a16="http://schemas.microsoft.com/office/drawing/2014/main" id="{6917E20A-FBE1-DE4B-ADEE-71253CF2EB3D}"/>
              </a:ext>
            </a:extLst>
          </p:cNvPr>
          <p:cNvSpPr/>
          <p:nvPr/>
        </p:nvSpPr>
        <p:spPr>
          <a:xfrm>
            <a:off x="4923259" y="2656118"/>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90" name="Connecteur en angle 89">
            <a:extLst>
              <a:ext uri="{FF2B5EF4-FFF2-40B4-BE49-F238E27FC236}">
                <a16:creationId xmlns:a16="http://schemas.microsoft.com/office/drawing/2014/main" id="{D9174D41-E214-6947-B4CF-DECAF853DCF9}"/>
              </a:ext>
            </a:extLst>
          </p:cNvPr>
          <p:cNvCxnSpPr>
            <a:cxnSpLocks/>
            <a:stCxn id="96" idx="2"/>
            <a:endCxn id="88" idx="0"/>
          </p:cNvCxnSpPr>
          <p:nvPr/>
        </p:nvCxnSpPr>
        <p:spPr>
          <a:xfrm rot="5400000" flipH="1" flipV="1">
            <a:off x="3302137" y="3581455"/>
            <a:ext cx="1851825" cy="496"/>
          </a:xfrm>
          <a:prstGeom prst="bentConnector5">
            <a:avLst>
              <a:gd name="adj1" fmla="val -15249"/>
              <a:gd name="adj2" fmla="val 103232104"/>
              <a:gd name="adj3" fmla="val 115249"/>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91" name="Connecteur en angle 44">
            <a:extLst>
              <a:ext uri="{FF2B5EF4-FFF2-40B4-BE49-F238E27FC236}">
                <a16:creationId xmlns:a16="http://schemas.microsoft.com/office/drawing/2014/main" id="{B657E177-DBA3-494F-A4FD-70A9BB452C47}"/>
              </a:ext>
            </a:extLst>
          </p:cNvPr>
          <p:cNvCxnSpPr>
            <a:cxnSpLocks/>
            <a:stCxn id="88" idx="2"/>
            <a:endCxn id="96" idx="0"/>
          </p:cNvCxnSpPr>
          <p:nvPr/>
        </p:nvCxnSpPr>
        <p:spPr>
          <a:xfrm flipH="1" flipV="1">
            <a:off x="4227802" y="4332130"/>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95" name="Groupe 94">
            <a:extLst>
              <a:ext uri="{FF2B5EF4-FFF2-40B4-BE49-F238E27FC236}">
                <a16:creationId xmlns:a16="http://schemas.microsoft.com/office/drawing/2014/main" id="{2880BC78-429B-B545-A22F-35B41F485C33}"/>
              </a:ext>
            </a:extLst>
          </p:cNvPr>
          <p:cNvGrpSpPr/>
          <p:nvPr/>
        </p:nvGrpSpPr>
        <p:grpSpPr>
          <a:xfrm>
            <a:off x="3925700" y="4332130"/>
            <a:ext cx="601285" cy="175486"/>
            <a:chOff x="5798276" y="5922853"/>
            <a:chExt cx="687977" cy="163349"/>
          </a:xfrm>
        </p:grpSpPr>
        <p:sp>
          <p:nvSpPr>
            <p:cNvPr id="96" name="Rectangle : coins arrondis 95">
              <a:extLst>
                <a:ext uri="{FF2B5EF4-FFF2-40B4-BE49-F238E27FC236}">
                  <a16:creationId xmlns:a16="http://schemas.microsoft.com/office/drawing/2014/main" id="{1EA65E8D-A530-BE47-A10E-62A25B3F57E2}"/>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7" name="Triangle 96">
              <a:extLst>
                <a:ext uri="{FF2B5EF4-FFF2-40B4-BE49-F238E27FC236}">
                  <a16:creationId xmlns:a16="http://schemas.microsoft.com/office/drawing/2014/main" id="{3B1FA6AB-A4F0-4741-A971-F4AA6750927E}"/>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cxnSp>
        <p:nvCxnSpPr>
          <p:cNvPr id="101" name="Connecteur en angle 100">
            <a:extLst>
              <a:ext uri="{FF2B5EF4-FFF2-40B4-BE49-F238E27FC236}">
                <a16:creationId xmlns:a16="http://schemas.microsoft.com/office/drawing/2014/main" id="{AB214C1D-165B-E845-AC84-A06F58E05103}"/>
              </a:ext>
            </a:extLst>
          </p:cNvPr>
          <p:cNvCxnSpPr>
            <a:cxnSpLocks/>
            <a:stCxn id="99" idx="2"/>
            <a:endCxn id="89" idx="0"/>
          </p:cNvCxnSpPr>
          <p:nvPr/>
        </p:nvCxnSpPr>
        <p:spPr>
          <a:xfrm rot="5400000" flipH="1" flipV="1">
            <a:off x="4904004" y="2965087"/>
            <a:ext cx="627310" cy="9373"/>
          </a:xfrm>
          <a:prstGeom prst="bentConnector5">
            <a:avLst>
              <a:gd name="adj1" fmla="val -45015"/>
              <a:gd name="adj2" fmla="val 5915880"/>
              <a:gd name="adj3" fmla="val 145015"/>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06" name="ZoneTexte 105">
            <a:extLst>
              <a:ext uri="{FF2B5EF4-FFF2-40B4-BE49-F238E27FC236}">
                <a16:creationId xmlns:a16="http://schemas.microsoft.com/office/drawing/2014/main" id="{FEBACEBC-8508-654F-8E85-45150653BE2D}"/>
              </a:ext>
            </a:extLst>
          </p:cNvPr>
          <p:cNvSpPr txBox="1"/>
          <p:nvPr/>
        </p:nvSpPr>
        <p:spPr>
          <a:xfrm>
            <a:off x="1177377" y="4569339"/>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grpSp>
        <p:nvGrpSpPr>
          <p:cNvPr id="98" name="Groupe 97">
            <a:extLst>
              <a:ext uri="{FF2B5EF4-FFF2-40B4-BE49-F238E27FC236}">
                <a16:creationId xmlns:a16="http://schemas.microsoft.com/office/drawing/2014/main" id="{79E721E8-0F91-2244-8406-F60EA28F27DC}"/>
              </a:ext>
            </a:extLst>
          </p:cNvPr>
          <p:cNvGrpSpPr/>
          <p:nvPr/>
        </p:nvGrpSpPr>
        <p:grpSpPr>
          <a:xfrm>
            <a:off x="4913792" y="3107815"/>
            <a:ext cx="598364" cy="175482"/>
            <a:chOff x="5780817" y="5167205"/>
            <a:chExt cx="684635" cy="163349"/>
          </a:xfrm>
        </p:grpSpPr>
        <p:sp>
          <p:nvSpPr>
            <p:cNvPr id="99" name="Rectangle : coins arrondis 98">
              <a:extLst>
                <a:ext uri="{FF2B5EF4-FFF2-40B4-BE49-F238E27FC236}">
                  <a16:creationId xmlns:a16="http://schemas.microsoft.com/office/drawing/2014/main" id="{AB4F8B9F-78F6-CD4D-9DCE-247BAFB521B3}"/>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0" name="Triangle 99">
              <a:extLst>
                <a:ext uri="{FF2B5EF4-FFF2-40B4-BE49-F238E27FC236}">
                  <a16:creationId xmlns:a16="http://schemas.microsoft.com/office/drawing/2014/main" id="{A7EE2D31-2E35-8149-A769-AAE756CF6E9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53" name="Triangle 52">
              <a:extLst>
                <a:ext uri="{FF2B5EF4-FFF2-40B4-BE49-F238E27FC236}">
                  <a16:creationId xmlns:a16="http://schemas.microsoft.com/office/drawing/2014/main" id="{42E66870-E8D2-A844-90E3-F6CFC8B58259}"/>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5" name="ZoneTexte 104">
            <a:extLst>
              <a:ext uri="{FF2B5EF4-FFF2-40B4-BE49-F238E27FC236}">
                <a16:creationId xmlns:a16="http://schemas.microsoft.com/office/drawing/2014/main" id="{BFECF143-E777-5243-917A-C380FC0DF55E}"/>
              </a:ext>
            </a:extLst>
          </p:cNvPr>
          <p:cNvSpPr txBox="1"/>
          <p:nvPr/>
        </p:nvSpPr>
        <p:spPr>
          <a:xfrm>
            <a:off x="4321841" y="4824265"/>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grpSp>
        <p:nvGrpSpPr>
          <p:cNvPr id="12" name="Groupe 11">
            <a:extLst>
              <a:ext uri="{FF2B5EF4-FFF2-40B4-BE49-F238E27FC236}">
                <a16:creationId xmlns:a16="http://schemas.microsoft.com/office/drawing/2014/main" id="{DC51ADC0-5951-CB4F-81D0-EFF7C8FA3069}"/>
              </a:ext>
            </a:extLst>
          </p:cNvPr>
          <p:cNvGrpSpPr/>
          <p:nvPr/>
        </p:nvGrpSpPr>
        <p:grpSpPr>
          <a:xfrm>
            <a:off x="3457435" y="2633303"/>
            <a:ext cx="2403592" cy="1961791"/>
            <a:chOff x="3457435" y="2338437"/>
            <a:chExt cx="2403592" cy="1961791"/>
          </a:xfrm>
        </p:grpSpPr>
        <p:cxnSp>
          <p:nvCxnSpPr>
            <p:cNvPr id="80" name="Connecteur droit 79">
              <a:extLst>
                <a:ext uri="{FF2B5EF4-FFF2-40B4-BE49-F238E27FC236}">
                  <a16:creationId xmlns:a16="http://schemas.microsoft.com/office/drawing/2014/main" id="{873C3B98-9019-C146-A5A3-77F28EFB8B5A}"/>
                </a:ext>
              </a:extLst>
            </p:cNvPr>
            <p:cNvCxnSpPr>
              <a:cxnSpLocks/>
            </p:cNvCxnSpPr>
            <p:nvPr/>
          </p:nvCxnSpPr>
          <p:spPr>
            <a:xfrm>
              <a:off x="3535651" y="2989319"/>
              <a:ext cx="2325376"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1" name="Connecteur droit 80">
              <a:extLst>
                <a:ext uri="{FF2B5EF4-FFF2-40B4-BE49-F238E27FC236}">
                  <a16:creationId xmlns:a16="http://schemas.microsoft.com/office/drawing/2014/main" id="{C94891AC-6BB8-B542-B953-B98721C5B223}"/>
                </a:ext>
              </a:extLst>
            </p:cNvPr>
            <p:cNvCxnSpPr>
              <a:cxnSpLocks/>
            </p:cNvCxnSpPr>
            <p:nvPr/>
          </p:nvCxnSpPr>
          <p:spPr>
            <a:xfrm>
              <a:off x="3517987" y="3612008"/>
              <a:ext cx="232636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e 91">
              <a:extLst>
                <a:ext uri="{FF2B5EF4-FFF2-40B4-BE49-F238E27FC236}">
                  <a16:creationId xmlns:a16="http://schemas.microsoft.com/office/drawing/2014/main" id="{E2A3C0F9-67DD-4F44-B71A-AEAA64E3B1BB}"/>
                </a:ext>
              </a:extLst>
            </p:cNvPr>
            <p:cNvGrpSpPr/>
            <p:nvPr/>
          </p:nvGrpSpPr>
          <p:grpSpPr>
            <a:xfrm>
              <a:off x="3925700" y="2817958"/>
              <a:ext cx="601285" cy="175486"/>
              <a:chOff x="5817326" y="5427553"/>
              <a:chExt cx="687977" cy="163349"/>
            </a:xfrm>
          </p:grpSpPr>
          <p:sp>
            <p:nvSpPr>
              <p:cNvPr id="93" name="Rectangle : coins arrondis 92">
                <a:extLst>
                  <a:ext uri="{FF2B5EF4-FFF2-40B4-BE49-F238E27FC236}">
                    <a16:creationId xmlns:a16="http://schemas.microsoft.com/office/drawing/2014/main" id="{ADCEA752-A2C7-2A42-98B0-80183166537C}"/>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4" name="Triangle 93">
                <a:extLst>
                  <a:ext uri="{FF2B5EF4-FFF2-40B4-BE49-F238E27FC236}">
                    <a16:creationId xmlns:a16="http://schemas.microsoft.com/office/drawing/2014/main" id="{33F3B160-2711-0A4D-9633-F8AD90652F33}"/>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2" name="ZoneTexte 101">
              <a:extLst>
                <a:ext uri="{FF2B5EF4-FFF2-40B4-BE49-F238E27FC236}">
                  <a16:creationId xmlns:a16="http://schemas.microsoft.com/office/drawing/2014/main" id="{61A48427-97F1-DF4D-8F8D-B0EE633792FC}"/>
                </a:ext>
              </a:extLst>
            </p:cNvPr>
            <p:cNvSpPr txBox="1"/>
            <p:nvPr/>
          </p:nvSpPr>
          <p:spPr>
            <a:xfrm rot="5400000">
              <a:off x="3258164" y="2542756"/>
              <a:ext cx="716415" cy="307777"/>
            </a:xfrm>
            <a:prstGeom prst="rect">
              <a:avLst/>
            </a:prstGeom>
            <a:noFill/>
          </p:spPr>
          <p:txBody>
            <a:bodyPr wrap="none" rtlCol="0">
              <a:spAutoFit/>
            </a:bodyPr>
            <a:lstStyle/>
            <a:p>
              <a:r>
                <a:rPr lang="fr-FR" sz="1400" dirty="0"/>
                <a:t>Stage 1</a:t>
              </a:r>
            </a:p>
          </p:txBody>
        </p:sp>
        <p:sp>
          <p:nvSpPr>
            <p:cNvPr id="103" name="ZoneTexte 102">
              <a:extLst>
                <a:ext uri="{FF2B5EF4-FFF2-40B4-BE49-F238E27FC236}">
                  <a16:creationId xmlns:a16="http://schemas.microsoft.com/office/drawing/2014/main" id="{465CB6BD-0CD8-1D4F-BFAD-CAB650D48DAE}"/>
                </a:ext>
              </a:extLst>
            </p:cNvPr>
            <p:cNvSpPr txBox="1"/>
            <p:nvPr/>
          </p:nvSpPr>
          <p:spPr>
            <a:xfrm rot="5400000">
              <a:off x="3255639" y="3165444"/>
              <a:ext cx="716415" cy="307778"/>
            </a:xfrm>
            <a:prstGeom prst="rect">
              <a:avLst/>
            </a:prstGeom>
            <a:noFill/>
          </p:spPr>
          <p:txBody>
            <a:bodyPr wrap="none" rtlCol="0">
              <a:spAutoFit/>
            </a:bodyPr>
            <a:lstStyle/>
            <a:p>
              <a:r>
                <a:rPr lang="fr-FR" sz="1400" dirty="0"/>
                <a:t>Stage 2</a:t>
              </a:r>
            </a:p>
          </p:txBody>
        </p:sp>
        <p:sp>
          <p:nvSpPr>
            <p:cNvPr id="104" name="ZoneTexte 103">
              <a:extLst>
                <a:ext uri="{FF2B5EF4-FFF2-40B4-BE49-F238E27FC236}">
                  <a16:creationId xmlns:a16="http://schemas.microsoft.com/office/drawing/2014/main" id="{3CB36E10-B751-8943-9EC1-61D863333909}"/>
                </a:ext>
              </a:extLst>
            </p:cNvPr>
            <p:cNvSpPr txBox="1"/>
            <p:nvPr/>
          </p:nvSpPr>
          <p:spPr>
            <a:xfrm rot="5400000">
              <a:off x="3253116" y="3788132"/>
              <a:ext cx="716415" cy="307777"/>
            </a:xfrm>
            <a:prstGeom prst="rect">
              <a:avLst/>
            </a:prstGeom>
            <a:noFill/>
          </p:spPr>
          <p:txBody>
            <a:bodyPr wrap="none" rtlCol="0">
              <a:spAutoFit/>
            </a:bodyPr>
            <a:lstStyle/>
            <a:p>
              <a:r>
                <a:rPr lang="fr-FR" sz="1400" dirty="0"/>
                <a:t>Stage 3</a:t>
              </a:r>
            </a:p>
          </p:txBody>
        </p:sp>
        <p:grpSp>
          <p:nvGrpSpPr>
            <p:cNvPr id="107" name="Groupe 106">
              <a:extLst>
                <a:ext uri="{FF2B5EF4-FFF2-40B4-BE49-F238E27FC236}">
                  <a16:creationId xmlns:a16="http://schemas.microsoft.com/office/drawing/2014/main" id="{9C4C5644-5019-D747-9CD6-FA52CFAFFAF6}"/>
                </a:ext>
              </a:extLst>
            </p:cNvPr>
            <p:cNvGrpSpPr/>
            <p:nvPr/>
          </p:nvGrpSpPr>
          <p:grpSpPr>
            <a:xfrm>
              <a:off x="3932467" y="3437745"/>
              <a:ext cx="601285" cy="175486"/>
              <a:chOff x="5817326" y="5427553"/>
              <a:chExt cx="687977" cy="163349"/>
            </a:xfrm>
          </p:grpSpPr>
          <p:sp>
            <p:nvSpPr>
              <p:cNvPr id="108" name="Rectangle : coins arrondis 107">
                <a:extLst>
                  <a:ext uri="{FF2B5EF4-FFF2-40B4-BE49-F238E27FC236}">
                    <a16:creationId xmlns:a16="http://schemas.microsoft.com/office/drawing/2014/main" id="{6206ADC5-EEA4-2840-9C0E-A5B7C03CC606}"/>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9" name="Triangle 108">
                <a:extLst>
                  <a:ext uri="{FF2B5EF4-FFF2-40B4-BE49-F238E27FC236}">
                    <a16:creationId xmlns:a16="http://schemas.microsoft.com/office/drawing/2014/main" id="{85FBCED9-CD7A-1C49-8744-B10655DE0D1F}"/>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graphicFrame>
        <p:nvGraphicFramePr>
          <p:cNvPr id="52" name="Tableau 51">
            <a:extLst>
              <a:ext uri="{FF2B5EF4-FFF2-40B4-BE49-F238E27FC236}">
                <a16:creationId xmlns:a16="http://schemas.microsoft.com/office/drawing/2014/main" id="{7F6A5E9A-8EC8-6F8B-C938-86A202CF034E}"/>
              </a:ext>
            </a:extLst>
          </p:cNvPr>
          <p:cNvGraphicFramePr>
            <a:graphicFrameLocks noGrp="1"/>
          </p:cNvGraphicFramePr>
          <p:nvPr>
            <p:extLst>
              <p:ext uri="{D42A27DB-BD31-4B8C-83A1-F6EECF244321}">
                <p14:modId xmlns:p14="http://schemas.microsoft.com/office/powerpoint/2010/main" val="4145666498"/>
              </p:ext>
            </p:extLst>
          </p:nvPr>
        </p:nvGraphicFramePr>
        <p:xfrm>
          <a:off x="6624179" y="2816172"/>
          <a:ext cx="2287998" cy="170915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7931467"/>
                  </a:ext>
                </a:extLst>
              </a:tr>
              <a:tr h="46800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54" name="ZoneTexte 53">
            <a:extLst>
              <a:ext uri="{FF2B5EF4-FFF2-40B4-BE49-F238E27FC236}">
                <a16:creationId xmlns:a16="http://schemas.microsoft.com/office/drawing/2014/main" id="{12360326-945D-60F8-E7D2-8BE00F8A72C0}"/>
              </a:ext>
            </a:extLst>
          </p:cNvPr>
          <p:cNvSpPr txBox="1"/>
          <p:nvPr/>
        </p:nvSpPr>
        <p:spPr>
          <a:xfrm>
            <a:off x="7025251" y="4920157"/>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sp>
        <p:nvSpPr>
          <p:cNvPr id="55" name="Rectangle 54">
            <a:extLst>
              <a:ext uri="{FF2B5EF4-FFF2-40B4-BE49-F238E27FC236}">
                <a16:creationId xmlns:a16="http://schemas.microsoft.com/office/drawing/2014/main" id="{24F522B5-8B56-8EF0-694A-00EE320366B2}"/>
              </a:ext>
            </a:extLst>
          </p:cNvPr>
          <p:cNvSpPr/>
          <p:nvPr/>
        </p:nvSpPr>
        <p:spPr>
          <a:xfrm>
            <a:off x="6786626" y="2437587"/>
            <a:ext cx="2127106"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56" name="Rectangle 55">
            <a:extLst>
              <a:ext uri="{FF2B5EF4-FFF2-40B4-BE49-F238E27FC236}">
                <a16:creationId xmlns:a16="http://schemas.microsoft.com/office/drawing/2014/main" id="{C84C9030-2C70-0E4A-7312-BCC9A0ED7801}"/>
              </a:ext>
            </a:extLst>
          </p:cNvPr>
          <p:cNvSpPr/>
          <p:nvPr/>
        </p:nvSpPr>
        <p:spPr>
          <a:xfrm>
            <a:off x="6769556" y="4511384"/>
            <a:ext cx="2069644"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a:t>
            </a:r>
          </a:p>
        </p:txBody>
      </p:sp>
      <p:grpSp>
        <p:nvGrpSpPr>
          <p:cNvPr id="57" name="Group 12">
            <a:extLst>
              <a:ext uri="{FF2B5EF4-FFF2-40B4-BE49-F238E27FC236}">
                <a16:creationId xmlns:a16="http://schemas.microsoft.com/office/drawing/2014/main" id="{6AA842D8-F112-1077-6902-10B507A56C12}"/>
              </a:ext>
            </a:extLst>
          </p:cNvPr>
          <p:cNvGrpSpPr/>
          <p:nvPr/>
        </p:nvGrpSpPr>
        <p:grpSpPr>
          <a:xfrm>
            <a:off x="6938790" y="2957403"/>
            <a:ext cx="2060155" cy="0"/>
            <a:chOff x="6786390" y="2588242"/>
            <a:chExt cx="2060155" cy="0"/>
          </a:xfrm>
        </p:grpSpPr>
        <p:cxnSp>
          <p:nvCxnSpPr>
            <p:cNvPr id="58" name="Straight Arrow Connector 10">
              <a:extLst>
                <a:ext uri="{FF2B5EF4-FFF2-40B4-BE49-F238E27FC236}">
                  <a16:creationId xmlns:a16="http://schemas.microsoft.com/office/drawing/2014/main" id="{C557D737-C2AA-7CD4-7858-C9343849F21D}"/>
                </a:ext>
              </a:extLst>
            </p:cNvPr>
            <p:cNvCxnSpPr>
              <a:cxnSpLocks/>
            </p:cNvCxnSpPr>
            <p:nvPr/>
          </p:nvCxnSpPr>
          <p:spPr>
            <a:xfrm>
              <a:off x="6786390" y="2588242"/>
              <a:ext cx="86902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9" name="Straight Arrow Connector 44">
              <a:extLst>
                <a:ext uri="{FF2B5EF4-FFF2-40B4-BE49-F238E27FC236}">
                  <a16:creationId xmlns:a16="http://schemas.microsoft.com/office/drawing/2014/main" id="{5BF92DB9-C107-0624-1DE3-BE54DE8D26F8}"/>
                </a:ext>
              </a:extLst>
            </p:cNvPr>
            <p:cNvCxnSpPr>
              <a:cxnSpLocks/>
            </p:cNvCxnSpPr>
            <p:nvPr/>
          </p:nvCxnSpPr>
          <p:spPr>
            <a:xfrm>
              <a:off x="7920237" y="2588242"/>
              <a:ext cx="92630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60" name="Straight Arrow Connector 7">
            <a:extLst>
              <a:ext uri="{FF2B5EF4-FFF2-40B4-BE49-F238E27FC236}">
                <a16:creationId xmlns:a16="http://schemas.microsoft.com/office/drawing/2014/main" id="{A4E5F897-B98C-D895-C5FF-004CD356D49A}"/>
              </a:ext>
            </a:extLst>
          </p:cNvPr>
          <p:cNvCxnSpPr>
            <a:cxnSpLocks/>
          </p:cNvCxnSpPr>
          <p:nvPr/>
        </p:nvCxnSpPr>
        <p:spPr>
          <a:xfrm flipV="1">
            <a:off x="7681609" y="3828296"/>
            <a:ext cx="170277" cy="4828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nvGrpSpPr>
          <p:cNvPr id="5" name="Groupe 4">
            <a:extLst>
              <a:ext uri="{FF2B5EF4-FFF2-40B4-BE49-F238E27FC236}">
                <a16:creationId xmlns:a16="http://schemas.microsoft.com/office/drawing/2014/main" id="{6D6BBA91-C285-66A7-F29B-5D1664CEEEBD}"/>
              </a:ext>
            </a:extLst>
          </p:cNvPr>
          <p:cNvGrpSpPr/>
          <p:nvPr/>
        </p:nvGrpSpPr>
        <p:grpSpPr>
          <a:xfrm>
            <a:off x="1129382" y="3585627"/>
            <a:ext cx="1548017" cy="399385"/>
            <a:chOff x="1129382" y="3585627"/>
            <a:chExt cx="1548017" cy="399385"/>
          </a:xfrm>
        </p:grpSpPr>
        <p:sp>
          <p:nvSpPr>
            <p:cNvPr id="4" name="Ellipse 3">
              <a:extLst>
                <a:ext uri="{FF2B5EF4-FFF2-40B4-BE49-F238E27FC236}">
                  <a16:creationId xmlns:a16="http://schemas.microsoft.com/office/drawing/2014/main" id="{A827E1D8-928E-9CE9-6B11-3EE23CD24238}"/>
                </a:ext>
              </a:extLst>
            </p:cNvPr>
            <p:cNvSpPr/>
            <p:nvPr/>
          </p:nvSpPr>
          <p:spPr>
            <a:xfrm>
              <a:off x="1129382" y="3585627"/>
              <a:ext cx="462368" cy="398988"/>
            </a:xfrm>
            <a:prstGeom prst="ellipse">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latin typeface="Courier New" panose="02070309020205020404" pitchFamily="49" charset="0"/>
                  <a:cs typeface="Courier New" panose="02070309020205020404" pitchFamily="49" charset="0"/>
                </a:rPr>
                <a:t>j</a:t>
              </a:r>
            </a:p>
          </p:txBody>
        </p:sp>
        <p:sp>
          <p:nvSpPr>
            <p:cNvPr id="61" name="Ellipse 60">
              <a:extLst>
                <a:ext uri="{FF2B5EF4-FFF2-40B4-BE49-F238E27FC236}">
                  <a16:creationId xmlns:a16="http://schemas.microsoft.com/office/drawing/2014/main" id="{8BDE4F34-A4C7-4085-8DD6-4BA629625D5F}"/>
                </a:ext>
              </a:extLst>
            </p:cNvPr>
            <p:cNvSpPr/>
            <p:nvPr/>
          </p:nvSpPr>
          <p:spPr>
            <a:xfrm>
              <a:off x="2215031" y="3586024"/>
              <a:ext cx="462368" cy="398988"/>
            </a:xfrm>
            <a:prstGeom prst="ellipse">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a:solidFill>
                    <a:srgbClr val="FF0000"/>
                  </a:solidFill>
                  <a:latin typeface="Courier New" panose="02070309020205020404" pitchFamily="49" charset="0"/>
                  <a:cs typeface="Courier New" panose="02070309020205020404" pitchFamily="49" charset="0"/>
                </a:rPr>
                <a:t>i</a:t>
              </a:r>
              <a:endParaRPr lang="en-US" b="1" dirty="0">
                <a:solidFill>
                  <a:srgbClr val="FF0000"/>
                </a:solidFill>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167455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ableau 53">
            <a:extLst>
              <a:ext uri="{FF2B5EF4-FFF2-40B4-BE49-F238E27FC236}">
                <a16:creationId xmlns:a16="http://schemas.microsoft.com/office/drawing/2014/main" id="{10F95F23-BF68-8AA0-6E56-EFF846C41AC8}"/>
              </a:ext>
            </a:extLst>
          </p:cNvPr>
          <p:cNvGraphicFramePr>
            <a:graphicFrameLocks noGrp="1"/>
          </p:cNvGraphicFramePr>
          <p:nvPr>
            <p:extLst>
              <p:ext uri="{D42A27DB-BD31-4B8C-83A1-F6EECF244321}">
                <p14:modId xmlns:p14="http://schemas.microsoft.com/office/powerpoint/2010/main" val="1241433037"/>
              </p:ext>
            </p:extLst>
          </p:nvPr>
        </p:nvGraphicFramePr>
        <p:xfrm>
          <a:off x="6433093" y="2772068"/>
          <a:ext cx="2287998" cy="1418893"/>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7931467"/>
                  </a:ext>
                </a:extLst>
              </a:tr>
              <a:tr h="177737">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grpSp>
        <p:nvGrpSpPr>
          <p:cNvPr id="58" name="Group 12">
            <a:extLst>
              <a:ext uri="{FF2B5EF4-FFF2-40B4-BE49-F238E27FC236}">
                <a16:creationId xmlns:a16="http://schemas.microsoft.com/office/drawing/2014/main" id="{736021F6-41AA-AEB0-A99A-C2E06963CE3D}"/>
              </a:ext>
            </a:extLst>
          </p:cNvPr>
          <p:cNvGrpSpPr/>
          <p:nvPr/>
        </p:nvGrpSpPr>
        <p:grpSpPr>
          <a:xfrm>
            <a:off x="6736756" y="2920275"/>
            <a:ext cx="2060155" cy="0"/>
            <a:chOff x="6786390" y="2588242"/>
            <a:chExt cx="2060155" cy="0"/>
          </a:xfrm>
        </p:grpSpPr>
        <p:cxnSp>
          <p:nvCxnSpPr>
            <p:cNvPr id="59" name="Straight Arrow Connector 10">
              <a:extLst>
                <a:ext uri="{FF2B5EF4-FFF2-40B4-BE49-F238E27FC236}">
                  <a16:creationId xmlns:a16="http://schemas.microsoft.com/office/drawing/2014/main" id="{83443C65-9655-5AF1-BF9F-DCEB8A6C7238}"/>
                </a:ext>
              </a:extLst>
            </p:cNvPr>
            <p:cNvCxnSpPr>
              <a:cxnSpLocks/>
            </p:cNvCxnSpPr>
            <p:nvPr/>
          </p:nvCxnSpPr>
          <p:spPr>
            <a:xfrm>
              <a:off x="6786390" y="2588242"/>
              <a:ext cx="86902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0" name="Straight Arrow Connector 44">
              <a:extLst>
                <a:ext uri="{FF2B5EF4-FFF2-40B4-BE49-F238E27FC236}">
                  <a16:creationId xmlns:a16="http://schemas.microsoft.com/office/drawing/2014/main" id="{FF84D454-6003-5646-D8C4-B44FDF73FFDE}"/>
                </a:ext>
              </a:extLst>
            </p:cNvPr>
            <p:cNvCxnSpPr>
              <a:cxnSpLocks/>
            </p:cNvCxnSpPr>
            <p:nvPr/>
          </p:nvCxnSpPr>
          <p:spPr>
            <a:xfrm>
              <a:off x="7920237" y="2588242"/>
              <a:ext cx="92630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61" name="Straight Arrow Connector 7">
            <a:extLst>
              <a:ext uri="{FF2B5EF4-FFF2-40B4-BE49-F238E27FC236}">
                <a16:creationId xmlns:a16="http://schemas.microsoft.com/office/drawing/2014/main" id="{613FB016-9135-9DDA-EC72-3C4A50936202}"/>
              </a:ext>
            </a:extLst>
          </p:cNvPr>
          <p:cNvCxnSpPr>
            <a:cxnSpLocks/>
          </p:cNvCxnSpPr>
          <p:nvPr/>
        </p:nvCxnSpPr>
        <p:spPr>
          <a:xfrm flipV="1">
            <a:off x="7589191" y="3460288"/>
            <a:ext cx="170277" cy="4828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Pipelining and </a:t>
            </a:r>
            <a:r>
              <a:rPr lang="fr-FR" dirty="0" err="1"/>
              <a:t>reuse</a:t>
            </a:r>
            <a:r>
              <a:rPr lang="fr-FR" dirty="0"/>
              <a:t> distance</a:t>
            </a:r>
          </a:p>
        </p:txBody>
      </p:sp>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200" y="1397726"/>
            <a:ext cx="8229600" cy="4958624"/>
          </a:xfrm>
        </p:spPr>
        <p:txBody>
          <a:bodyPr/>
          <a:lstStyle/>
          <a:p>
            <a:r>
              <a:rPr lang="en-US" dirty="0"/>
              <a:t>Program annotations can lift compiler limitations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r>
              <a:rPr lang="en-US" dirty="0"/>
              <a:t>This is no magic bullet though ….</a:t>
            </a:r>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sz="3200" dirty="0"/>
          </a:p>
          <a:p>
            <a:pPr marL="457200" lvl="1" indent="0">
              <a:buNone/>
            </a:pPr>
            <a:endParaRPr lang="en-US" dirty="0"/>
          </a:p>
          <a:p>
            <a:pPr lvl="1"/>
            <a:endParaRPr lang="en-US"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16</a:t>
            </a:fld>
            <a:endParaRPr lang="fr-FR" altLang="fr-FR"/>
          </a:p>
        </p:txBody>
      </p:sp>
      <p:cxnSp>
        <p:nvCxnSpPr>
          <p:cNvPr id="82" name="Connecteur droit 81">
            <a:extLst>
              <a:ext uri="{FF2B5EF4-FFF2-40B4-BE49-F238E27FC236}">
                <a16:creationId xmlns:a16="http://schemas.microsoft.com/office/drawing/2014/main" id="{A56C09EA-406B-AF47-AD4E-E13D41DC1E67}"/>
              </a:ext>
            </a:extLst>
          </p:cNvPr>
          <p:cNvCxnSpPr>
            <a:cxnSpLocks/>
          </p:cNvCxnSpPr>
          <p:nvPr/>
        </p:nvCxnSpPr>
        <p:spPr>
          <a:xfrm>
            <a:off x="3530603" y="4529565"/>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26FAD4BA-D484-4D41-8F33-6D489F40C82E}"/>
              </a:ext>
            </a:extLst>
          </p:cNvPr>
          <p:cNvCxnSpPr>
            <a:cxnSpLocks/>
          </p:cNvCxnSpPr>
          <p:nvPr/>
        </p:nvCxnSpPr>
        <p:spPr>
          <a:xfrm>
            <a:off x="3555837" y="2655706"/>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2A2F6CC8-DF66-9B48-A23E-3D1626DE74C5}"/>
              </a:ext>
            </a:extLst>
          </p:cNvPr>
          <p:cNvSpPr/>
          <p:nvPr/>
        </p:nvSpPr>
        <p:spPr>
          <a:xfrm>
            <a:off x="517683" y="2603175"/>
            <a:ext cx="2889079" cy="307777"/>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a:t>
            </a:r>
            <a:r>
              <a:rPr lang="fr-FR" sz="1400" b="1" dirty="0" err="1">
                <a:solidFill>
                  <a:srgbClr val="7F0055"/>
                </a:solidFill>
                <a:latin typeface="Courier New" panose="02070309020205020404" pitchFamily="49" charset="0"/>
                <a:cs typeface="Courier New" panose="02070309020205020404" pitchFamily="49" charset="0"/>
              </a:rPr>
              <a:t>pragma</a:t>
            </a:r>
            <a:r>
              <a:rPr lang="fr-FR" sz="1400" b="1" dirty="0">
                <a:solidFill>
                  <a:srgbClr val="7F0055"/>
                </a:solidFill>
                <a:latin typeface="Courier New" panose="02070309020205020404" pitchFamily="49" charset="0"/>
                <a:cs typeface="Courier New" panose="02070309020205020404" pitchFamily="49" charset="0"/>
              </a:rPr>
              <a:t> HLS </a:t>
            </a:r>
            <a:r>
              <a:rPr lang="fr-FR" sz="1400" b="1" dirty="0" err="1">
                <a:solidFill>
                  <a:srgbClr val="7F0055"/>
                </a:solidFill>
                <a:latin typeface="Courier New" panose="02070309020205020404" pitchFamily="49" charset="0"/>
                <a:cs typeface="Courier New" panose="02070309020205020404" pitchFamily="49" charset="0"/>
              </a:rPr>
              <a:t>dep</a:t>
            </a:r>
            <a:r>
              <a:rPr lang="fr-FR" sz="1400" b="1" dirty="0">
                <a:solidFill>
                  <a:srgbClr val="7F0055"/>
                </a:solidFill>
                <a:latin typeface="Courier New" panose="02070309020205020404" pitchFamily="49" charset="0"/>
                <a:cs typeface="Courier New" panose="02070309020205020404" pitchFamily="49" charset="0"/>
              </a:rPr>
              <a:t> Y </a:t>
            </a:r>
            <a:r>
              <a:rPr lang="fr-FR" sz="1400" b="1" dirty="0" err="1">
                <a:solidFill>
                  <a:srgbClr val="7F0055"/>
                </a:solidFill>
                <a:latin typeface="Courier New" panose="02070309020205020404" pitchFamily="49" charset="0"/>
                <a:cs typeface="Courier New" panose="02070309020205020404" pitchFamily="49" charset="0"/>
              </a:rPr>
              <a:t>dist</a:t>
            </a:r>
            <a:r>
              <a:rPr lang="fr-FR" sz="1400" b="1" dirty="0">
                <a:solidFill>
                  <a:srgbClr val="7F0055"/>
                </a:solidFill>
                <a:latin typeface="Courier New" panose="02070309020205020404" pitchFamily="49" charset="0"/>
                <a:cs typeface="Courier New" panose="02070309020205020404" pitchFamily="49" charset="0"/>
              </a:rPr>
              <a:t>=3 </a:t>
            </a:r>
          </a:p>
        </p:txBody>
      </p:sp>
      <p:graphicFrame>
        <p:nvGraphicFramePr>
          <p:cNvPr id="86" name="Tableau 85">
            <a:extLst>
              <a:ext uri="{FF2B5EF4-FFF2-40B4-BE49-F238E27FC236}">
                <a16:creationId xmlns:a16="http://schemas.microsoft.com/office/drawing/2014/main" id="{BA2825EF-FB4C-E24A-8422-D609C8E08731}"/>
              </a:ext>
            </a:extLst>
          </p:cNvPr>
          <p:cNvGraphicFramePr>
            <a:graphicFrameLocks noGrp="1"/>
          </p:cNvGraphicFramePr>
          <p:nvPr>
            <p:extLst>
              <p:ext uri="{D42A27DB-BD31-4B8C-83A1-F6EECF244321}">
                <p14:modId xmlns:p14="http://schemas.microsoft.com/office/powerpoint/2010/main" val="39666080"/>
              </p:ext>
            </p:extLst>
          </p:nvPr>
        </p:nvGraphicFramePr>
        <p:xfrm>
          <a:off x="6426663" y="2772068"/>
          <a:ext cx="2287998" cy="139773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87931467"/>
                  </a:ext>
                </a:extLst>
              </a:tr>
              <a:tr h="15658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6</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5</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3</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87" name="ZoneTexte 86">
            <a:extLst>
              <a:ext uri="{FF2B5EF4-FFF2-40B4-BE49-F238E27FC236}">
                <a16:creationId xmlns:a16="http://schemas.microsoft.com/office/drawing/2014/main" id="{321121C3-C516-E94A-80F9-386ED87B710F}"/>
              </a:ext>
            </a:extLst>
          </p:cNvPr>
          <p:cNvSpPr txBox="1"/>
          <p:nvPr/>
        </p:nvSpPr>
        <p:spPr>
          <a:xfrm>
            <a:off x="6832784" y="4768431"/>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sp>
        <p:nvSpPr>
          <p:cNvPr id="88" name="Rectangle : coins arrondis 87">
            <a:extLst>
              <a:ext uri="{FF2B5EF4-FFF2-40B4-BE49-F238E27FC236}">
                <a16:creationId xmlns:a16="http://schemas.microsoft.com/office/drawing/2014/main" id="{88352C38-50CE-9F4E-A9FD-E6A0D2525409}"/>
              </a:ext>
            </a:extLst>
          </p:cNvPr>
          <p:cNvSpPr/>
          <p:nvPr/>
        </p:nvSpPr>
        <p:spPr>
          <a:xfrm>
            <a:off x="3929287" y="2655794"/>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89" name="Rectangle : coins arrondis 88">
            <a:extLst>
              <a:ext uri="{FF2B5EF4-FFF2-40B4-BE49-F238E27FC236}">
                <a16:creationId xmlns:a16="http://schemas.microsoft.com/office/drawing/2014/main" id="{6917E20A-FBE1-DE4B-ADEE-71253CF2EB3D}"/>
              </a:ext>
            </a:extLst>
          </p:cNvPr>
          <p:cNvSpPr/>
          <p:nvPr/>
        </p:nvSpPr>
        <p:spPr>
          <a:xfrm>
            <a:off x="4923259" y="2656121"/>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90" name="Connecteur en angle 89">
            <a:extLst>
              <a:ext uri="{FF2B5EF4-FFF2-40B4-BE49-F238E27FC236}">
                <a16:creationId xmlns:a16="http://schemas.microsoft.com/office/drawing/2014/main" id="{D9174D41-E214-6947-B4CF-DECAF853DCF9}"/>
              </a:ext>
            </a:extLst>
          </p:cNvPr>
          <p:cNvCxnSpPr>
            <a:cxnSpLocks/>
            <a:stCxn id="96" idx="2"/>
            <a:endCxn id="88" idx="0"/>
          </p:cNvCxnSpPr>
          <p:nvPr/>
        </p:nvCxnSpPr>
        <p:spPr>
          <a:xfrm rot="5400000" flipH="1" flipV="1">
            <a:off x="3302137" y="3581458"/>
            <a:ext cx="1851825" cy="496"/>
          </a:xfrm>
          <a:prstGeom prst="bentConnector5">
            <a:avLst>
              <a:gd name="adj1" fmla="val -15249"/>
              <a:gd name="adj2" fmla="val 103232104"/>
              <a:gd name="adj3" fmla="val 115249"/>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91" name="Connecteur en angle 44">
            <a:extLst>
              <a:ext uri="{FF2B5EF4-FFF2-40B4-BE49-F238E27FC236}">
                <a16:creationId xmlns:a16="http://schemas.microsoft.com/office/drawing/2014/main" id="{B657E177-DBA3-494F-A4FD-70A9BB452C47}"/>
              </a:ext>
            </a:extLst>
          </p:cNvPr>
          <p:cNvCxnSpPr>
            <a:cxnSpLocks/>
            <a:stCxn id="88" idx="2"/>
            <a:endCxn id="96" idx="0"/>
          </p:cNvCxnSpPr>
          <p:nvPr/>
        </p:nvCxnSpPr>
        <p:spPr>
          <a:xfrm flipH="1" flipV="1">
            <a:off x="4227802" y="4332133"/>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95" name="Groupe 94">
            <a:extLst>
              <a:ext uri="{FF2B5EF4-FFF2-40B4-BE49-F238E27FC236}">
                <a16:creationId xmlns:a16="http://schemas.microsoft.com/office/drawing/2014/main" id="{2880BC78-429B-B545-A22F-35B41F485C33}"/>
              </a:ext>
            </a:extLst>
          </p:cNvPr>
          <p:cNvGrpSpPr/>
          <p:nvPr/>
        </p:nvGrpSpPr>
        <p:grpSpPr>
          <a:xfrm>
            <a:off x="3925700" y="4332133"/>
            <a:ext cx="601285" cy="175486"/>
            <a:chOff x="5798276" y="5922853"/>
            <a:chExt cx="687977" cy="163349"/>
          </a:xfrm>
        </p:grpSpPr>
        <p:sp>
          <p:nvSpPr>
            <p:cNvPr id="96" name="Rectangle : coins arrondis 95">
              <a:extLst>
                <a:ext uri="{FF2B5EF4-FFF2-40B4-BE49-F238E27FC236}">
                  <a16:creationId xmlns:a16="http://schemas.microsoft.com/office/drawing/2014/main" id="{1EA65E8D-A530-BE47-A10E-62A25B3F57E2}"/>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7" name="Triangle 96">
              <a:extLst>
                <a:ext uri="{FF2B5EF4-FFF2-40B4-BE49-F238E27FC236}">
                  <a16:creationId xmlns:a16="http://schemas.microsoft.com/office/drawing/2014/main" id="{3B1FA6AB-A4F0-4741-A971-F4AA6750927E}"/>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cxnSp>
        <p:nvCxnSpPr>
          <p:cNvPr id="101" name="Connecteur en angle 100">
            <a:extLst>
              <a:ext uri="{FF2B5EF4-FFF2-40B4-BE49-F238E27FC236}">
                <a16:creationId xmlns:a16="http://schemas.microsoft.com/office/drawing/2014/main" id="{AB214C1D-165B-E845-AC84-A06F58E05103}"/>
              </a:ext>
            </a:extLst>
          </p:cNvPr>
          <p:cNvCxnSpPr>
            <a:cxnSpLocks/>
            <a:stCxn id="99" idx="2"/>
            <a:endCxn id="89" idx="0"/>
          </p:cNvCxnSpPr>
          <p:nvPr/>
        </p:nvCxnSpPr>
        <p:spPr>
          <a:xfrm rot="5400000" flipH="1" flipV="1">
            <a:off x="4904004" y="2965090"/>
            <a:ext cx="627310" cy="9373"/>
          </a:xfrm>
          <a:prstGeom prst="bentConnector5">
            <a:avLst>
              <a:gd name="adj1" fmla="val -45015"/>
              <a:gd name="adj2" fmla="val 5915880"/>
              <a:gd name="adj3" fmla="val 145015"/>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06" name="ZoneTexte 105">
            <a:extLst>
              <a:ext uri="{FF2B5EF4-FFF2-40B4-BE49-F238E27FC236}">
                <a16:creationId xmlns:a16="http://schemas.microsoft.com/office/drawing/2014/main" id="{FEBACEBC-8508-654F-8E85-45150653BE2D}"/>
              </a:ext>
            </a:extLst>
          </p:cNvPr>
          <p:cNvSpPr txBox="1"/>
          <p:nvPr/>
        </p:nvSpPr>
        <p:spPr>
          <a:xfrm>
            <a:off x="1124675" y="4468715"/>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grpSp>
        <p:nvGrpSpPr>
          <p:cNvPr id="98" name="Groupe 97">
            <a:extLst>
              <a:ext uri="{FF2B5EF4-FFF2-40B4-BE49-F238E27FC236}">
                <a16:creationId xmlns:a16="http://schemas.microsoft.com/office/drawing/2014/main" id="{79E721E8-0F91-2244-8406-F60EA28F27DC}"/>
              </a:ext>
            </a:extLst>
          </p:cNvPr>
          <p:cNvGrpSpPr/>
          <p:nvPr/>
        </p:nvGrpSpPr>
        <p:grpSpPr>
          <a:xfrm>
            <a:off x="4913792" y="3107818"/>
            <a:ext cx="598364" cy="175482"/>
            <a:chOff x="5780817" y="5167205"/>
            <a:chExt cx="684635" cy="163349"/>
          </a:xfrm>
        </p:grpSpPr>
        <p:sp>
          <p:nvSpPr>
            <p:cNvPr id="99" name="Rectangle : coins arrondis 98">
              <a:extLst>
                <a:ext uri="{FF2B5EF4-FFF2-40B4-BE49-F238E27FC236}">
                  <a16:creationId xmlns:a16="http://schemas.microsoft.com/office/drawing/2014/main" id="{AB4F8B9F-78F6-CD4D-9DCE-247BAFB521B3}"/>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0" name="Triangle 99">
              <a:extLst>
                <a:ext uri="{FF2B5EF4-FFF2-40B4-BE49-F238E27FC236}">
                  <a16:creationId xmlns:a16="http://schemas.microsoft.com/office/drawing/2014/main" id="{A7EE2D31-2E35-8149-A769-AAE756CF6E9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53" name="Triangle 52">
              <a:extLst>
                <a:ext uri="{FF2B5EF4-FFF2-40B4-BE49-F238E27FC236}">
                  <a16:creationId xmlns:a16="http://schemas.microsoft.com/office/drawing/2014/main" id="{42E66870-E8D2-A844-90E3-F6CFC8B58259}"/>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5" name="ZoneTexte 104">
            <a:extLst>
              <a:ext uri="{FF2B5EF4-FFF2-40B4-BE49-F238E27FC236}">
                <a16:creationId xmlns:a16="http://schemas.microsoft.com/office/drawing/2014/main" id="{BFECF143-E777-5243-917A-C380FC0DF55E}"/>
              </a:ext>
            </a:extLst>
          </p:cNvPr>
          <p:cNvSpPr txBox="1"/>
          <p:nvPr/>
        </p:nvSpPr>
        <p:spPr>
          <a:xfrm>
            <a:off x="4321841" y="4824268"/>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grpSp>
        <p:nvGrpSpPr>
          <p:cNvPr id="12" name="Groupe 11">
            <a:extLst>
              <a:ext uri="{FF2B5EF4-FFF2-40B4-BE49-F238E27FC236}">
                <a16:creationId xmlns:a16="http://schemas.microsoft.com/office/drawing/2014/main" id="{DC51ADC0-5951-CB4F-81D0-EFF7C8FA3069}"/>
              </a:ext>
            </a:extLst>
          </p:cNvPr>
          <p:cNvGrpSpPr/>
          <p:nvPr/>
        </p:nvGrpSpPr>
        <p:grpSpPr>
          <a:xfrm>
            <a:off x="3457435" y="2633306"/>
            <a:ext cx="2403592" cy="1961791"/>
            <a:chOff x="3457435" y="2338437"/>
            <a:chExt cx="2403592" cy="1961791"/>
          </a:xfrm>
        </p:grpSpPr>
        <p:cxnSp>
          <p:nvCxnSpPr>
            <p:cNvPr id="80" name="Connecteur droit 79">
              <a:extLst>
                <a:ext uri="{FF2B5EF4-FFF2-40B4-BE49-F238E27FC236}">
                  <a16:creationId xmlns:a16="http://schemas.microsoft.com/office/drawing/2014/main" id="{873C3B98-9019-C146-A5A3-77F28EFB8B5A}"/>
                </a:ext>
              </a:extLst>
            </p:cNvPr>
            <p:cNvCxnSpPr>
              <a:cxnSpLocks/>
            </p:cNvCxnSpPr>
            <p:nvPr/>
          </p:nvCxnSpPr>
          <p:spPr>
            <a:xfrm>
              <a:off x="3535651" y="2989319"/>
              <a:ext cx="2325376"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1" name="Connecteur droit 80">
              <a:extLst>
                <a:ext uri="{FF2B5EF4-FFF2-40B4-BE49-F238E27FC236}">
                  <a16:creationId xmlns:a16="http://schemas.microsoft.com/office/drawing/2014/main" id="{C94891AC-6BB8-B542-B953-B98721C5B223}"/>
                </a:ext>
              </a:extLst>
            </p:cNvPr>
            <p:cNvCxnSpPr>
              <a:cxnSpLocks/>
            </p:cNvCxnSpPr>
            <p:nvPr/>
          </p:nvCxnSpPr>
          <p:spPr>
            <a:xfrm>
              <a:off x="3517987" y="3612008"/>
              <a:ext cx="232636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e 91">
              <a:extLst>
                <a:ext uri="{FF2B5EF4-FFF2-40B4-BE49-F238E27FC236}">
                  <a16:creationId xmlns:a16="http://schemas.microsoft.com/office/drawing/2014/main" id="{E2A3C0F9-67DD-4F44-B71A-AEAA64E3B1BB}"/>
                </a:ext>
              </a:extLst>
            </p:cNvPr>
            <p:cNvGrpSpPr/>
            <p:nvPr/>
          </p:nvGrpSpPr>
          <p:grpSpPr>
            <a:xfrm>
              <a:off x="3925700" y="2817958"/>
              <a:ext cx="601285" cy="175486"/>
              <a:chOff x="5817326" y="5427553"/>
              <a:chExt cx="687977" cy="163349"/>
            </a:xfrm>
          </p:grpSpPr>
          <p:sp>
            <p:nvSpPr>
              <p:cNvPr id="93" name="Rectangle : coins arrondis 92">
                <a:extLst>
                  <a:ext uri="{FF2B5EF4-FFF2-40B4-BE49-F238E27FC236}">
                    <a16:creationId xmlns:a16="http://schemas.microsoft.com/office/drawing/2014/main" id="{ADCEA752-A2C7-2A42-98B0-80183166537C}"/>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4" name="Triangle 93">
                <a:extLst>
                  <a:ext uri="{FF2B5EF4-FFF2-40B4-BE49-F238E27FC236}">
                    <a16:creationId xmlns:a16="http://schemas.microsoft.com/office/drawing/2014/main" id="{33F3B160-2711-0A4D-9633-F8AD90652F33}"/>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2" name="ZoneTexte 101">
              <a:extLst>
                <a:ext uri="{FF2B5EF4-FFF2-40B4-BE49-F238E27FC236}">
                  <a16:creationId xmlns:a16="http://schemas.microsoft.com/office/drawing/2014/main" id="{61A48427-97F1-DF4D-8F8D-B0EE633792FC}"/>
                </a:ext>
              </a:extLst>
            </p:cNvPr>
            <p:cNvSpPr txBox="1"/>
            <p:nvPr/>
          </p:nvSpPr>
          <p:spPr>
            <a:xfrm rot="5400000">
              <a:off x="3258164" y="2542756"/>
              <a:ext cx="716415" cy="307777"/>
            </a:xfrm>
            <a:prstGeom prst="rect">
              <a:avLst/>
            </a:prstGeom>
            <a:noFill/>
          </p:spPr>
          <p:txBody>
            <a:bodyPr wrap="none" rtlCol="0">
              <a:spAutoFit/>
            </a:bodyPr>
            <a:lstStyle/>
            <a:p>
              <a:r>
                <a:rPr lang="fr-FR" sz="1400" dirty="0"/>
                <a:t>Stage 1</a:t>
              </a:r>
            </a:p>
          </p:txBody>
        </p:sp>
        <p:sp>
          <p:nvSpPr>
            <p:cNvPr id="103" name="ZoneTexte 102">
              <a:extLst>
                <a:ext uri="{FF2B5EF4-FFF2-40B4-BE49-F238E27FC236}">
                  <a16:creationId xmlns:a16="http://schemas.microsoft.com/office/drawing/2014/main" id="{465CB6BD-0CD8-1D4F-BFAD-CAB650D48DAE}"/>
                </a:ext>
              </a:extLst>
            </p:cNvPr>
            <p:cNvSpPr txBox="1"/>
            <p:nvPr/>
          </p:nvSpPr>
          <p:spPr>
            <a:xfrm rot="5400000">
              <a:off x="3255639" y="3165444"/>
              <a:ext cx="716415" cy="307778"/>
            </a:xfrm>
            <a:prstGeom prst="rect">
              <a:avLst/>
            </a:prstGeom>
            <a:noFill/>
          </p:spPr>
          <p:txBody>
            <a:bodyPr wrap="none" rtlCol="0">
              <a:spAutoFit/>
            </a:bodyPr>
            <a:lstStyle/>
            <a:p>
              <a:r>
                <a:rPr lang="fr-FR" sz="1400" dirty="0"/>
                <a:t>Stage 2</a:t>
              </a:r>
            </a:p>
          </p:txBody>
        </p:sp>
        <p:sp>
          <p:nvSpPr>
            <p:cNvPr id="104" name="ZoneTexte 103">
              <a:extLst>
                <a:ext uri="{FF2B5EF4-FFF2-40B4-BE49-F238E27FC236}">
                  <a16:creationId xmlns:a16="http://schemas.microsoft.com/office/drawing/2014/main" id="{3CB36E10-B751-8943-9EC1-61D863333909}"/>
                </a:ext>
              </a:extLst>
            </p:cNvPr>
            <p:cNvSpPr txBox="1"/>
            <p:nvPr/>
          </p:nvSpPr>
          <p:spPr>
            <a:xfrm rot="5400000">
              <a:off x="3253116" y="3788132"/>
              <a:ext cx="716415" cy="307777"/>
            </a:xfrm>
            <a:prstGeom prst="rect">
              <a:avLst/>
            </a:prstGeom>
            <a:noFill/>
          </p:spPr>
          <p:txBody>
            <a:bodyPr wrap="none" rtlCol="0">
              <a:spAutoFit/>
            </a:bodyPr>
            <a:lstStyle/>
            <a:p>
              <a:r>
                <a:rPr lang="fr-FR" sz="1400" dirty="0"/>
                <a:t>Stage 3</a:t>
              </a:r>
            </a:p>
          </p:txBody>
        </p:sp>
        <p:grpSp>
          <p:nvGrpSpPr>
            <p:cNvPr id="107" name="Groupe 106">
              <a:extLst>
                <a:ext uri="{FF2B5EF4-FFF2-40B4-BE49-F238E27FC236}">
                  <a16:creationId xmlns:a16="http://schemas.microsoft.com/office/drawing/2014/main" id="{9C4C5644-5019-D747-9CD6-FA52CFAFFAF6}"/>
                </a:ext>
              </a:extLst>
            </p:cNvPr>
            <p:cNvGrpSpPr/>
            <p:nvPr/>
          </p:nvGrpSpPr>
          <p:grpSpPr>
            <a:xfrm>
              <a:off x="3932467" y="3437745"/>
              <a:ext cx="601285" cy="175486"/>
              <a:chOff x="5817326" y="5427553"/>
              <a:chExt cx="687977" cy="163349"/>
            </a:xfrm>
          </p:grpSpPr>
          <p:sp>
            <p:nvSpPr>
              <p:cNvPr id="108" name="Rectangle : coins arrondis 107">
                <a:extLst>
                  <a:ext uri="{FF2B5EF4-FFF2-40B4-BE49-F238E27FC236}">
                    <a16:creationId xmlns:a16="http://schemas.microsoft.com/office/drawing/2014/main" id="{6206ADC5-EEA4-2840-9C0E-A5B7C03CC606}"/>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9" name="Triangle 108">
                <a:extLst>
                  <a:ext uri="{FF2B5EF4-FFF2-40B4-BE49-F238E27FC236}">
                    <a16:creationId xmlns:a16="http://schemas.microsoft.com/office/drawing/2014/main" id="{85FBCED9-CD7A-1C49-8744-B10655DE0D1F}"/>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sp>
        <p:nvSpPr>
          <p:cNvPr id="49" name="Rectangle 48">
            <a:extLst>
              <a:ext uri="{FF2B5EF4-FFF2-40B4-BE49-F238E27FC236}">
                <a16:creationId xmlns:a16="http://schemas.microsoft.com/office/drawing/2014/main" id="{345DABA1-C8EB-BC49-9D3E-A2877F66B373}"/>
              </a:ext>
            </a:extLst>
          </p:cNvPr>
          <p:cNvSpPr/>
          <p:nvPr/>
        </p:nvSpPr>
        <p:spPr>
          <a:xfrm>
            <a:off x="6634226" y="2363295"/>
            <a:ext cx="2127106"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50" name="Rectangle 49">
            <a:extLst>
              <a:ext uri="{FF2B5EF4-FFF2-40B4-BE49-F238E27FC236}">
                <a16:creationId xmlns:a16="http://schemas.microsoft.com/office/drawing/2014/main" id="{62D8E2A4-3E30-424E-8630-DE5D36C4EF4D}"/>
              </a:ext>
            </a:extLst>
          </p:cNvPr>
          <p:cNvSpPr/>
          <p:nvPr/>
        </p:nvSpPr>
        <p:spPr>
          <a:xfrm>
            <a:off x="6609579" y="4207269"/>
            <a:ext cx="2069644" cy="338554"/>
          </a:xfrm>
          <a:prstGeom prst="rect">
            <a:avLst/>
          </a:prstGeom>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p:txBody>
      </p:sp>
      <p:grpSp>
        <p:nvGrpSpPr>
          <p:cNvPr id="10" name="Groupe 9">
            <a:extLst>
              <a:ext uri="{FF2B5EF4-FFF2-40B4-BE49-F238E27FC236}">
                <a16:creationId xmlns:a16="http://schemas.microsoft.com/office/drawing/2014/main" id="{889F8696-2A48-6844-9668-8E3CF0C3084B}"/>
              </a:ext>
            </a:extLst>
          </p:cNvPr>
          <p:cNvGrpSpPr/>
          <p:nvPr/>
        </p:nvGrpSpPr>
        <p:grpSpPr>
          <a:xfrm>
            <a:off x="6721312" y="2884918"/>
            <a:ext cx="1727509" cy="1146500"/>
            <a:chOff x="6721312" y="2590049"/>
            <a:chExt cx="1727509" cy="1146500"/>
          </a:xfrm>
        </p:grpSpPr>
        <p:grpSp>
          <p:nvGrpSpPr>
            <p:cNvPr id="9" name="Group 8">
              <a:extLst>
                <a:ext uri="{FF2B5EF4-FFF2-40B4-BE49-F238E27FC236}">
                  <a16:creationId xmlns:a16="http://schemas.microsoft.com/office/drawing/2014/main" id="{9022A06A-5667-A94E-984E-6FA7D43F5911}"/>
                </a:ext>
              </a:extLst>
            </p:cNvPr>
            <p:cNvGrpSpPr/>
            <p:nvPr/>
          </p:nvGrpSpPr>
          <p:grpSpPr>
            <a:xfrm>
              <a:off x="7503735" y="3070561"/>
              <a:ext cx="935659" cy="665988"/>
              <a:chOff x="7503735" y="3070561"/>
              <a:chExt cx="935659" cy="665988"/>
            </a:xfrm>
          </p:grpSpPr>
          <p:cxnSp>
            <p:nvCxnSpPr>
              <p:cNvPr id="8" name="Straight Arrow Connector 7">
                <a:extLst>
                  <a:ext uri="{FF2B5EF4-FFF2-40B4-BE49-F238E27FC236}">
                    <a16:creationId xmlns:a16="http://schemas.microsoft.com/office/drawing/2014/main" id="{69B0B9A8-77B5-164A-B619-89F736A4AA31}"/>
                  </a:ext>
                </a:extLst>
              </p:cNvPr>
              <p:cNvCxnSpPr>
                <a:cxnSpLocks/>
              </p:cNvCxnSpPr>
              <p:nvPr/>
            </p:nvCxnSpPr>
            <p:spPr>
              <a:xfrm flipV="1">
                <a:off x="7503735" y="3070561"/>
                <a:ext cx="140666" cy="6659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a:extLst>
                  <a:ext uri="{FF2B5EF4-FFF2-40B4-BE49-F238E27FC236}">
                    <a16:creationId xmlns:a16="http://schemas.microsoft.com/office/drawing/2014/main" id="{3EB78982-A753-5542-96F8-9C8E98D2980D}"/>
                  </a:ext>
                </a:extLst>
              </p:cNvPr>
              <p:cNvCxnSpPr>
                <a:cxnSpLocks/>
              </p:cNvCxnSpPr>
              <p:nvPr/>
            </p:nvCxnSpPr>
            <p:spPr>
              <a:xfrm flipV="1">
                <a:off x="7901231" y="3070561"/>
                <a:ext cx="140666" cy="6659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467424DC-F0E4-DD4C-855A-CBD030786546}"/>
                  </a:ext>
                </a:extLst>
              </p:cNvPr>
              <p:cNvCxnSpPr>
                <a:cxnSpLocks/>
              </p:cNvCxnSpPr>
              <p:nvPr/>
            </p:nvCxnSpPr>
            <p:spPr>
              <a:xfrm flipV="1">
                <a:off x="8298728" y="3070561"/>
                <a:ext cx="140666" cy="6659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nvGrpSpPr>
            <p:cNvPr id="13" name="Group 12">
              <a:extLst>
                <a:ext uri="{FF2B5EF4-FFF2-40B4-BE49-F238E27FC236}">
                  <a16:creationId xmlns:a16="http://schemas.microsoft.com/office/drawing/2014/main" id="{E68F2591-A66A-F84D-B06F-ABB5E372B356}"/>
                </a:ext>
              </a:extLst>
            </p:cNvPr>
            <p:cNvGrpSpPr/>
            <p:nvPr/>
          </p:nvGrpSpPr>
          <p:grpSpPr>
            <a:xfrm>
              <a:off x="6721312" y="2590049"/>
              <a:ext cx="1727509" cy="0"/>
              <a:chOff x="6721312" y="2590049"/>
              <a:chExt cx="1727509" cy="0"/>
            </a:xfrm>
          </p:grpSpPr>
          <p:cxnSp>
            <p:nvCxnSpPr>
              <p:cNvPr id="11" name="Straight Arrow Connector 10">
                <a:extLst>
                  <a:ext uri="{FF2B5EF4-FFF2-40B4-BE49-F238E27FC236}">
                    <a16:creationId xmlns:a16="http://schemas.microsoft.com/office/drawing/2014/main" id="{BECE9182-AC21-6E4A-9A22-E345EA359184}"/>
                  </a:ext>
                </a:extLst>
              </p:cNvPr>
              <p:cNvCxnSpPr>
                <a:cxnSpLocks/>
              </p:cNvCxnSpPr>
              <p:nvPr/>
            </p:nvCxnSpPr>
            <p:spPr>
              <a:xfrm>
                <a:off x="6721312"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Straight Arrow Connector 42">
                <a:extLst>
                  <a:ext uri="{FF2B5EF4-FFF2-40B4-BE49-F238E27FC236}">
                    <a16:creationId xmlns:a16="http://schemas.microsoft.com/office/drawing/2014/main" id="{B54EBF17-1427-E143-96D3-64DC9E0E0B6E}"/>
                  </a:ext>
                </a:extLst>
              </p:cNvPr>
              <p:cNvCxnSpPr>
                <a:cxnSpLocks/>
              </p:cNvCxnSpPr>
              <p:nvPr/>
            </p:nvCxnSpPr>
            <p:spPr>
              <a:xfrm>
                <a:off x="7096628"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95BE9518-4AD0-7A46-8AA3-CAABC92F16A8}"/>
                  </a:ext>
                </a:extLst>
              </p:cNvPr>
              <p:cNvCxnSpPr>
                <a:cxnSpLocks/>
              </p:cNvCxnSpPr>
              <p:nvPr/>
            </p:nvCxnSpPr>
            <p:spPr>
              <a:xfrm>
                <a:off x="7471944"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5" name="Straight Arrow Connector 44">
                <a:extLst>
                  <a:ext uri="{FF2B5EF4-FFF2-40B4-BE49-F238E27FC236}">
                    <a16:creationId xmlns:a16="http://schemas.microsoft.com/office/drawing/2014/main" id="{B74A8AD3-328A-CB42-869A-5BB96238A740}"/>
                  </a:ext>
                </a:extLst>
              </p:cNvPr>
              <p:cNvCxnSpPr>
                <a:cxnSpLocks/>
              </p:cNvCxnSpPr>
              <p:nvPr/>
            </p:nvCxnSpPr>
            <p:spPr>
              <a:xfrm>
                <a:off x="7847260"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6" name="Straight Arrow Connector 45">
                <a:extLst>
                  <a:ext uri="{FF2B5EF4-FFF2-40B4-BE49-F238E27FC236}">
                    <a16:creationId xmlns:a16="http://schemas.microsoft.com/office/drawing/2014/main" id="{74E88166-89DB-4545-BF70-4632B66CD1D6}"/>
                  </a:ext>
                </a:extLst>
              </p:cNvPr>
              <p:cNvCxnSpPr>
                <a:cxnSpLocks/>
              </p:cNvCxnSpPr>
              <p:nvPr/>
            </p:nvCxnSpPr>
            <p:spPr>
              <a:xfrm>
                <a:off x="8222578" y="2590049"/>
                <a:ext cx="22624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15" name="Straight Arrow Connector 14">
              <a:extLst>
                <a:ext uri="{FF2B5EF4-FFF2-40B4-BE49-F238E27FC236}">
                  <a16:creationId xmlns:a16="http://schemas.microsoft.com/office/drawing/2014/main" id="{67993890-4115-404E-9FC8-50CB8199A1D1}"/>
                </a:ext>
              </a:extLst>
            </p:cNvPr>
            <p:cNvCxnSpPr/>
            <p:nvPr/>
          </p:nvCxnSpPr>
          <p:spPr>
            <a:xfrm>
              <a:off x="6721312" y="3070561"/>
              <a:ext cx="923089" cy="0"/>
            </a:xfrm>
            <a:prstGeom prst="straightConnector1">
              <a:avLst/>
            </a:prstGeom>
            <a:ln>
              <a:prstDash val="sysDash"/>
              <a:headEnd type="none" w="med" len="med"/>
              <a:tailEnd type="arrow" w="med" len="med"/>
            </a:ln>
          </p:spPr>
          <p:style>
            <a:lnRef idx="2">
              <a:schemeClr val="accent2"/>
            </a:lnRef>
            <a:fillRef idx="0">
              <a:schemeClr val="accent2"/>
            </a:fillRef>
            <a:effectRef idx="1">
              <a:schemeClr val="accent2"/>
            </a:effectRef>
            <a:fontRef idx="minor">
              <a:schemeClr val="tx1"/>
            </a:fontRef>
          </p:style>
        </p:cxnSp>
      </p:grpSp>
      <p:sp>
        <p:nvSpPr>
          <p:cNvPr id="52" name="Rectangle 51">
            <a:extLst>
              <a:ext uri="{FF2B5EF4-FFF2-40B4-BE49-F238E27FC236}">
                <a16:creationId xmlns:a16="http://schemas.microsoft.com/office/drawing/2014/main" id="{66F9B769-1F67-0700-75EF-FD01C79C50B6}"/>
              </a:ext>
            </a:extLst>
          </p:cNvPr>
          <p:cNvSpPr/>
          <p:nvPr/>
        </p:nvSpPr>
        <p:spPr>
          <a:xfrm>
            <a:off x="551974" y="2911418"/>
            <a:ext cx="2787130" cy="1544012"/>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i=0</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i</a:t>
            </a:r>
            <a:r>
              <a:rPr lang="fr-FR" sz="1400" b="1" dirty="0">
                <a:latin typeface="Courier New" panose="02070309020205020404" pitchFamily="49" charset="0"/>
                <a:cs typeface="Courier New" panose="02070309020205020404" pitchFamily="49" charset="0"/>
              </a:rPr>
              <a:t>&lt;…;</a:t>
            </a:r>
            <a:r>
              <a:rPr lang="fr-FR" sz="1400" b="1" dirty="0">
                <a:solidFill>
                  <a:srgbClr val="FF0000"/>
                </a:solidFill>
                <a:latin typeface="Courier New" panose="02070309020205020404" pitchFamily="49" charset="0"/>
                <a:cs typeface="Courier New" panose="02070309020205020404" pitchFamily="49" charset="0"/>
              </a:rPr>
              <a:t>i</a:t>
            </a:r>
            <a:r>
              <a:rPr lang="fr-FR" sz="1400" b="1" dirty="0">
                <a:latin typeface="Courier New" panose="02070309020205020404" pitchFamily="49" charset="0"/>
                <a:cs typeface="Courier New" panose="02070309020205020404" pitchFamily="49" charset="0"/>
              </a:rPr>
              <a:t>++) {</a:t>
            </a:r>
          </a:p>
          <a:p>
            <a:pPr>
              <a:spcBef>
                <a:spcPts val="200"/>
              </a:spcBef>
            </a:pPr>
            <a:r>
              <a:rPr lang="fr-FR" sz="1400" b="1" dirty="0">
                <a:solidFill>
                  <a:srgbClr val="7F0055"/>
                </a:solidFill>
                <a:latin typeface="Courier New" panose="02070309020205020404" pitchFamily="49" charset="0"/>
                <a:cs typeface="Courier New" panose="02070309020205020404" pitchFamily="49" charset="0"/>
              </a:rPr>
              <a:t>  for</a:t>
            </a:r>
            <a:r>
              <a:rPr lang="fr-FR" sz="1400" b="1" dirty="0">
                <a:latin typeface="Courier New" panose="02070309020205020404" pitchFamily="49" charset="0"/>
                <a:cs typeface="Courier New" panose="02070309020205020404" pitchFamily="49" charset="0"/>
              </a:rPr>
              <a:t>(j=</a:t>
            </a:r>
            <a:r>
              <a:rPr lang="fr-FR" sz="1400" b="1" dirty="0">
                <a:solidFill>
                  <a:srgbClr val="FF0000"/>
                </a:solidFill>
                <a:latin typeface="Courier New" panose="02070309020205020404" pitchFamily="49" charset="0"/>
                <a:cs typeface="Courier New" panose="02070309020205020404" pitchFamily="49" charset="0"/>
              </a:rPr>
              <a:t>i+3</a:t>
            </a:r>
            <a:r>
              <a:rPr lang="fr-FR" sz="1400" b="1" dirty="0">
                <a:latin typeface="Courier New" panose="02070309020205020404" pitchFamily="49" charset="0"/>
                <a:cs typeface="Courier New" panose="02070309020205020404" pitchFamily="49" charset="0"/>
              </a:rPr>
              <a:t>;j&lt;…;</a:t>
            </a:r>
            <a:r>
              <a:rPr lang="fr-FR" sz="1400" b="1" dirty="0" err="1">
                <a:latin typeface="Courier New" panose="02070309020205020404" pitchFamily="49" charset="0"/>
                <a:cs typeface="Courier New" panose="02070309020205020404" pitchFamily="49" charset="0"/>
              </a:rPr>
              <a:t>j++</a:t>
            </a:r>
            <a:r>
              <a:rPr lang="fr-FR" sz="1400" b="1" dirty="0">
                <a:latin typeface="Courier New" panose="02070309020205020404" pitchFamily="49" charset="0"/>
                <a:cs typeface="Courier New" panose="02070309020205020404" pitchFamily="49" charset="0"/>
              </a:rPr>
              <a:t>) {</a:t>
            </a:r>
          </a:p>
          <a:p>
            <a:pPr>
              <a:spcBef>
                <a:spcPts val="200"/>
              </a:spcBef>
            </a:pPr>
            <a:r>
              <a:rPr lang="fr-FR" sz="1400" b="1" dirty="0">
                <a:latin typeface="Courier New" panose="02070309020205020404" pitchFamily="49" charset="0"/>
                <a:cs typeface="Courier New" panose="02070309020205020404" pitchFamily="49" charset="0"/>
              </a:rPr>
              <a:t>    X[j]=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X</a:t>
            </a:r>
            <a:r>
              <a:rPr lang="fr-FR" sz="1400" b="1" dirty="0">
                <a:latin typeface="Courier New" panose="02070309020205020404" pitchFamily="49" charset="0"/>
                <a:cs typeface="Courier New" panose="02070309020205020404" pitchFamily="49" charset="0"/>
              </a:rPr>
              <a:t>[j-</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 j ]=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a:t>
            </a:r>
            <a:r>
              <a:rPr lang="fr-FR" sz="1400" b="1" dirty="0">
                <a:solidFill>
                  <a:srgbClr val="FF0000"/>
                </a:solidFill>
                <a:latin typeface="Courier New" panose="02070309020205020404" pitchFamily="49" charset="0"/>
                <a:cs typeface="Courier New" panose="02070309020205020404" pitchFamily="49" charset="0"/>
              </a:rPr>
              <a:t>Y</a:t>
            </a:r>
            <a:r>
              <a:rPr lang="fr-FR" sz="1400" b="1" dirty="0">
                <a:latin typeface="Courier New" panose="02070309020205020404" pitchFamily="49" charset="0"/>
                <a:cs typeface="Courier New" panose="02070309020205020404" pitchFamily="49" charset="0"/>
              </a:rPr>
              <a:t>[ </a:t>
            </a:r>
            <a:r>
              <a:rPr lang="fr-FR" sz="1400" b="1" dirty="0">
                <a:solidFill>
                  <a:srgbClr val="FF0000"/>
                </a:solidFill>
                <a:latin typeface="Courier New" panose="02070309020205020404" pitchFamily="49" charset="0"/>
                <a:cs typeface="Courier New" panose="02070309020205020404" pitchFamily="49" charset="0"/>
              </a:rPr>
              <a:t>i </a:t>
            </a:r>
            <a:r>
              <a:rPr lang="fr-FR" sz="1400" b="1" dirty="0">
                <a:latin typeface="Courier New" panose="02070309020205020404" pitchFamily="49" charset="0"/>
                <a:cs typeface="Courier New" panose="02070309020205020404" pitchFamily="49" charset="0"/>
              </a:rPr>
              <a:t>]);</a:t>
            </a:r>
          </a:p>
          <a:p>
            <a:pPr>
              <a:spcBef>
                <a:spcPts val="200"/>
              </a:spcBef>
            </a:pPr>
            <a:r>
              <a:rPr lang="fr-FR" sz="1400" b="1" dirty="0">
                <a:latin typeface="Courier New" panose="02070309020205020404" pitchFamily="49" charset="0"/>
                <a:cs typeface="Courier New" panose="02070309020205020404" pitchFamily="49" charset="0"/>
              </a:rPr>
              <a:t>  }</a:t>
            </a:r>
          </a:p>
          <a:p>
            <a:pPr>
              <a:spcBef>
                <a:spcPts val="200"/>
              </a:spcBef>
            </a:pPr>
            <a:r>
              <a:rPr lang="fr-FR" sz="14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56129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AEF9-29C4-63AA-A7AE-C39DBD8768DD}"/>
              </a:ext>
            </a:extLst>
          </p:cNvPr>
          <p:cNvSpPr>
            <a:spLocks noGrp="1"/>
          </p:cNvSpPr>
          <p:nvPr>
            <p:ph type="title"/>
          </p:nvPr>
        </p:nvSpPr>
        <p:spPr/>
        <p:txBody>
          <a:bodyPr/>
          <a:lstStyle/>
          <a:p>
            <a:r>
              <a:rPr lang="en-US" dirty="0"/>
              <a:t>Outline</a:t>
            </a:r>
          </a:p>
        </p:txBody>
      </p:sp>
      <p:sp>
        <p:nvSpPr>
          <p:cNvPr id="3" name="Espace réservé du contenu 2">
            <a:extLst>
              <a:ext uri="{FF2B5EF4-FFF2-40B4-BE49-F238E27FC236}">
                <a16:creationId xmlns:a16="http://schemas.microsoft.com/office/drawing/2014/main" id="{527FDB3B-6C06-3DD9-1FC9-646DFC170898}"/>
              </a:ext>
            </a:extLst>
          </p:cNvPr>
          <p:cNvSpPr>
            <a:spLocks noGrp="1"/>
          </p:cNvSpPr>
          <p:nvPr>
            <p:ph idx="1"/>
          </p:nvPr>
        </p:nvSpPr>
        <p:spPr/>
        <p:txBody>
          <a:bodyPr/>
          <a:lstStyle/>
          <a:p>
            <a:r>
              <a:rPr lang="en-US" b="0" dirty="0">
                <a:solidFill>
                  <a:schemeClr val="bg1">
                    <a:lumMod val="65000"/>
                  </a:schemeClr>
                </a:solidFill>
              </a:rPr>
              <a:t>High Level Synthesis in a nutshell</a:t>
            </a:r>
          </a:p>
          <a:p>
            <a:r>
              <a:rPr lang="en-US" b="0" dirty="0">
                <a:solidFill>
                  <a:schemeClr val="bg1">
                    <a:lumMod val="65000"/>
                  </a:schemeClr>
                </a:solidFill>
              </a:rPr>
              <a:t>Loop pipelining in High Level Synthesis</a:t>
            </a:r>
          </a:p>
          <a:p>
            <a:r>
              <a:rPr lang="en-US" dirty="0"/>
              <a:t>The case for dynamic &amp; speculative pipelining</a:t>
            </a:r>
          </a:p>
          <a:p>
            <a:r>
              <a:rPr lang="en-US" b="0" dirty="0">
                <a:solidFill>
                  <a:schemeClr val="bg1">
                    <a:lumMod val="65000"/>
                  </a:schemeClr>
                </a:solidFill>
              </a:rPr>
              <a:t>Overview of </a:t>
            </a:r>
            <a:r>
              <a:rPr lang="en-US" b="0" dirty="0" err="1">
                <a:solidFill>
                  <a:schemeClr val="bg1">
                    <a:lumMod val="65000"/>
                  </a:schemeClr>
                </a:solidFill>
              </a:rPr>
              <a:t>SpecHLS</a:t>
            </a:r>
            <a:r>
              <a:rPr lang="en-US" b="0" dirty="0">
                <a:solidFill>
                  <a:schemeClr val="bg1">
                    <a:lumMod val="65000"/>
                  </a:schemeClr>
                </a:solidFill>
              </a:rPr>
              <a:t> </a:t>
            </a:r>
          </a:p>
          <a:p>
            <a:r>
              <a:rPr lang="en-US" b="0" dirty="0">
                <a:solidFill>
                  <a:schemeClr val="bg1">
                    <a:lumMod val="65000"/>
                  </a:schemeClr>
                </a:solidFill>
              </a:rPr>
              <a:t>Performance evaluation &amp; results</a:t>
            </a:r>
          </a:p>
          <a:p>
            <a:r>
              <a:rPr lang="en-US" b="0" dirty="0">
                <a:solidFill>
                  <a:schemeClr val="bg1">
                    <a:lumMod val="65000"/>
                  </a:schemeClr>
                </a:solidFill>
              </a:rPr>
              <a:t>Conclusion &amp; ongoing work </a:t>
            </a:r>
          </a:p>
        </p:txBody>
      </p:sp>
      <p:sp>
        <p:nvSpPr>
          <p:cNvPr id="4" name="Espace réservé de la date 3">
            <a:extLst>
              <a:ext uri="{FF2B5EF4-FFF2-40B4-BE49-F238E27FC236}">
                <a16:creationId xmlns:a16="http://schemas.microsoft.com/office/drawing/2014/main" id="{487412A5-7DD2-463B-7594-79B99E522D48}"/>
              </a:ext>
            </a:extLst>
          </p:cNvPr>
          <p:cNvSpPr>
            <a:spLocks noGrp="1"/>
          </p:cNvSpPr>
          <p:nvPr>
            <p:ph type="dt" sz="half" idx="10"/>
          </p:nvPr>
        </p:nvSpPr>
        <p:spPr/>
        <p:txBody>
          <a:bodyPr/>
          <a:lstStyle/>
          <a:p>
            <a:pPr>
              <a:defRPr/>
            </a:pPr>
            <a:fld id="{47E3D6D9-1AEC-9D4D-ABBE-835D4AFD34D3}"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92E31CC-C02A-57D9-E2BD-46A2BA28AAF2}"/>
              </a:ext>
            </a:extLst>
          </p:cNvPr>
          <p:cNvSpPr>
            <a:spLocks noGrp="1"/>
          </p:cNvSpPr>
          <p:nvPr>
            <p:ph type="ftr" sz="quarter" idx="11"/>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F2451791-E7A7-AE48-4364-66D6A9B552CB}"/>
              </a:ext>
            </a:extLst>
          </p:cNvPr>
          <p:cNvSpPr>
            <a:spLocks noGrp="1"/>
          </p:cNvSpPr>
          <p:nvPr>
            <p:ph type="sldNum" sz="quarter" idx="12"/>
          </p:nvPr>
        </p:nvSpPr>
        <p:spPr/>
        <p:txBody>
          <a:bodyPr/>
          <a:lstStyle/>
          <a:p>
            <a:pPr>
              <a:defRPr/>
            </a:pPr>
            <a:fld id="{DBD9ECEC-04D6-3843-88DC-A7C45AC16B9C}" type="slidenum">
              <a:rPr lang="fr-FR" altLang="fr-FR" smtClean="0"/>
              <a:pPr>
                <a:defRPr/>
              </a:pPr>
              <a:t>17</a:t>
            </a:fld>
            <a:endParaRPr lang="fr-FR" altLang="fr-FR"/>
          </a:p>
        </p:txBody>
      </p:sp>
    </p:spTree>
    <p:extLst>
      <p:ext uri="{BB962C8B-B14F-4D97-AF65-F5344CB8AC3E}">
        <p14:creationId xmlns:p14="http://schemas.microsoft.com/office/powerpoint/2010/main" val="1554588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E5CAEF-A813-4933-8E4B-970D272B6646}"/>
              </a:ext>
            </a:extLst>
          </p:cNvPr>
          <p:cNvPicPr>
            <a:picLocks noChangeAspect="1"/>
          </p:cNvPicPr>
          <p:nvPr/>
        </p:nvPicPr>
        <p:blipFill>
          <a:blip r:embed="rId3"/>
          <a:stretch>
            <a:fillRect/>
          </a:stretch>
        </p:blipFill>
        <p:spPr>
          <a:xfrm>
            <a:off x="5619312" y="2898165"/>
            <a:ext cx="2971800" cy="2755900"/>
          </a:xfrm>
          <a:prstGeom prst="rect">
            <a:avLst/>
          </a:prstGeom>
          <a:solidFill>
            <a:schemeClr val="bg1"/>
          </a:solidFill>
        </p:spPr>
      </p:pic>
      <p:sp>
        <p:nvSpPr>
          <p:cNvPr id="2" name="Titre 1">
            <a:extLst>
              <a:ext uri="{FF2B5EF4-FFF2-40B4-BE49-F238E27FC236}">
                <a16:creationId xmlns:a16="http://schemas.microsoft.com/office/drawing/2014/main" id="{8E8AB629-F825-BB4E-90D0-6FAE987CD185}"/>
              </a:ext>
            </a:extLst>
          </p:cNvPr>
          <p:cNvSpPr>
            <a:spLocks noGrp="1"/>
          </p:cNvSpPr>
          <p:nvPr>
            <p:ph type="title"/>
          </p:nvPr>
        </p:nvSpPr>
        <p:spPr/>
        <p:txBody>
          <a:bodyPr/>
          <a:lstStyle/>
          <a:p>
            <a:r>
              <a:rPr lang="en-US" dirty="0"/>
              <a:t>Limits of static loop pipelining</a:t>
            </a:r>
          </a:p>
        </p:txBody>
      </p:sp>
      <p:sp>
        <p:nvSpPr>
          <p:cNvPr id="3" name="Espace réservé du contenu 2">
            <a:extLst>
              <a:ext uri="{FF2B5EF4-FFF2-40B4-BE49-F238E27FC236}">
                <a16:creationId xmlns:a16="http://schemas.microsoft.com/office/drawing/2014/main" id="{805FDF15-CA53-694A-BE44-604C7C8A5834}"/>
              </a:ext>
            </a:extLst>
          </p:cNvPr>
          <p:cNvSpPr>
            <a:spLocks noGrp="1"/>
          </p:cNvSpPr>
          <p:nvPr>
            <p:ph idx="1"/>
          </p:nvPr>
        </p:nvSpPr>
        <p:spPr/>
        <p:txBody>
          <a:bodyPr/>
          <a:lstStyle/>
          <a:p>
            <a:r>
              <a:rPr lang="en-US" dirty="0"/>
              <a:t>Pipelined schedule based on worst-case scenario</a:t>
            </a:r>
          </a:p>
          <a:p>
            <a:pPr lvl="1"/>
            <a:r>
              <a:rPr lang="en-US" dirty="0"/>
              <a:t>Poor support for runtime/data-dependent control-flow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6" name="Espace réservé du numéro de diapositive 5">
            <a:extLst>
              <a:ext uri="{FF2B5EF4-FFF2-40B4-BE49-F238E27FC236}">
                <a16:creationId xmlns:a16="http://schemas.microsoft.com/office/drawing/2014/main" id="{09EDDDFB-AD3C-884F-BCC0-5EAD2E69DE72}"/>
              </a:ext>
            </a:extLst>
          </p:cNvPr>
          <p:cNvSpPr>
            <a:spLocks noGrp="1"/>
          </p:cNvSpPr>
          <p:nvPr>
            <p:ph type="sldNum" sz="quarter" idx="12"/>
          </p:nvPr>
        </p:nvSpPr>
        <p:spPr>
          <a:xfrm>
            <a:off x="7660836" y="6218237"/>
            <a:ext cx="803275" cy="365125"/>
          </a:xfrm>
          <a:prstGeom prst="rect">
            <a:avLst/>
          </a:prstGeom>
        </p:spPr>
        <p:txBody>
          <a:bodyPr vert="horz" wrap="square" lIns="91440" tIns="45720" rIns="91440" bIns="45720" numCol="1" anchor="t" anchorCtr="0" compatLnSpc="1">
            <a:prstTxWarp prst="textNoShape">
              <a:avLst/>
            </a:prstTxWarp>
          </a:bodyPr>
          <a:lstStyle>
            <a:defPPr>
              <a:defRPr lang="fr-FR"/>
            </a:defPPr>
            <a:lvl1pPr algn="ctr" defTabSz="457200" rtl="0" eaLnBrk="1" fontAlgn="base" hangingPunct="1">
              <a:spcBef>
                <a:spcPct val="0"/>
              </a:spcBef>
              <a:spcAft>
                <a:spcPct val="0"/>
              </a:spcAft>
              <a:defRPr sz="1600" kern="1200" smtClean="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DBD9ECEC-04D6-3843-88DC-A7C45AC16B9C}" type="slidenum">
              <a:rPr lang="fr-FR" altLang="fr-FR" smtClean="0"/>
              <a:pPr>
                <a:defRPr/>
              </a:pPr>
              <a:t>18</a:t>
            </a:fld>
            <a:endParaRPr lang="fr-FR" altLang="fr-FR"/>
          </a:p>
        </p:txBody>
      </p:sp>
      <p:grpSp>
        <p:nvGrpSpPr>
          <p:cNvPr id="17" name="Groupe 16">
            <a:extLst>
              <a:ext uri="{FF2B5EF4-FFF2-40B4-BE49-F238E27FC236}">
                <a16:creationId xmlns:a16="http://schemas.microsoft.com/office/drawing/2014/main" id="{025197E3-62BF-6F4E-86D5-20AB50086E81}"/>
              </a:ext>
            </a:extLst>
          </p:cNvPr>
          <p:cNvGrpSpPr/>
          <p:nvPr/>
        </p:nvGrpSpPr>
        <p:grpSpPr>
          <a:xfrm rot="5400000">
            <a:off x="3012421" y="3181895"/>
            <a:ext cx="1037758" cy="2063925"/>
            <a:chOff x="-4182179" y="2335494"/>
            <a:chExt cx="1570672" cy="2542150"/>
          </a:xfrm>
        </p:grpSpPr>
        <p:cxnSp>
          <p:nvCxnSpPr>
            <p:cNvPr id="18" name="Connecteur droit 17">
              <a:extLst>
                <a:ext uri="{FF2B5EF4-FFF2-40B4-BE49-F238E27FC236}">
                  <a16:creationId xmlns:a16="http://schemas.microsoft.com/office/drawing/2014/main" id="{E4CE8B9B-81D3-CD46-93FB-E075E937802D}"/>
                </a:ext>
              </a:extLst>
            </p:cNvPr>
            <p:cNvCxnSpPr/>
            <p:nvPr/>
          </p:nvCxnSpPr>
          <p:spPr>
            <a:xfrm>
              <a:off x="-2611507" y="2367632"/>
              <a:ext cx="0" cy="2510012"/>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5EFD1A6D-2D51-D44A-BB8D-FFDA75C90819}"/>
                </a:ext>
              </a:extLst>
            </p:cNvPr>
            <p:cNvCxnSpPr/>
            <p:nvPr/>
          </p:nvCxnSpPr>
          <p:spPr>
            <a:xfrm>
              <a:off x="-4182179" y="2335494"/>
              <a:ext cx="0" cy="2510011"/>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7428CB34-CB7A-9F4F-B5C8-1471CC924F5C}"/>
                </a:ext>
              </a:extLst>
            </p:cNvPr>
            <p:cNvCxnSpPr/>
            <p:nvPr/>
          </p:nvCxnSpPr>
          <p:spPr>
            <a:xfrm>
              <a:off x="-3577923" y="2343881"/>
              <a:ext cx="0" cy="2510011"/>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8AC414FE-981E-7341-8DBB-3AB2AEE57E93}"/>
                </a:ext>
              </a:extLst>
            </p:cNvPr>
            <p:cNvCxnSpPr/>
            <p:nvPr/>
          </p:nvCxnSpPr>
          <p:spPr>
            <a:xfrm>
              <a:off x="-3108146" y="2338107"/>
              <a:ext cx="0" cy="2510011"/>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22" name="Rectangle : coins arrondis 21">
            <a:extLst>
              <a:ext uri="{FF2B5EF4-FFF2-40B4-BE49-F238E27FC236}">
                <a16:creationId xmlns:a16="http://schemas.microsoft.com/office/drawing/2014/main" id="{6A051631-49D8-ED46-86EB-81FBD3E675F5}"/>
              </a:ext>
            </a:extLst>
          </p:cNvPr>
          <p:cNvSpPr/>
          <p:nvPr/>
        </p:nvSpPr>
        <p:spPr>
          <a:xfrm>
            <a:off x="4193265" y="3790296"/>
            <a:ext cx="313006" cy="63832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1136" b="1" dirty="0">
                <a:solidFill>
                  <a:schemeClr val="tx1"/>
                </a:solidFill>
                <a:latin typeface="Calibri" panose="020F0502020204030204" pitchFamily="34" charset="0"/>
                <a:cs typeface="Calibri" panose="020F0502020204030204" pitchFamily="34" charset="0"/>
              </a:rPr>
              <a:t> </a:t>
            </a:r>
          </a:p>
          <a:p>
            <a:pPr algn="ctr"/>
            <a:endParaRPr lang="fr-FR" sz="498" b="1" dirty="0">
              <a:solidFill>
                <a:schemeClr val="tx1"/>
              </a:solidFill>
              <a:latin typeface="Calibri" panose="020F0502020204030204" pitchFamily="34" charset="0"/>
              <a:cs typeface="Calibri" panose="020F0502020204030204" pitchFamily="34" charset="0"/>
            </a:endParaRPr>
          </a:p>
          <a:p>
            <a:pPr algn="ctr"/>
            <a:r>
              <a:rPr lang="fr-FR" sz="1136" b="1" dirty="0">
                <a:solidFill>
                  <a:schemeClr val="tx1"/>
                </a:solidFill>
                <a:latin typeface="Calibri" panose="020F0502020204030204" pitchFamily="34" charset="0"/>
                <a:cs typeface="Calibri" panose="020F0502020204030204" pitchFamily="34" charset="0"/>
              </a:rPr>
              <a:t>C</a:t>
            </a: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p:txBody>
      </p:sp>
      <p:cxnSp>
        <p:nvCxnSpPr>
          <p:cNvPr id="23" name="Connecteur en angle 22">
            <a:extLst>
              <a:ext uri="{FF2B5EF4-FFF2-40B4-BE49-F238E27FC236}">
                <a16:creationId xmlns:a16="http://schemas.microsoft.com/office/drawing/2014/main" id="{879A8637-7A5C-0F4B-A283-8E70EEFF85CA}"/>
              </a:ext>
            </a:extLst>
          </p:cNvPr>
          <p:cNvCxnSpPr>
            <a:cxnSpLocks/>
            <a:stCxn id="22" idx="2"/>
            <a:endCxn id="27" idx="1"/>
          </p:cNvCxnSpPr>
          <p:nvPr/>
        </p:nvCxnSpPr>
        <p:spPr>
          <a:xfrm rot="5400000">
            <a:off x="3749624" y="4338869"/>
            <a:ext cx="510388" cy="689902"/>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4" name="Rectangle : coins arrondis 23">
            <a:extLst>
              <a:ext uri="{FF2B5EF4-FFF2-40B4-BE49-F238E27FC236}">
                <a16:creationId xmlns:a16="http://schemas.microsoft.com/office/drawing/2014/main" id="{A5E7D391-B575-694B-95EB-A824B7C1175B}"/>
              </a:ext>
            </a:extLst>
          </p:cNvPr>
          <p:cNvSpPr/>
          <p:nvPr/>
        </p:nvSpPr>
        <p:spPr>
          <a:xfrm>
            <a:off x="3732416" y="3781951"/>
            <a:ext cx="282972" cy="32119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1136" b="1" dirty="0">
                <a:solidFill>
                  <a:schemeClr val="tx1"/>
                </a:solidFill>
                <a:latin typeface="Calibri" panose="020F0502020204030204" pitchFamily="34" charset="0"/>
                <a:cs typeface="Calibri" panose="020F0502020204030204" pitchFamily="34" charset="0"/>
              </a:rPr>
              <a:t>F</a:t>
            </a:r>
          </a:p>
          <a:p>
            <a:pPr algn="ctr"/>
            <a:r>
              <a:rPr lang="fr-FR" sz="568" b="1" dirty="0">
                <a:solidFill>
                  <a:schemeClr val="tx1"/>
                </a:solidFill>
                <a:latin typeface="Calibri" panose="020F0502020204030204" pitchFamily="34" charset="0"/>
                <a:cs typeface="Calibri" panose="020F0502020204030204" pitchFamily="34" charset="0"/>
              </a:rPr>
              <a:t> </a:t>
            </a:r>
          </a:p>
        </p:txBody>
      </p:sp>
      <p:cxnSp>
        <p:nvCxnSpPr>
          <p:cNvPr id="25" name="Connecteur en angle 24">
            <a:extLst>
              <a:ext uri="{FF2B5EF4-FFF2-40B4-BE49-F238E27FC236}">
                <a16:creationId xmlns:a16="http://schemas.microsoft.com/office/drawing/2014/main" id="{5ADFE7DF-CF5A-A845-AE9B-14B83E7405DF}"/>
              </a:ext>
            </a:extLst>
          </p:cNvPr>
          <p:cNvCxnSpPr>
            <a:cxnSpLocks/>
            <a:stCxn id="32" idx="2"/>
            <a:endCxn id="29" idx="1"/>
          </p:cNvCxnSpPr>
          <p:nvPr/>
        </p:nvCxnSpPr>
        <p:spPr>
          <a:xfrm rot="5400000">
            <a:off x="3263318" y="4822995"/>
            <a:ext cx="107209" cy="1986"/>
          </a:xfrm>
          <a:prstGeom prst="bentConnector3">
            <a:avLst>
              <a:gd name="adj1" fmla="val 50000"/>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26" name="Groupe 25">
            <a:extLst>
              <a:ext uri="{FF2B5EF4-FFF2-40B4-BE49-F238E27FC236}">
                <a16:creationId xmlns:a16="http://schemas.microsoft.com/office/drawing/2014/main" id="{4A5C56E2-4DE8-114A-A151-D2A8B0CE5BAE}"/>
              </a:ext>
            </a:extLst>
          </p:cNvPr>
          <p:cNvGrpSpPr/>
          <p:nvPr/>
        </p:nvGrpSpPr>
        <p:grpSpPr>
          <a:xfrm rot="5400000">
            <a:off x="3408493" y="4706360"/>
            <a:ext cx="108639" cy="449778"/>
            <a:chOff x="8597268" y="4093688"/>
            <a:chExt cx="189810" cy="848926"/>
          </a:xfrm>
        </p:grpSpPr>
        <p:sp>
          <p:nvSpPr>
            <p:cNvPr id="27" name="Trapèze 26">
              <a:extLst>
                <a:ext uri="{FF2B5EF4-FFF2-40B4-BE49-F238E27FC236}">
                  <a16:creationId xmlns:a16="http://schemas.microsoft.com/office/drawing/2014/main" id="{946534E0-F541-A34E-92BB-3F2BF495FF96}"/>
                </a:ext>
              </a:extLst>
            </p:cNvPr>
            <p:cNvSpPr/>
            <p:nvPr/>
          </p:nvSpPr>
          <p:spPr>
            <a:xfrm rot="5400000">
              <a:off x="8281277" y="4436813"/>
              <a:ext cx="848926" cy="162676"/>
            </a:xfrm>
            <a:prstGeom prst="trapezoid">
              <a:avLst>
                <a:gd name="adj" fmla="val 5979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sz="1278"/>
            </a:p>
          </p:txBody>
        </p:sp>
        <p:sp>
          <p:nvSpPr>
            <p:cNvPr id="28" name="Rectangle 27">
              <a:extLst>
                <a:ext uri="{FF2B5EF4-FFF2-40B4-BE49-F238E27FC236}">
                  <a16:creationId xmlns:a16="http://schemas.microsoft.com/office/drawing/2014/main" id="{352E8C7C-ABED-2F4B-8339-718E75900310}"/>
                </a:ext>
              </a:extLst>
            </p:cNvPr>
            <p:cNvSpPr/>
            <p:nvPr/>
          </p:nvSpPr>
          <p:spPr>
            <a:xfrm>
              <a:off x="8597268" y="4212110"/>
              <a:ext cx="45719" cy="45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78"/>
            </a:p>
          </p:txBody>
        </p:sp>
        <p:sp>
          <p:nvSpPr>
            <p:cNvPr id="29" name="Rectangle 28">
              <a:extLst>
                <a:ext uri="{FF2B5EF4-FFF2-40B4-BE49-F238E27FC236}">
                  <a16:creationId xmlns:a16="http://schemas.microsoft.com/office/drawing/2014/main" id="{1280CEE1-C4F5-8642-958B-3A19CAB79559}"/>
                </a:ext>
              </a:extLst>
            </p:cNvPr>
            <p:cNvSpPr/>
            <p:nvPr/>
          </p:nvSpPr>
          <p:spPr>
            <a:xfrm>
              <a:off x="8598425" y="4772526"/>
              <a:ext cx="45719"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78"/>
            </a:p>
          </p:txBody>
        </p:sp>
      </p:grpSp>
      <p:cxnSp>
        <p:nvCxnSpPr>
          <p:cNvPr id="30" name="Connecteur en angle 29">
            <a:extLst>
              <a:ext uri="{FF2B5EF4-FFF2-40B4-BE49-F238E27FC236}">
                <a16:creationId xmlns:a16="http://schemas.microsoft.com/office/drawing/2014/main" id="{FB48BDEE-F939-274A-9A3B-62101E9AE51B}"/>
              </a:ext>
            </a:extLst>
          </p:cNvPr>
          <p:cNvCxnSpPr>
            <a:cxnSpLocks/>
            <a:stCxn id="70" idx="2"/>
            <a:endCxn id="32" idx="0"/>
          </p:cNvCxnSpPr>
          <p:nvPr/>
        </p:nvCxnSpPr>
        <p:spPr>
          <a:xfrm rot="10800000" flipV="1">
            <a:off x="3317915" y="3642433"/>
            <a:ext cx="1302397" cy="131595"/>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31" name="Connecteur en angle 30">
            <a:extLst>
              <a:ext uri="{FF2B5EF4-FFF2-40B4-BE49-F238E27FC236}">
                <a16:creationId xmlns:a16="http://schemas.microsoft.com/office/drawing/2014/main" id="{73A7D738-F0FD-4548-AD4B-93C612247907}"/>
              </a:ext>
            </a:extLst>
          </p:cNvPr>
          <p:cNvCxnSpPr>
            <a:cxnSpLocks/>
            <a:stCxn id="27" idx="0"/>
            <a:endCxn id="70" idx="4"/>
          </p:cNvCxnSpPr>
          <p:nvPr/>
        </p:nvCxnSpPr>
        <p:spPr>
          <a:xfrm rot="5400000" flipH="1" flipV="1">
            <a:off x="3396889" y="3735251"/>
            <a:ext cx="1316238" cy="1184395"/>
          </a:xfrm>
          <a:prstGeom prst="bentConnector3">
            <a:avLst>
              <a:gd name="adj1" fmla="val -6406"/>
            </a:avLst>
          </a:prstGeom>
          <a:ln w="6350">
            <a:headEnd type="none" w="med" len="med"/>
            <a:tailEnd type="none" w="sm" len="sm"/>
          </a:ln>
        </p:spPr>
        <p:style>
          <a:lnRef idx="2">
            <a:schemeClr val="dk1"/>
          </a:lnRef>
          <a:fillRef idx="0">
            <a:schemeClr val="dk1"/>
          </a:fillRef>
          <a:effectRef idx="1">
            <a:schemeClr val="dk1"/>
          </a:effectRef>
          <a:fontRef idx="minor">
            <a:schemeClr val="tx1"/>
          </a:fontRef>
        </p:style>
      </p:cxnSp>
      <p:sp>
        <p:nvSpPr>
          <p:cNvPr id="32" name="Rectangle : coins arrondis 31">
            <a:extLst>
              <a:ext uri="{FF2B5EF4-FFF2-40B4-BE49-F238E27FC236}">
                <a16:creationId xmlns:a16="http://schemas.microsoft.com/office/drawing/2014/main" id="{948C4952-5741-A641-ADC5-B9BBCEEC0603}"/>
              </a:ext>
            </a:extLst>
          </p:cNvPr>
          <p:cNvSpPr/>
          <p:nvPr/>
        </p:nvSpPr>
        <p:spPr>
          <a:xfrm>
            <a:off x="3161816" y="3774029"/>
            <a:ext cx="312198" cy="9963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284" b="1" dirty="0">
              <a:solidFill>
                <a:schemeClr val="tx1"/>
              </a:solidFill>
              <a:latin typeface="Calibri" panose="020F0502020204030204" pitchFamily="34" charset="0"/>
              <a:cs typeface="Calibri" panose="020F0502020204030204" pitchFamily="34" charset="0"/>
            </a:endParaRPr>
          </a:p>
          <a:p>
            <a:pPr algn="ctr">
              <a:spcBef>
                <a:spcPts val="600"/>
              </a:spcBef>
            </a:pPr>
            <a:r>
              <a:rPr lang="fr-FR" sz="1136" b="1" dirty="0">
                <a:solidFill>
                  <a:schemeClr val="tx1"/>
                </a:solidFill>
                <a:latin typeface="Calibri" panose="020F0502020204030204" pitchFamily="34" charset="0"/>
                <a:cs typeface="Calibri" panose="020F0502020204030204" pitchFamily="34" charset="0"/>
              </a:rPr>
              <a:t>S</a:t>
            </a: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p:txBody>
      </p:sp>
      <p:cxnSp>
        <p:nvCxnSpPr>
          <p:cNvPr id="33" name="Connecteur en angle 116">
            <a:extLst>
              <a:ext uri="{FF2B5EF4-FFF2-40B4-BE49-F238E27FC236}">
                <a16:creationId xmlns:a16="http://schemas.microsoft.com/office/drawing/2014/main" id="{CA123FD9-6FA8-1744-81F0-A2D61B0437AC}"/>
              </a:ext>
            </a:extLst>
          </p:cNvPr>
          <p:cNvCxnSpPr>
            <a:cxnSpLocks/>
            <a:stCxn id="50" idx="2"/>
            <a:endCxn id="28" idx="1"/>
          </p:cNvCxnSpPr>
          <p:nvPr/>
        </p:nvCxnSpPr>
        <p:spPr>
          <a:xfrm rot="5400000">
            <a:off x="3364748" y="4378674"/>
            <a:ext cx="746356" cy="250156"/>
          </a:xfrm>
          <a:prstGeom prst="bentConnector3">
            <a:avLst>
              <a:gd name="adj1" fmla="val 84467"/>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34" name="ZoneTexte 33">
            <a:extLst>
              <a:ext uri="{FF2B5EF4-FFF2-40B4-BE49-F238E27FC236}">
                <a16:creationId xmlns:a16="http://schemas.microsoft.com/office/drawing/2014/main" id="{F90B9C53-5DD2-E44A-BBD4-26866960EDE0}"/>
              </a:ext>
            </a:extLst>
          </p:cNvPr>
          <p:cNvSpPr txBox="1"/>
          <p:nvPr/>
        </p:nvSpPr>
        <p:spPr>
          <a:xfrm>
            <a:off x="2618320" y="3800975"/>
            <a:ext cx="493734" cy="160941"/>
          </a:xfrm>
          <a:prstGeom prst="rect">
            <a:avLst/>
          </a:prstGeom>
          <a:noFill/>
        </p:spPr>
        <p:txBody>
          <a:bodyPr wrap="square" lIns="0" tIns="0" rIns="0" bIns="0" rtlCol="0">
            <a:spAutoFit/>
          </a:bodyPr>
          <a:lstStyle/>
          <a:p>
            <a:r>
              <a:rPr lang="fr-FR" sz="1046" dirty="0"/>
              <a:t>Stage 1</a:t>
            </a:r>
          </a:p>
        </p:txBody>
      </p:sp>
      <p:sp>
        <p:nvSpPr>
          <p:cNvPr id="35" name="ZoneTexte 34">
            <a:extLst>
              <a:ext uri="{FF2B5EF4-FFF2-40B4-BE49-F238E27FC236}">
                <a16:creationId xmlns:a16="http://schemas.microsoft.com/office/drawing/2014/main" id="{876CBCC3-CF0C-A948-AEE1-E4FC28483564}"/>
              </a:ext>
            </a:extLst>
          </p:cNvPr>
          <p:cNvSpPr txBox="1"/>
          <p:nvPr/>
        </p:nvSpPr>
        <p:spPr>
          <a:xfrm>
            <a:off x="2602323" y="4170705"/>
            <a:ext cx="493734" cy="160941"/>
          </a:xfrm>
          <a:prstGeom prst="rect">
            <a:avLst/>
          </a:prstGeom>
          <a:noFill/>
        </p:spPr>
        <p:txBody>
          <a:bodyPr wrap="square" lIns="0" tIns="0" rIns="0" bIns="0" rtlCol="0">
            <a:spAutoFit/>
          </a:bodyPr>
          <a:lstStyle/>
          <a:p>
            <a:r>
              <a:rPr lang="fr-FR" sz="1046" dirty="0"/>
              <a:t>Stage 2</a:t>
            </a:r>
          </a:p>
        </p:txBody>
      </p:sp>
      <p:sp>
        <p:nvSpPr>
          <p:cNvPr id="36" name="ZoneTexte 35">
            <a:extLst>
              <a:ext uri="{FF2B5EF4-FFF2-40B4-BE49-F238E27FC236}">
                <a16:creationId xmlns:a16="http://schemas.microsoft.com/office/drawing/2014/main" id="{1D988E8A-F425-5E42-9028-6C8FFB82FDD0}"/>
              </a:ext>
            </a:extLst>
          </p:cNvPr>
          <p:cNvSpPr txBox="1"/>
          <p:nvPr/>
        </p:nvSpPr>
        <p:spPr>
          <a:xfrm>
            <a:off x="2597908" y="4496104"/>
            <a:ext cx="493734" cy="160941"/>
          </a:xfrm>
          <a:prstGeom prst="rect">
            <a:avLst/>
          </a:prstGeom>
          <a:noFill/>
        </p:spPr>
        <p:txBody>
          <a:bodyPr wrap="square" lIns="0" tIns="0" rIns="0" bIns="0" rtlCol="0">
            <a:spAutoFit/>
          </a:bodyPr>
          <a:lstStyle/>
          <a:p>
            <a:r>
              <a:rPr lang="fr-FR" sz="1046" dirty="0"/>
              <a:t>Stage 3</a:t>
            </a:r>
          </a:p>
        </p:txBody>
      </p:sp>
      <p:grpSp>
        <p:nvGrpSpPr>
          <p:cNvPr id="37" name="Groupe 36">
            <a:extLst>
              <a:ext uri="{FF2B5EF4-FFF2-40B4-BE49-F238E27FC236}">
                <a16:creationId xmlns:a16="http://schemas.microsoft.com/office/drawing/2014/main" id="{CA5B70F3-310E-E446-9549-489E5F6A6A4C}"/>
              </a:ext>
            </a:extLst>
          </p:cNvPr>
          <p:cNvGrpSpPr/>
          <p:nvPr/>
        </p:nvGrpSpPr>
        <p:grpSpPr>
          <a:xfrm>
            <a:off x="3147928" y="4339840"/>
            <a:ext cx="1375612" cy="114072"/>
            <a:chOff x="-2473327" y="3582217"/>
            <a:chExt cx="1883841" cy="172651"/>
          </a:xfrm>
        </p:grpSpPr>
        <p:grpSp>
          <p:nvGrpSpPr>
            <p:cNvPr id="38" name="Groupe 37">
              <a:extLst>
                <a:ext uri="{FF2B5EF4-FFF2-40B4-BE49-F238E27FC236}">
                  <a16:creationId xmlns:a16="http://schemas.microsoft.com/office/drawing/2014/main" id="{29AD8535-A18A-E240-9A58-5AAB8FB2624F}"/>
                </a:ext>
              </a:extLst>
            </p:cNvPr>
            <p:cNvGrpSpPr/>
            <p:nvPr/>
          </p:nvGrpSpPr>
          <p:grpSpPr>
            <a:xfrm>
              <a:off x="-2473327" y="3582217"/>
              <a:ext cx="480140" cy="172651"/>
              <a:chOff x="5697113" y="5167205"/>
              <a:chExt cx="684635" cy="163349"/>
            </a:xfrm>
          </p:grpSpPr>
          <p:sp>
            <p:nvSpPr>
              <p:cNvPr id="42" name="Rectangle : coins arrondis 41">
                <a:extLst>
                  <a:ext uri="{FF2B5EF4-FFF2-40B4-BE49-F238E27FC236}">
                    <a16:creationId xmlns:a16="http://schemas.microsoft.com/office/drawing/2014/main" id="{DC267987-B602-1E46-971C-CAF2288854C4}"/>
                  </a:ext>
                </a:extLst>
              </p:cNvPr>
              <p:cNvSpPr/>
              <p:nvPr/>
            </p:nvSpPr>
            <p:spPr>
              <a:xfrm>
                <a:off x="5697113"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43" name="Triangle 42">
                <a:extLst>
                  <a:ext uri="{FF2B5EF4-FFF2-40B4-BE49-F238E27FC236}">
                    <a16:creationId xmlns:a16="http://schemas.microsoft.com/office/drawing/2014/main" id="{1735B268-5CAB-3445-B5C8-082329B27769}"/>
                  </a:ext>
                </a:extLst>
              </p:cNvPr>
              <p:cNvSpPr/>
              <p:nvPr/>
            </p:nvSpPr>
            <p:spPr>
              <a:xfrm rot="5400000">
                <a:off x="5698979" y="5216543"/>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nvGrpSpPr>
            <p:cNvPr id="39" name="Groupe 38">
              <a:extLst>
                <a:ext uri="{FF2B5EF4-FFF2-40B4-BE49-F238E27FC236}">
                  <a16:creationId xmlns:a16="http://schemas.microsoft.com/office/drawing/2014/main" id="{96F9FBB2-593B-4842-B9C7-CE784E2D5384}"/>
                </a:ext>
              </a:extLst>
            </p:cNvPr>
            <p:cNvGrpSpPr/>
            <p:nvPr/>
          </p:nvGrpSpPr>
          <p:grpSpPr>
            <a:xfrm>
              <a:off x="-1069626" y="3582217"/>
              <a:ext cx="480140" cy="172651"/>
              <a:chOff x="5780817" y="5167205"/>
              <a:chExt cx="684635" cy="163349"/>
            </a:xfrm>
          </p:grpSpPr>
          <p:sp>
            <p:nvSpPr>
              <p:cNvPr id="40" name="Rectangle : coins arrondis 39">
                <a:extLst>
                  <a:ext uri="{FF2B5EF4-FFF2-40B4-BE49-F238E27FC236}">
                    <a16:creationId xmlns:a16="http://schemas.microsoft.com/office/drawing/2014/main" id="{9D032DFC-BF48-9E4A-A1FE-23A3B1204FAC}"/>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41" name="Triangle 40">
                <a:extLst>
                  <a:ext uri="{FF2B5EF4-FFF2-40B4-BE49-F238E27FC236}">
                    <a16:creationId xmlns:a16="http://schemas.microsoft.com/office/drawing/2014/main" id="{76211C79-E8E9-B34E-87BD-695E87F70859}"/>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grpSp>
        <p:nvGrpSpPr>
          <p:cNvPr id="44" name="Groupe 43">
            <a:extLst>
              <a:ext uri="{FF2B5EF4-FFF2-40B4-BE49-F238E27FC236}">
                <a16:creationId xmlns:a16="http://schemas.microsoft.com/office/drawing/2014/main" id="{1447DC50-6ED7-BD43-BC36-B9712AA2EB2E}"/>
              </a:ext>
            </a:extLst>
          </p:cNvPr>
          <p:cNvGrpSpPr/>
          <p:nvPr/>
        </p:nvGrpSpPr>
        <p:grpSpPr>
          <a:xfrm>
            <a:off x="3137691" y="4016503"/>
            <a:ext cx="1391686" cy="114072"/>
            <a:chOff x="-2495341" y="3582217"/>
            <a:chExt cx="1905855" cy="172651"/>
          </a:xfrm>
        </p:grpSpPr>
        <p:grpSp>
          <p:nvGrpSpPr>
            <p:cNvPr id="45" name="Groupe 44">
              <a:extLst>
                <a:ext uri="{FF2B5EF4-FFF2-40B4-BE49-F238E27FC236}">
                  <a16:creationId xmlns:a16="http://schemas.microsoft.com/office/drawing/2014/main" id="{5660ABE7-2B2C-5542-A8C6-89C4CCB0C8AC}"/>
                </a:ext>
              </a:extLst>
            </p:cNvPr>
            <p:cNvGrpSpPr/>
            <p:nvPr/>
          </p:nvGrpSpPr>
          <p:grpSpPr>
            <a:xfrm>
              <a:off x="-2495341" y="3582217"/>
              <a:ext cx="480140" cy="172651"/>
              <a:chOff x="5665724" y="5167205"/>
              <a:chExt cx="684635" cy="163349"/>
            </a:xfrm>
          </p:grpSpPr>
          <p:sp>
            <p:nvSpPr>
              <p:cNvPr id="52" name="Rectangle : coins arrondis 51">
                <a:extLst>
                  <a:ext uri="{FF2B5EF4-FFF2-40B4-BE49-F238E27FC236}">
                    <a16:creationId xmlns:a16="http://schemas.microsoft.com/office/drawing/2014/main" id="{C9A1B9D6-00D1-6847-8852-16412D2FF598}"/>
                  </a:ext>
                </a:extLst>
              </p:cNvPr>
              <p:cNvSpPr/>
              <p:nvPr/>
            </p:nvSpPr>
            <p:spPr>
              <a:xfrm>
                <a:off x="5665724"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53" name="Triangle 52">
                <a:extLst>
                  <a:ext uri="{FF2B5EF4-FFF2-40B4-BE49-F238E27FC236}">
                    <a16:creationId xmlns:a16="http://schemas.microsoft.com/office/drawing/2014/main" id="{E61C6747-FFF7-074B-A8A1-4E9497EFAB2E}"/>
                  </a:ext>
                </a:extLst>
              </p:cNvPr>
              <p:cNvSpPr/>
              <p:nvPr/>
            </p:nvSpPr>
            <p:spPr>
              <a:xfrm rot="5400000">
                <a:off x="5667587" y="5216543"/>
                <a:ext cx="69668" cy="69669"/>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nvGrpSpPr>
            <p:cNvPr id="46" name="Groupe 45">
              <a:extLst>
                <a:ext uri="{FF2B5EF4-FFF2-40B4-BE49-F238E27FC236}">
                  <a16:creationId xmlns:a16="http://schemas.microsoft.com/office/drawing/2014/main" id="{B1D60B29-C76B-D241-9618-E832B4309CC6}"/>
                </a:ext>
              </a:extLst>
            </p:cNvPr>
            <p:cNvGrpSpPr/>
            <p:nvPr/>
          </p:nvGrpSpPr>
          <p:grpSpPr>
            <a:xfrm>
              <a:off x="-1742125" y="3582217"/>
              <a:ext cx="480140" cy="172651"/>
              <a:chOff x="5780817" y="5167205"/>
              <a:chExt cx="684635" cy="163349"/>
            </a:xfrm>
          </p:grpSpPr>
          <p:sp>
            <p:nvSpPr>
              <p:cNvPr id="50" name="Rectangle : coins arrondis 49">
                <a:extLst>
                  <a:ext uri="{FF2B5EF4-FFF2-40B4-BE49-F238E27FC236}">
                    <a16:creationId xmlns:a16="http://schemas.microsoft.com/office/drawing/2014/main" id="{BB3E92AA-97EB-8F4A-8363-1526915EAD0A}"/>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51" name="Triangle 50">
                <a:extLst>
                  <a:ext uri="{FF2B5EF4-FFF2-40B4-BE49-F238E27FC236}">
                    <a16:creationId xmlns:a16="http://schemas.microsoft.com/office/drawing/2014/main" id="{B13E2340-DB66-A04A-B7F0-DD5B1A5DC677}"/>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nvGrpSpPr>
            <p:cNvPr id="47" name="Groupe 46">
              <a:extLst>
                <a:ext uri="{FF2B5EF4-FFF2-40B4-BE49-F238E27FC236}">
                  <a16:creationId xmlns:a16="http://schemas.microsoft.com/office/drawing/2014/main" id="{24963366-5A9D-3647-97A0-6C8E2904B405}"/>
                </a:ext>
              </a:extLst>
            </p:cNvPr>
            <p:cNvGrpSpPr/>
            <p:nvPr/>
          </p:nvGrpSpPr>
          <p:grpSpPr>
            <a:xfrm>
              <a:off x="-1069626" y="3582217"/>
              <a:ext cx="480140" cy="172651"/>
              <a:chOff x="5780817" y="5167205"/>
              <a:chExt cx="684635" cy="163349"/>
            </a:xfrm>
          </p:grpSpPr>
          <p:sp>
            <p:nvSpPr>
              <p:cNvPr id="48" name="Rectangle : coins arrondis 47">
                <a:extLst>
                  <a:ext uri="{FF2B5EF4-FFF2-40B4-BE49-F238E27FC236}">
                    <a16:creationId xmlns:a16="http://schemas.microsoft.com/office/drawing/2014/main" id="{92DC986C-8276-AE42-A0E3-35F2A03B0B3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49" name="Triangle 48">
                <a:extLst>
                  <a:ext uri="{FF2B5EF4-FFF2-40B4-BE49-F238E27FC236}">
                    <a16:creationId xmlns:a16="http://schemas.microsoft.com/office/drawing/2014/main" id="{1296BE9D-6523-9749-A5FA-7AA10393B30A}"/>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grpSp>
        <p:nvGrpSpPr>
          <p:cNvPr id="54" name="Groupe 53">
            <a:extLst>
              <a:ext uri="{FF2B5EF4-FFF2-40B4-BE49-F238E27FC236}">
                <a16:creationId xmlns:a16="http://schemas.microsoft.com/office/drawing/2014/main" id="{8F9631FC-D331-F146-86E0-72DC6E192361}"/>
              </a:ext>
            </a:extLst>
          </p:cNvPr>
          <p:cNvGrpSpPr/>
          <p:nvPr/>
        </p:nvGrpSpPr>
        <p:grpSpPr>
          <a:xfrm>
            <a:off x="3135768" y="4666960"/>
            <a:ext cx="350607" cy="114072"/>
            <a:chOff x="5780817" y="5143148"/>
            <a:chExt cx="684635" cy="163349"/>
          </a:xfrm>
        </p:grpSpPr>
        <p:sp>
          <p:nvSpPr>
            <p:cNvPr id="55" name="Rectangle : coins arrondis 54">
              <a:extLst>
                <a:ext uri="{FF2B5EF4-FFF2-40B4-BE49-F238E27FC236}">
                  <a16:creationId xmlns:a16="http://schemas.microsoft.com/office/drawing/2014/main" id="{FE78BB49-1D7A-4A4B-84EF-55BC9C17D2F3}"/>
                </a:ext>
              </a:extLst>
            </p:cNvPr>
            <p:cNvSpPr/>
            <p:nvPr/>
          </p:nvSpPr>
          <p:spPr>
            <a:xfrm>
              <a:off x="5780817" y="5143148"/>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56" name="Triangle 55">
              <a:extLst>
                <a:ext uri="{FF2B5EF4-FFF2-40B4-BE49-F238E27FC236}">
                  <a16:creationId xmlns:a16="http://schemas.microsoft.com/office/drawing/2014/main" id="{CAA3F8AE-5174-F942-9729-CD152803935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sp>
        <p:nvSpPr>
          <p:cNvPr id="63" name="Rectangle 62">
            <a:extLst>
              <a:ext uri="{FF2B5EF4-FFF2-40B4-BE49-F238E27FC236}">
                <a16:creationId xmlns:a16="http://schemas.microsoft.com/office/drawing/2014/main" id="{27C3D725-DE2C-874F-A53A-7B2643DF3880}"/>
              </a:ext>
            </a:extLst>
          </p:cNvPr>
          <p:cNvSpPr/>
          <p:nvPr/>
        </p:nvSpPr>
        <p:spPr>
          <a:xfrm>
            <a:off x="3934124" y="378314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sp>
        <p:nvSpPr>
          <p:cNvPr id="64" name="Rectangle 63">
            <a:extLst>
              <a:ext uri="{FF2B5EF4-FFF2-40B4-BE49-F238E27FC236}">
                <a16:creationId xmlns:a16="http://schemas.microsoft.com/office/drawing/2014/main" id="{113B4B82-B339-3049-973A-193848F4B4E9}"/>
              </a:ext>
            </a:extLst>
          </p:cNvPr>
          <p:cNvSpPr/>
          <p:nvPr/>
        </p:nvSpPr>
        <p:spPr>
          <a:xfrm>
            <a:off x="3794871" y="378264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grpSp>
        <p:nvGrpSpPr>
          <p:cNvPr id="66" name="Groupe 65">
            <a:extLst>
              <a:ext uri="{FF2B5EF4-FFF2-40B4-BE49-F238E27FC236}">
                <a16:creationId xmlns:a16="http://schemas.microsoft.com/office/drawing/2014/main" id="{1A4F0DDC-8276-A044-8FB4-3D067F148DAA}"/>
              </a:ext>
            </a:extLst>
          </p:cNvPr>
          <p:cNvGrpSpPr/>
          <p:nvPr/>
        </p:nvGrpSpPr>
        <p:grpSpPr>
          <a:xfrm>
            <a:off x="3718883" y="3145816"/>
            <a:ext cx="139253" cy="496"/>
            <a:chOff x="1177413" y="754111"/>
            <a:chExt cx="93198" cy="332"/>
          </a:xfrm>
        </p:grpSpPr>
        <p:sp>
          <p:nvSpPr>
            <p:cNvPr id="67" name="Rectangle 66">
              <a:extLst>
                <a:ext uri="{FF2B5EF4-FFF2-40B4-BE49-F238E27FC236}">
                  <a16:creationId xmlns:a16="http://schemas.microsoft.com/office/drawing/2014/main" id="{933A09AB-FB31-F04B-B238-1D77F4C0D1A0}"/>
                </a:ext>
              </a:extLst>
            </p:cNvPr>
            <p:cNvSpPr/>
            <p:nvPr/>
          </p:nvSpPr>
          <p:spPr>
            <a:xfrm>
              <a:off x="1270611" y="75444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sp>
          <p:nvSpPr>
            <p:cNvPr id="68" name="Rectangle 67">
              <a:extLst>
                <a:ext uri="{FF2B5EF4-FFF2-40B4-BE49-F238E27FC236}">
                  <a16:creationId xmlns:a16="http://schemas.microsoft.com/office/drawing/2014/main" id="{823B1E01-8553-D942-B4BD-B75B390AA878}"/>
                </a:ext>
              </a:extLst>
            </p:cNvPr>
            <p:cNvSpPr/>
            <p:nvPr/>
          </p:nvSpPr>
          <p:spPr>
            <a:xfrm>
              <a:off x="1177413" y="754111"/>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grpSp>
      <p:sp>
        <p:nvSpPr>
          <p:cNvPr id="70" name="Ellipse 69">
            <a:extLst>
              <a:ext uri="{FF2B5EF4-FFF2-40B4-BE49-F238E27FC236}">
                <a16:creationId xmlns:a16="http://schemas.microsoft.com/office/drawing/2014/main" id="{4ADEA811-8E80-7840-A8D8-0179ECCE07D6}"/>
              </a:ext>
            </a:extLst>
          </p:cNvPr>
          <p:cNvSpPr/>
          <p:nvPr/>
        </p:nvSpPr>
        <p:spPr>
          <a:xfrm>
            <a:off x="4620311" y="3615539"/>
            <a:ext cx="53790" cy="537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3586"/>
          </a:p>
        </p:txBody>
      </p:sp>
      <p:cxnSp>
        <p:nvCxnSpPr>
          <p:cNvPr id="71" name="Connecteur en angle 70">
            <a:extLst>
              <a:ext uri="{FF2B5EF4-FFF2-40B4-BE49-F238E27FC236}">
                <a16:creationId xmlns:a16="http://schemas.microsoft.com/office/drawing/2014/main" id="{EFC5C882-83AB-6243-A4B9-2B8101AB7885}"/>
              </a:ext>
            </a:extLst>
          </p:cNvPr>
          <p:cNvCxnSpPr>
            <a:cxnSpLocks/>
            <a:stCxn id="70" idx="2"/>
            <a:endCxn id="22" idx="0"/>
          </p:cNvCxnSpPr>
          <p:nvPr/>
        </p:nvCxnSpPr>
        <p:spPr>
          <a:xfrm rot="10800000" flipV="1">
            <a:off x="4349770" y="3642433"/>
            <a:ext cx="270544" cy="147861"/>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72" name="Ellipse 71">
            <a:extLst>
              <a:ext uri="{FF2B5EF4-FFF2-40B4-BE49-F238E27FC236}">
                <a16:creationId xmlns:a16="http://schemas.microsoft.com/office/drawing/2014/main" id="{C0E5C752-DEA7-7B49-AD59-F29524C9CF6F}"/>
              </a:ext>
            </a:extLst>
          </p:cNvPr>
          <p:cNvSpPr/>
          <p:nvPr/>
        </p:nvSpPr>
        <p:spPr>
          <a:xfrm>
            <a:off x="3846001" y="3623011"/>
            <a:ext cx="53790" cy="5379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3586"/>
          </a:p>
        </p:txBody>
      </p:sp>
      <p:cxnSp>
        <p:nvCxnSpPr>
          <p:cNvPr id="74" name="Connecteur droit 73">
            <a:extLst>
              <a:ext uri="{FF2B5EF4-FFF2-40B4-BE49-F238E27FC236}">
                <a16:creationId xmlns:a16="http://schemas.microsoft.com/office/drawing/2014/main" id="{80ED4573-FC2E-6448-B385-D1B65707932F}"/>
              </a:ext>
            </a:extLst>
          </p:cNvPr>
          <p:cNvCxnSpPr>
            <a:cxnSpLocks/>
          </p:cNvCxnSpPr>
          <p:nvPr/>
        </p:nvCxnSpPr>
        <p:spPr>
          <a:xfrm>
            <a:off x="2139738" y="2954142"/>
            <a:ext cx="0" cy="25039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856C445-9446-804D-A82B-6242B1E499CE}"/>
              </a:ext>
            </a:extLst>
          </p:cNvPr>
          <p:cNvSpPr/>
          <p:nvPr/>
        </p:nvSpPr>
        <p:spPr>
          <a:xfrm>
            <a:off x="329375" y="2895245"/>
            <a:ext cx="1797339" cy="2051844"/>
          </a:xfrm>
          <a:prstGeom prst="rect">
            <a:avLst/>
          </a:prstGeom>
        </p:spPr>
        <p:txBody>
          <a:bodyPr wrap="square">
            <a:spAutoFit/>
          </a:bodyPr>
          <a:lstStyle/>
          <a:p>
            <a:pPr algn="l">
              <a:lnSpc>
                <a:spcPct val="150000"/>
              </a:lnSpc>
              <a:spcBef>
                <a:spcPts val="75"/>
              </a:spcBef>
              <a:spcAft>
                <a:spcPts val="75"/>
              </a:spcAft>
            </a:pPr>
            <a:r>
              <a:rPr lang="fr-FR" sz="1200" b="1" dirty="0">
                <a:solidFill>
                  <a:srgbClr val="7F0055"/>
                </a:solidFill>
                <a:latin typeface="Courier New" panose="02070309020205020404" pitchFamily="49" charset="0"/>
                <a:cs typeface="Courier New" panose="02070309020205020404" pitchFamily="49" charset="0"/>
              </a:rPr>
              <a:t>do </a:t>
            </a:r>
            <a:r>
              <a:rPr lang="fr-FR" sz="1200" b="1" dirty="0">
                <a:latin typeface="Courier New" panose="02070309020205020404" pitchFamily="49" charset="0"/>
                <a:cs typeface="Courier New" panose="02070309020205020404" pitchFamily="49" charset="0"/>
              </a:rPr>
              <a:t>{</a:t>
            </a:r>
            <a:endParaRPr lang="fr-FR" sz="1200" b="1" dirty="0">
              <a:solidFill>
                <a:schemeClr val="bg1">
                  <a:lumMod val="50000"/>
                </a:schemeClr>
              </a:solidFill>
              <a:latin typeface="Courier New" panose="02070309020205020404" pitchFamily="49" charset="0"/>
              <a:cs typeface="Courier New" panose="02070309020205020404" pitchFamily="49" charset="0"/>
            </a:endParaRPr>
          </a:p>
          <a:p>
            <a:pPr algn="l">
              <a:spcBef>
                <a:spcPts val="75"/>
              </a:spcBef>
              <a:spcAft>
                <a:spcPts val="75"/>
              </a:spcAft>
            </a:pPr>
            <a:r>
              <a:rPr lang="fr-FR" sz="1200" b="1" dirty="0">
                <a:solidFill>
                  <a:srgbClr val="7F0055"/>
                </a:solidFill>
                <a:latin typeface="Courier New" panose="02070309020205020404" pitchFamily="49" charset="0"/>
                <a:cs typeface="Courier New" panose="02070309020205020404" pitchFamily="49" charset="0"/>
              </a:rPr>
              <a:t>  if</a:t>
            </a:r>
            <a:r>
              <a:rPr lang="fr-FR" sz="1200" b="1" dirty="0">
                <a:latin typeface="Courier New" panose="02070309020205020404" pitchFamily="49" charset="0"/>
                <a:cs typeface="Courier New" panose="02070309020205020404" pitchFamily="49" charset="0"/>
              </a:rPr>
              <a:t>(C(x)) {</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r>
              <a:rPr lang="fr-FR" sz="1200" b="1" dirty="0">
                <a:solidFill>
                  <a:schemeClr val="tx1">
                    <a:lumMod val="50000"/>
                    <a:lumOff val="50000"/>
                  </a:schemeClr>
                </a:solidFill>
                <a:latin typeface="Courier New" panose="02070309020205020404" pitchFamily="49" charset="0"/>
                <a:cs typeface="Courier New" panose="02070309020205020404" pitchFamily="49" charset="0"/>
              </a:rPr>
              <a:t>//</a:t>
            </a:r>
            <a:r>
              <a:rPr lang="fr-FR" sz="1200" b="1" i="1" dirty="0">
                <a:solidFill>
                  <a:schemeClr val="tx1">
                    <a:lumMod val="50000"/>
                    <a:lumOff val="50000"/>
                  </a:schemeClr>
                </a:solidFill>
                <a:latin typeface="Courier New" panose="02070309020205020404" pitchFamily="49" charset="0"/>
                <a:cs typeface="Courier New" panose="02070309020205020404" pitchFamily="49" charset="0"/>
              </a:rPr>
              <a:t> slow</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x = S(x);</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 </a:t>
            </a:r>
            <a:r>
              <a:rPr lang="fr-FR" sz="1200" b="1" dirty="0" err="1">
                <a:solidFill>
                  <a:srgbClr val="7F0055"/>
                </a:solidFill>
                <a:latin typeface="Courier New" panose="02070309020205020404" pitchFamily="49" charset="0"/>
                <a:cs typeface="Courier New" panose="02070309020205020404" pitchFamily="49" charset="0"/>
              </a:rPr>
              <a:t>else</a:t>
            </a:r>
            <a:r>
              <a:rPr lang="fr-FR" sz="1200" b="1" dirty="0">
                <a:latin typeface="Courier New" panose="02070309020205020404" pitchFamily="49" charset="0"/>
                <a:cs typeface="Courier New" panose="02070309020205020404" pitchFamily="49" charset="0"/>
              </a:rPr>
              <a:t> {</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r>
              <a:rPr lang="fr-FR" sz="1200" b="1" dirty="0">
                <a:solidFill>
                  <a:schemeClr val="tx1">
                    <a:lumMod val="50000"/>
                    <a:lumOff val="50000"/>
                  </a:schemeClr>
                </a:solidFill>
                <a:latin typeface="Courier New" panose="02070309020205020404" pitchFamily="49" charset="0"/>
                <a:cs typeface="Courier New" panose="02070309020205020404" pitchFamily="49" charset="0"/>
              </a:rPr>
              <a:t>//</a:t>
            </a:r>
            <a:r>
              <a:rPr lang="fr-FR" sz="1200" b="1" i="1" dirty="0">
                <a:solidFill>
                  <a:schemeClr val="tx1">
                    <a:lumMod val="50000"/>
                    <a:lumOff val="50000"/>
                  </a:schemeClr>
                </a:solidFill>
                <a:latin typeface="Courier New" panose="02070309020205020404" pitchFamily="49" charset="0"/>
                <a:cs typeface="Courier New" panose="02070309020205020404" pitchFamily="49" charset="0"/>
              </a:rPr>
              <a:t> </a:t>
            </a:r>
            <a:r>
              <a:rPr lang="fr-FR" sz="1200" b="1" i="1" dirty="0" err="1">
                <a:solidFill>
                  <a:schemeClr val="tx1">
                    <a:lumMod val="50000"/>
                    <a:lumOff val="50000"/>
                  </a:schemeClr>
                </a:solidFill>
                <a:latin typeface="Courier New" panose="02070309020205020404" pitchFamily="49" charset="0"/>
                <a:cs typeface="Courier New" panose="02070309020205020404" pitchFamily="49" charset="0"/>
              </a:rPr>
              <a:t>fast</a:t>
            </a:r>
            <a:endParaRPr lang="fr-FR" sz="1200" b="1" i="1" dirty="0">
              <a:solidFill>
                <a:schemeClr val="tx1">
                  <a:lumMod val="50000"/>
                  <a:lumOff val="50000"/>
                </a:schemeClr>
              </a:solidFill>
              <a:latin typeface="Courier New" panose="02070309020205020404" pitchFamily="49" charset="0"/>
              <a:cs typeface="Courier New" panose="02070309020205020404" pitchFamily="49" charset="0"/>
            </a:endParaRPr>
          </a:p>
          <a:p>
            <a:pPr algn="l">
              <a:spcBef>
                <a:spcPts val="75"/>
              </a:spcBef>
              <a:spcAft>
                <a:spcPts val="75"/>
              </a:spcAft>
            </a:pPr>
            <a:r>
              <a:rPr lang="fr-FR" sz="1200" b="1" dirty="0">
                <a:latin typeface="Courier New" panose="02070309020205020404" pitchFamily="49" charset="0"/>
                <a:cs typeface="Courier New" panose="02070309020205020404" pitchFamily="49" charset="0"/>
              </a:rPr>
              <a:t>    x = F(x);</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r>
              <a:rPr lang="fr-FR" sz="1200" b="1" dirty="0" err="1">
                <a:latin typeface="Courier New" panose="02070309020205020404" pitchFamily="49" charset="0"/>
                <a:cs typeface="Courier New" panose="02070309020205020404" pitchFamily="49" charset="0"/>
              </a:rPr>
              <a:t>while</a:t>
            </a:r>
            <a:r>
              <a:rPr lang="fr-FR" sz="1200" b="1" dirty="0">
                <a:latin typeface="Courier New" panose="02070309020205020404" pitchFamily="49" charset="0"/>
                <a:cs typeface="Courier New" panose="02070309020205020404" pitchFamily="49" charset="0"/>
              </a:rPr>
              <a:t> (…)</a:t>
            </a:r>
          </a:p>
        </p:txBody>
      </p:sp>
      <p:cxnSp>
        <p:nvCxnSpPr>
          <p:cNvPr id="76" name="Connecteur droit 75">
            <a:extLst>
              <a:ext uri="{FF2B5EF4-FFF2-40B4-BE49-F238E27FC236}">
                <a16:creationId xmlns:a16="http://schemas.microsoft.com/office/drawing/2014/main" id="{F85D656A-C8A9-D84D-B1EE-8735EEF6D047}"/>
              </a:ext>
            </a:extLst>
          </p:cNvPr>
          <p:cNvCxnSpPr>
            <a:cxnSpLocks/>
          </p:cNvCxnSpPr>
          <p:nvPr/>
        </p:nvCxnSpPr>
        <p:spPr>
          <a:xfrm>
            <a:off x="1939801" y="4067317"/>
            <a:ext cx="377791" cy="6222"/>
          </a:xfrm>
          <a:prstGeom prst="line">
            <a:avLst/>
          </a:prstGeom>
          <a:ln w="952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8" name="Groupe 7">
            <a:extLst>
              <a:ext uri="{FF2B5EF4-FFF2-40B4-BE49-F238E27FC236}">
                <a16:creationId xmlns:a16="http://schemas.microsoft.com/office/drawing/2014/main" id="{31FBB72D-6917-CF42-A8D8-4069F61C151B}"/>
              </a:ext>
            </a:extLst>
          </p:cNvPr>
          <p:cNvGrpSpPr/>
          <p:nvPr/>
        </p:nvGrpSpPr>
        <p:grpSpPr>
          <a:xfrm>
            <a:off x="4876471" y="2918710"/>
            <a:ext cx="567257" cy="2503989"/>
            <a:chOff x="5132503" y="2497650"/>
            <a:chExt cx="567257" cy="2503989"/>
          </a:xfrm>
        </p:grpSpPr>
        <p:cxnSp>
          <p:nvCxnSpPr>
            <p:cNvPr id="78" name="Connecteur droit 77">
              <a:extLst>
                <a:ext uri="{FF2B5EF4-FFF2-40B4-BE49-F238E27FC236}">
                  <a16:creationId xmlns:a16="http://schemas.microsoft.com/office/drawing/2014/main" id="{4553D00A-CBD8-BD40-9E93-70F293CCF019}"/>
                </a:ext>
              </a:extLst>
            </p:cNvPr>
            <p:cNvCxnSpPr>
              <a:cxnSpLocks/>
            </p:cNvCxnSpPr>
            <p:nvPr/>
          </p:nvCxnSpPr>
          <p:spPr>
            <a:xfrm flipV="1">
              <a:off x="5132503" y="3643131"/>
              <a:ext cx="567257" cy="1"/>
            </a:xfrm>
            <a:prstGeom prst="line">
              <a:avLst/>
            </a:prstGeom>
            <a:ln w="952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7" name="Connecteur droit 76">
              <a:extLst>
                <a:ext uri="{FF2B5EF4-FFF2-40B4-BE49-F238E27FC236}">
                  <a16:creationId xmlns:a16="http://schemas.microsoft.com/office/drawing/2014/main" id="{A432DA9C-D10F-434A-B410-0D6FBA59847F}"/>
                </a:ext>
              </a:extLst>
            </p:cNvPr>
            <p:cNvCxnSpPr>
              <a:cxnSpLocks/>
            </p:cNvCxnSpPr>
            <p:nvPr/>
          </p:nvCxnSpPr>
          <p:spPr>
            <a:xfrm>
              <a:off x="5403130" y="2497650"/>
              <a:ext cx="0" cy="25039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5" name="Image 4">
            <a:extLst>
              <a:ext uri="{FF2B5EF4-FFF2-40B4-BE49-F238E27FC236}">
                <a16:creationId xmlns:a16="http://schemas.microsoft.com/office/drawing/2014/main" id="{E45332B0-57D2-1601-3029-C8340C782AC2}"/>
              </a:ext>
            </a:extLst>
          </p:cNvPr>
          <p:cNvPicPr>
            <a:picLocks noChangeAspect="1"/>
          </p:cNvPicPr>
          <p:nvPr/>
        </p:nvPicPr>
        <p:blipFill>
          <a:blip r:embed="rId4"/>
          <a:stretch>
            <a:fillRect/>
          </a:stretch>
        </p:blipFill>
        <p:spPr>
          <a:xfrm>
            <a:off x="5619312" y="2898165"/>
            <a:ext cx="2971800" cy="3263900"/>
          </a:xfrm>
          <a:prstGeom prst="rect">
            <a:avLst/>
          </a:prstGeom>
          <a:solidFill>
            <a:schemeClr val="bg1"/>
          </a:solidFill>
        </p:spPr>
      </p:pic>
      <p:pic>
        <p:nvPicPr>
          <p:cNvPr id="7" name="Image 6">
            <a:extLst>
              <a:ext uri="{FF2B5EF4-FFF2-40B4-BE49-F238E27FC236}">
                <a16:creationId xmlns:a16="http://schemas.microsoft.com/office/drawing/2014/main" id="{FB200BE3-A36F-4EC7-E13D-A4F76DA9118D}"/>
              </a:ext>
            </a:extLst>
          </p:cNvPr>
          <p:cNvPicPr>
            <a:picLocks noChangeAspect="1"/>
          </p:cNvPicPr>
          <p:nvPr/>
        </p:nvPicPr>
        <p:blipFill>
          <a:blip r:embed="rId5"/>
          <a:stretch>
            <a:fillRect/>
          </a:stretch>
        </p:blipFill>
        <p:spPr>
          <a:xfrm>
            <a:off x="5619312" y="2898165"/>
            <a:ext cx="2971800" cy="2971800"/>
          </a:xfrm>
          <a:prstGeom prst="rect">
            <a:avLst/>
          </a:prstGeom>
          <a:solidFill>
            <a:schemeClr val="bg1"/>
          </a:solidFill>
        </p:spPr>
      </p:pic>
      <p:sp>
        <p:nvSpPr>
          <p:cNvPr id="80" name="Espace réservé du numéro de diapositive 4">
            <a:extLst>
              <a:ext uri="{FF2B5EF4-FFF2-40B4-BE49-F238E27FC236}">
                <a16:creationId xmlns:a16="http://schemas.microsoft.com/office/drawing/2014/main" id="{9FE4C263-AE45-15CA-1FBF-87486A6AFF13}"/>
              </a:ext>
            </a:extLst>
          </p:cNvPr>
          <p:cNvSpPr>
            <a:spLocks noGrp="1"/>
          </p:cNvSpPr>
          <p:nvPr>
            <p:ph type="sldNum" sz="quarter" idx="11"/>
          </p:nvPr>
        </p:nvSpPr>
        <p:spPr>
          <a:xfrm>
            <a:off x="6553200" y="6400800"/>
            <a:ext cx="2152650" cy="381000"/>
          </a:xfrm>
        </p:spPr>
        <p:txBody>
          <a:bodyPr/>
          <a:lstStyle/>
          <a:p>
            <a:pPr lvl="2"/>
            <a:fld id="{DA8C0A00-DF16-4DE2-B681-698163FBE9FD}" type="slidenum">
              <a:rPr lang="fr-FR" altLang="en-US"/>
              <a:pPr lvl="2"/>
              <a:t>18</a:t>
            </a:fld>
            <a:endParaRPr lang="fr-FR" altLang="en-US"/>
          </a:p>
        </p:txBody>
      </p:sp>
      <p:cxnSp>
        <p:nvCxnSpPr>
          <p:cNvPr id="57" name="Connecteur en angle 56">
            <a:extLst>
              <a:ext uri="{FF2B5EF4-FFF2-40B4-BE49-F238E27FC236}">
                <a16:creationId xmlns:a16="http://schemas.microsoft.com/office/drawing/2014/main" id="{9E91E996-7865-6E4D-AA7D-145B314D9760}"/>
              </a:ext>
            </a:extLst>
          </p:cNvPr>
          <p:cNvCxnSpPr>
            <a:cxnSpLocks/>
            <a:stCxn id="70" idx="2"/>
            <a:endCxn id="24" idx="0"/>
          </p:cNvCxnSpPr>
          <p:nvPr/>
        </p:nvCxnSpPr>
        <p:spPr>
          <a:xfrm rot="10800000" flipV="1">
            <a:off x="3873903" y="3642433"/>
            <a:ext cx="746409" cy="139517"/>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grpSp>
        <p:nvGrpSpPr>
          <p:cNvPr id="73" name="Groupe 72">
            <a:extLst>
              <a:ext uri="{FF2B5EF4-FFF2-40B4-BE49-F238E27FC236}">
                <a16:creationId xmlns:a16="http://schemas.microsoft.com/office/drawing/2014/main" id="{63F83892-3493-AAA5-A0B8-811C37503DB9}"/>
              </a:ext>
            </a:extLst>
          </p:cNvPr>
          <p:cNvGrpSpPr/>
          <p:nvPr/>
        </p:nvGrpSpPr>
        <p:grpSpPr>
          <a:xfrm>
            <a:off x="3449785" y="3665594"/>
            <a:ext cx="1184395" cy="1316240"/>
            <a:chOff x="3871242" y="3400668"/>
            <a:chExt cx="1184395" cy="1316240"/>
          </a:xfrm>
        </p:grpSpPr>
        <p:cxnSp>
          <p:nvCxnSpPr>
            <p:cNvPr id="83" name="Connecteur en angle 82">
              <a:extLst>
                <a:ext uri="{FF2B5EF4-FFF2-40B4-BE49-F238E27FC236}">
                  <a16:creationId xmlns:a16="http://schemas.microsoft.com/office/drawing/2014/main" id="{38D252D3-F8C8-7DCF-F499-81656086D7CA}"/>
                </a:ext>
              </a:extLst>
            </p:cNvPr>
            <p:cNvCxnSpPr>
              <a:cxnSpLocks/>
            </p:cNvCxnSpPr>
            <p:nvPr/>
          </p:nvCxnSpPr>
          <p:spPr>
            <a:xfrm rot="5400000" flipH="1" flipV="1">
              <a:off x="3805321" y="3466591"/>
              <a:ext cx="1316238" cy="1184395"/>
            </a:xfrm>
            <a:prstGeom prst="bentConnector3">
              <a:avLst>
                <a:gd name="adj1" fmla="val -6406"/>
              </a:avLst>
            </a:prstGeom>
            <a:ln w="38100">
              <a:solidFill>
                <a:srgbClr val="008F00"/>
              </a:solidFill>
              <a:headEnd type="none" w="med" len="med"/>
              <a:tailEnd type="none" w="sm" len="sm"/>
            </a:ln>
          </p:spPr>
          <p:style>
            <a:lnRef idx="2">
              <a:schemeClr val="dk1"/>
            </a:lnRef>
            <a:fillRef idx="0">
              <a:schemeClr val="dk1"/>
            </a:fillRef>
            <a:effectRef idx="1">
              <a:schemeClr val="dk1"/>
            </a:effectRef>
            <a:fontRef idx="minor">
              <a:schemeClr val="tx1"/>
            </a:fontRef>
          </p:style>
        </p:cxnSp>
        <p:cxnSp>
          <p:nvCxnSpPr>
            <p:cNvPr id="84" name="Connecteur en angle 116">
              <a:extLst>
                <a:ext uri="{FF2B5EF4-FFF2-40B4-BE49-F238E27FC236}">
                  <a16:creationId xmlns:a16="http://schemas.microsoft.com/office/drawing/2014/main" id="{37C9FF2D-E202-D4B8-E5A4-EDCA32FC6CE9}"/>
                </a:ext>
              </a:extLst>
            </p:cNvPr>
            <p:cNvCxnSpPr>
              <a:cxnSpLocks/>
            </p:cNvCxnSpPr>
            <p:nvPr/>
          </p:nvCxnSpPr>
          <p:spPr>
            <a:xfrm rot="5400000">
              <a:off x="3773180" y="4110014"/>
              <a:ext cx="746356" cy="250156"/>
            </a:xfrm>
            <a:prstGeom prst="bentConnector3">
              <a:avLst>
                <a:gd name="adj1" fmla="val 84467"/>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85" name="Connecteur en angle 84">
              <a:extLst>
                <a:ext uri="{FF2B5EF4-FFF2-40B4-BE49-F238E27FC236}">
                  <a16:creationId xmlns:a16="http://schemas.microsoft.com/office/drawing/2014/main" id="{BABF8C58-424C-9617-B160-7A152934A880}"/>
                </a:ext>
              </a:extLst>
            </p:cNvPr>
            <p:cNvCxnSpPr>
              <a:cxnSpLocks/>
            </p:cNvCxnSpPr>
            <p:nvPr/>
          </p:nvCxnSpPr>
          <p:spPr>
            <a:xfrm rot="10800000" flipV="1">
              <a:off x="4274141" y="3400668"/>
              <a:ext cx="740723" cy="129855"/>
            </a:xfrm>
            <a:prstGeom prst="bentConnector2">
              <a:avLst/>
            </a:prstGeom>
            <a:ln w="38100">
              <a:solidFill>
                <a:srgbClr val="008F00"/>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grpSp>
      <p:sp>
        <p:nvSpPr>
          <p:cNvPr id="86" name="ZoneTexte 85">
            <a:extLst>
              <a:ext uri="{FF2B5EF4-FFF2-40B4-BE49-F238E27FC236}">
                <a16:creationId xmlns:a16="http://schemas.microsoft.com/office/drawing/2014/main" id="{578BF6B9-6B36-FD49-9EB7-91016E4C8D7E}"/>
              </a:ext>
            </a:extLst>
          </p:cNvPr>
          <p:cNvSpPr txBox="1"/>
          <p:nvPr/>
        </p:nvSpPr>
        <p:spPr>
          <a:xfrm>
            <a:off x="4065326" y="3304888"/>
            <a:ext cx="627095" cy="400110"/>
          </a:xfrm>
          <a:prstGeom prst="rect">
            <a:avLst/>
          </a:prstGeom>
          <a:noFill/>
        </p:spPr>
        <p:txBody>
          <a:bodyPr wrap="none" rtlCol="0">
            <a:spAutoFit/>
          </a:bodyPr>
          <a:lstStyle/>
          <a:p>
            <a:r>
              <a:rPr lang="fr-FR" sz="2000" dirty="0">
                <a:solidFill>
                  <a:srgbClr val="008F00"/>
                </a:solidFill>
              </a:rPr>
              <a:t>80%</a:t>
            </a:r>
          </a:p>
        </p:txBody>
      </p:sp>
    </p:spTree>
    <p:extLst>
      <p:ext uri="{BB962C8B-B14F-4D97-AF65-F5344CB8AC3E}">
        <p14:creationId xmlns:p14="http://schemas.microsoft.com/office/powerpoint/2010/main" val="107461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age 65">
            <a:extLst>
              <a:ext uri="{FF2B5EF4-FFF2-40B4-BE49-F238E27FC236}">
                <a16:creationId xmlns:a16="http://schemas.microsoft.com/office/drawing/2014/main" id="{4046ED5B-C113-8F52-4F75-A28CEF84C01C}"/>
              </a:ext>
            </a:extLst>
          </p:cNvPr>
          <p:cNvPicPr>
            <a:picLocks noChangeAspect="1"/>
          </p:cNvPicPr>
          <p:nvPr/>
        </p:nvPicPr>
        <p:blipFill>
          <a:blip r:embed="rId3"/>
          <a:stretch>
            <a:fillRect/>
          </a:stretch>
        </p:blipFill>
        <p:spPr>
          <a:xfrm>
            <a:off x="5771712" y="3050565"/>
            <a:ext cx="2971800" cy="2971800"/>
          </a:xfrm>
          <a:prstGeom prst="rect">
            <a:avLst/>
          </a:prstGeom>
          <a:solidFill>
            <a:schemeClr val="bg1"/>
          </a:solidFill>
        </p:spPr>
      </p:pic>
      <p:sp>
        <p:nvSpPr>
          <p:cNvPr id="2" name="Titre 1">
            <a:extLst>
              <a:ext uri="{FF2B5EF4-FFF2-40B4-BE49-F238E27FC236}">
                <a16:creationId xmlns:a16="http://schemas.microsoft.com/office/drawing/2014/main" id="{8E8AB629-F825-BB4E-90D0-6FAE987CD185}"/>
              </a:ext>
            </a:extLst>
          </p:cNvPr>
          <p:cNvSpPr>
            <a:spLocks noGrp="1"/>
          </p:cNvSpPr>
          <p:nvPr>
            <p:ph type="title"/>
          </p:nvPr>
        </p:nvSpPr>
        <p:spPr/>
        <p:txBody>
          <a:bodyPr/>
          <a:lstStyle/>
          <a:p>
            <a:r>
              <a:rPr lang="en-US" dirty="0"/>
              <a:t>Speculative loop pipelining ?</a:t>
            </a:r>
          </a:p>
        </p:txBody>
      </p:sp>
      <p:sp>
        <p:nvSpPr>
          <p:cNvPr id="3" name="Espace réservé du contenu 2">
            <a:extLst>
              <a:ext uri="{FF2B5EF4-FFF2-40B4-BE49-F238E27FC236}">
                <a16:creationId xmlns:a16="http://schemas.microsoft.com/office/drawing/2014/main" id="{805FDF15-CA53-694A-BE44-604C7C8A5834}"/>
              </a:ext>
            </a:extLst>
          </p:cNvPr>
          <p:cNvSpPr>
            <a:spLocks noGrp="1"/>
          </p:cNvSpPr>
          <p:nvPr>
            <p:ph idx="1"/>
          </p:nvPr>
        </p:nvSpPr>
        <p:spPr>
          <a:xfrm>
            <a:off x="457200" y="1397726"/>
            <a:ext cx="8229600" cy="1209107"/>
          </a:xfrm>
        </p:spPr>
        <p:txBody>
          <a:bodyPr/>
          <a:lstStyle/>
          <a:p>
            <a:r>
              <a:rPr lang="en-US" dirty="0"/>
              <a:t>Pipelining can benefit from </a:t>
            </a:r>
            <a:r>
              <a:rPr lang="en-US" dirty="0">
                <a:solidFill>
                  <a:srgbClr val="C00000"/>
                </a:solidFill>
              </a:rPr>
              <a:t>speculative execution </a:t>
            </a:r>
            <a:r>
              <a:rPr lang="en-US" dirty="0"/>
              <a:t>!</a:t>
            </a:r>
          </a:p>
          <a:p>
            <a:pPr lvl="1"/>
            <a:r>
              <a:rPr lang="en-US" i="1" dirty="0"/>
              <a:t>Speculatively</a:t>
            </a:r>
            <a:r>
              <a:rPr lang="en-US" dirty="0"/>
              <a:t> overlap the execution of distinct iterations</a:t>
            </a:r>
          </a:p>
          <a:p>
            <a:pPr lvl="1"/>
            <a:r>
              <a:rPr lang="en-US" i="1" dirty="0"/>
              <a:t>Rollback</a:t>
            </a:r>
            <a:r>
              <a:rPr lang="en-US" dirty="0"/>
              <a:t> to a valid state when a </a:t>
            </a:r>
            <a:r>
              <a:rPr lang="en-US" dirty="0" err="1"/>
              <a:t>mispeculation</a:t>
            </a:r>
            <a:r>
              <a:rPr lang="en-US" dirty="0"/>
              <a:t> </a:t>
            </a:r>
            <a:r>
              <a:rPr lang="en-US" dirty="0" err="1"/>
              <a:t>occured</a:t>
            </a:r>
            <a:endParaRPr lang="en-US" dirty="0"/>
          </a:p>
        </p:txBody>
      </p:sp>
      <p:sp>
        <p:nvSpPr>
          <p:cNvPr id="6" name="Espace réservé du numéro de diapositive 5">
            <a:extLst>
              <a:ext uri="{FF2B5EF4-FFF2-40B4-BE49-F238E27FC236}">
                <a16:creationId xmlns:a16="http://schemas.microsoft.com/office/drawing/2014/main" id="{09EDDDFB-AD3C-884F-BCC0-5EAD2E69DE72}"/>
              </a:ext>
            </a:extLst>
          </p:cNvPr>
          <p:cNvSpPr>
            <a:spLocks noGrp="1"/>
          </p:cNvSpPr>
          <p:nvPr>
            <p:ph type="sldNum" sz="quarter" idx="12"/>
          </p:nvPr>
        </p:nvSpPr>
        <p:spPr/>
        <p:txBody>
          <a:bodyPr/>
          <a:lstStyle/>
          <a:p>
            <a:pPr>
              <a:defRPr/>
            </a:pPr>
            <a:fld id="{DBD9ECEC-04D6-3843-88DC-A7C45AC16B9C}" type="slidenum">
              <a:rPr lang="fr-FR" altLang="fr-FR" smtClean="0"/>
              <a:pPr>
                <a:defRPr/>
              </a:pPr>
              <a:t>19</a:t>
            </a:fld>
            <a:endParaRPr lang="fr-FR" altLang="fr-FR"/>
          </a:p>
        </p:txBody>
      </p:sp>
      <p:pic>
        <p:nvPicPr>
          <p:cNvPr id="83" name="Image 82">
            <a:extLst>
              <a:ext uri="{FF2B5EF4-FFF2-40B4-BE49-F238E27FC236}">
                <a16:creationId xmlns:a16="http://schemas.microsoft.com/office/drawing/2014/main" id="{3F769FF6-833C-3037-9DCA-BD5766254F4F}"/>
              </a:ext>
            </a:extLst>
          </p:cNvPr>
          <p:cNvPicPr>
            <a:picLocks noChangeAspect="1"/>
          </p:cNvPicPr>
          <p:nvPr/>
        </p:nvPicPr>
        <p:blipFill rotWithShape="1">
          <a:blip r:embed="rId4"/>
          <a:srcRect l="3800"/>
          <a:stretch/>
        </p:blipFill>
        <p:spPr>
          <a:xfrm>
            <a:off x="5818870" y="2867685"/>
            <a:ext cx="2736681" cy="3073400"/>
          </a:xfrm>
          <a:prstGeom prst="rect">
            <a:avLst/>
          </a:prstGeom>
          <a:solidFill>
            <a:schemeClr val="bg1"/>
          </a:solidFill>
        </p:spPr>
      </p:pic>
      <p:grpSp>
        <p:nvGrpSpPr>
          <p:cNvPr id="87" name="Groupe 86">
            <a:extLst>
              <a:ext uri="{FF2B5EF4-FFF2-40B4-BE49-F238E27FC236}">
                <a16:creationId xmlns:a16="http://schemas.microsoft.com/office/drawing/2014/main" id="{08977443-0E42-C40A-65C4-454C664848A4}"/>
              </a:ext>
            </a:extLst>
          </p:cNvPr>
          <p:cNvGrpSpPr/>
          <p:nvPr/>
        </p:nvGrpSpPr>
        <p:grpSpPr>
          <a:xfrm rot="5400000">
            <a:off x="3164821" y="3334295"/>
            <a:ext cx="1037758" cy="2063925"/>
            <a:chOff x="-4182179" y="2335494"/>
            <a:chExt cx="1570672" cy="2542150"/>
          </a:xfrm>
        </p:grpSpPr>
        <p:cxnSp>
          <p:nvCxnSpPr>
            <p:cNvPr id="88" name="Connecteur droit 87">
              <a:extLst>
                <a:ext uri="{FF2B5EF4-FFF2-40B4-BE49-F238E27FC236}">
                  <a16:creationId xmlns:a16="http://schemas.microsoft.com/office/drawing/2014/main" id="{FBE31539-52DB-3BDC-D5A1-8B4134624757}"/>
                </a:ext>
              </a:extLst>
            </p:cNvPr>
            <p:cNvCxnSpPr/>
            <p:nvPr/>
          </p:nvCxnSpPr>
          <p:spPr>
            <a:xfrm>
              <a:off x="-2611507" y="2367632"/>
              <a:ext cx="0" cy="2510012"/>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9" name="Connecteur droit 88">
              <a:extLst>
                <a:ext uri="{FF2B5EF4-FFF2-40B4-BE49-F238E27FC236}">
                  <a16:creationId xmlns:a16="http://schemas.microsoft.com/office/drawing/2014/main" id="{DC337D25-0606-997C-D2D2-6C82874F8BCB}"/>
                </a:ext>
              </a:extLst>
            </p:cNvPr>
            <p:cNvCxnSpPr/>
            <p:nvPr/>
          </p:nvCxnSpPr>
          <p:spPr>
            <a:xfrm>
              <a:off x="-4182179" y="2335494"/>
              <a:ext cx="0" cy="2510011"/>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90" name="Connecteur droit 89">
              <a:extLst>
                <a:ext uri="{FF2B5EF4-FFF2-40B4-BE49-F238E27FC236}">
                  <a16:creationId xmlns:a16="http://schemas.microsoft.com/office/drawing/2014/main" id="{7F6794EE-6219-1E8C-2201-22C695DBEE07}"/>
                </a:ext>
              </a:extLst>
            </p:cNvPr>
            <p:cNvCxnSpPr/>
            <p:nvPr/>
          </p:nvCxnSpPr>
          <p:spPr>
            <a:xfrm>
              <a:off x="-3577923" y="2343881"/>
              <a:ext cx="0" cy="2510011"/>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91" name="Connecteur droit 90">
              <a:extLst>
                <a:ext uri="{FF2B5EF4-FFF2-40B4-BE49-F238E27FC236}">
                  <a16:creationId xmlns:a16="http://schemas.microsoft.com/office/drawing/2014/main" id="{4A6C7838-BDBE-6A31-B451-648C4F88A051}"/>
                </a:ext>
              </a:extLst>
            </p:cNvPr>
            <p:cNvCxnSpPr/>
            <p:nvPr/>
          </p:nvCxnSpPr>
          <p:spPr>
            <a:xfrm>
              <a:off x="-3108146" y="2338107"/>
              <a:ext cx="0" cy="2510011"/>
            </a:xfrm>
            <a:prstGeom prst="line">
              <a:avLst/>
            </a:prstGeom>
            <a:ln w="952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92" name="Rectangle : coins arrondis 91">
            <a:extLst>
              <a:ext uri="{FF2B5EF4-FFF2-40B4-BE49-F238E27FC236}">
                <a16:creationId xmlns:a16="http://schemas.microsoft.com/office/drawing/2014/main" id="{A04433C5-0D7B-B5F1-49C4-4A109193457B}"/>
              </a:ext>
            </a:extLst>
          </p:cNvPr>
          <p:cNvSpPr/>
          <p:nvPr/>
        </p:nvSpPr>
        <p:spPr>
          <a:xfrm>
            <a:off x="4345665" y="3942696"/>
            <a:ext cx="313006" cy="63832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1136" b="1" dirty="0">
                <a:solidFill>
                  <a:schemeClr val="tx1"/>
                </a:solidFill>
                <a:latin typeface="Calibri" panose="020F0502020204030204" pitchFamily="34" charset="0"/>
                <a:cs typeface="Calibri" panose="020F0502020204030204" pitchFamily="34" charset="0"/>
              </a:rPr>
              <a:t> </a:t>
            </a:r>
          </a:p>
          <a:p>
            <a:pPr algn="ctr"/>
            <a:endParaRPr lang="fr-FR" sz="498" b="1" dirty="0">
              <a:solidFill>
                <a:schemeClr val="tx1"/>
              </a:solidFill>
              <a:latin typeface="Calibri" panose="020F0502020204030204" pitchFamily="34" charset="0"/>
              <a:cs typeface="Calibri" panose="020F0502020204030204" pitchFamily="34" charset="0"/>
            </a:endParaRPr>
          </a:p>
          <a:p>
            <a:pPr algn="ctr"/>
            <a:r>
              <a:rPr lang="fr-FR" sz="1136" b="1" dirty="0">
                <a:solidFill>
                  <a:schemeClr val="tx1"/>
                </a:solidFill>
                <a:latin typeface="Calibri" panose="020F0502020204030204" pitchFamily="34" charset="0"/>
                <a:cs typeface="Calibri" panose="020F0502020204030204" pitchFamily="34" charset="0"/>
              </a:rPr>
              <a:t>C</a:t>
            </a: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p:txBody>
      </p:sp>
      <p:cxnSp>
        <p:nvCxnSpPr>
          <p:cNvPr id="93" name="Connecteur en angle 92">
            <a:extLst>
              <a:ext uri="{FF2B5EF4-FFF2-40B4-BE49-F238E27FC236}">
                <a16:creationId xmlns:a16="http://schemas.microsoft.com/office/drawing/2014/main" id="{CACF9CE2-ABE3-00B1-887D-5EF3F523B4C5}"/>
              </a:ext>
            </a:extLst>
          </p:cNvPr>
          <p:cNvCxnSpPr>
            <a:cxnSpLocks/>
            <a:stCxn id="92" idx="2"/>
            <a:endCxn id="97" idx="1"/>
          </p:cNvCxnSpPr>
          <p:nvPr/>
        </p:nvCxnSpPr>
        <p:spPr>
          <a:xfrm rot="5400000">
            <a:off x="3902024" y="4491269"/>
            <a:ext cx="510388" cy="689902"/>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94" name="Rectangle : coins arrondis 93">
            <a:extLst>
              <a:ext uri="{FF2B5EF4-FFF2-40B4-BE49-F238E27FC236}">
                <a16:creationId xmlns:a16="http://schemas.microsoft.com/office/drawing/2014/main" id="{270F2E4D-5689-BB8B-CB20-817514D3A3E0}"/>
              </a:ext>
            </a:extLst>
          </p:cNvPr>
          <p:cNvSpPr/>
          <p:nvPr/>
        </p:nvSpPr>
        <p:spPr>
          <a:xfrm>
            <a:off x="3884816" y="3934351"/>
            <a:ext cx="282972" cy="32119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1136" b="1" dirty="0">
                <a:solidFill>
                  <a:schemeClr val="tx1"/>
                </a:solidFill>
                <a:latin typeface="Calibri" panose="020F0502020204030204" pitchFamily="34" charset="0"/>
                <a:cs typeface="Calibri" panose="020F0502020204030204" pitchFamily="34" charset="0"/>
              </a:rPr>
              <a:t>F</a:t>
            </a:r>
          </a:p>
          <a:p>
            <a:pPr algn="ctr"/>
            <a:r>
              <a:rPr lang="fr-FR" sz="568" b="1" dirty="0">
                <a:solidFill>
                  <a:schemeClr val="tx1"/>
                </a:solidFill>
                <a:latin typeface="Calibri" panose="020F0502020204030204" pitchFamily="34" charset="0"/>
                <a:cs typeface="Calibri" panose="020F0502020204030204" pitchFamily="34" charset="0"/>
              </a:rPr>
              <a:t> </a:t>
            </a:r>
          </a:p>
        </p:txBody>
      </p:sp>
      <p:cxnSp>
        <p:nvCxnSpPr>
          <p:cNvPr id="95" name="Connecteur en angle 94">
            <a:extLst>
              <a:ext uri="{FF2B5EF4-FFF2-40B4-BE49-F238E27FC236}">
                <a16:creationId xmlns:a16="http://schemas.microsoft.com/office/drawing/2014/main" id="{6BDB08AE-45D0-1BB8-5EC3-F019C02EEED3}"/>
              </a:ext>
            </a:extLst>
          </p:cNvPr>
          <p:cNvCxnSpPr>
            <a:cxnSpLocks/>
            <a:stCxn id="102" idx="2"/>
            <a:endCxn id="99" idx="1"/>
          </p:cNvCxnSpPr>
          <p:nvPr/>
        </p:nvCxnSpPr>
        <p:spPr>
          <a:xfrm rot="5400000">
            <a:off x="3415718" y="4975395"/>
            <a:ext cx="107209" cy="1986"/>
          </a:xfrm>
          <a:prstGeom prst="bentConnector3">
            <a:avLst>
              <a:gd name="adj1" fmla="val 50000"/>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96" name="Groupe 95">
            <a:extLst>
              <a:ext uri="{FF2B5EF4-FFF2-40B4-BE49-F238E27FC236}">
                <a16:creationId xmlns:a16="http://schemas.microsoft.com/office/drawing/2014/main" id="{A77F8533-367A-BCDB-DA01-F03408667267}"/>
              </a:ext>
            </a:extLst>
          </p:cNvPr>
          <p:cNvGrpSpPr/>
          <p:nvPr/>
        </p:nvGrpSpPr>
        <p:grpSpPr>
          <a:xfrm rot="5400000">
            <a:off x="3560893" y="4858760"/>
            <a:ext cx="108639" cy="449778"/>
            <a:chOff x="8597268" y="4093688"/>
            <a:chExt cx="189810" cy="848926"/>
          </a:xfrm>
        </p:grpSpPr>
        <p:sp>
          <p:nvSpPr>
            <p:cNvPr id="97" name="Trapèze 96">
              <a:extLst>
                <a:ext uri="{FF2B5EF4-FFF2-40B4-BE49-F238E27FC236}">
                  <a16:creationId xmlns:a16="http://schemas.microsoft.com/office/drawing/2014/main" id="{8F66BF03-278D-D95C-E997-FF967D0F0F17}"/>
                </a:ext>
              </a:extLst>
            </p:cNvPr>
            <p:cNvSpPr/>
            <p:nvPr/>
          </p:nvSpPr>
          <p:spPr>
            <a:xfrm rot="5400000">
              <a:off x="8281277" y="4436813"/>
              <a:ext cx="848926" cy="162676"/>
            </a:xfrm>
            <a:prstGeom prst="trapezoid">
              <a:avLst>
                <a:gd name="adj" fmla="val 5979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sz="1278"/>
            </a:p>
          </p:txBody>
        </p:sp>
        <p:sp>
          <p:nvSpPr>
            <p:cNvPr id="98" name="Rectangle 97">
              <a:extLst>
                <a:ext uri="{FF2B5EF4-FFF2-40B4-BE49-F238E27FC236}">
                  <a16:creationId xmlns:a16="http://schemas.microsoft.com/office/drawing/2014/main" id="{A2363915-9AB3-702D-159A-E1FCF92A2DF6}"/>
                </a:ext>
              </a:extLst>
            </p:cNvPr>
            <p:cNvSpPr/>
            <p:nvPr/>
          </p:nvSpPr>
          <p:spPr>
            <a:xfrm>
              <a:off x="8597268" y="4212110"/>
              <a:ext cx="45719" cy="45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78"/>
            </a:p>
          </p:txBody>
        </p:sp>
        <p:sp>
          <p:nvSpPr>
            <p:cNvPr id="99" name="Rectangle 98">
              <a:extLst>
                <a:ext uri="{FF2B5EF4-FFF2-40B4-BE49-F238E27FC236}">
                  <a16:creationId xmlns:a16="http://schemas.microsoft.com/office/drawing/2014/main" id="{D7402185-D14F-60AD-FF4D-BA3944E1C3AA}"/>
                </a:ext>
              </a:extLst>
            </p:cNvPr>
            <p:cNvSpPr/>
            <p:nvPr/>
          </p:nvSpPr>
          <p:spPr>
            <a:xfrm>
              <a:off x="8598425" y="4772526"/>
              <a:ext cx="45719"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78"/>
            </a:p>
          </p:txBody>
        </p:sp>
      </p:grpSp>
      <p:cxnSp>
        <p:nvCxnSpPr>
          <p:cNvPr id="100" name="Connecteur en angle 99">
            <a:extLst>
              <a:ext uri="{FF2B5EF4-FFF2-40B4-BE49-F238E27FC236}">
                <a16:creationId xmlns:a16="http://schemas.microsoft.com/office/drawing/2014/main" id="{4D48BCB5-F7A4-0145-543A-33F27A09AF11}"/>
              </a:ext>
            </a:extLst>
          </p:cNvPr>
          <p:cNvCxnSpPr>
            <a:cxnSpLocks/>
            <a:stCxn id="132" idx="2"/>
            <a:endCxn id="102" idx="0"/>
          </p:cNvCxnSpPr>
          <p:nvPr/>
        </p:nvCxnSpPr>
        <p:spPr>
          <a:xfrm rot="10800000" flipV="1">
            <a:off x="3470315" y="3794833"/>
            <a:ext cx="1302397" cy="131595"/>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101" name="Connecteur en angle 100">
            <a:extLst>
              <a:ext uri="{FF2B5EF4-FFF2-40B4-BE49-F238E27FC236}">
                <a16:creationId xmlns:a16="http://schemas.microsoft.com/office/drawing/2014/main" id="{FF7F5C1B-495C-E7CA-7B4A-2B115D6B4723}"/>
              </a:ext>
            </a:extLst>
          </p:cNvPr>
          <p:cNvCxnSpPr>
            <a:cxnSpLocks/>
            <a:stCxn id="97" idx="0"/>
            <a:endCxn id="132" idx="4"/>
          </p:cNvCxnSpPr>
          <p:nvPr/>
        </p:nvCxnSpPr>
        <p:spPr>
          <a:xfrm rot="5400000" flipH="1" flipV="1">
            <a:off x="3549289" y="3887651"/>
            <a:ext cx="1316238" cy="1184395"/>
          </a:xfrm>
          <a:prstGeom prst="bentConnector3">
            <a:avLst>
              <a:gd name="adj1" fmla="val -6406"/>
            </a:avLst>
          </a:prstGeom>
          <a:ln w="6350">
            <a:headEnd type="none" w="med" len="med"/>
            <a:tailEnd type="none" w="sm" len="sm"/>
          </a:ln>
        </p:spPr>
        <p:style>
          <a:lnRef idx="2">
            <a:schemeClr val="dk1"/>
          </a:lnRef>
          <a:fillRef idx="0">
            <a:schemeClr val="dk1"/>
          </a:fillRef>
          <a:effectRef idx="1">
            <a:schemeClr val="dk1"/>
          </a:effectRef>
          <a:fontRef idx="minor">
            <a:schemeClr val="tx1"/>
          </a:fontRef>
        </p:style>
      </p:cxnSp>
      <p:sp>
        <p:nvSpPr>
          <p:cNvPr id="102" name="Rectangle : coins arrondis 101">
            <a:extLst>
              <a:ext uri="{FF2B5EF4-FFF2-40B4-BE49-F238E27FC236}">
                <a16:creationId xmlns:a16="http://schemas.microsoft.com/office/drawing/2014/main" id="{7A95D6F6-2730-052F-1255-108A733C0528}"/>
              </a:ext>
            </a:extLst>
          </p:cNvPr>
          <p:cNvSpPr/>
          <p:nvPr/>
        </p:nvSpPr>
        <p:spPr>
          <a:xfrm>
            <a:off x="3314216" y="3926429"/>
            <a:ext cx="312198" cy="9963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284" b="1" dirty="0">
              <a:solidFill>
                <a:schemeClr val="tx1"/>
              </a:solidFill>
              <a:latin typeface="Calibri" panose="020F0502020204030204" pitchFamily="34" charset="0"/>
              <a:cs typeface="Calibri" panose="020F0502020204030204" pitchFamily="34" charset="0"/>
            </a:endParaRPr>
          </a:p>
          <a:p>
            <a:pPr algn="ctr">
              <a:spcBef>
                <a:spcPts val="600"/>
              </a:spcBef>
            </a:pPr>
            <a:r>
              <a:rPr lang="fr-FR" sz="1136" b="1" dirty="0">
                <a:solidFill>
                  <a:schemeClr val="tx1"/>
                </a:solidFill>
                <a:latin typeface="Calibri" panose="020F0502020204030204" pitchFamily="34" charset="0"/>
                <a:cs typeface="Calibri" panose="020F0502020204030204" pitchFamily="34" charset="0"/>
              </a:rPr>
              <a:t>S</a:t>
            </a: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a:p>
            <a:pPr algn="ctr"/>
            <a:endParaRPr lang="fr-FR" sz="1136" b="1" dirty="0">
              <a:solidFill>
                <a:schemeClr val="tx1"/>
              </a:solidFill>
              <a:latin typeface="Calibri" panose="020F0502020204030204" pitchFamily="34" charset="0"/>
              <a:cs typeface="Calibri" panose="020F0502020204030204" pitchFamily="34" charset="0"/>
            </a:endParaRPr>
          </a:p>
        </p:txBody>
      </p:sp>
      <p:cxnSp>
        <p:nvCxnSpPr>
          <p:cNvPr id="103" name="Connecteur en angle 116">
            <a:extLst>
              <a:ext uri="{FF2B5EF4-FFF2-40B4-BE49-F238E27FC236}">
                <a16:creationId xmlns:a16="http://schemas.microsoft.com/office/drawing/2014/main" id="{9D65B94E-797C-669B-1DAE-0ED486B6BA8D}"/>
              </a:ext>
            </a:extLst>
          </p:cNvPr>
          <p:cNvCxnSpPr>
            <a:cxnSpLocks/>
            <a:stCxn id="120" idx="2"/>
            <a:endCxn id="98" idx="1"/>
          </p:cNvCxnSpPr>
          <p:nvPr/>
        </p:nvCxnSpPr>
        <p:spPr>
          <a:xfrm rot="5400000">
            <a:off x="3517148" y="4531074"/>
            <a:ext cx="746356" cy="250156"/>
          </a:xfrm>
          <a:prstGeom prst="bentConnector3">
            <a:avLst>
              <a:gd name="adj1" fmla="val 84467"/>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104" name="ZoneTexte 103">
            <a:extLst>
              <a:ext uri="{FF2B5EF4-FFF2-40B4-BE49-F238E27FC236}">
                <a16:creationId xmlns:a16="http://schemas.microsoft.com/office/drawing/2014/main" id="{BF94ED94-115D-A943-65CC-4C190A9BBA0D}"/>
              </a:ext>
            </a:extLst>
          </p:cNvPr>
          <p:cNvSpPr txBox="1"/>
          <p:nvPr/>
        </p:nvSpPr>
        <p:spPr>
          <a:xfrm>
            <a:off x="2770720" y="3953375"/>
            <a:ext cx="493734" cy="160941"/>
          </a:xfrm>
          <a:prstGeom prst="rect">
            <a:avLst/>
          </a:prstGeom>
          <a:noFill/>
        </p:spPr>
        <p:txBody>
          <a:bodyPr wrap="square" lIns="0" tIns="0" rIns="0" bIns="0" rtlCol="0">
            <a:spAutoFit/>
          </a:bodyPr>
          <a:lstStyle/>
          <a:p>
            <a:r>
              <a:rPr lang="fr-FR" sz="1046" dirty="0"/>
              <a:t>Stage 1</a:t>
            </a:r>
          </a:p>
        </p:txBody>
      </p:sp>
      <p:sp>
        <p:nvSpPr>
          <p:cNvPr id="105" name="ZoneTexte 104">
            <a:extLst>
              <a:ext uri="{FF2B5EF4-FFF2-40B4-BE49-F238E27FC236}">
                <a16:creationId xmlns:a16="http://schemas.microsoft.com/office/drawing/2014/main" id="{70EAF4E0-EF34-E320-8616-151D3EDDE0A2}"/>
              </a:ext>
            </a:extLst>
          </p:cNvPr>
          <p:cNvSpPr txBox="1"/>
          <p:nvPr/>
        </p:nvSpPr>
        <p:spPr>
          <a:xfrm>
            <a:off x="2754723" y="4323105"/>
            <a:ext cx="493734" cy="160941"/>
          </a:xfrm>
          <a:prstGeom prst="rect">
            <a:avLst/>
          </a:prstGeom>
          <a:noFill/>
        </p:spPr>
        <p:txBody>
          <a:bodyPr wrap="square" lIns="0" tIns="0" rIns="0" bIns="0" rtlCol="0">
            <a:spAutoFit/>
          </a:bodyPr>
          <a:lstStyle/>
          <a:p>
            <a:r>
              <a:rPr lang="fr-FR" sz="1046" dirty="0"/>
              <a:t>Stage 2</a:t>
            </a:r>
          </a:p>
        </p:txBody>
      </p:sp>
      <p:sp>
        <p:nvSpPr>
          <p:cNvPr id="106" name="ZoneTexte 105">
            <a:extLst>
              <a:ext uri="{FF2B5EF4-FFF2-40B4-BE49-F238E27FC236}">
                <a16:creationId xmlns:a16="http://schemas.microsoft.com/office/drawing/2014/main" id="{F3BCD696-D458-ED50-49EE-F2B936B74271}"/>
              </a:ext>
            </a:extLst>
          </p:cNvPr>
          <p:cNvSpPr txBox="1"/>
          <p:nvPr/>
        </p:nvSpPr>
        <p:spPr>
          <a:xfrm>
            <a:off x="2750308" y="4648504"/>
            <a:ext cx="493734" cy="160941"/>
          </a:xfrm>
          <a:prstGeom prst="rect">
            <a:avLst/>
          </a:prstGeom>
          <a:noFill/>
        </p:spPr>
        <p:txBody>
          <a:bodyPr wrap="square" lIns="0" tIns="0" rIns="0" bIns="0" rtlCol="0">
            <a:spAutoFit/>
          </a:bodyPr>
          <a:lstStyle/>
          <a:p>
            <a:r>
              <a:rPr lang="fr-FR" sz="1046" dirty="0"/>
              <a:t>Stage 3</a:t>
            </a:r>
          </a:p>
        </p:txBody>
      </p:sp>
      <p:grpSp>
        <p:nvGrpSpPr>
          <p:cNvPr id="107" name="Groupe 106">
            <a:extLst>
              <a:ext uri="{FF2B5EF4-FFF2-40B4-BE49-F238E27FC236}">
                <a16:creationId xmlns:a16="http://schemas.microsoft.com/office/drawing/2014/main" id="{0B07A067-ACEE-C1B1-1A85-1C79D966F316}"/>
              </a:ext>
            </a:extLst>
          </p:cNvPr>
          <p:cNvGrpSpPr/>
          <p:nvPr/>
        </p:nvGrpSpPr>
        <p:grpSpPr>
          <a:xfrm>
            <a:off x="3300328" y="4492240"/>
            <a:ext cx="1375612" cy="114072"/>
            <a:chOff x="-2473327" y="3582217"/>
            <a:chExt cx="1883841" cy="172651"/>
          </a:xfrm>
        </p:grpSpPr>
        <p:grpSp>
          <p:nvGrpSpPr>
            <p:cNvPr id="108" name="Groupe 107">
              <a:extLst>
                <a:ext uri="{FF2B5EF4-FFF2-40B4-BE49-F238E27FC236}">
                  <a16:creationId xmlns:a16="http://schemas.microsoft.com/office/drawing/2014/main" id="{52B7FB71-9BE1-A8C2-C991-FCD34FE38484}"/>
                </a:ext>
              </a:extLst>
            </p:cNvPr>
            <p:cNvGrpSpPr/>
            <p:nvPr/>
          </p:nvGrpSpPr>
          <p:grpSpPr>
            <a:xfrm>
              <a:off x="-2473327" y="3582217"/>
              <a:ext cx="480140" cy="172651"/>
              <a:chOff x="5697113" y="5167205"/>
              <a:chExt cx="684635" cy="163349"/>
            </a:xfrm>
          </p:grpSpPr>
          <p:sp>
            <p:nvSpPr>
              <p:cNvPr id="112" name="Rectangle : coins arrondis 111">
                <a:extLst>
                  <a:ext uri="{FF2B5EF4-FFF2-40B4-BE49-F238E27FC236}">
                    <a16:creationId xmlns:a16="http://schemas.microsoft.com/office/drawing/2014/main" id="{B8BC2CDC-8B89-B0E0-2C4D-88CC83D8B9EA}"/>
                  </a:ext>
                </a:extLst>
              </p:cNvPr>
              <p:cNvSpPr/>
              <p:nvPr/>
            </p:nvSpPr>
            <p:spPr>
              <a:xfrm>
                <a:off x="5697113"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113" name="Triangle 112">
                <a:extLst>
                  <a:ext uri="{FF2B5EF4-FFF2-40B4-BE49-F238E27FC236}">
                    <a16:creationId xmlns:a16="http://schemas.microsoft.com/office/drawing/2014/main" id="{8AF0DF08-2A1A-8EA9-D5A3-C106CED17677}"/>
                  </a:ext>
                </a:extLst>
              </p:cNvPr>
              <p:cNvSpPr/>
              <p:nvPr/>
            </p:nvSpPr>
            <p:spPr>
              <a:xfrm rot="5400000">
                <a:off x="5698979" y="5216543"/>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nvGrpSpPr>
            <p:cNvPr id="109" name="Groupe 108">
              <a:extLst>
                <a:ext uri="{FF2B5EF4-FFF2-40B4-BE49-F238E27FC236}">
                  <a16:creationId xmlns:a16="http://schemas.microsoft.com/office/drawing/2014/main" id="{FB890EFC-47B3-4152-CCB7-AB4DA2A070F5}"/>
                </a:ext>
              </a:extLst>
            </p:cNvPr>
            <p:cNvGrpSpPr/>
            <p:nvPr/>
          </p:nvGrpSpPr>
          <p:grpSpPr>
            <a:xfrm>
              <a:off x="-1069626" y="3582217"/>
              <a:ext cx="480140" cy="172651"/>
              <a:chOff x="5780817" y="5167205"/>
              <a:chExt cx="684635" cy="163349"/>
            </a:xfrm>
          </p:grpSpPr>
          <p:sp>
            <p:nvSpPr>
              <p:cNvPr id="110" name="Rectangle : coins arrondis 109">
                <a:extLst>
                  <a:ext uri="{FF2B5EF4-FFF2-40B4-BE49-F238E27FC236}">
                    <a16:creationId xmlns:a16="http://schemas.microsoft.com/office/drawing/2014/main" id="{48556728-4ACB-6E6D-44EC-60D5839E60B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111" name="Triangle 110">
                <a:extLst>
                  <a:ext uri="{FF2B5EF4-FFF2-40B4-BE49-F238E27FC236}">
                    <a16:creationId xmlns:a16="http://schemas.microsoft.com/office/drawing/2014/main" id="{5CEEFD8A-9070-B7DD-7310-E00E09023EC7}"/>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grpSp>
        <p:nvGrpSpPr>
          <p:cNvPr id="114" name="Groupe 113">
            <a:extLst>
              <a:ext uri="{FF2B5EF4-FFF2-40B4-BE49-F238E27FC236}">
                <a16:creationId xmlns:a16="http://schemas.microsoft.com/office/drawing/2014/main" id="{3E6BB5FE-86A3-DEF2-4446-8BF2F51DFEB9}"/>
              </a:ext>
            </a:extLst>
          </p:cNvPr>
          <p:cNvGrpSpPr/>
          <p:nvPr/>
        </p:nvGrpSpPr>
        <p:grpSpPr>
          <a:xfrm>
            <a:off x="3290091" y="4168903"/>
            <a:ext cx="1391686" cy="114072"/>
            <a:chOff x="-2495341" y="3582217"/>
            <a:chExt cx="1905855" cy="172651"/>
          </a:xfrm>
        </p:grpSpPr>
        <p:grpSp>
          <p:nvGrpSpPr>
            <p:cNvPr id="115" name="Groupe 114">
              <a:extLst>
                <a:ext uri="{FF2B5EF4-FFF2-40B4-BE49-F238E27FC236}">
                  <a16:creationId xmlns:a16="http://schemas.microsoft.com/office/drawing/2014/main" id="{C532B8B7-9D33-C8C4-326C-AC8AF0845006}"/>
                </a:ext>
              </a:extLst>
            </p:cNvPr>
            <p:cNvGrpSpPr/>
            <p:nvPr/>
          </p:nvGrpSpPr>
          <p:grpSpPr>
            <a:xfrm>
              <a:off x="-2495341" y="3582217"/>
              <a:ext cx="480140" cy="172651"/>
              <a:chOff x="5665724" y="5167205"/>
              <a:chExt cx="684635" cy="163349"/>
            </a:xfrm>
          </p:grpSpPr>
          <p:sp>
            <p:nvSpPr>
              <p:cNvPr id="122" name="Rectangle : coins arrondis 121">
                <a:extLst>
                  <a:ext uri="{FF2B5EF4-FFF2-40B4-BE49-F238E27FC236}">
                    <a16:creationId xmlns:a16="http://schemas.microsoft.com/office/drawing/2014/main" id="{74E2A40E-7561-C7B2-3CCF-6F9B85FDC5B6}"/>
                  </a:ext>
                </a:extLst>
              </p:cNvPr>
              <p:cNvSpPr/>
              <p:nvPr/>
            </p:nvSpPr>
            <p:spPr>
              <a:xfrm>
                <a:off x="5665724"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123" name="Triangle 122">
                <a:extLst>
                  <a:ext uri="{FF2B5EF4-FFF2-40B4-BE49-F238E27FC236}">
                    <a16:creationId xmlns:a16="http://schemas.microsoft.com/office/drawing/2014/main" id="{4DC05107-9F6C-868D-87B8-7F69C6DCA245}"/>
                  </a:ext>
                </a:extLst>
              </p:cNvPr>
              <p:cNvSpPr/>
              <p:nvPr/>
            </p:nvSpPr>
            <p:spPr>
              <a:xfrm rot="5400000">
                <a:off x="5667587" y="5216543"/>
                <a:ext cx="69668" cy="69669"/>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nvGrpSpPr>
            <p:cNvPr id="116" name="Groupe 115">
              <a:extLst>
                <a:ext uri="{FF2B5EF4-FFF2-40B4-BE49-F238E27FC236}">
                  <a16:creationId xmlns:a16="http://schemas.microsoft.com/office/drawing/2014/main" id="{395AEF28-13C4-E79D-DFF3-96647BE1B3EA}"/>
                </a:ext>
              </a:extLst>
            </p:cNvPr>
            <p:cNvGrpSpPr/>
            <p:nvPr/>
          </p:nvGrpSpPr>
          <p:grpSpPr>
            <a:xfrm>
              <a:off x="-1742125" y="3582217"/>
              <a:ext cx="480140" cy="172651"/>
              <a:chOff x="5780817" y="5167205"/>
              <a:chExt cx="684635" cy="163349"/>
            </a:xfrm>
          </p:grpSpPr>
          <p:sp>
            <p:nvSpPr>
              <p:cNvPr id="120" name="Rectangle : coins arrondis 119">
                <a:extLst>
                  <a:ext uri="{FF2B5EF4-FFF2-40B4-BE49-F238E27FC236}">
                    <a16:creationId xmlns:a16="http://schemas.microsoft.com/office/drawing/2014/main" id="{1DFD9189-1D95-A79C-7CA3-5E68757E9D50}"/>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121" name="Triangle 120">
                <a:extLst>
                  <a:ext uri="{FF2B5EF4-FFF2-40B4-BE49-F238E27FC236}">
                    <a16:creationId xmlns:a16="http://schemas.microsoft.com/office/drawing/2014/main" id="{05175F4F-55E7-6034-31C1-68BF968A2D2E}"/>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nvGrpSpPr>
            <p:cNvPr id="117" name="Groupe 116">
              <a:extLst>
                <a:ext uri="{FF2B5EF4-FFF2-40B4-BE49-F238E27FC236}">
                  <a16:creationId xmlns:a16="http://schemas.microsoft.com/office/drawing/2014/main" id="{7EBA5B92-514D-2AEF-4470-CC323FC994C1}"/>
                </a:ext>
              </a:extLst>
            </p:cNvPr>
            <p:cNvGrpSpPr/>
            <p:nvPr/>
          </p:nvGrpSpPr>
          <p:grpSpPr>
            <a:xfrm>
              <a:off x="-1069626" y="3582217"/>
              <a:ext cx="480140" cy="172651"/>
              <a:chOff x="5780817" y="5167205"/>
              <a:chExt cx="684635" cy="163349"/>
            </a:xfrm>
          </p:grpSpPr>
          <p:sp>
            <p:nvSpPr>
              <p:cNvPr id="118" name="Rectangle : coins arrondis 117">
                <a:extLst>
                  <a:ext uri="{FF2B5EF4-FFF2-40B4-BE49-F238E27FC236}">
                    <a16:creationId xmlns:a16="http://schemas.microsoft.com/office/drawing/2014/main" id="{3FA0CC2E-E367-2F46-D580-EEADCB9F72F9}"/>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119" name="Triangle 118">
                <a:extLst>
                  <a:ext uri="{FF2B5EF4-FFF2-40B4-BE49-F238E27FC236}">
                    <a16:creationId xmlns:a16="http://schemas.microsoft.com/office/drawing/2014/main" id="{BBC40F82-70AF-AAB9-1898-703A79F49B21}"/>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grpSp>
      <p:grpSp>
        <p:nvGrpSpPr>
          <p:cNvPr id="124" name="Groupe 123">
            <a:extLst>
              <a:ext uri="{FF2B5EF4-FFF2-40B4-BE49-F238E27FC236}">
                <a16:creationId xmlns:a16="http://schemas.microsoft.com/office/drawing/2014/main" id="{6759CFFE-F583-7FE5-E45B-249C14B754B2}"/>
              </a:ext>
            </a:extLst>
          </p:cNvPr>
          <p:cNvGrpSpPr/>
          <p:nvPr/>
        </p:nvGrpSpPr>
        <p:grpSpPr>
          <a:xfrm>
            <a:off x="3288168" y="4819360"/>
            <a:ext cx="350607" cy="114072"/>
            <a:chOff x="5780817" y="5143148"/>
            <a:chExt cx="684635" cy="163349"/>
          </a:xfrm>
        </p:grpSpPr>
        <p:sp>
          <p:nvSpPr>
            <p:cNvPr id="125" name="Rectangle : coins arrondis 124">
              <a:extLst>
                <a:ext uri="{FF2B5EF4-FFF2-40B4-BE49-F238E27FC236}">
                  <a16:creationId xmlns:a16="http://schemas.microsoft.com/office/drawing/2014/main" id="{2A4D1B97-21D1-8502-A360-6BEBC6C60E78}"/>
                </a:ext>
              </a:extLst>
            </p:cNvPr>
            <p:cNvSpPr/>
            <p:nvPr/>
          </p:nvSpPr>
          <p:spPr>
            <a:xfrm>
              <a:off x="5780817" y="5143148"/>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278" dirty="0"/>
            </a:p>
          </p:txBody>
        </p:sp>
        <p:sp>
          <p:nvSpPr>
            <p:cNvPr id="126" name="Triangle 125">
              <a:extLst>
                <a:ext uri="{FF2B5EF4-FFF2-40B4-BE49-F238E27FC236}">
                  <a16:creationId xmlns:a16="http://schemas.microsoft.com/office/drawing/2014/main" id="{E8306644-60F8-C974-C621-FA704592B29E}"/>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987"/>
            </a:p>
          </p:txBody>
        </p:sp>
      </p:grpSp>
      <p:sp>
        <p:nvSpPr>
          <p:cNvPr id="127" name="Rectangle 126">
            <a:extLst>
              <a:ext uri="{FF2B5EF4-FFF2-40B4-BE49-F238E27FC236}">
                <a16:creationId xmlns:a16="http://schemas.microsoft.com/office/drawing/2014/main" id="{624FA704-3FD7-4DE6-05FB-E611FC52BCFD}"/>
              </a:ext>
            </a:extLst>
          </p:cNvPr>
          <p:cNvSpPr/>
          <p:nvPr/>
        </p:nvSpPr>
        <p:spPr>
          <a:xfrm>
            <a:off x="4086524" y="393554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sp>
        <p:nvSpPr>
          <p:cNvPr id="128" name="Rectangle 127">
            <a:extLst>
              <a:ext uri="{FF2B5EF4-FFF2-40B4-BE49-F238E27FC236}">
                <a16:creationId xmlns:a16="http://schemas.microsoft.com/office/drawing/2014/main" id="{A5359978-8B8B-4D39-3EF4-1436A9E12C0A}"/>
              </a:ext>
            </a:extLst>
          </p:cNvPr>
          <p:cNvSpPr/>
          <p:nvPr/>
        </p:nvSpPr>
        <p:spPr>
          <a:xfrm>
            <a:off x="3947271" y="393504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grpSp>
        <p:nvGrpSpPr>
          <p:cNvPr id="129" name="Groupe 128">
            <a:extLst>
              <a:ext uri="{FF2B5EF4-FFF2-40B4-BE49-F238E27FC236}">
                <a16:creationId xmlns:a16="http://schemas.microsoft.com/office/drawing/2014/main" id="{92C690BD-D34A-15F7-5C70-DBD21A31B92D}"/>
              </a:ext>
            </a:extLst>
          </p:cNvPr>
          <p:cNvGrpSpPr/>
          <p:nvPr/>
        </p:nvGrpSpPr>
        <p:grpSpPr>
          <a:xfrm>
            <a:off x="3871283" y="3298216"/>
            <a:ext cx="139253" cy="496"/>
            <a:chOff x="1177413" y="754111"/>
            <a:chExt cx="93198" cy="332"/>
          </a:xfrm>
        </p:grpSpPr>
        <p:sp>
          <p:nvSpPr>
            <p:cNvPr id="130" name="Rectangle 129">
              <a:extLst>
                <a:ext uri="{FF2B5EF4-FFF2-40B4-BE49-F238E27FC236}">
                  <a16:creationId xmlns:a16="http://schemas.microsoft.com/office/drawing/2014/main" id="{625F0C1A-471E-339D-150A-A3BED51DB8EB}"/>
                </a:ext>
              </a:extLst>
            </p:cNvPr>
            <p:cNvSpPr/>
            <p:nvPr/>
          </p:nvSpPr>
          <p:spPr>
            <a:xfrm>
              <a:off x="1270611" y="75444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sp>
          <p:nvSpPr>
            <p:cNvPr id="131" name="Rectangle 130">
              <a:extLst>
                <a:ext uri="{FF2B5EF4-FFF2-40B4-BE49-F238E27FC236}">
                  <a16:creationId xmlns:a16="http://schemas.microsoft.com/office/drawing/2014/main" id="{40CE8B8E-B7A5-72FE-0953-7AEC54A0B21E}"/>
                </a:ext>
              </a:extLst>
            </p:cNvPr>
            <p:cNvSpPr/>
            <p:nvPr/>
          </p:nvSpPr>
          <p:spPr>
            <a:xfrm>
              <a:off x="1177413" y="754111"/>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86"/>
            </a:p>
          </p:txBody>
        </p:sp>
      </p:grpSp>
      <p:sp>
        <p:nvSpPr>
          <p:cNvPr id="132" name="Ellipse 131">
            <a:extLst>
              <a:ext uri="{FF2B5EF4-FFF2-40B4-BE49-F238E27FC236}">
                <a16:creationId xmlns:a16="http://schemas.microsoft.com/office/drawing/2014/main" id="{79CF232F-3F98-517E-D45E-9624CAC3220A}"/>
              </a:ext>
            </a:extLst>
          </p:cNvPr>
          <p:cNvSpPr/>
          <p:nvPr/>
        </p:nvSpPr>
        <p:spPr>
          <a:xfrm>
            <a:off x="4772711" y="3767939"/>
            <a:ext cx="53790" cy="537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3586"/>
          </a:p>
        </p:txBody>
      </p:sp>
      <p:cxnSp>
        <p:nvCxnSpPr>
          <p:cNvPr id="133" name="Connecteur en angle 132">
            <a:extLst>
              <a:ext uri="{FF2B5EF4-FFF2-40B4-BE49-F238E27FC236}">
                <a16:creationId xmlns:a16="http://schemas.microsoft.com/office/drawing/2014/main" id="{44CB7B2D-4499-A773-BE08-C3324FC4EB1D}"/>
              </a:ext>
            </a:extLst>
          </p:cNvPr>
          <p:cNvCxnSpPr>
            <a:cxnSpLocks/>
            <a:stCxn id="132" idx="2"/>
            <a:endCxn id="92" idx="0"/>
          </p:cNvCxnSpPr>
          <p:nvPr/>
        </p:nvCxnSpPr>
        <p:spPr>
          <a:xfrm rot="10800000" flipV="1">
            <a:off x="4502170" y="3794833"/>
            <a:ext cx="270544" cy="147861"/>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134" name="Ellipse 133">
            <a:extLst>
              <a:ext uri="{FF2B5EF4-FFF2-40B4-BE49-F238E27FC236}">
                <a16:creationId xmlns:a16="http://schemas.microsoft.com/office/drawing/2014/main" id="{F64C6F4F-4370-D787-922D-4E51FCEA8EE2}"/>
              </a:ext>
            </a:extLst>
          </p:cNvPr>
          <p:cNvSpPr/>
          <p:nvPr/>
        </p:nvSpPr>
        <p:spPr>
          <a:xfrm>
            <a:off x="3998401" y="3775411"/>
            <a:ext cx="53790" cy="5379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3586"/>
          </a:p>
        </p:txBody>
      </p:sp>
      <p:cxnSp>
        <p:nvCxnSpPr>
          <p:cNvPr id="135" name="Connecteur droit 134">
            <a:extLst>
              <a:ext uri="{FF2B5EF4-FFF2-40B4-BE49-F238E27FC236}">
                <a16:creationId xmlns:a16="http://schemas.microsoft.com/office/drawing/2014/main" id="{2F551EE9-08EF-1BEF-1295-7CD2E221D5AF}"/>
              </a:ext>
            </a:extLst>
          </p:cNvPr>
          <p:cNvCxnSpPr>
            <a:cxnSpLocks/>
          </p:cNvCxnSpPr>
          <p:nvPr/>
        </p:nvCxnSpPr>
        <p:spPr>
          <a:xfrm>
            <a:off x="2292138" y="3106542"/>
            <a:ext cx="0" cy="25039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55DBA2B7-45EF-005D-3F08-639423502D13}"/>
              </a:ext>
            </a:extLst>
          </p:cNvPr>
          <p:cNvSpPr/>
          <p:nvPr/>
        </p:nvSpPr>
        <p:spPr>
          <a:xfrm>
            <a:off x="481775" y="3047645"/>
            <a:ext cx="1797339" cy="2051844"/>
          </a:xfrm>
          <a:prstGeom prst="rect">
            <a:avLst/>
          </a:prstGeom>
        </p:spPr>
        <p:txBody>
          <a:bodyPr wrap="square">
            <a:spAutoFit/>
          </a:bodyPr>
          <a:lstStyle/>
          <a:p>
            <a:pPr algn="l">
              <a:lnSpc>
                <a:spcPct val="150000"/>
              </a:lnSpc>
              <a:spcBef>
                <a:spcPts val="75"/>
              </a:spcBef>
              <a:spcAft>
                <a:spcPts val="75"/>
              </a:spcAft>
            </a:pPr>
            <a:r>
              <a:rPr lang="fr-FR" sz="1200" b="1" dirty="0">
                <a:solidFill>
                  <a:srgbClr val="7F0055"/>
                </a:solidFill>
                <a:latin typeface="Courier New" panose="02070309020205020404" pitchFamily="49" charset="0"/>
                <a:cs typeface="Courier New" panose="02070309020205020404" pitchFamily="49" charset="0"/>
              </a:rPr>
              <a:t>do </a:t>
            </a:r>
            <a:r>
              <a:rPr lang="fr-FR" sz="1200" b="1" dirty="0">
                <a:latin typeface="Courier New" panose="02070309020205020404" pitchFamily="49" charset="0"/>
                <a:cs typeface="Courier New" panose="02070309020205020404" pitchFamily="49" charset="0"/>
              </a:rPr>
              <a:t>{</a:t>
            </a:r>
            <a:endParaRPr lang="fr-FR" sz="1200" b="1" dirty="0">
              <a:solidFill>
                <a:schemeClr val="bg1">
                  <a:lumMod val="50000"/>
                </a:schemeClr>
              </a:solidFill>
              <a:latin typeface="Courier New" panose="02070309020205020404" pitchFamily="49" charset="0"/>
              <a:cs typeface="Courier New" panose="02070309020205020404" pitchFamily="49" charset="0"/>
            </a:endParaRPr>
          </a:p>
          <a:p>
            <a:pPr algn="l">
              <a:spcBef>
                <a:spcPts val="75"/>
              </a:spcBef>
              <a:spcAft>
                <a:spcPts val="75"/>
              </a:spcAft>
            </a:pPr>
            <a:r>
              <a:rPr lang="fr-FR" sz="1200" b="1" dirty="0">
                <a:solidFill>
                  <a:srgbClr val="7F0055"/>
                </a:solidFill>
                <a:latin typeface="Courier New" panose="02070309020205020404" pitchFamily="49" charset="0"/>
                <a:cs typeface="Courier New" panose="02070309020205020404" pitchFamily="49" charset="0"/>
              </a:rPr>
              <a:t>  if</a:t>
            </a:r>
            <a:r>
              <a:rPr lang="fr-FR" sz="1200" b="1" dirty="0">
                <a:latin typeface="Courier New" panose="02070309020205020404" pitchFamily="49" charset="0"/>
                <a:cs typeface="Courier New" panose="02070309020205020404" pitchFamily="49" charset="0"/>
              </a:rPr>
              <a:t>(C(x)) {</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r>
              <a:rPr lang="fr-FR" sz="1200" b="1" dirty="0">
                <a:solidFill>
                  <a:schemeClr val="tx1">
                    <a:lumMod val="50000"/>
                    <a:lumOff val="50000"/>
                  </a:schemeClr>
                </a:solidFill>
                <a:latin typeface="Courier New" panose="02070309020205020404" pitchFamily="49" charset="0"/>
                <a:cs typeface="Courier New" panose="02070309020205020404" pitchFamily="49" charset="0"/>
              </a:rPr>
              <a:t>//</a:t>
            </a:r>
            <a:r>
              <a:rPr lang="fr-FR" sz="1200" b="1" i="1" dirty="0">
                <a:solidFill>
                  <a:schemeClr val="tx1">
                    <a:lumMod val="50000"/>
                    <a:lumOff val="50000"/>
                  </a:schemeClr>
                </a:solidFill>
                <a:latin typeface="Courier New" panose="02070309020205020404" pitchFamily="49" charset="0"/>
                <a:cs typeface="Courier New" panose="02070309020205020404" pitchFamily="49" charset="0"/>
              </a:rPr>
              <a:t> slow</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x = S(x);</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 </a:t>
            </a:r>
            <a:r>
              <a:rPr lang="fr-FR" sz="1200" b="1" dirty="0" err="1">
                <a:solidFill>
                  <a:srgbClr val="7F0055"/>
                </a:solidFill>
                <a:latin typeface="Courier New" panose="02070309020205020404" pitchFamily="49" charset="0"/>
                <a:cs typeface="Courier New" panose="02070309020205020404" pitchFamily="49" charset="0"/>
              </a:rPr>
              <a:t>else</a:t>
            </a:r>
            <a:r>
              <a:rPr lang="fr-FR" sz="1200" b="1" dirty="0">
                <a:latin typeface="Courier New" panose="02070309020205020404" pitchFamily="49" charset="0"/>
                <a:cs typeface="Courier New" panose="02070309020205020404" pitchFamily="49" charset="0"/>
              </a:rPr>
              <a:t> {</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r>
              <a:rPr lang="fr-FR" sz="1200" b="1" dirty="0">
                <a:solidFill>
                  <a:schemeClr val="tx1">
                    <a:lumMod val="50000"/>
                    <a:lumOff val="50000"/>
                  </a:schemeClr>
                </a:solidFill>
                <a:latin typeface="Courier New" panose="02070309020205020404" pitchFamily="49" charset="0"/>
                <a:cs typeface="Courier New" panose="02070309020205020404" pitchFamily="49" charset="0"/>
              </a:rPr>
              <a:t>//</a:t>
            </a:r>
            <a:r>
              <a:rPr lang="fr-FR" sz="1200" b="1" i="1" dirty="0">
                <a:solidFill>
                  <a:schemeClr val="tx1">
                    <a:lumMod val="50000"/>
                    <a:lumOff val="50000"/>
                  </a:schemeClr>
                </a:solidFill>
                <a:latin typeface="Courier New" panose="02070309020205020404" pitchFamily="49" charset="0"/>
                <a:cs typeface="Courier New" panose="02070309020205020404" pitchFamily="49" charset="0"/>
              </a:rPr>
              <a:t> </a:t>
            </a:r>
            <a:r>
              <a:rPr lang="fr-FR" sz="1200" b="1" i="1" dirty="0" err="1">
                <a:solidFill>
                  <a:schemeClr val="tx1">
                    <a:lumMod val="50000"/>
                    <a:lumOff val="50000"/>
                  </a:schemeClr>
                </a:solidFill>
                <a:latin typeface="Courier New" panose="02070309020205020404" pitchFamily="49" charset="0"/>
                <a:cs typeface="Courier New" panose="02070309020205020404" pitchFamily="49" charset="0"/>
              </a:rPr>
              <a:t>fast</a:t>
            </a:r>
            <a:endParaRPr lang="fr-FR" sz="1200" b="1" i="1" dirty="0">
              <a:solidFill>
                <a:schemeClr val="tx1">
                  <a:lumMod val="50000"/>
                  <a:lumOff val="50000"/>
                </a:schemeClr>
              </a:solidFill>
              <a:latin typeface="Courier New" panose="02070309020205020404" pitchFamily="49" charset="0"/>
              <a:cs typeface="Courier New" panose="02070309020205020404" pitchFamily="49" charset="0"/>
            </a:endParaRPr>
          </a:p>
          <a:p>
            <a:pPr algn="l">
              <a:spcBef>
                <a:spcPts val="75"/>
              </a:spcBef>
              <a:spcAft>
                <a:spcPts val="75"/>
              </a:spcAft>
            </a:pPr>
            <a:r>
              <a:rPr lang="fr-FR" sz="1200" b="1" dirty="0">
                <a:latin typeface="Courier New" panose="02070309020205020404" pitchFamily="49" charset="0"/>
                <a:cs typeface="Courier New" panose="02070309020205020404" pitchFamily="49" charset="0"/>
              </a:rPr>
              <a:t>    x = F(x);</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p>
          <a:p>
            <a:pPr algn="l">
              <a:spcBef>
                <a:spcPts val="75"/>
              </a:spcBef>
              <a:spcAft>
                <a:spcPts val="75"/>
              </a:spcAft>
            </a:pPr>
            <a:r>
              <a:rPr lang="fr-FR" sz="1200" b="1" dirty="0">
                <a:latin typeface="Courier New" panose="02070309020205020404" pitchFamily="49" charset="0"/>
                <a:cs typeface="Courier New" panose="02070309020205020404" pitchFamily="49" charset="0"/>
              </a:rPr>
              <a:t>} </a:t>
            </a:r>
            <a:r>
              <a:rPr lang="fr-FR" sz="1200" b="1" dirty="0" err="1">
                <a:latin typeface="Courier New" panose="02070309020205020404" pitchFamily="49" charset="0"/>
                <a:cs typeface="Courier New" panose="02070309020205020404" pitchFamily="49" charset="0"/>
              </a:rPr>
              <a:t>while</a:t>
            </a:r>
            <a:r>
              <a:rPr lang="fr-FR" sz="1200" b="1" dirty="0">
                <a:latin typeface="Courier New" panose="02070309020205020404" pitchFamily="49" charset="0"/>
                <a:cs typeface="Courier New" panose="02070309020205020404" pitchFamily="49" charset="0"/>
              </a:rPr>
              <a:t> (…)</a:t>
            </a:r>
          </a:p>
        </p:txBody>
      </p:sp>
      <p:cxnSp>
        <p:nvCxnSpPr>
          <p:cNvPr id="137" name="Connecteur droit 136">
            <a:extLst>
              <a:ext uri="{FF2B5EF4-FFF2-40B4-BE49-F238E27FC236}">
                <a16:creationId xmlns:a16="http://schemas.microsoft.com/office/drawing/2014/main" id="{BA7AEB05-6BA1-6F99-5B0F-A00D29CF62DF}"/>
              </a:ext>
            </a:extLst>
          </p:cNvPr>
          <p:cNvCxnSpPr>
            <a:cxnSpLocks/>
          </p:cNvCxnSpPr>
          <p:nvPr/>
        </p:nvCxnSpPr>
        <p:spPr>
          <a:xfrm>
            <a:off x="2092201" y="4219717"/>
            <a:ext cx="377791" cy="6222"/>
          </a:xfrm>
          <a:prstGeom prst="line">
            <a:avLst/>
          </a:prstGeom>
          <a:ln w="952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38" name="Groupe 137">
            <a:extLst>
              <a:ext uri="{FF2B5EF4-FFF2-40B4-BE49-F238E27FC236}">
                <a16:creationId xmlns:a16="http://schemas.microsoft.com/office/drawing/2014/main" id="{CAEB308A-7200-2541-39F4-73C10B0270FB}"/>
              </a:ext>
            </a:extLst>
          </p:cNvPr>
          <p:cNvGrpSpPr/>
          <p:nvPr/>
        </p:nvGrpSpPr>
        <p:grpSpPr>
          <a:xfrm>
            <a:off x="5028871" y="3071110"/>
            <a:ext cx="567257" cy="2503989"/>
            <a:chOff x="5132503" y="2497650"/>
            <a:chExt cx="567257" cy="2503989"/>
          </a:xfrm>
        </p:grpSpPr>
        <p:cxnSp>
          <p:nvCxnSpPr>
            <p:cNvPr id="139" name="Connecteur droit 138">
              <a:extLst>
                <a:ext uri="{FF2B5EF4-FFF2-40B4-BE49-F238E27FC236}">
                  <a16:creationId xmlns:a16="http://schemas.microsoft.com/office/drawing/2014/main" id="{0F11A9B9-858D-00DE-F011-E7B8167D0CF0}"/>
                </a:ext>
              </a:extLst>
            </p:cNvPr>
            <p:cNvCxnSpPr>
              <a:cxnSpLocks/>
            </p:cNvCxnSpPr>
            <p:nvPr/>
          </p:nvCxnSpPr>
          <p:spPr>
            <a:xfrm flipV="1">
              <a:off x="5132503" y="3643131"/>
              <a:ext cx="567257" cy="1"/>
            </a:xfrm>
            <a:prstGeom prst="line">
              <a:avLst/>
            </a:prstGeom>
            <a:ln w="952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0" name="Connecteur droit 139">
              <a:extLst>
                <a:ext uri="{FF2B5EF4-FFF2-40B4-BE49-F238E27FC236}">
                  <a16:creationId xmlns:a16="http://schemas.microsoft.com/office/drawing/2014/main" id="{CB8DF6F4-7E99-A6A7-AB4E-AA97ADE2861C}"/>
                </a:ext>
              </a:extLst>
            </p:cNvPr>
            <p:cNvCxnSpPr>
              <a:cxnSpLocks/>
            </p:cNvCxnSpPr>
            <p:nvPr/>
          </p:nvCxnSpPr>
          <p:spPr>
            <a:xfrm>
              <a:off x="5403130" y="2497650"/>
              <a:ext cx="0" cy="25039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46" name="Connecteur en angle 145">
            <a:extLst>
              <a:ext uri="{FF2B5EF4-FFF2-40B4-BE49-F238E27FC236}">
                <a16:creationId xmlns:a16="http://schemas.microsoft.com/office/drawing/2014/main" id="{24DD9D75-CA66-2DD7-A76C-2191D4AFAA71}"/>
              </a:ext>
            </a:extLst>
          </p:cNvPr>
          <p:cNvCxnSpPr>
            <a:cxnSpLocks/>
            <a:stCxn id="132" idx="2"/>
            <a:endCxn id="94" idx="0"/>
          </p:cNvCxnSpPr>
          <p:nvPr/>
        </p:nvCxnSpPr>
        <p:spPr>
          <a:xfrm rot="10800000" flipV="1">
            <a:off x="4026303" y="3794833"/>
            <a:ext cx="746409" cy="139517"/>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grpSp>
        <p:nvGrpSpPr>
          <p:cNvPr id="67" name="Groupe 66">
            <a:extLst>
              <a:ext uri="{FF2B5EF4-FFF2-40B4-BE49-F238E27FC236}">
                <a16:creationId xmlns:a16="http://schemas.microsoft.com/office/drawing/2014/main" id="{C0421DFB-33A4-7CB9-D88E-2556288C1E5F}"/>
              </a:ext>
            </a:extLst>
          </p:cNvPr>
          <p:cNvGrpSpPr/>
          <p:nvPr/>
        </p:nvGrpSpPr>
        <p:grpSpPr>
          <a:xfrm>
            <a:off x="3602185" y="3817994"/>
            <a:ext cx="1184395" cy="1316240"/>
            <a:chOff x="3871242" y="3400668"/>
            <a:chExt cx="1184395" cy="1316240"/>
          </a:xfrm>
        </p:grpSpPr>
        <p:cxnSp>
          <p:nvCxnSpPr>
            <p:cNvPr id="68" name="Connecteur en angle 67">
              <a:extLst>
                <a:ext uri="{FF2B5EF4-FFF2-40B4-BE49-F238E27FC236}">
                  <a16:creationId xmlns:a16="http://schemas.microsoft.com/office/drawing/2014/main" id="{18010914-8CE7-5157-A2F3-7F7EB23CAE67}"/>
                </a:ext>
              </a:extLst>
            </p:cNvPr>
            <p:cNvCxnSpPr>
              <a:cxnSpLocks/>
            </p:cNvCxnSpPr>
            <p:nvPr/>
          </p:nvCxnSpPr>
          <p:spPr>
            <a:xfrm rot="5400000" flipH="1" flipV="1">
              <a:off x="3805321" y="3466591"/>
              <a:ext cx="1316238" cy="1184395"/>
            </a:xfrm>
            <a:prstGeom prst="bentConnector3">
              <a:avLst>
                <a:gd name="adj1" fmla="val -6406"/>
              </a:avLst>
            </a:prstGeom>
            <a:ln w="38100">
              <a:solidFill>
                <a:srgbClr val="008F00"/>
              </a:solidFill>
              <a:headEnd type="none" w="med" len="med"/>
              <a:tailEnd type="none" w="sm" len="sm"/>
            </a:ln>
          </p:spPr>
          <p:style>
            <a:lnRef idx="2">
              <a:schemeClr val="dk1"/>
            </a:lnRef>
            <a:fillRef idx="0">
              <a:schemeClr val="dk1"/>
            </a:fillRef>
            <a:effectRef idx="1">
              <a:schemeClr val="dk1"/>
            </a:effectRef>
            <a:fontRef idx="minor">
              <a:schemeClr val="tx1"/>
            </a:fontRef>
          </p:style>
        </p:cxnSp>
        <p:cxnSp>
          <p:nvCxnSpPr>
            <p:cNvPr id="69" name="Connecteur en angle 116">
              <a:extLst>
                <a:ext uri="{FF2B5EF4-FFF2-40B4-BE49-F238E27FC236}">
                  <a16:creationId xmlns:a16="http://schemas.microsoft.com/office/drawing/2014/main" id="{8D857D7C-AFA8-AE05-58C4-4BEF32515031}"/>
                </a:ext>
              </a:extLst>
            </p:cNvPr>
            <p:cNvCxnSpPr>
              <a:cxnSpLocks/>
            </p:cNvCxnSpPr>
            <p:nvPr/>
          </p:nvCxnSpPr>
          <p:spPr>
            <a:xfrm rot="5400000">
              <a:off x="3773180" y="4110014"/>
              <a:ext cx="746356" cy="250156"/>
            </a:xfrm>
            <a:prstGeom prst="bentConnector3">
              <a:avLst>
                <a:gd name="adj1" fmla="val 84467"/>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70" name="Connecteur en angle 69">
              <a:extLst>
                <a:ext uri="{FF2B5EF4-FFF2-40B4-BE49-F238E27FC236}">
                  <a16:creationId xmlns:a16="http://schemas.microsoft.com/office/drawing/2014/main" id="{4A5760B1-6027-A54A-4C2D-0A943DBE17B1}"/>
                </a:ext>
              </a:extLst>
            </p:cNvPr>
            <p:cNvCxnSpPr>
              <a:cxnSpLocks/>
            </p:cNvCxnSpPr>
            <p:nvPr/>
          </p:nvCxnSpPr>
          <p:spPr>
            <a:xfrm rot="10800000" flipV="1">
              <a:off x="4274141" y="3400668"/>
              <a:ext cx="740723" cy="129855"/>
            </a:xfrm>
            <a:prstGeom prst="bentConnector2">
              <a:avLst/>
            </a:prstGeom>
            <a:ln w="38100">
              <a:solidFill>
                <a:srgbClr val="008F00"/>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grpSp>
      <p:sp>
        <p:nvSpPr>
          <p:cNvPr id="71" name="ZoneTexte 70">
            <a:extLst>
              <a:ext uri="{FF2B5EF4-FFF2-40B4-BE49-F238E27FC236}">
                <a16:creationId xmlns:a16="http://schemas.microsoft.com/office/drawing/2014/main" id="{84F6E6F5-3E90-6978-E4DB-1482B7661943}"/>
              </a:ext>
            </a:extLst>
          </p:cNvPr>
          <p:cNvSpPr txBox="1"/>
          <p:nvPr/>
        </p:nvSpPr>
        <p:spPr>
          <a:xfrm>
            <a:off x="4217726" y="3457288"/>
            <a:ext cx="627095" cy="400110"/>
          </a:xfrm>
          <a:prstGeom prst="rect">
            <a:avLst/>
          </a:prstGeom>
          <a:noFill/>
        </p:spPr>
        <p:txBody>
          <a:bodyPr wrap="none" rtlCol="0">
            <a:spAutoFit/>
          </a:bodyPr>
          <a:lstStyle/>
          <a:p>
            <a:r>
              <a:rPr lang="fr-FR" sz="2000" dirty="0">
                <a:solidFill>
                  <a:srgbClr val="008F00"/>
                </a:solidFill>
              </a:rPr>
              <a:t>80%</a:t>
            </a:r>
          </a:p>
        </p:txBody>
      </p:sp>
    </p:spTree>
    <p:extLst>
      <p:ext uri="{BB962C8B-B14F-4D97-AF65-F5344CB8AC3E}">
        <p14:creationId xmlns:p14="http://schemas.microsoft.com/office/powerpoint/2010/main" val="8120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fr-FR" sz="3200" noProof="0" dirty="0"/>
              <a:t>Disclaimer : my (biased) perspective</a:t>
            </a:r>
          </a:p>
        </p:txBody>
      </p:sp>
      <p:sp>
        <p:nvSpPr>
          <p:cNvPr id="195587" name="Rectangle 3"/>
          <p:cNvSpPr>
            <a:spLocks noGrp="1" noChangeArrowheads="1"/>
          </p:cNvSpPr>
          <p:nvPr>
            <p:ph type="body" idx="1"/>
          </p:nvPr>
        </p:nvSpPr>
        <p:spPr>
          <a:noFill/>
        </p:spPr>
        <p:txBody>
          <a:bodyPr lIns="0" rIns="0"/>
          <a:lstStyle/>
          <a:p>
            <a:pPr marL="0" indent="0" algn="ctr">
              <a:buNone/>
            </a:pPr>
            <a:r>
              <a:rPr lang="en-US" sz="2800" noProof="0" dirty="0">
                <a:solidFill>
                  <a:srgbClr val="FF0000"/>
                </a:solidFill>
              </a:rPr>
              <a:t>I am a computer engineer : I build computers</a:t>
            </a:r>
          </a:p>
          <a:p>
            <a:pPr marL="0" indent="0" algn="ctr">
              <a:buNone/>
            </a:pPr>
            <a:r>
              <a:rPr lang="en-US" b="0" dirty="0">
                <a:solidFill>
                  <a:schemeClr val="tx1"/>
                </a:solidFill>
              </a:rPr>
              <a:t>(I am mainly interested in embedded computers)</a:t>
            </a:r>
            <a:endParaRPr lang="en-US" b="0" noProof="0" dirty="0">
              <a:solidFill>
                <a:schemeClr val="tx1"/>
              </a:solidFill>
            </a:endParaRPr>
          </a:p>
        </p:txBody>
      </p:sp>
      <p:sp>
        <p:nvSpPr>
          <p:cNvPr id="14" name="Rectangle à coins arrondis 13"/>
          <p:cNvSpPr>
            <a:spLocks noChangeArrowheads="1"/>
          </p:cNvSpPr>
          <p:nvPr/>
        </p:nvSpPr>
        <p:spPr bwMode="auto">
          <a:xfrm>
            <a:off x="552223" y="2537851"/>
            <a:ext cx="3786187" cy="1450975"/>
          </a:xfrm>
          <a:prstGeom prst="roundRect">
            <a:avLst>
              <a:gd name="adj" fmla="val 16667"/>
            </a:avLst>
          </a:prstGeom>
          <a:solidFill>
            <a:schemeClr val="bg1"/>
          </a:solidFill>
          <a:ln w="3175">
            <a:solidFill>
              <a:schemeClr val="tx1"/>
            </a:solidFill>
            <a:round/>
            <a:headEnd/>
            <a:tailEnd/>
          </a:ln>
          <a:effectLst>
            <a:outerShdw blurRad="63500" dist="107763" dir="2700000" algn="ctr" rotWithShape="0">
              <a:schemeClr val="bg2">
                <a:alpha val="50000"/>
              </a:schemeClr>
            </a:outerShdw>
          </a:effectLst>
        </p:spPr>
        <p:txBody>
          <a:bodyPr lIns="198000" anchor="ctr"/>
          <a:lstStyle>
            <a:lvl1pPr defTabSz="457200">
              <a:defRPr>
                <a:solidFill>
                  <a:schemeClr val="tx1"/>
                </a:solidFill>
                <a:latin typeface="Arial" charset="0"/>
              </a:defRPr>
            </a:lvl1pPr>
            <a:lvl2pPr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a:r>
              <a:rPr lang="fr-FR" altLang="fr-FR" sz="2400" b="1" dirty="0"/>
              <a:t>FPGA </a:t>
            </a:r>
          </a:p>
          <a:p>
            <a:pPr algn="ctr"/>
            <a:r>
              <a:rPr lang="fr-FR" altLang="fr-FR" sz="2400" b="1" dirty="0" err="1"/>
              <a:t>Technology</a:t>
            </a:r>
            <a:endParaRPr lang="fr-FR" altLang="fr-FR" sz="2400" b="1" dirty="0"/>
          </a:p>
          <a:p>
            <a:endParaRPr lang="fr-FR" altLang="fr-FR" sz="800" b="1" dirty="0"/>
          </a:p>
        </p:txBody>
      </p:sp>
      <p:sp>
        <p:nvSpPr>
          <p:cNvPr id="15" name="Rectangle à coins arrondis 14"/>
          <p:cNvSpPr>
            <a:spLocks noChangeArrowheads="1"/>
          </p:cNvSpPr>
          <p:nvPr/>
        </p:nvSpPr>
        <p:spPr bwMode="auto">
          <a:xfrm>
            <a:off x="4695825" y="2561891"/>
            <a:ext cx="4022725" cy="1422400"/>
          </a:xfrm>
          <a:prstGeom prst="roundRect">
            <a:avLst>
              <a:gd name="adj" fmla="val 16667"/>
            </a:avLst>
          </a:prstGeom>
          <a:solidFill>
            <a:schemeClr val="bg1"/>
          </a:solidFill>
          <a:ln w="3175">
            <a:solidFill>
              <a:schemeClr val="tx1"/>
            </a:solidFill>
            <a:round/>
            <a:headEnd/>
            <a:tailEnd/>
          </a:ln>
          <a:effectLst>
            <a:outerShdw blurRad="63500" dist="107763" dir="2700000" algn="ctr" rotWithShape="0">
              <a:schemeClr val="bg2">
                <a:alpha val="50000"/>
              </a:schemeClr>
            </a:outerShdw>
          </a:effectLst>
        </p:spPr>
        <p:txBody>
          <a:bodyPr lIns="162000" rIns="54000" anchor="ctr"/>
          <a:lstStyle>
            <a:lvl1pPr defTabSz="457200">
              <a:defRPr>
                <a:solidFill>
                  <a:schemeClr val="tx1"/>
                </a:solidFill>
                <a:latin typeface="Arial" charset="0"/>
              </a:defRPr>
            </a:lvl1pPr>
            <a:lvl2pPr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a:r>
              <a:rPr lang="fr-FR" altLang="fr-FR" sz="2400" b="1" dirty="0"/>
              <a:t>Applications</a:t>
            </a:r>
          </a:p>
        </p:txBody>
      </p:sp>
      <p:sp>
        <p:nvSpPr>
          <p:cNvPr id="16" name="Rectangle à coins arrondis 15"/>
          <p:cNvSpPr>
            <a:spLocks noChangeArrowheads="1"/>
          </p:cNvSpPr>
          <p:nvPr/>
        </p:nvSpPr>
        <p:spPr bwMode="auto">
          <a:xfrm>
            <a:off x="539750" y="4209143"/>
            <a:ext cx="8208963" cy="1782082"/>
          </a:xfrm>
          <a:prstGeom prst="roundRect">
            <a:avLst>
              <a:gd name="adj" fmla="val 16667"/>
            </a:avLst>
          </a:prstGeom>
          <a:solidFill>
            <a:schemeClr val="bg1"/>
          </a:solidFill>
          <a:ln w="3175">
            <a:solidFill>
              <a:schemeClr val="tx1"/>
            </a:solidFill>
            <a:round/>
            <a:headEnd/>
            <a:tailEnd/>
          </a:ln>
          <a:effectLst>
            <a:outerShdw blurRad="63500" dist="107763" dir="2700000" algn="ctr" rotWithShape="0">
              <a:schemeClr val="bg2">
                <a:alpha val="50000"/>
              </a:schemeClr>
            </a:outerShdw>
          </a:effectLst>
        </p:spPr>
        <p:txBody>
          <a:bodyPr anchor="ctr"/>
          <a:lstStyle>
            <a:lvl1pPr defTabSz="457200">
              <a:defRPr>
                <a:solidFill>
                  <a:schemeClr val="tx1"/>
                </a:solidFill>
                <a:latin typeface="Arial" charset="0"/>
              </a:defRPr>
            </a:lvl1pPr>
            <a:lvl2pPr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a:r>
              <a:rPr lang="fr-FR" altLang="fr-FR" sz="2400" b="1" dirty="0"/>
              <a:t>CAD Tools &amp; </a:t>
            </a:r>
            <a:r>
              <a:rPr lang="fr-FR" altLang="fr-FR" sz="2400" b="1" dirty="0" err="1"/>
              <a:t>compilers</a:t>
            </a:r>
            <a:endParaRPr lang="fr-FR" altLang="fr-FR" sz="2400" b="1" dirty="0"/>
          </a:p>
          <a:p>
            <a:pPr algn="ctr"/>
            <a:endParaRPr lang="fr-FR" altLang="fr-FR" sz="1000" b="1" dirty="0"/>
          </a:p>
        </p:txBody>
      </p:sp>
      <p:sp>
        <p:nvSpPr>
          <p:cNvPr id="195591" name="AutoShape 7"/>
          <p:cNvSpPr>
            <a:spLocks noChangeArrowheads="1"/>
          </p:cNvSpPr>
          <p:nvPr/>
        </p:nvSpPr>
        <p:spPr bwMode="auto">
          <a:xfrm>
            <a:off x="3759881" y="3256871"/>
            <a:ext cx="1268412" cy="1276350"/>
          </a:xfrm>
          <a:custGeom>
            <a:avLst/>
            <a:gdLst>
              <a:gd name="G0" fmla="+- 8169957 0 0"/>
              <a:gd name="G1" fmla="+- -11796480 0 0"/>
              <a:gd name="G2" fmla="+- 8169957 0 -11796480"/>
              <a:gd name="G3" fmla="+- 10800 0 0"/>
              <a:gd name="G4" fmla="+- 0 0 8169957"/>
              <a:gd name="T0" fmla="*/ 360 256 1"/>
              <a:gd name="T1" fmla="*/ 0 256 1"/>
              <a:gd name="G5" fmla="+- G2 T0 T1"/>
              <a:gd name="G6" fmla="?: G2 G2 G5"/>
              <a:gd name="G7" fmla="+- 0 0 G6"/>
              <a:gd name="G8" fmla="+- 4717 0 0"/>
              <a:gd name="G9" fmla="+- 0 0 -11796480"/>
              <a:gd name="G10" fmla="+- 4717 0 2700"/>
              <a:gd name="G11" fmla="cos G10 8169957"/>
              <a:gd name="G12" fmla="sin G10 8169957"/>
              <a:gd name="G13" fmla="cos 13500 8169957"/>
              <a:gd name="G14" fmla="sin 13500 8169957"/>
              <a:gd name="G15" fmla="+- G11 10800 0"/>
              <a:gd name="G16" fmla="+- G12 10800 0"/>
              <a:gd name="G17" fmla="+- G13 10800 0"/>
              <a:gd name="G18" fmla="+- G14 10800 0"/>
              <a:gd name="G19" fmla="*/ 4717 1 2"/>
              <a:gd name="G20" fmla="+- G19 5400 0"/>
              <a:gd name="G21" fmla="cos G20 8169957"/>
              <a:gd name="G22" fmla="sin G20 8169957"/>
              <a:gd name="G23" fmla="+- G21 10800 0"/>
              <a:gd name="G24" fmla="+- G12 G23 G22"/>
              <a:gd name="G25" fmla="+- G22 G23 G11"/>
              <a:gd name="G26" fmla="cos 10800 8169957"/>
              <a:gd name="G27" fmla="sin 10800 8169957"/>
              <a:gd name="G28" fmla="cos 4717 8169957"/>
              <a:gd name="G29" fmla="sin 4717 8169957"/>
              <a:gd name="G30" fmla="+- G26 10800 0"/>
              <a:gd name="G31" fmla="+- G27 10800 0"/>
              <a:gd name="G32" fmla="+- G28 10800 0"/>
              <a:gd name="G33" fmla="+- G29 10800 0"/>
              <a:gd name="G34" fmla="+- G19 5400 0"/>
              <a:gd name="G35" fmla="cos G34 -11796480"/>
              <a:gd name="G36" fmla="sin G34 -11796480"/>
              <a:gd name="G37" fmla="+/ -11796480 8169957 2"/>
              <a:gd name="T2" fmla="*/ 180 256 1"/>
              <a:gd name="T3" fmla="*/ 0 256 1"/>
              <a:gd name="G38" fmla="+- G37 T2 T3"/>
              <a:gd name="G39" fmla="?: G2 G37 G38"/>
              <a:gd name="G40" fmla="cos 10800 G39"/>
              <a:gd name="G41" fmla="sin 10800 G39"/>
              <a:gd name="G42" fmla="cos 4717 G39"/>
              <a:gd name="G43" fmla="sin 4717 G39"/>
              <a:gd name="G44" fmla="+- G40 10800 0"/>
              <a:gd name="G45" fmla="+- G41 10800 0"/>
              <a:gd name="G46" fmla="+- G42 10800 0"/>
              <a:gd name="G47" fmla="+- G43 10800 0"/>
              <a:gd name="G48" fmla="+- G35 10800 0"/>
              <a:gd name="G49" fmla="+- G36 10800 0"/>
              <a:gd name="T4" fmla="*/ 20365 w 21600"/>
              <a:gd name="T5" fmla="*/ 5785 h 21600"/>
              <a:gd name="T6" fmla="*/ 3040 w 21600"/>
              <a:gd name="T7" fmla="*/ 10799 h 21600"/>
              <a:gd name="T8" fmla="*/ 14977 w 21600"/>
              <a:gd name="T9" fmla="*/ 8609 h 21600"/>
              <a:gd name="T10" fmla="*/ 3121 w 21600"/>
              <a:gd name="T11" fmla="*/ 21903 h 21600"/>
              <a:gd name="T12" fmla="*/ 1664 w 21600"/>
              <a:gd name="T13" fmla="*/ 13916 h 21600"/>
              <a:gd name="T14" fmla="*/ 9652 w 21600"/>
              <a:gd name="T15" fmla="*/ 1245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8117" y="14679"/>
                </a:moveTo>
                <a:cubicBezTo>
                  <a:pt x="8905" y="15224"/>
                  <a:pt x="9841" y="15516"/>
                  <a:pt x="10800" y="15516"/>
                </a:cubicBezTo>
                <a:cubicBezTo>
                  <a:pt x="13405" y="15517"/>
                  <a:pt x="15517" y="13405"/>
                  <a:pt x="15517" y="10800"/>
                </a:cubicBezTo>
                <a:cubicBezTo>
                  <a:pt x="15517" y="8194"/>
                  <a:pt x="13405" y="6083"/>
                  <a:pt x="10800" y="6083"/>
                </a:cubicBezTo>
                <a:cubicBezTo>
                  <a:pt x="8194" y="6083"/>
                  <a:pt x="6083" y="8194"/>
                  <a:pt x="6083" y="10800"/>
                </a:cubicBezTo>
                <a:lnTo>
                  <a:pt x="-1" y="10799"/>
                </a:lnTo>
                <a:cubicBezTo>
                  <a:pt x="0" y="4835"/>
                  <a:pt x="4835" y="0"/>
                  <a:pt x="10800" y="0"/>
                </a:cubicBezTo>
                <a:cubicBezTo>
                  <a:pt x="16764" y="0"/>
                  <a:pt x="21600" y="4835"/>
                  <a:pt x="21600" y="10800"/>
                </a:cubicBezTo>
                <a:cubicBezTo>
                  <a:pt x="21600" y="16764"/>
                  <a:pt x="16764" y="21600"/>
                  <a:pt x="10800" y="21600"/>
                </a:cubicBezTo>
                <a:cubicBezTo>
                  <a:pt x="8605" y="21599"/>
                  <a:pt x="6462" y="20931"/>
                  <a:pt x="4657" y="19683"/>
                </a:cubicBezTo>
                <a:lnTo>
                  <a:pt x="3121" y="21903"/>
                </a:lnTo>
                <a:lnTo>
                  <a:pt x="1664" y="13916"/>
                </a:lnTo>
                <a:lnTo>
                  <a:pt x="9652" y="12458"/>
                </a:lnTo>
                <a:lnTo>
                  <a:pt x="8117" y="14679"/>
                </a:lnTo>
                <a:close/>
              </a:path>
            </a:pathLst>
          </a:custGeom>
          <a:gradFill rotWithShape="1">
            <a:gsLst>
              <a:gs pos="0">
                <a:srgbClr val="FF9900"/>
              </a:gs>
              <a:gs pos="100000">
                <a:srgbClr val="CC3300"/>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wrap="none" anchor="ctr"/>
          <a:lstStyle/>
          <a:p>
            <a:endParaRPr lang="fr-FR"/>
          </a:p>
        </p:txBody>
      </p:sp>
      <p:sp>
        <p:nvSpPr>
          <p:cNvPr id="11" name="Espace réservé de la date 3">
            <a:extLst>
              <a:ext uri="{FF2B5EF4-FFF2-40B4-BE49-F238E27FC236}">
                <a16:creationId xmlns:a16="http://schemas.microsoft.com/office/drawing/2014/main" id="{71FC91BC-C33D-B00C-5EED-E06B274B9F5A}"/>
              </a:ext>
            </a:extLst>
          </p:cNvPr>
          <p:cNvSpPr txBox="1">
            <a:spLocks/>
          </p:cNvSpPr>
          <p:nvPr/>
        </p:nvSpPr>
        <p:spPr>
          <a:xfrm>
            <a:off x="609600" y="6508750"/>
            <a:ext cx="2133600" cy="365125"/>
          </a:xfrm>
          <a:prstGeom prst="rect">
            <a:avLst/>
          </a:prstGeom>
        </p:spPr>
        <p:txBody>
          <a:bodyPr vert="horz" wrap="square" lIns="91440" tIns="45720" rIns="91440" bIns="45720" numCol="1" anchor="t" anchorCtr="0" compatLnSpc="1">
            <a:prstTxWarp prst="textNoShape">
              <a:avLst/>
            </a:prstTxWarp>
          </a:bodyPr>
          <a:lstStyle>
            <a:defPPr>
              <a:defRPr lang="fr-FR"/>
            </a:defPPr>
            <a:lvl1pPr algn="ctr" defTabSz="457200" rtl="0" eaLnBrk="1" fontAlgn="base" hangingPunct="1">
              <a:spcBef>
                <a:spcPct val="0"/>
              </a:spcBef>
              <a:spcAft>
                <a:spcPct val="0"/>
              </a:spcAft>
              <a:defRPr sz="1600" kern="1200" smtClean="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47E3D6D9-1AEC-9D4D-ABBE-835D4AFD34D3}" type="datetime1">
              <a:rPr lang="fr-FR" altLang="fr-FR" smtClean="0"/>
              <a:pPr>
                <a:defRPr/>
              </a:pPr>
              <a:t>07/07/2022</a:t>
            </a:fld>
            <a:endParaRPr lang="fr-FR" altLang="fr-FR"/>
          </a:p>
        </p:txBody>
      </p:sp>
      <p:sp>
        <p:nvSpPr>
          <p:cNvPr id="12" name="Espace réservé du pied de page 4">
            <a:extLst>
              <a:ext uri="{FF2B5EF4-FFF2-40B4-BE49-F238E27FC236}">
                <a16:creationId xmlns:a16="http://schemas.microsoft.com/office/drawing/2014/main" id="{908D19E9-B911-FFFD-CD75-0F96EE50BE5F}"/>
              </a:ext>
            </a:extLst>
          </p:cNvPr>
          <p:cNvSpPr txBox="1">
            <a:spLocks/>
          </p:cNvSpPr>
          <p:nvPr/>
        </p:nvSpPr>
        <p:spPr>
          <a:xfrm>
            <a:off x="2874963" y="6508750"/>
            <a:ext cx="4978400" cy="365125"/>
          </a:xfrm>
          <a:prstGeom prst="rect">
            <a:avLst/>
          </a:prstGeom>
        </p:spPr>
        <p:txBody>
          <a:bodyPr/>
          <a:lstStyle>
            <a:defPPr>
              <a:defRPr lang="fr-FR"/>
            </a:defPPr>
            <a:lvl1pPr algn="ctr" defTabSz="457200" rtl="0" eaLnBrk="1" fontAlgn="base" hangingPunct="1">
              <a:spcBef>
                <a:spcPct val="0"/>
              </a:spcBef>
              <a:spcAft>
                <a:spcPct val="0"/>
              </a:spcAft>
              <a:defRPr sz="1600" kern="1200">
                <a:solidFill>
                  <a:schemeClr val="tx1"/>
                </a:solidFill>
                <a:latin typeface="+mn-lt"/>
                <a:ea typeface="ＭＳ Ｐゴシック" charset="0"/>
                <a:cs typeface="Myriad Pro"/>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r>
              <a:rPr lang="fr-FR"/>
              <a:t>Journée Calcul – GDR ISIS </a:t>
            </a:r>
            <a:endParaRPr lang="fr-FR" dirty="0"/>
          </a:p>
        </p:txBody>
      </p:sp>
      <p:sp>
        <p:nvSpPr>
          <p:cNvPr id="13" name="Espace réservé du numéro de diapositive 5">
            <a:extLst>
              <a:ext uri="{FF2B5EF4-FFF2-40B4-BE49-F238E27FC236}">
                <a16:creationId xmlns:a16="http://schemas.microsoft.com/office/drawing/2014/main" id="{0A1F747A-83A6-C0AC-93BD-A9C56B12DEFA}"/>
              </a:ext>
            </a:extLst>
          </p:cNvPr>
          <p:cNvSpPr txBox="1">
            <a:spLocks/>
          </p:cNvSpPr>
          <p:nvPr/>
        </p:nvSpPr>
        <p:spPr>
          <a:xfrm>
            <a:off x="8035925" y="6508750"/>
            <a:ext cx="803275" cy="365125"/>
          </a:xfrm>
          <a:prstGeom prst="rect">
            <a:avLst/>
          </a:prstGeom>
        </p:spPr>
        <p:txBody>
          <a:bodyPr vert="horz" wrap="square" lIns="91440" tIns="45720" rIns="91440" bIns="45720" numCol="1" anchor="t" anchorCtr="0" compatLnSpc="1">
            <a:prstTxWarp prst="textNoShape">
              <a:avLst/>
            </a:prstTxWarp>
          </a:bodyPr>
          <a:lstStyle>
            <a:defPPr>
              <a:defRPr lang="fr-FR"/>
            </a:defPPr>
            <a:lvl1pPr algn="ctr" defTabSz="457200" rtl="0" eaLnBrk="1" fontAlgn="base" hangingPunct="1">
              <a:spcBef>
                <a:spcPct val="0"/>
              </a:spcBef>
              <a:spcAft>
                <a:spcPct val="0"/>
              </a:spcAft>
              <a:defRPr sz="1600" kern="1200" smtClean="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DBD9ECEC-04D6-3843-88DC-A7C45AC16B9C}" type="slidenum">
              <a:rPr lang="fr-FR" altLang="fr-FR" smtClean="0"/>
              <a:pPr>
                <a:defRPr/>
              </a:pPr>
              <a:t>2</a:t>
            </a:fld>
            <a:endParaRPr lang="fr-FR" altLang="fr-FR"/>
          </a:p>
        </p:txBody>
      </p:sp>
    </p:spTree>
    <p:extLst>
      <p:ext uri="{BB962C8B-B14F-4D97-AF65-F5344CB8AC3E}">
        <p14:creationId xmlns:p14="http://schemas.microsoft.com/office/powerpoint/2010/main" val="4186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5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55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AEF9-29C4-63AA-A7AE-C39DBD8768DD}"/>
              </a:ext>
            </a:extLst>
          </p:cNvPr>
          <p:cNvSpPr>
            <a:spLocks noGrp="1"/>
          </p:cNvSpPr>
          <p:nvPr>
            <p:ph type="title"/>
          </p:nvPr>
        </p:nvSpPr>
        <p:spPr/>
        <p:txBody>
          <a:bodyPr/>
          <a:lstStyle/>
          <a:p>
            <a:r>
              <a:rPr lang="en-US" dirty="0"/>
              <a:t>Outline</a:t>
            </a:r>
          </a:p>
        </p:txBody>
      </p:sp>
      <p:sp>
        <p:nvSpPr>
          <p:cNvPr id="3" name="Espace réservé du contenu 2">
            <a:extLst>
              <a:ext uri="{FF2B5EF4-FFF2-40B4-BE49-F238E27FC236}">
                <a16:creationId xmlns:a16="http://schemas.microsoft.com/office/drawing/2014/main" id="{527FDB3B-6C06-3DD9-1FC9-646DFC170898}"/>
              </a:ext>
            </a:extLst>
          </p:cNvPr>
          <p:cNvSpPr>
            <a:spLocks noGrp="1"/>
          </p:cNvSpPr>
          <p:nvPr>
            <p:ph idx="1"/>
          </p:nvPr>
        </p:nvSpPr>
        <p:spPr/>
        <p:txBody>
          <a:bodyPr/>
          <a:lstStyle/>
          <a:p>
            <a:r>
              <a:rPr lang="en-US" b="0" dirty="0">
                <a:solidFill>
                  <a:schemeClr val="bg1">
                    <a:lumMod val="65000"/>
                  </a:schemeClr>
                </a:solidFill>
              </a:rPr>
              <a:t>High Level Synthesis in a nutshell</a:t>
            </a:r>
          </a:p>
          <a:p>
            <a:r>
              <a:rPr lang="en-US" b="0" dirty="0">
                <a:solidFill>
                  <a:schemeClr val="bg1">
                    <a:lumMod val="65000"/>
                  </a:schemeClr>
                </a:solidFill>
              </a:rPr>
              <a:t>Loop pipelining in High Level Synthesis</a:t>
            </a:r>
          </a:p>
          <a:p>
            <a:r>
              <a:rPr lang="en-US" b="0" dirty="0">
                <a:solidFill>
                  <a:schemeClr val="bg1">
                    <a:lumMod val="65000"/>
                  </a:schemeClr>
                </a:solidFill>
              </a:rPr>
              <a:t>The case for dynamic &amp; speculative pipelining</a:t>
            </a:r>
          </a:p>
          <a:p>
            <a:r>
              <a:rPr lang="en-US" dirty="0"/>
              <a:t>Overview of </a:t>
            </a:r>
            <a:r>
              <a:rPr lang="en-US" dirty="0" err="1"/>
              <a:t>SpecHLS</a:t>
            </a:r>
            <a:r>
              <a:rPr lang="en-US" dirty="0"/>
              <a:t> </a:t>
            </a:r>
          </a:p>
          <a:p>
            <a:r>
              <a:rPr lang="en-US" b="0" dirty="0">
                <a:solidFill>
                  <a:schemeClr val="bg1">
                    <a:lumMod val="65000"/>
                  </a:schemeClr>
                </a:solidFill>
              </a:rPr>
              <a:t>Performance evaluation &amp; results</a:t>
            </a:r>
          </a:p>
          <a:p>
            <a:r>
              <a:rPr lang="en-US" b="0" dirty="0">
                <a:solidFill>
                  <a:schemeClr val="bg1">
                    <a:lumMod val="65000"/>
                  </a:schemeClr>
                </a:solidFill>
              </a:rPr>
              <a:t>Conclusion &amp; ongoing work </a:t>
            </a:r>
          </a:p>
        </p:txBody>
      </p:sp>
      <p:sp>
        <p:nvSpPr>
          <p:cNvPr id="4" name="Espace réservé de la date 3">
            <a:extLst>
              <a:ext uri="{FF2B5EF4-FFF2-40B4-BE49-F238E27FC236}">
                <a16:creationId xmlns:a16="http://schemas.microsoft.com/office/drawing/2014/main" id="{487412A5-7DD2-463B-7594-79B99E522D48}"/>
              </a:ext>
            </a:extLst>
          </p:cNvPr>
          <p:cNvSpPr>
            <a:spLocks noGrp="1"/>
          </p:cNvSpPr>
          <p:nvPr>
            <p:ph type="dt" sz="half" idx="10"/>
          </p:nvPr>
        </p:nvSpPr>
        <p:spPr/>
        <p:txBody>
          <a:bodyPr/>
          <a:lstStyle/>
          <a:p>
            <a:pPr>
              <a:defRPr/>
            </a:pPr>
            <a:fld id="{47E3D6D9-1AEC-9D4D-ABBE-835D4AFD34D3}"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92E31CC-C02A-57D9-E2BD-46A2BA28AAF2}"/>
              </a:ext>
            </a:extLst>
          </p:cNvPr>
          <p:cNvSpPr>
            <a:spLocks noGrp="1"/>
          </p:cNvSpPr>
          <p:nvPr>
            <p:ph type="ftr" sz="quarter" idx="11"/>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F2451791-E7A7-AE48-4364-66D6A9B552CB}"/>
              </a:ext>
            </a:extLst>
          </p:cNvPr>
          <p:cNvSpPr>
            <a:spLocks noGrp="1"/>
          </p:cNvSpPr>
          <p:nvPr>
            <p:ph type="sldNum" sz="quarter" idx="12"/>
          </p:nvPr>
        </p:nvSpPr>
        <p:spPr/>
        <p:txBody>
          <a:bodyPr/>
          <a:lstStyle/>
          <a:p>
            <a:pPr>
              <a:defRPr/>
            </a:pPr>
            <a:fld id="{DBD9ECEC-04D6-3843-88DC-A7C45AC16B9C}" type="slidenum">
              <a:rPr lang="fr-FR" altLang="fr-FR" smtClean="0"/>
              <a:pPr>
                <a:defRPr/>
              </a:pPr>
              <a:t>20</a:t>
            </a:fld>
            <a:endParaRPr lang="fr-FR" altLang="fr-FR"/>
          </a:p>
        </p:txBody>
      </p:sp>
    </p:spTree>
    <p:extLst>
      <p:ext uri="{BB962C8B-B14F-4D97-AF65-F5344CB8AC3E}">
        <p14:creationId xmlns:p14="http://schemas.microsoft.com/office/powerpoint/2010/main" val="3586381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B93F8C6-3648-9B3D-911E-86E467695042}"/>
              </a:ext>
            </a:extLst>
          </p:cNvPr>
          <p:cNvSpPr>
            <a:spLocks noGrp="1"/>
          </p:cNvSpPr>
          <p:nvPr>
            <p:ph sz="half" idx="1"/>
          </p:nvPr>
        </p:nvSpPr>
        <p:spPr/>
        <p:txBody>
          <a:bodyPr/>
          <a:lstStyle/>
          <a:p>
            <a:endParaRPr lang="en-US"/>
          </a:p>
        </p:txBody>
      </p:sp>
      <p:sp>
        <p:nvSpPr>
          <p:cNvPr id="3" name="Espace réservé du contenu 2">
            <a:extLst>
              <a:ext uri="{FF2B5EF4-FFF2-40B4-BE49-F238E27FC236}">
                <a16:creationId xmlns:a16="http://schemas.microsoft.com/office/drawing/2014/main" id="{A6D790C4-E97D-C1DC-D8A3-7B0062A7CB6D}"/>
              </a:ext>
            </a:extLst>
          </p:cNvPr>
          <p:cNvSpPr>
            <a:spLocks noGrp="1"/>
          </p:cNvSpPr>
          <p:nvPr>
            <p:ph sz="half" idx="13"/>
          </p:nvPr>
        </p:nvSpPr>
        <p:spPr/>
        <p:txBody>
          <a:bodyPr/>
          <a:lstStyle/>
          <a:p>
            <a:endParaRPr lang="en-US"/>
          </a:p>
        </p:txBody>
      </p:sp>
      <p:sp>
        <p:nvSpPr>
          <p:cNvPr id="6" name="Espace réservé du numéro de diapositive 5">
            <a:extLst>
              <a:ext uri="{FF2B5EF4-FFF2-40B4-BE49-F238E27FC236}">
                <a16:creationId xmlns:a16="http://schemas.microsoft.com/office/drawing/2014/main" id="{F386EE62-CA9C-C51F-F5DE-7C9FD41273ED}"/>
              </a:ext>
            </a:extLst>
          </p:cNvPr>
          <p:cNvSpPr>
            <a:spLocks noGrp="1"/>
          </p:cNvSpPr>
          <p:nvPr>
            <p:ph type="sldNum" sz="quarter" idx="16"/>
          </p:nvPr>
        </p:nvSpPr>
        <p:spPr/>
        <p:txBody>
          <a:bodyPr/>
          <a:lstStyle/>
          <a:p>
            <a:pPr>
              <a:defRPr/>
            </a:pPr>
            <a:fld id="{76278404-3A45-144A-B4CB-24634C9936A8}" type="slidenum">
              <a:rPr lang="fr-FR" altLang="fr-FR" smtClean="0"/>
              <a:pPr>
                <a:defRPr/>
              </a:pPr>
              <a:t>21</a:t>
            </a:fld>
            <a:endParaRPr lang="fr-FR" altLang="fr-FR"/>
          </a:p>
        </p:txBody>
      </p:sp>
      <p:sp>
        <p:nvSpPr>
          <p:cNvPr id="7" name="Titre 6">
            <a:extLst>
              <a:ext uri="{FF2B5EF4-FFF2-40B4-BE49-F238E27FC236}">
                <a16:creationId xmlns:a16="http://schemas.microsoft.com/office/drawing/2014/main" id="{96F802BE-2A37-3ACB-5922-DA36EAFF5410}"/>
              </a:ext>
            </a:extLst>
          </p:cNvPr>
          <p:cNvSpPr>
            <a:spLocks noGrp="1"/>
          </p:cNvSpPr>
          <p:nvPr>
            <p:ph type="title"/>
          </p:nvPr>
        </p:nvSpPr>
        <p:spPr/>
        <p:txBody>
          <a:bodyPr/>
          <a:lstStyle/>
          <a:p>
            <a:r>
              <a:rPr lang="en-US" dirty="0" err="1"/>
              <a:t>SpecHLS</a:t>
            </a:r>
            <a:r>
              <a:rPr lang="en-US" dirty="0"/>
              <a:t> in a nutshell</a:t>
            </a:r>
          </a:p>
        </p:txBody>
      </p:sp>
      <p:pic>
        <p:nvPicPr>
          <p:cNvPr id="3074" name="Picture 2">
            <a:extLst>
              <a:ext uri="{FF2B5EF4-FFF2-40B4-BE49-F238E27FC236}">
                <a16:creationId xmlns:a16="http://schemas.microsoft.com/office/drawing/2014/main" id="{8ADD9365-B129-22C9-3E33-8223F0585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7" y="1579418"/>
            <a:ext cx="8932306" cy="4202526"/>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e la date 3">
            <a:extLst>
              <a:ext uri="{FF2B5EF4-FFF2-40B4-BE49-F238E27FC236}">
                <a16:creationId xmlns:a16="http://schemas.microsoft.com/office/drawing/2014/main" id="{6B8095E1-5E6C-540F-5D5D-582AD2EF28FC}"/>
              </a:ext>
            </a:extLst>
          </p:cNvPr>
          <p:cNvSpPr txBox="1">
            <a:spLocks/>
          </p:cNvSpPr>
          <p:nvPr/>
        </p:nvSpPr>
        <p:spPr>
          <a:xfrm>
            <a:off x="655900" y="6288829"/>
            <a:ext cx="21336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47E3D6D9-1AEC-9D4D-ABBE-835D4AFD34D3}" type="datetime1">
              <a:rPr lang="fr-FR" altLang="fr-FR" smtClean="0"/>
              <a:pPr>
                <a:defRPr/>
              </a:pPr>
              <a:t>07/07/2022</a:t>
            </a:fld>
            <a:endParaRPr lang="fr-FR" altLang="fr-FR" dirty="0"/>
          </a:p>
        </p:txBody>
      </p:sp>
      <p:sp>
        <p:nvSpPr>
          <p:cNvPr id="9" name="Espace réservé du pied de page 4">
            <a:extLst>
              <a:ext uri="{FF2B5EF4-FFF2-40B4-BE49-F238E27FC236}">
                <a16:creationId xmlns:a16="http://schemas.microsoft.com/office/drawing/2014/main" id="{B459481C-8D3E-8BF5-4D10-DF37D413EFDD}"/>
              </a:ext>
            </a:extLst>
          </p:cNvPr>
          <p:cNvSpPr txBox="1">
            <a:spLocks/>
          </p:cNvSpPr>
          <p:nvPr/>
        </p:nvSpPr>
        <p:spPr>
          <a:xfrm>
            <a:off x="2921263" y="6288829"/>
            <a:ext cx="49784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r>
              <a:rPr lang="fr-FR"/>
              <a:t>Journée Calcul – GDR ISIS </a:t>
            </a:r>
            <a:endParaRPr lang="fr-FR" dirty="0"/>
          </a:p>
        </p:txBody>
      </p:sp>
      <p:sp>
        <p:nvSpPr>
          <p:cNvPr id="10" name="Espace réservé du numéro de diapositive 5">
            <a:extLst>
              <a:ext uri="{FF2B5EF4-FFF2-40B4-BE49-F238E27FC236}">
                <a16:creationId xmlns:a16="http://schemas.microsoft.com/office/drawing/2014/main" id="{A9FA6931-FD5B-C19D-E31F-4CB787938C04}"/>
              </a:ext>
            </a:extLst>
          </p:cNvPr>
          <p:cNvSpPr txBox="1">
            <a:spLocks/>
          </p:cNvSpPr>
          <p:nvPr/>
        </p:nvSpPr>
        <p:spPr>
          <a:xfrm>
            <a:off x="8082225" y="6288829"/>
            <a:ext cx="803275"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DBD9ECEC-04D6-3843-88DC-A7C45AC16B9C}" type="slidenum">
              <a:rPr lang="fr-FR" altLang="fr-FR" smtClean="0"/>
              <a:pPr>
                <a:defRPr/>
              </a:pPr>
              <a:t>21</a:t>
            </a:fld>
            <a:endParaRPr lang="fr-FR" altLang="fr-FR"/>
          </a:p>
        </p:txBody>
      </p:sp>
    </p:spTree>
    <p:extLst>
      <p:ext uri="{BB962C8B-B14F-4D97-AF65-F5344CB8AC3E}">
        <p14:creationId xmlns:p14="http://schemas.microsoft.com/office/powerpoint/2010/main" val="2312378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62A0D71-40EE-C9B9-CA97-5B27973E93FF}"/>
              </a:ext>
            </a:extLst>
          </p:cNvPr>
          <p:cNvSpPr>
            <a:spLocks noGrp="1"/>
          </p:cNvSpPr>
          <p:nvPr>
            <p:ph type="sldNum" sz="quarter" idx="16"/>
          </p:nvPr>
        </p:nvSpPr>
        <p:spPr/>
        <p:txBody>
          <a:bodyPr/>
          <a:lstStyle/>
          <a:p>
            <a:pPr>
              <a:defRPr/>
            </a:pPr>
            <a:fld id="{76278404-3A45-144A-B4CB-24634C9936A8}" type="slidenum">
              <a:rPr lang="fr-FR" altLang="fr-FR" smtClean="0"/>
              <a:pPr>
                <a:defRPr/>
              </a:pPr>
              <a:t>22</a:t>
            </a:fld>
            <a:endParaRPr lang="fr-FR" altLang="fr-FR" dirty="0"/>
          </a:p>
        </p:txBody>
      </p:sp>
      <p:sp>
        <p:nvSpPr>
          <p:cNvPr id="7" name="Titre 6">
            <a:extLst>
              <a:ext uri="{FF2B5EF4-FFF2-40B4-BE49-F238E27FC236}">
                <a16:creationId xmlns:a16="http://schemas.microsoft.com/office/drawing/2014/main" id="{9F115922-48F2-F392-F181-D110DA081373}"/>
              </a:ext>
            </a:extLst>
          </p:cNvPr>
          <p:cNvSpPr>
            <a:spLocks noGrp="1"/>
          </p:cNvSpPr>
          <p:nvPr>
            <p:ph type="title"/>
          </p:nvPr>
        </p:nvSpPr>
        <p:spPr/>
        <p:txBody>
          <a:bodyPr/>
          <a:lstStyle/>
          <a:p>
            <a:r>
              <a:rPr lang="en-US" dirty="0"/>
              <a:t>Inside the SLP transformation</a:t>
            </a:r>
          </a:p>
        </p:txBody>
      </p:sp>
      <p:pic>
        <p:nvPicPr>
          <p:cNvPr id="9" name="Image 8">
            <a:extLst>
              <a:ext uri="{FF2B5EF4-FFF2-40B4-BE49-F238E27FC236}">
                <a16:creationId xmlns:a16="http://schemas.microsoft.com/office/drawing/2014/main" id="{7A36B718-E3A5-6071-648A-5E8AEA403CAC}"/>
              </a:ext>
            </a:extLst>
          </p:cNvPr>
          <p:cNvPicPr>
            <a:picLocks noChangeAspect="1"/>
          </p:cNvPicPr>
          <p:nvPr/>
        </p:nvPicPr>
        <p:blipFill>
          <a:blip r:embed="rId2"/>
          <a:stretch>
            <a:fillRect/>
          </a:stretch>
        </p:blipFill>
        <p:spPr>
          <a:xfrm>
            <a:off x="339634" y="1284960"/>
            <a:ext cx="1541818" cy="1773421"/>
          </a:xfrm>
          <a:prstGeom prst="rect">
            <a:avLst/>
          </a:prstGeom>
        </p:spPr>
      </p:pic>
      <p:pic>
        <p:nvPicPr>
          <p:cNvPr id="1026" name="Picture 2">
            <a:extLst>
              <a:ext uri="{FF2B5EF4-FFF2-40B4-BE49-F238E27FC236}">
                <a16:creationId xmlns:a16="http://schemas.microsoft.com/office/drawing/2014/main" id="{3AF2FE53-0131-5682-5E30-9EE73F1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83" y="4367120"/>
            <a:ext cx="1419790" cy="12479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D9A7854-F70C-EABF-C853-5185061D7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304" y="4000752"/>
            <a:ext cx="1998788" cy="2120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312CA06-1EA5-2BAE-1C49-7CCE83381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864" y="3779120"/>
            <a:ext cx="4899532" cy="25416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EF685C8-CB6D-248E-5001-B9F6B5AF8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109" y="-1321117"/>
            <a:ext cx="4190838" cy="19211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F2EF0F9-0102-761A-FABD-A8872F3D3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4136" y="-1840096"/>
            <a:ext cx="3792252" cy="21543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48C0B8B-DDAF-2EC1-57AE-B82E90BBF9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5043" y="1531054"/>
            <a:ext cx="4164715" cy="13219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avec flèche 12">
            <a:extLst>
              <a:ext uri="{FF2B5EF4-FFF2-40B4-BE49-F238E27FC236}">
                <a16:creationId xmlns:a16="http://schemas.microsoft.com/office/drawing/2014/main" id="{81CD83A6-9BA7-29E1-7E20-5C2A97D41826}"/>
              </a:ext>
            </a:extLst>
          </p:cNvPr>
          <p:cNvCxnSpPr>
            <a:cxnSpLocks/>
          </p:cNvCxnSpPr>
          <p:nvPr/>
        </p:nvCxnSpPr>
        <p:spPr>
          <a:xfrm>
            <a:off x="1685043" y="2328505"/>
            <a:ext cx="621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54345498-CB2F-DF3D-EF13-306036138A5E}"/>
              </a:ext>
            </a:extLst>
          </p:cNvPr>
          <p:cNvCxnSpPr>
            <a:cxnSpLocks/>
          </p:cNvCxnSpPr>
          <p:nvPr/>
        </p:nvCxnSpPr>
        <p:spPr>
          <a:xfrm flipH="1">
            <a:off x="3063928" y="2328505"/>
            <a:ext cx="458860" cy="167474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necteur droit avec flèche 24">
            <a:extLst>
              <a:ext uri="{FF2B5EF4-FFF2-40B4-BE49-F238E27FC236}">
                <a16:creationId xmlns:a16="http://schemas.microsoft.com/office/drawing/2014/main" id="{17E880CF-7CE5-684A-CCD9-C2391E602D36}"/>
              </a:ext>
            </a:extLst>
          </p:cNvPr>
          <p:cNvCxnSpPr>
            <a:cxnSpLocks/>
          </p:cNvCxnSpPr>
          <p:nvPr/>
        </p:nvCxnSpPr>
        <p:spPr>
          <a:xfrm>
            <a:off x="4380511" y="2374132"/>
            <a:ext cx="352662" cy="136940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necteur droit avec flèche 21">
            <a:extLst>
              <a:ext uri="{FF2B5EF4-FFF2-40B4-BE49-F238E27FC236}">
                <a16:creationId xmlns:a16="http://schemas.microsoft.com/office/drawing/2014/main" id="{FF3EDDBF-0BC9-FCB7-6BEA-C22DAEC21725}"/>
              </a:ext>
            </a:extLst>
          </p:cNvPr>
          <p:cNvCxnSpPr>
            <a:cxnSpLocks/>
          </p:cNvCxnSpPr>
          <p:nvPr/>
        </p:nvCxnSpPr>
        <p:spPr>
          <a:xfrm>
            <a:off x="5522976" y="2328505"/>
            <a:ext cx="97621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 name="Image 9">
            <a:extLst>
              <a:ext uri="{FF2B5EF4-FFF2-40B4-BE49-F238E27FC236}">
                <a16:creationId xmlns:a16="http://schemas.microsoft.com/office/drawing/2014/main" id="{DA4760E6-C0AB-1E34-00D1-6AC2F6694D17}"/>
              </a:ext>
            </a:extLst>
          </p:cNvPr>
          <p:cNvPicPr>
            <a:picLocks noChangeAspect="1"/>
          </p:cNvPicPr>
          <p:nvPr/>
        </p:nvPicPr>
        <p:blipFill>
          <a:blip r:embed="rId9"/>
          <a:stretch>
            <a:fillRect/>
          </a:stretch>
        </p:blipFill>
        <p:spPr>
          <a:xfrm>
            <a:off x="6367134" y="1100595"/>
            <a:ext cx="2319666" cy="2711720"/>
          </a:xfrm>
          <a:prstGeom prst="rect">
            <a:avLst/>
          </a:prstGeom>
        </p:spPr>
      </p:pic>
    </p:spTree>
    <p:extLst>
      <p:ext uri="{BB962C8B-B14F-4D97-AF65-F5344CB8AC3E}">
        <p14:creationId xmlns:p14="http://schemas.microsoft.com/office/powerpoint/2010/main" val="9476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7059FE2D-C84F-A84A-9DEC-0FCB89409A45}"/>
              </a:ext>
            </a:extLst>
          </p:cNvPr>
          <p:cNvSpPr/>
          <p:nvPr/>
        </p:nvSpPr>
        <p:spPr>
          <a:xfrm>
            <a:off x="118200" y="2196048"/>
            <a:ext cx="3827379" cy="3747180"/>
          </a:xfrm>
          <a:prstGeom prst="rect">
            <a:avLst/>
          </a:prstGeom>
        </p:spPr>
        <p:txBody>
          <a:bodyPr wrap="square">
            <a:spAutoFit/>
          </a:bodyPr>
          <a:lstStyle/>
          <a:p>
            <a:pPr>
              <a:spcBef>
                <a:spcPts val="149"/>
              </a:spcBef>
            </a:pPr>
            <a:r>
              <a:rPr lang="fr-FR" sz="1050" b="1" dirty="0">
                <a:solidFill>
                  <a:srgbClr val="7F0055"/>
                </a:solidFill>
                <a:latin typeface="Courier New" panose="02070309020205020404" pitchFamily="49" charset="0"/>
                <a:cs typeface="Courier New" panose="02070309020205020404" pitchFamily="49" charset="0"/>
              </a:rPr>
              <a:t>do</a:t>
            </a:r>
            <a:r>
              <a:rPr lang="fr-FR" sz="1050" b="1" dirty="0">
                <a:latin typeface="Courier New" panose="02070309020205020404" pitchFamily="49" charset="0"/>
                <a:cs typeface="Courier New" panose="02070309020205020404" pitchFamily="49" charset="0"/>
              </a:rPr>
              <a:t> {</a:t>
            </a:r>
          </a:p>
          <a:p>
            <a:pPr>
              <a:spcBef>
                <a:spcPts val="149"/>
              </a:spcBef>
              <a:spcAft>
                <a:spcPts val="448"/>
              </a:spcAft>
            </a:pPr>
            <a:r>
              <a:rPr lang="fr-FR" sz="1050" b="1" dirty="0">
                <a:solidFill>
                  <a:srgbClr val="7030A0"/>
                </a:solidFill>
                <a:latin typeface="Courier New" panose="02070309020205020404" pitchFamily="49" charset="0"/>
                <a:cs typeface="Courier New" panose="02070309020205020404" pitchFamily="49" charset="0"/>
              </a:rPr>
              <a:t>#</a:t>
            </a:r>
            <a:r>
              <a:rPr lang="fr-FR" sz="1050" b="1" dirty="0" err="1">
                <a:solidFill>
                  <a:srgbClr val="7030A0"/>
                </a:solidFill>
                <a:latin typeface="Courier New" panose="02070309020205020404" pitchFamily="49" charset="0"/>
                <a:cs typeface="Courier New" panose="02070309020205020404" pitchFamily="49" charset="0"/>
              </a:rPr>
              <a:t>pragma</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hls</a:t>
            </a:r>
            <a:r>
              <a:rPr lang="fr-FR" sz="1050" b="1" dirty="0">
                <a:latin typeface="Courier New" panose="02070309020205020404" pitchFamily="49" charset="0"/>
                <a:cs typeface="Courier New" panose="02070309020205020404" pitchFamily="49" charset="0"/>
              </a:rPr>
              <a:t> pipeline II=1</a:t>
            </a:r>
          </a:p>
          <a:p>
            <a:pPr>
              <a:spcBef>
                <a:spcPts val="149"/>
              </a:spcBef>
              <a:spcAft>
                <a:spcPts val="149"/>
              </a:spcAft>
            </a:pPr>
            <a:r>
              <a:rPr lang="fr-FR" sz="1050" b="1" dirty="0">
                <a:latin typeface="Courier New" panose="02070309020205020404" pitchFamily="49" charset="0"/>
                <a:cs typeface="Courier New" panose="02070309020205020404" pitchFamily="49" charset="0"/>
              </a:rPr>
              <a:t>    ctrl[</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C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a:t>
            </a:r>
            <a:r>
              <a:rPr lang="fr-FR" sz="1050" b="1" dirty="0">
                <a:solidFill>
                  <a:srgbClr val="FF0000"/>
                </a:solidFill>
                <a:latin typeface="Courier New" panose="02070309020205020404" pitchFamily="49" charset="0"/>
                <a:cs typeface="Courier New" panose="02070309020205020404" pitchFamily="49" charset="0"/>
              </a:rPr>
              <a:t>2</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S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a:t>
            </a:r>
            <a:r>
              <a:rPr lang="fr-FR" sz="1050" b="1" dirty="0">
                <a:solidFill>
                  <a:srgbClr val="FF0000"/>
                </a:solidFill>
                <a:latin typeface="Courier New" panose="02070309020205020404" pitchFamily="49" charset="0"/>
                <a:cs typeface="Courier New" panose="02070309020205020404" pitchFamily="49" charset="0"/>
              </a:rPr>
              <a:t>3</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F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H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    </a:t>
            </a:r>
          </a:p>
          <a:p>
            <a:pPr>
              <a:spcBef>
                <a:spcPts val="149"/>
              </a:spcBef>
              <a:spcAft>
                <a:spcPts val="149"/>
              </a:spcAft>
            </a:pPr>
            <a:endParaRPr lang="fr-FR" sz="8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solidFill>
                  <a:srgbClr val="FF0000"/>
                </a:solidFill>
                <a:latin typeface="Courier New" panose="02070309020205020404" pitchFamily="49" charset="0"/>
                <a:cs typeface="Courier New" panose="02070309020205020404" pitchFamily="49" charset="0"/>
              </a:rPr>
              <a:t>    </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a:solidFill>
                  <a:srgbClr val="7F0055"/>
                </a:solidFill>
                <a:latin typeface="Courier New" panose="02070309020205020404" pitchFamily="49" charset="0"/>
                <a:cs typeface="Courier New" panose="02070309020205020404" pitchFamily="49" charset="0"/>
              </a:rPr>
              <a:t> = </a:t>
            </a:r>
            <a:r>
              <a:rPr lang="fr-FR" sz="1050" b="1" dirty="0" err="1">
                <a:solidFill>
                  <a:srgbClr val="FF0000"/>
                </a:solidFill>
                <a:latin typeface="Courier New" panose="02070309020205020404" pitchFamily="49" charset="0"/>
                <a:cs typeface="Courier New" panose="02070309020205020404" pitchFamily="49" charset="0"/>
              </a:rPr>
              <a:t>nextState</a:t>
            </a:r>
            <a:r>
              <a:rPr lang="fr-FR" sz="1050" b="1" dirty="0">
                <a:latin typeface="Courier New" panose="02070309020205020404" pitchFamily="49" charset="0"/>
                <a:cs typeface="Courier New" panose="02070309020205020404" pitchFamily="49" charset="0"/>
              </a:rPr>
              <a:t>(</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err="1">
                <a:latin typeface="Courier New" panose="02070309020205020404" pitchFamily="49" charset="0"/>
                <a:cs typeface="Courier New" panose="02070309020205020404" pitchFamily="49" charset="0"/>
              </a:rPr>
              <a:t>,ctrl</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endParaRPr lang="fr-FR" sz="12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cs.rollback</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[t-4];</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x = </a:t>
            </a:r>
            <a:r>
              <a:rPr lang="fr-FR" sz="1050" b="1" dirty="0" err="1">
                <a:solidFill>
                  <a:srgbClr val="FF0000"/>
                </a:solidFill>
                <a:latin typeface="Courier New" panose="02070309020205020404" pitchFamily="49" charset="0"/>
                <a:cs typeface="Courier New" panose="02070309020205020404" pitchFamily="49" charset="0"/>
              </a:rPr>
              <a:t>cs.sel</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y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40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299"/>
              </a:spcBef>
              <a:spcAft>
                <a:spcPts val="598"/>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while</a:t>
            </a:r>
            <a:r>
              <a:rPr lang="fr-FR" sz="1050" b="1" dirty="0">
                <a:latin typeface="Courier New" panose="02070309020205020404" pitchFamily="49" charset="0"/>
                <a:cs typeface="Courier New" panose="02070309020205020404" pitchFamily="49" charset="0"/>
              </a:rPr>
              <a:t>(!(x &amp;&amp;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a:t>
            </a:r>
          </a:p>
        </p:txBody>
      </p:sp>
      <p:sp>
        <p:nvSpPr>
          <p:cNvPr id="2" name="Titre 1">
            <a:extLst>
              <a:ext uri="{FF2B5EF4-FFF2-40B4-BE49-F238E27FC236}">
                <a16:creationId xmlns:a16="http://schemas.microsoft.com/office/drawing/2014/main" id="{E5EB56BB-C98C-444B-B11C-9510A01F142D}"/>
              </a:ext>
            </a:extLst>
          </p:cNvPr>
          <p:cNvSpPr>
            <a:spLocks noGrp="1"/>
          </p:cNvSpPr>
          <p:nvPr>
            <p:ph type="title"/>
          </p:nvPr>
        </p:nvSpPr>
        <p:spPr/>
        <p:txBody>
          <a:bodyPr/>
          <a:lstStyle/>
          <a:p>
            <a:r>
              <a:rPr lang="fr-FR" dirty="0" err="1"/>
              <a:t>Understanding</a:t>
            </a:r>
            <a:r>
              <a:rPr lang="fr-FR" dirty="0"/>
              <a:t> SLP output</a:t>
            </a:r>
          </a:p>
        </p:txBody>
      </p:sp>
      <p:sp>
        <p:nvSpPr>
          <p:cNvPr id="3" name="Espace réservé du contenu 2">
            <a:extLst>
              <a:ext uri="{FF2B5EF4-FFF2-40B4-BE49-F238E27FC236}">
                <a16:creationId xmlns:a16="http://schemas.microsoft.com/office/drawing/2014/main" id="{44657A09-38EE-0347-98CE-DDECF967053F}"/>
              </a:ext>
            </a:extLst>
          </p:cNvPr>
          <p:cNvSpPr>
            <a:spLocks noGrp="1"/>
          </p:cNvSpPr>
          <p:nvPr>
            <p:ph idx="1"/>
          </p:nvPr>
        </p:nvSpPr>
        <p:spPr>
          <a:xfrm>
            <a:off x="309232" y="1285615"/>
            <a:ext cx="8557327" cy="1242838"/>
          </a:xfrm>
        </p:spPr>
        <p:txBody>
          <a:bodyPr/>
          <a:lstStyle/>
          <a:p>
            <a:r>
              <a:rPr lang="fr-FR" dirty="0"/>
              <a:t>Expose </a:t>
            </a:r>
            <a:r>
              <a:rPr lang="fr-FR" dirty="0" err="1"/>
              <a:t>reuse</a:t>
            </a:r>
            <a:r>
              <a:rPr lang="fr-FR" dirty="0"/>
              <a:t> distance in the source code </a:t>
            </a:r>
          </a:p>
        </p:txBody>
      </p:sp>
      <p:sp>
        <p:nvSpPr>
          <p:cNvPr id="6" name="Espace réservé du numéro de diapositive 5">
            <a:extLst>
              <a:ext uri="{FF2B5EF4-FFF2-40B4-BE49-F238E27FC236}">
                <a16:creationId xmlns:a16="http://schemas.microsoft.com/office/drawing/2014/main" id="{C1B373A1-2C66-9840-A7C7-E9CB7C535AB4}"/>
              </a:ext>
            </a:extLst>
          </p:cNvPr>
          <p:cNvSpPr>
            <a:spLocks noGrp="1"/>
          </p:cNvSpPr>
          <p:nvPr>
            <p:ph type="sldNum" sz="quarter" idx="12"/>
          </p:nvPr>
        </p:nvSpPr>
        <p:spPr/>
        <p:txBody>
          <a:bodyPr/>
          <a:lstStyle/>
          <a:p>
            <a:pPr>
              <a:defRPr/>
            </a:pPr>
            <a:fld id="{DBD9ECEC-04D6-3843-88DC-A7C45AC16B9C}" type="slidenum">
              <a:rPr lang="fr-FR" altLang="fr-FR" smtClean="0"/>
              <a:pPr>
                <a:defRPr/>
              </a:pPr>
              <a:t>23</a:t>
            </a:fld>
            <a:endParaRPr lang="fr-FR" altLang="fr-FR"/>
          </a:p>
        </p:txBody>
      </p:sp>
      <p:sp>
        <p:nvSpPr>
          <p:cNvPr id="99" name="Rectangle : coins arrondis 98">
            <a:extLst>
              <a:ext uri="{FF2B5EF4-FFF2-40B4-BE49-F238E27FC236}">
                <a16:creationId xmlns:a16="http://schemas.microsoft.com/office/drawing/2014/main" id="{B71A66CD-D888-1547-A013-DE4457E9FC34}"/>
              </a:ext>
            </a:extLst>
          </p:cNvPr>
          <p:cNvSpPr/>
          <p:nvPr/>
        </p:nvSpPr>
        <p:spPr>
          <a:xfrm>
            <a:off x="444642" y="2644149"/>
            <a:ext cx="3409627" cy="756303"/>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16" name="Groupe 115">
            <a:extLst>
              <a:ext uri="{FF2B5EF4-FFF2-40B4-BE49-F238E27FC236}">
                <a16:creationId xmlns:a16="http://schemas.microsoft.com/office/drawing/2014/main" id="{B6F2B73B-FB4C-BD43-A52A-C2CE15492910}"/>
              </a:ext>
            </a:extLst>
          </p:cNvPr>
          <p:cNvGrpSpPr/>
          <p:nvPr/>
        </p:nvGrpSpPr>
        <p:grpSpPr>
          <a:xfrm>
            <a:off x="3874869" y="2471046"/>
            <a:ext cx="2542974" cy="646331"/>
            <a:chOff x="6368122" y="3138515"/>
            <a:chExt cx="2542974" cy="646331"/>
          </a:xfrm>
        </p:grpSpPr>
        <p:sp>
          <p:nvSpPr>
            <p:cNvPr id="103" name="ZoneTexte 102">
              <a:extLst>
                <a:ext uri="{FF2B5EF4-FFF2-40B4-BE49-F238E27FC236}">
                  <a16:creationId xmlns:a16="http://schemas.microsoft.com/office/drawing/2014/main" id="{604F49F2-58CD-3C4A-BFF4-A7057874F068}"/>
                </a:ext>
              </a:extLst>
            </p:cNvPr>
            <p:cNvSpPr txBox="1"/>
            <p:nvPr/>
          </p:nvSpPr>
          <p:spPr>
            <a:xfrm>
              <a:off x="6368122" y="3138515"/>
              <a:ext cx="2542974" cy="646331"/>
            </a:xfrm>
            <a:prstGeom prst="rect">
              <a:avLst/>
            </a:prstGeom>
            <a:noFill/>
          </p:spPr>
          <p:txBody>
            <a:bodyPr wrap="square" rtlCol="0">
              <a:spAutoFit/>
            </a:bodyPr>
            <a:lstStyle/>
            <a:p>
              <a:r>
                <a:rPr lang="fr-FR" sz="1800" dirty="0"/>
                <a:t>     </a:t>
              </a:r>
              <a:r>
                <a:rPr lang="fr-FR" sz="1800" b="1" dirty="0" err="1">
                  <a:solidFill>
                    <a:srgbClr val="C00000"/>
                  </a:solidFill>
                </a:rPr>
                <a:t>datapath</a:t>
              </a:r>
              <a:r>
                <a:rPr lang="fr-FR" sz="1800" dirty="0"/>
                <a:t> </a:t>
              </a:r>
              <a:r>
                <a:rPr lang="fr-FR" sz="1800" dirty="0" err="1"/>
                <a:t>with</a:t>
              </a:r>
              <a:r>
                <a:rPr lang="fr-FR" sz="1800" dirty="0"/>
                <a:t> explicit pipeline </a:t>
              </a:r>
              <a:r>
                <a:rPr lang="fr-FR" sz="1800" dirty="0" err="1"/>
                <a:t>reuse</a:t>
              </a:r>
              <a:r>
                <a:rPr lang="fr-FR" sz="1800" dirty="0"/>
                <a:t> distance</a:t>
              </a:r>
            </a:p>
          </p:txBody>
        </p:sp>
        <p:sp>
          <p:nvSpPr>
            <p:cNvPr id="115" name="Ellipse 114">
              <a:extLst>
                <a:ext uri="{FF2B5EF4-FFF2-40B4-BE49-F238E27FC236}">
                  <a16:creationId xmlns:a16="http://schemas.microsoft.com/office/drawing/2014/main" id="{F5783C17-EBCA-D344-AA3D-93120D4A02CE}"/>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a:t>
              </a:r>
            </a:p>
          </p:txBody>
        </p:sp>
      </p:grpSp>
      <p:sp>
        <p:nvSpPr>
          <p:cNvPr id="100" name="Rectangle : coins arrondis 99">
            <a:extLst>
              <a:ext uri="{FF2B5EF4-FFF2-40B4-BE49-F238E27FC236}">
                <a16:creationId xmlns:a16="http://schemas.microsoft.com/office/drawing/2014/main" id="{C400FD75-081A-1A4C-BC9A-4E2AA60B6CB2}"/>
              </a:ext>
            </a:extLst>
          </p:cNvPr>
          <p:cNvSpPr/>
          <p:nvPr/>
        </p:nvSpPr>
        <p:spPr>
          <a:xfrm>
            <a:off x="444641" y="3865714"/>
            <a:ext cx="3409627" cy="756303"/>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Rectangle : coins arrondis 100">
            <a:extLst>
              <a:ext uri="{FF2B5EF4-FFF2-40B4-BE49-F238E27FC236}">
                <a16:creationId xmlns:a16="http://schemas.microsoft.com/office/drawing/2014/main" id="{E56AB76A-33AB-854B-8DEE-7C3C91CBA8AA}"/>
              </a:ext>
            </a:extLst>
          </p:cNvPr>
          <p:cNvSpPr/>
          <p:nvPr/>
        </p:nvSpPr>
        <p:spPr>
          <a:xfrm>
            <a:off x="490297" y="4646565"/>
            <a:ext cx="3409627" cy="807452"/>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8" name="Rectangle : coins arrondis 97">
            <a:extLst>
              <a:ext uri="{FF2B5EF4-FFF2-40B4-BE49-F238E27FC236}">
                <a16:creationId xmlns:a16="http://schemas.microsoft.com/office/drawing/2014/main" id="{C060AEAA-A2A3-E342-A5F0-D5A267EA7248}"/>
              </a:ext>
            </a:extLst>
          </p:cNvPr>
          <p:cNvSpPr/>
          <p:nvPr/>
        </p:nvSpPr>
        <p:spPr>
          <a:xfrm>
            <a:off x="444642" y="3406491"/>
            <a:ext cx="3409627" cy="297888"/>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23" name="Groupe 122">
            <a:extLst>
              <a:ext uri="{FF2B5EF4-FFF2-40B4-BE49-F238E27FC236}">
                <a16:creationId xmlns:a16="http://schemas.microsoft.com/office/drawing/2014/main" id="{A931ED7A-247F-DD4F-8698-96D4CAD415DF}"/>
              </a:ext>
            </a:extLst>
          </p:cNvPr>
          <p:cNvGrpSpPr/>
          <p:nvPr/>
        </p:nvGrpSpPr>
        <p:grpSpPr>
          <a:xfrm>
            <a:off x="3873223" y="3317787"/>
            <a:ext cx="2542974" cy="369332"/>
            <a:chOff x="6368122" y="3138515"/>
            <a:chExt cx="2542974" cy="369332"/>
          </a:xfrm>
        </p:grpSpPr>
        <p:sp>
          <p:nvSpPr>
            <p:cNvPr id="124" name="ZoneTexte 123">
              <a:extLst>
                <a:ext uri="{FF2B5EF4-FFF2-40B4-BE49-F238E27FC236}">
                  <a16:creationId xmlns:a16="http://schemas.microsoft.com/office/drawing/2014/main" id="{6659EE8D-EDE9-974A-BB64-E2EFC8506597}"/>
                </a:ext>
              </a:extLst>
            </p:cNvPr>
            <p:cNvSpPr txBox="1"/>
            <p:nvPr/>
          </p:nvSpPr>
          <p:spPr>
            <a:xfrm>
              <a:off x="6368122" y="3138515"/>
              <a:ext cx="2542974" cy="369332"/>
            </a:xfrm>
            <a:prstGeom prst="rect">
              <a:avLst/>
            </a:prstGeom>
            <a:noFill/>
          </p:spPr>
          <p:txBody>
            <a:bodyPr wrap="square" rtlCol="0">
              <a:spAutoFit/>
            </a:bodyPr>
            <a:lstStyle/>
            <a:p>
              <a:r>
                <a:rPr lang="fr-FR" sz="1800" dirty="0"/>
                <a:t>      control </a:t>
              </a:r>
              <a:r>
                <a:rPr lang="fr-FR" sz="1800" b="1" dirty="0">
                  <a:solidFill>
                    <a:srgbClr val="C00000"/>
                  </a:solidFill>
                </a:rPr>
                <a:t>FSM</a:t>
              </a:r>
            </a:p>
          </p:txBody>
        </p:sp>
        <p:sp>
          <p:nvSpPr>
            <p:cNvPr id="125" name="Ellipse 124">
              <a:extLst>
                <a:ext uri="{FF2B5EF4-FFF2-40B4-BE49-F238E27FC236}">
                  <a16:creationId xmlns:a16="http://schemas.microsoft.com/office/drawing/2014/main" id="{AEF94967-1843-7D4E-BBEE-93002F49021A}"/>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2</a:t>
              </a:r>
            </a:p>
          </p:txBody>
        </p:sp>
      </p:grpSp>
      <p:sp>
        <p:nvSpPr>
          <p:cNvPr id="134" name="Rectangle : coins arrondis 133">
            <a:extLst>
              <a:ext uri="{FF2B5EF4-FFF2-40B4-BE49-F238E27FC236}">
                <a16:creationId xmlns:a16="http://schemas.microsoft.com/office/drawing/2014/main" id="{E599FA6A-9D6B-F54B-A98B-A71E039BC928}"/>
              </a:ext>
            </a:extLst>
          </p:cNvPr>
          <p:cNvSpPr/>
          <p:nvPr/>
        </p:nvSpPr>
        <p:spPr>
          <a:xfrm>
            <a:off x="869277" y="5700021"/>
            <a:ext cx="1314532" cy="213636"/>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Bulle ronde 10">
            <a:extLst>
              <a:ext uri="{FF2B5EF4-FFF2-40B4-BE49-F238E27FC236}">
                <a16:creationId xmlns:a16="http://schemas.microsoft.com/office/drawing/2014/main" id="{AB634A23-A8B4-8C49-897A-CAC11AD7DE74}"/>
              </a:ext>
            </a:extLst>
          </p:cNvPr>
          <p:cNvSpPr/>
          <p:nvPr/>
        </p:nvSpPr>
        <p:spPr>
          <a:xfrm>
            <a:off x="12357" y="3122172"/>
            <a:ext cx="1598194" cy="891004"/>
          </a:xfrm>
          <a:prstGeom prst="wedgeEllipseCallout">
            <a:avLst>
              <a:gd name="adj1" fmla="val 78050"/>
              <a:gd name="adj2" fmla="val -87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rPr>
              <a:t>2 stage pipeline for </a:t>
            </a:r>
            <a:r>
              <a:rPr lang="fr-FR" sz="1400" dirty="0" err="1">
                <a:solidFill>
                  <a:schemeClr val="bg1"/>
                </a:solidFill>
              </a:rPr>
              <a:t>function</a:t>
            </a:r>
            <a:r>
              <a:rPr lang="fr-FR" sz="1400" dirty="0">
                <a:solidFill>
                  <a:schemeClr val="bg1"/>
                </a:solidFill>
              </a:rPr>
              <a:t> </a:t>
            </a:r>
            <a:r>
              <a:rPr lang="fr-FR" sz="1400" b="1" dirty="0">
                <a:solidFill>
                  <a:schemeClr val="bg1"/>
                </a:solidFill>
                <a:latin typeface="Courier" pitchFamily="2" charset="0"/>
              </a:rPr>
              <a:t>C</a:t>
            </a:r>
          </a:p>
        </p:txBody>
      </p:sp>
      <p:sp>
        <p:nvSpPr>
          <p:cNvPr id="34" name="Bulle ronde 33">
            <a:extLst>
              <a:ext uri="{FF2B5EF4-FFF2-40B4-BE49-F238E27FC236}">
                <a16:creationId xmlns:a16="http://schemas.microsoft.com/office/drawing/2014/main" id="{0C212CD6-E35E-E841-89BB-98E6EE3D9A33}"/>
              </a:ext>
            </a:extLst>
          </p:cNvPr>
          <p:cNvSpPr/>
          <p:nvPr/>
        </p:nvSpPr>
        <p:spPr>
          <a:xfrm>
            <a:off x="1403072" y="4130259"/>
            <a:ext cx="1598194" cy="891004"/>
          </a:xfrm>
          <a:prstGeom prst="wedgeEllipseCallout">
            <a:avLst>
              <a:gd name="adj1" fmla="val -3360"/>
              <a:gd name="adj2" fmla="val -17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rPr>
              <a:t>3 stage pipeline for </a:t>
            </a:r>
            <a:r>
              <a:rPr lang="fr-FR" sz="1400" dirty="0" err="1">
                <a:solidFill>
                  <a:schemeClr val="bg1"/>
                </a:solidFill>
              </a:rPr>
              <a:t>function</a:t>
            </a:r>
            <a:r>
              <a:rPr lang="fr-FR" sz="1400" dirty="0">
                <a:solidFill>
                  <a:schemeClr val="bg1"/>
                </a:solidFill>
              </a:rPr>
              <a:t> </a:t>
            </a:r>
            <a:r>
              <a:rPr lang="fr-FR" sz="1400" b="1" dirty="0">
                <a:solidFill>
                  <a:schemeClr val="bg1"/>
                </a:solidFill>
                <a:latin typeface="Courier" pitchFamily="2" charset="0"/>
              </a:rPr>
              <a:t>S</a:t>
            </a:r>
          </a:p>
        </p:txBody>
      </p:sp>
      <p:sp>
        <p:nvSpPr>
          <p:cNvPr id="13" name="Ellipse 12">
            <a:extLst>
              <a:ext uri="{FF2B5EF4-FFF2-40B4-BE49-F238E27FC236}">
                <a16:creationId xmlns:a16="http://schemas.microsoft.com/office/drawing/2014/main" id="{3547434E-9FA1-B946-B684-F87DAA73A127}"/>
              </a:ext>
            </a:extLst>
          </p:cNvPr>
          <p:cNvSpPr/>
          <p:nvPr/>
        </p:nvSpPr>
        <p:spPr>
          <a:xfrm>
            <a:off x="2048580" y="2629549"/>
            <a:ext cx="173866" cy="1874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9AB4F844-65E7-8944-A285-44BB2A6B67CE}"/>
              </a:ext>
            </a:extLst>
          </p:cNvPr>
          <p:cNvSpPr/>
          <p:nvPr/>
        </p:nvSpPr>
        <p:spPr>
          <a:xfrm>
            <a:off x="2048580" y="2816370"/>
            <a:ext cx="173866" cy="1874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513A034E-E5EB-364A-9462-61830DA2AC20}"/>
              </a:ext>
            </a:extLst>
          </p:cNvPr>
          <p:cNvGrpSpPr/>
          <p:nvPr/>
        </p:nvGrpSpPr>
        <p:grpSpPr>
          <a:xfrm>
            <a:off x="6766459" y="2680906"/>
            <a:ext cx="2099027" cy="2208746"/>
            <a:chOff x="6393335" y="2983343"/>
            <a:chExt cx="2183242" cy="2378360"/>
          </a:xfrm>
        </p:grpSpPr>
        <p:cxnSp>
          <p:nvCxnSpPr>
            <p:cNvPr id="25" name="Connecteur en angle 24">
              <a:extLst>
                <a:ext uri="{FF2B5EF4-FFF2-40B4-BE49-F238E27FC236}">
                  <a16:creationId xmlns:a16="http://schemas.microsoft.com/office/drawing/2014/main" id="{2AE0D89B-AD26-7845-9330-70C9B74CE206}"/>
                </a:ext>
              </a:extLst>
            </p:cNvPr>
            <p:cNvCxnSpPr>
              <a:cxnSpLocks/>
              <a:stCxn id="88" idx="0"/>
            </p:cNvCxnSpPr>
            <p:nvPr/>
          </p:nvCxnSpPr>
          <p:spPr>
            <a:xfrm rot="5400000" flipH="1" flipV="1">
              <a:off x="5958507" y="3781972"/>
              <a:ext cx="2341603" cy="817859"/>
            </a:xfrm>
            <a:prstGeom prst="bentConnector5">
              <a:avLst>
                <a:gd name="adj1" fmla="val -4184"/>
                <a:gd name="adj2" fmla="val 161761"/>
                <a:gd name="adj3" fmla="val 106788"/>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6" name="Rectangle : coins arrondis 25">
              <a:extLst>
                <a:ext uri="{FF2B5EF4-FFF2-40B4-BE49-F238E27FC236}">
                  <a16:creationId xmlns:a16="http://schemas.microsoft.com/office/drawing/2014/main" id="{069B5616-E840-E741-848B-F9BAFC55D992}"/>
                </a:ext>
              </a:extLst>
            </p:cNvPr>
            <p:cNvSpPr/>
            <p:nvPr/>
          </p:nvSpPr>
          <p:spPr>
            <a:xfrm>
              <a:off x="7450832" y="4166430"/>
              <a:ext cx="313006" cy="63832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 </a:t>
              </a:r>
            </a:p>
            <a:p>
              <a:pPr algn="ctr"/>
              <a:endParaRPr lang="fr-FR" sz="100" b="1" dirty="0">
                <a:solidFill>
                  <a:schemeClr val="tx1"/>
                </a:solidFill>
                <a:latin typeface="Calibri" panose="020F0502020204030204" pitchFamily="34" charset="0"/>
                <a:cs typeface="Calibri" panose="020F0502020204030204" pitchFamily="34" charset="0"/>
              </a:endParaRPr>
            </a:p>
            <a:p>
              <a:pPr algn="ctr"/>
              <a:r>
                <a:rPr lang="fr-FR" sz="900" b="1" dirty="0">
                  <a:solidFill>
                    <a:schemeClr val="tx1"/>
                  </a:solidFill>
                  <a:latin typeface="Calibri" panose="020F0502020204030204" pitchFamily="34" charset="0"/>
                  <a:cs typeface="Calibri" panose="020F0502020204030204" pitchFamily="34" charset="0"/>
                </a:rPr>
                <a:t>C</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27" name="Connecteur en angle 26">
              <a:extLst>
                <a:ext uri="{FF2B5EF4-FFF2-40B4-BE49-F238E27FC236}">
                  <a16:creationId xmlns:a16="http://schemas.microsoft.com/office/drawing/2014/main" id="{F6E562CB-DFCD-F240-A673-F543A4492FB5}"/>
                </a:ext>
              </a:extLst>
            </p:cNvPr>
            <p:cNvCxnSpPr>
              <a:cxnSpLocks/>
              <a:stCxn id="26" idx="2"/>
              <a:endCxn id="51" idx="1"/>
            </p:cNvCxnSpPr>
            <p:nvPr/>
          </p:nvCxnSpPr>
          <p:spPr>
            <a:xfrm rot="16200000" flipH="1">
              <a:off x="7840633" y="4571460"/>
              <a:ext cx="152039" cy="618636"/>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8" name="Rectangle : coins arrondis 27">
              <a:extLst>
                <a:ext uri="{FF2B5EF4-FFF2-40B4-BE49-F238E27FC236}">
                  <a16:creationId xmlns:a16="http://schemas.microsoft.com/office/drawing/2014/main" id="{8E36AAD6-5D1E-CD4B-B90D-8A866EE77BA3}"/>
                </a:ext>
              </a:extLst>
            </p:cNvPr>
            <p:cNvSpPr/>
            <p:nvPr/>
          </p:nvSpPr>
          <p:spPr>
            <a:xfrm>
              <a:off x="6989983" y="4158085"/>
              <a:ext cx="282972" cy="32119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F</a:t>
              </a:r>
            </a:p>
            <a:p>
              <a:pPr algn="ctr"/>
              <a:r>
                <a:rPr lang="fr-FR" sz="200" b="1" dirty="0">
                  <a:solidFill>
                    <a:schemeClr val="tx1"/>
                  </a:solidFill>
                  <a:latin typeface="Calibri" panose="020F0502020204030204" pitchFamily="34" charset="0"/>
                  <a:cs typeface="Calibri" panose="020F0502020204030204" pitchFamily="34" charset="0"/>
                </a:rPr>
                <a:t> </a:t>
              </a:r>
            </a:p>
          </p:txBody>
        </p:sp>
        <p:cxnSp>
          <p:nvCxnSpPr>
            <p:cNvPr id="29" name="Connecteur en angle 28">
              <a:extLst>
                <a:ext uri="{FF2B5EF4-FFF2-40B4-BE49-F238E27FC236}">
                  <a16:creationId xmlns:a16="http://schemas.microsoft.com/office/drawing/2014/main" id="{B934AC00-248D-E242-B32D-B3106CDB606D}"/>
                </a:ext>
              </a:extLst>
            </p:cNvPr>
            <p:cNvCxnSpPr>
              <a:cxnSpLocks/>
              <a:stCxn id="32" idx="2"/>
              <a:endCxn id="90" idx="1"/>
            </p:cNvCxnSpPr>
            <p:nvPr/>
          </p:nvCxnSpPr>
          <p:spPr>
            <a:xfrm rot="5400000">
              <a:off x="6520885" y="5199129"/>
              <a:ext cx="107209" cy="1986"/>
            </a:xfrm>
            <a:prstGeom prst="bentConnector3">
              <a:avLst>
                <a:gd name="adj1" fmla="val 50000"/>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0" name="Groupe 29">
              <a:extLst>
                <a:ext uri="{FF2B5EF4-FFF2-40B4-BE49-F238E27FC236}">
                  <a16:creationId xmlns:a16="http://schemas.microsoft.com/office/drawing/2014/main" id="{09B80E5C-9D5E-4A48-9777-C9FEE91B6E66}"/>
                </a:ext>
              </a:extLst>
            </p:cNvPr>
            <p:cNvGrpSpPr/>
            <p:nvPr/>
          </p:nvGrpSpPr>
          <p:grpSpPr>
            <a:xfrm rot="5400000">
              <a:off x="6666060" y="5082494"/>
              <a:ext cx="108639" cy="449778"/>
              <a:chOff x="8597268" y="4093688"/>
              <a:chExt cx="189810" cy="848926"/>
            </a:xfrm>
          </p:grpSpPr>
          <p:sp>
            <p:nvSpPr>
              <p:cNvPr id="88" name="Trapèze 87">
                <a:extLst>
                  <a:ext uri="{FF2B5EF4-FFF2-40B4-BE49-F238E27FC236}">
                    <a16:creationId xmlns:a16="http://schemas.microsoft.com/office/drawing/2014/main" id="{637B880D-7340-F94C-A1A2-2A6609836D07}"/>
                  </a:ext>
                </a:extLst>
              </p:cNvPr>
              <p:cNvSpPr/>
              <p:nvPr/>
            </p:nvSpPr>
            <p:spPr>
              <a:xfrm rot="5400000">
                <a:off x="8281277" y="4436813"/>
                <a:ext cx="848926" cy="162676"/>
              </a:xfrm>
              <a:prstGeom prst="trapezoid">
                <a:avLst>
                  <a:gd name="adj" fmla="val 5979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sz="1000"/>
              </a:p>
            </p:txBody>
          </p:sp>
          <p:sp>
            <p:nvSpPr>
              <p:cNvPr id="89" name="Rectangle 88">
                <a:extLst>
                  <a:ext uri="{FF2B5EF4-FFF2-40B4-BE49-F238E27FC236}">
                    <a16:creationId xmlns:a16="http://schemas.microsoft.com/office/drawing/2014/main" id="{66647CA9-2D0A-444F-82E5-3BF829A5E935}"/>
                  </a:ext>
                </a:extLst>
              </p:cNvPr>
              <p:cNvSpPr/>
              <p:nvPr/>
            </p:nvSpPr>
            <p:spPr>
              <a:xfrm>
                <a:off x="8597268" y="4212110"/>
                <a:ext cx="45719" cy="45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sp>
            <p:nvSpPr>
              <p:cNvPr id="90" name="Rectangle 89">
                <a:extLst>
                  <a:ext uri="{FF2B5EF4-FFF2-40B4-BE49-F238E27FC236}">
                    <a16:creationId xmlns:a16="http://schemas.microsoft.com/office/drawing/2014/main" id="{E6E5088D-5FD1-C64A-8801-4EB127FBE309}"/>
                  </a:ext>
                </a:extLst>
              </p:cNvPr>
              <p:cNvSpPr/>
              <p:nvPr/>
            </p:nvSpPr>
            <p:spPr>
              <a:xfrm>
                <a:off x="8598425" y="4772526"/>
                <a:ext cx="45719"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grpSp>
        <p:cxnSp>
          <p:nvCxnSpPr>
            <p:cNvPr id="31" name="Connecteur en angle 30">
              <a:extLst>
                <a:ext uri="{FF2B5EF4-FFF2-40B4-BE49-F238E27FC236}">
                  <a16:creationId xmlns:a16="http://schemas.microsoft.com/office/drawing/2014/main" id="{0A271B98-E79A-454C-BA8A-F477A9151D77}"/>
                </a:ext>
              </a:extLst>
            </p:cNvPr>
            <p:cNvCxnSpPr>
              <a:cxnSpLocks/>
              <a:stCxn id="46" idx="2"/>
              <a:endCxn id="32" idx="0"/>
            </p:cNvCxnSpPr>
            <p:nvPr/>
          </p:nvCxnSpPr>
          <p:spPr>
            <a:xfrm rot="10800000" flipV="1">
              <a:off x="6575482" y="4022045"/>
              <a:ext cx="934910" cy="128117"/>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32" name="Rectangle : coins arrondis 31">
              <a:extLst>
                <a:ext uri="{FF2B5EF4-FFF2-40B4-BE49-F238E27FC236}">
                  <a16:creationId xmlns:a16="http://schemas.microsoft.com/office/drawing/2014/main" id="{3685385A-A165-5143-9206-0A0CD1AB9B4A}"/>
                </a:ext>
              </a:extLst>
            </p:cNvPr>
            <p:cNvSpPr/>
            <p:nvPr/>
          </p:nvSpPr>
          <p:spPr>
            <a:xfrm>
              <a:off x="6419383" y="4150163"/>
              <a:ext cx="312198" cy="9963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 b="1" dirty="0">
                <a:solidFill>
                  <a:schemeClr val="tx1"/>
                </a:solidFill>
                <a:latin typeface="Calibri" panose="020F0502020204030204" pitchFamily="34" charset="0"/>
                <a:cs typeface="Calibri" panose="020F0502020204030204" pitchFamily="34" charset="0"/>
              </a:endParaRPr>
            </a:p>
            <a:p>
              <a:pPr algn="ctr">
                <a:spcBef>
                  <a:spcPts val="600"/>
                </a:spcBef>
              </a:pPr>
              <a:r>
                <a:rPr lang="fr-FR" sz="900" b="1" dirty="0">
                  <a:solidFill>
                    <a:schemeClr val="tx1"/>
                  </a:solidFill>
                  <a:latin typeface="Calibri" panose="020F0502020204030204" pitchFamily="34" charset="0"/>
                  <a:cs typeface="Calibri" panose="020F0502020204030204" pitchFamily="34" charset="0"/>
                </a:rPr>
                <a:t>S</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33" name="Connecteur en angle 116">
              <a:extLst>
                <a:ext uri="{FF2B5EF4-FFF2-40B4-BE49-F238E27FC236}">
                  <a16:creationId xmlns:a16="http://schemas.microsoft.com/office/drawing/2014/main" id="{802F7D8C-A6C8-E540-9F38-1BAE154E6B80}"/>
                </a:ext>
              </a:extLst>
            </p:cNvPr>
            <p:cNvCxnSpPr>
              <a:cxnSpLocks/>
              <a:stCxn id="78" idx="2"/>
              <a:endCxn id="89" idx="1"/>
            </p:cNvCxnSpPr>
            <p:nvPr/>
          </p:nvCxnSpPr>
          <p:spPr>
            <a:xfrm rot="5400000">
              <a:off x="6622315" y="4754808"/>
              <a:ext cx="746356" cy="250156"/>
            </a:xfrm>
            <a:prstGeom prst="bentConnector3">
              <a:avLst>
                <a:gd name="adj1" fmla="val 84467"/>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5" name="Groupe 34">
              <a:extLst>
                <a:ext uri="{FF2B5EF4-FFF2-40B4-BE49-F238E27FC236}">
                  <a16:creationId xmlns:a16="http://schemas.microsoft.com/office/drawing/2014/main" id="{0E0C83DA-6AFD-5D42-B9DC-297FC1628575}"/>
                </a:ext>
              </a:extLst>
            </p:cNvPr>
            <p:cNvGrpSpPr/>
            <p:nvPr/>
          </p:nvGrpSpPr>
          <p:grpSpPr>
            <a:xfrm>
              <a:off x="6405495" y="4715974"/>
              <a:ext cx="1375612" cy="114072"/>
              <a:chOff x="-2473327" y="3582217"/>
              <a:chExt cx="1883841" cy="172651"/>
            </a:xfrm>
          </p:grpSpPr>
          <p:grpSp>
            <p:nvGrpSpPr>
              <p:cNvPr id="82" name="Groupe 81">
                <a:extLst>
                  <a:ext uri="{FF2B5EF4-FFF2-40B4-BE49-F238E27FC236}">
                    <a16:creationId xmlns:a16="http://schemas.microsoft.com/office/drawing/2014/main" id="{B569BA93-627E-EF4C-A371-13E40A223008}"/>
                  </a:ext>
                </a:extLst>
              </p:cNvPr>
              <p:cNvGrpSpPr/>
              <p:nvPr/>
            </p:nvGrpSpPr>
            <p:grpSpPr>
              <a:xfrm>
                <a:off x="-2473327" y="3582217"/>
                <a:ext cx="480140" cy="172651"/>
                <a:chOff x="5697113" y="5167205"/>
                <a:chExt cx="684635" cy="163349"/>
              </a:xfrm>
            </p:grpSpPr>
            <p:sp>
              <p:nvSpPr>
                <p:cNvPr id="86" name="Rectangle : coins arrondis 85">
                  <a:extLst>
                    <a:ext uri="{FF2B5EF4-FFF2-40B4-BE49-F238E27FC236}">
                      <a16:creationId xmlns:a16="http://schemas.microsoft.com/office/drawing/2014/main" id="{C7FD8EFD-B683-544E-9319-AE45DEBF2D54}"/>
                    </a:ext>
                  </a:extLst>
                </p:cNvPr>
                <p:cNvSpPr/>
                <p:nvPr/>
              </p:nvSpPr>
              <p:spPr>
                <a:xfrm>
                  <a:off x="5697113"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7" name="Triangle 86">
                  <a:extLst>
                    <a:ext uri="{FF2B5EF4-FFF2-40B4-BE49-F238E27FC236}">
                      <a16:creationId xmlns:a16="http://schemas.microsoft.com/office/drawing/2014/main" id="{80CAB83B-A4A1-DE4E-8FE1-DA31789C690C}"/>
                    </a:ext>
                  </a:extLst>
                </p:cNvPr>
                <p:cNvSpPr/>
                <p:nvPr/>
              </p:nvSpPr>
              <p:spPr>
                <a:xfrm rot="5400000">
                  <a:off x="5698979" y="5216543"/>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83" name="Groupe 82">
                <a:extLst>
                  <a:ext uri="{FF2B5EF4-FFF2-40B4-BE49-F238E27FC236}">
                    <a16:creationId xmlns:a16="http://schemas.microsoft.com/office/drawing/2014/main" id="{7DDA54D6-AF86-D44E-A7AE-D3697E7C5D6F}"/>
                  </a:ext>
                </a:extLst>
              </p:cNvPr>
              <p:cNvGrpSpPr/>
              <p:nvPr/>
            </p:nvGrpSpPr>
            <p:grpSpPr>
              <a:xfrm>
                <a:off x="-1069626" y="3582217"/>
                <a:ext cx="480140" cy="172651"/>
                <a:chOff x="5780817" y="5167205"/>
                <a:chExt cx="684635" cy="163349"/>
              </a:xfrm>
            </p:grpSpPr>
            <p:sp>
              <p:nvSpPr>
                <p:cNvPr id="84" name="Rectangle : coins arrondis 83">
                  <a:extLst>
                    <a:ext uri="{FF2B5EF4-FFF2-40B4-BE49-F238E27FC236}">
                      <a16:creationId xmlns:a16="http://schemas.microsoft.com/office/drawing/2014/main" id="{4A19BEA1-024E-EA42-9C8B-6022D5218CBB}"/>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5" name="Triangle 84">
                  <a:extLst>
                    <a:ext uri="{FF2B5EF4-FFF2-40B4-BE49-F238E27FC236}">
                      <a16:creationId xmlns:a16="http://schemas.microsoft.com/office/drawing/2014/main" id="{25C7BFC2-AB1D-AF4F-95C0-E1705115A841}"/>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36" name="Groupe 35">
              <a:extLst>
                <a:ext uri="{FF2B5EF4-FFF2-40B4-BE49-F238E27FC236}">
                  <a16:creationId xmlns:a16="http://schemas.microsoft.com/office/drawing/2014/main" id="{1E582718-8643-314D-BBC4-71E3D36A4C2A}"/>
                </a:ext>
              </a:extLst>
            </p:cNvPr>
            <p:cNvGrpSpPr/>
            <p:nvPr/>
          </p:nvGrpSpPr>
          <p:grpSpPr>
            <a:xfrm>
              <a:off x="6395258" y="4392637"/>
              <a:ext cx="1391686" cy="114072"/>
              <a:chOff x="-2495341" y="3582217"/>
              <a:chExt cx="1905855" cy="172651"/>
            </a:xfrm>
          </p:grpSpPr>
          <p:grpSp>
            <p:nvGrpSpPr>
              <p:cNvPr id="73" name="Groupe 72">
                <a:extLst>
                  <a:ext uri="{FF2B5EF4-FFF2-40B4-BE49-F238E27FC236}">
                    <a16:creationId xmlns:a16="http://schemas.microsoft.com/office/drawing/2014/main" id="{082AE9AB-1629-CB4D-A2A9-A56CED65A0C2}"/>
                  </a:ext>
                </a:extLst>
              </p:cNvPr>
              <p:cNvGrpSpPr/>
              <p:nvPr/>
            </p:nvGrpSpPr>
            <p:grpSpPr>
              <a:xfrm>
                <a:off x="-2495341" y="3582217"/>
                <a:ext cx="480140" cy="172651"/>
                <a:chOff x="5665724" y="5167205"/>
                <a:chExt cx="684635" cy="163349"/>
              </a:xfrm>
            </p:grpSpPr>
            <p:sp>
              <p:nvSpPr>
                <p:cNvPr id="80" name="Rectangle : coins arrondis 79">
                  <a:extLst>
                    <a:ext uri="{FF2B5EF4-FFF2-40B4-BE49-F238E27FC236}">
                      <a16:creationId xmlns:a16="http://schemas.microsoft.com/office/drawing/2014/main" id="{66F48CDB-57F1-334C-B352-11F12231FD59}"/>
                    </a:ext>
                  </a:extLst>
                </p:cNvPr>
                <p:cNvSpPr/>
                <p:nvPr/>
              </p:nvSpPr>
              <p:spPr>
                <a:xfrm>
                  <a:off x="5665724"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1" name="Triangle 80">
                  <a:extLst>
                    <a:ext uri="{FF2B5EF4-FFF2-40B4-BE49-F238E27FC236}">
                      <a16:creationId xmlns:a16="http://schemas.microsoft.com/office/drawing/2014/main" id="{D3938446-5684-F249-B5B2-26836C9B41DA}"/>
                    </a:ext>
                  </a:extLst>
                </p:cNvPr>
                <p:cNvSpPr/>
                <p:nvPr/>
              </p:nvSpPr>
              <p:spPr>
                <a:xfrm rot="5400000">
                  <a:off x="5667587" y="5216543"/>
                  <a:ext cx="69668" cy="69669"/>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4" name="Groupe 73">
                <a:extLst>
                  <a:ext uri="{FF2B5EF4-FFF2-40B4-BE49-F238E27FC236}">
                    <a16:creationId xmlns:a16="http://schemas.microsoft.com/office/drawing/2014/main" id="{5C3A90E2-9414-6B49-8426-8E8A65D74C2D}"/>
                  </a:ext>
                </a:extLst>
              </p:cNvPr>
              <p:cNvGrpSpPr/>
              <p:nvPr/>
            </p:nvGrpSpPr>
            <p:grpSpPr>
              <a:xfrm>
                <a:off x="-1742125" y="3582217"/>
                <a:ext cx="480140" cy="172651"/>
                <a:chOff x="5780817" y="5167205"/>
                <a:chExt cx="684635" cy="163349"/>
              </a:xfrm>
            </p:grpSpPr>
            <p:sp>
              <p:nvSpPr>
                <p:cNvPr id="78" name="Rectangle : coins arrondis 77">
                  <a:extLst>
                    <a:ext uri="{FF2B5EF4-FFF2-40B4-BE49-F238E27FC236}">
                      <a16:creationId xmlns:a16="http://schemas.microsoft.com/office/drawing/2014/main" id="{D12F83AA-561F-B243-8E58-F5A1B0DA8B9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9" name="Triangle 78">
                  <a:extLst>
                    <a:ext uri="{FF2B5EF4-FFF2-40B4-BE49-F238E27FC236}">
                      <a16:creationId xmlns:a16="http://schemas.microsoft.com/office/drawing/2014/main" id="{9983928E-3D33-0648-8C69-E12DAD44E5F8}"/>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5" name="Groupe 74">
                <a:extLst>
                  <a:ext uri="{FF2B5EF4-FFF2-40B4-BE49-F238E27FC236}">
                    <a16:creationId xmlns:a16="http://schemas.microsoft.com/office/drawing/2014/main" id="{6F2FB628-E27F-4941-9C6F-E072F29080A8}"/>
                  </a:ext>
                </a:extLst>
              </p:cNvPr>
              <p:cNvGrpSpPr/>
              <p:nvPr/>
            </p:nvGrpSpPr>
            <p:grpSpPr>
              <a:xfrm>
                <a:off x="-1069626" y="3582217"/>
                <a:ext cx="480140" cy="172651"/>
                <a:chOff x="5780817" y="5167205"/>
                <a:chExt cx="684635" cy="163349"/>
              </a:xfrm>
            </p:grpSpPr>
            <p:sp>
              <p:nvSpPr>
                <p:cNvPr id="76" name="Rectangle : coins arrondis 75">
                  <a:extLst>
                    <a:ext uri="{FF2B5EF4-FFF2-40B4-BE49-F238E27FC236}">
                      <a16:creationId xmlns:a16="http://schemas.microsoft.com/office/drawing/2014/main" id="{5C29F410-5F8F-0849-B3AF-5A0DF0239A6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7" name="Triangle 76">
                  <a:extLst>
                    <a:ext uri="{FF2B5EF4-FFF2-40B4-BE49-F238E27FC236}">
                      <a16:creationId xmlns:a16="http://schemas.microsoft.com/office/drawing/2014/main" id="{58C77A1E-DF0D-8541-B044-CAD8961F579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37" name="Groupe 36">
              <a:extLst>
                <a:ext uri="{FF2B5EF4-FFF2-40B4-BE49-F238E27FC236}">
                  <a16:creationId xmlns:a16="http://schemas.microsoft.com/office/drawing/2014/main" id="{0F11E328-AF61-C641-A1EA-C77EB51ED01B}"/>
                </a:ext>
              </a:extLst>
            </p:cNvPr>
            <p:cNvGrpSpPr/>
            <p:nvPr/>
          </p:nvGrpSpPr>
          <p:grpSpPr>
            <a:xfrm>
              <a:off x="6393335" y="5043094"/>
              <a:ext cx="350607" cy="114072"/>
              <a:chOff x="5780817" y="5143148"/>
              <a:chExt cx="684635" cy="163349"/>
            </a:xfrm>
          </p:grpSpPr>
          <p:sp>
            <p:nvSpPr>
              <p:cNvPr id="71" name="Rectangle : coins arrondis 70">
                <a:extLst>
                  <a:ext uri="{FF2B5EF4-FFF2-40B4-BE49-F238E27FC236}">
                    <a16:creationId xmlns:a16="http://schemas.microsoft.com/office/drawing/2014/main" id="{929BE5D3-09B1-6F4B-A375-C85440E5A53B}"/>
                  </a:ext>
                </a:extLst>
              </p:cNvPr>
              <p:cNvSpPr/>
              <p:nvPr/>
            </p:nvSpPr>
            <p:spPr>
              <a:xfrm>
                <a:off x="5780817" y="5143148"/>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2" name="Triangle 71">
                <a:extLst>
                  <a:ext uri="{FF2B5EF4-FFF2-40B4-BE49-F238E27FC236}">
                    <a16:creationId xmlns:a16="http://schemas.microsoft.com/office/drawing/2014/main" id="{6C338318-A6AB-BD40-8DF1-53988F712B25}"/>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cxnSp>
          <p:nvCxnSpPr>
            <p:cNvPr id="39" name="Connecteur en angle 38">
              <a:extLst>
                <a:ext uri="{FF2B5EF4-FFF2-40B4-BE49-F238E27FC236}">
                  <a16:creationId xmlns:a16="http://schemas.microsoft.com/office/drawing/2014/main" id="{38C8E917-E661-E645-8516-8950FE3C6157}"/>
                </a:ext>
              </a:extLst>
            </p:cNvPr>
            <p:cNvCxnSpPr>
              <a:cxnSpLocks/>
              <a:stCxn id="46" idx="2"/>
              <a:endCxn id="42" idx="0"/>
            </p:cNvCxnSpPr>
            <p:nvPr/>
          </p:nvCxnSpPr>
          <p:spPr>
            <a:xfrm rot="10800000" flipV="1">
              <a:off x="7191692" y="4022045"/>
              <a:ext cx="318700" cy="137233"/>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0" name="Rectangle : coins arrondis 39">
              <a:extLst>
                <a:ext uri="{FF2B5EF4-FFF2-40B4-BE49-F238E27FC236}">
                  <a16:creationId xmlns:a16="http://schemas.microsoft.com/office/drawing/2014/main" id="{2DC2596D-6032-7A4E-8722-E3C133D0A8C5}"/>
                </a:ext>
              </a:extLst>
            </p:cNvPr>
            <p:cNvSpPr/>
            <p:nvPr/>
          </p:nvSpPr>
          <p:spPr>
            <a:xfrm>
              <a:off x="6908993" y="3526762"/>
              <a:ext cx="282972" cy="32119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H</a:t>
              </a:r>
            </a:p>
            <a:p>
              <a:pPr algn="ctr"/>
              <a:r>
                <a:rPr lang="fr-FR" sz="200" b="1" dirty="0">
                  <a:solidFill>
                    <a:schemeClr val="tx1"/>
                  </a:solidFill>
                  <a:latin typeface="Calibri" panose="020F0502020204030204" pitchFamily="34" charset="0"/>
                  <a:cs typeface="Calibri" panose="020F0502020204030204" pitchFamily="34" charset="0"/>
                </a:rPr>
                <a:t> </a:t>
              </a:r>
            </a:p>
          </p:txBody>
        </p:sp>
        <p:grpSp>
          <p:nvGrpSpPr>
            <p:cNvPr id="41" name="Groupe 40">
              <a:extLst>
                <a:ext uri="{FF2B5EF4-FFF2-40B4-BE49-F238E27FC236}">
                  <a16:creationId xmlns:a16="http://schemas.microsoft.com/office/drawing/2014/main" id="{2B465BC6-A41C-8D4A-98E9-CB98D0B11B98}"/>
                </a:ext>
              </a:extLst>
            </p:cNvPr>
            <p:cNvGrpSpPr/>
            <p:nvPr/>
          </p:nvGrpSpPr>
          <p:grpSpPr>
            <a:xfrm>
              <a:off x="6874819" y="3759097"/>
              <a:ext cx="350607" cy="114072"/>
              <a:chOff x="5780817" y="5167205"/>
              <a:chExt cx="684635" cy="163349"/>
            </a:xfrm>
          </p:grpSpPr>
          <p:sp>
            <p:nvSpPr>
              <p:cNvPr id="69" name="Rectangle : coins arrondis 68">
                <a:extLst>
                  <a:ext uri="{FF2B5EF4-FFF2-40B4-BE49-F238E27FC236}">
                    <a16:creationId xmlns:a16="http://schemas.microsoft.com/office/drawing/2014/main" id="{07AB8F9A-DA84-304A-9A12-607EE85DE766}"/>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0" name="Triangle 69">
                <a:extLst>
                  <a:ext uri="{FF2B5EF4-FFF2-40B4-BE49-F238E27FC236}">
                    <a16:creationId xmlns:a16="http://schemas.microsoft.com/office/drawing/2014/main" id="{B2ADB484-1158-4D4C-AB50-783C0DC3A26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sp>
          <p:nvSpPr>
            <p:cNvPr id="42" name="Rectangle 41">
              <a:extLst>
                <a:ext uri="{FF2B5EF4-FFF2-40B4-BE49-F238E27FC236}">
                  <a16:creationId xmlns:a16="http://schemas.microsoft.com/office/drawing/2014/main" id="{F409A7AE-7E91-C844-9C01-1B532543F813}"/>
                </a:ext>
              </a:extLst>
            </p:cNvPr>
            <p:cNvSpPr/>
            <p:nvPr/>
          </p:nvSpPr>
          <p:spPr>
            <a:xfrm>
              <a:off x="7191691" y="415927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3" name="Rectangle 42">
              <a:extLst>
                <a:ext uri="{FF2B5EF4-FFF2-40B4-BE49-F238E27FC236}">
                  <a16:creationId xmlns:a16="http://schemas.microsoft.com/office/drawing/2014/main" id="{3C0894D6-44B6-1C4F-B650-BABFA52B6D38}"/>
                </a:ext>
              </a:extLst>
            </p:cNvPr>
            <p:cNvSpPr/>
            <p:nvPr/>
          </p:nvSpPr>
          <p:spPr>
            <a:xfrm>
              <a:off x="7052438" y="415878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nvGrpSpPr>
            <p:cNvPr id="44" name="Groupe 43">
              <a:extLst>
                <a:ext uri="{FF2B5EF4-FFF2-40B4-BE49-F238E27FC236}">
                  <a16:creationId xmlns:a16="http://schemas.microsoft.com/office/drawing/2014/main" id="{D075B767-E9C4-094A-8886-E5C820FB5968}"/>
                </a:ext>
              </a:extLst>
            </p:cNvPr>
            <p:cNvGrpSpPr/>
            <p:nvPr/>
          </p:nvGrpSpPr>
          <p:grpSpPr>
            <a:xfrm>
              <a:off x="6976450" y="3521950"/>
              <a:ext cx="139253" cy="496"/>
              <a:chOff x="1177413" y="754111"/>
              <a:chExt cx="93198" cy="332"/>
            </a:xfrm>
          </p:grpSpPr>
          <p:sp>
            <p:nvSpPr>
              <p:cNvPr id="67" name="Rectangle 66">
                <a:extLst>
                  <a:ext uri="{FF2B5EF4-FFF2-40B4-BE49-F238E27FC236}">
                    <a16:creationId xmlns:a16="http://schemas.microsoft.com/office/drawing/2014/main" id="{64601C4E-2795-2047-AB10-09B41C3CC4F8}"/>
                  </a:ext>
                </a:extLst>
              </p:cNvPr>
              <p:cNvSpPr/>
              <p:nvPr/>
            </p:nvSpPr>
            <p:spPr>
              <a:xfrm>
                <a:off x="1270611" y="75444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8" name="Rectangle 67">
                <a:extLst>
                  <a:ext uri="{FF2B5EF4-FFF2-40B4-BE49-F238E27FC236}">
                    <a16:creationId xmlns:a16="http://schemas.microsoft.com/office/drawing/2014/main" id="{B6E009D7-0DEA-644A-BC40-45F09E21B093}"/>
                  </a:ext>
                </a:extLst>
              </p:cNvPr>
              <p:cNvSpPr/>
              <p:nvPr/>
            </p:nvSpPr>
            <p:spPr>
              <a:xfrm>
                <a:off x="1177413" y="754111"/>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cxnSp>
          <p:nvCxnSpPr>
            <p:cNvPr id="45" name="Connecteur en angle 44">
              <a:extLst>
                <a:ext uri="{FF2B5EF4-FFF2-40B4-BE49-F238E27FC236}">
                  <a16:creationId xmlns:a16="http://schemas.microsoft.com/office/drawing/2014/main" id="{BA6588A7-3877-4445-96F2-B8E2E526FA6A}"/>
                </a:ext>
              </a:extLst>
            </p:cNvPr>
            <p:cNvCxnSpPr>
              <a:cxnSpLocks/>
              <a:stCxn id="69" idx="2"/>
              <a:endCxn id="68" idx="0"/>
            </p:cNvCxnSpPr>
            <p:nvPr/>
          </p:nvCxnSpPr>
          <p:spPr>
            <a:xfrm rot="5400000" flipH="1">
              <a:off x="6837678" y="3660723"/>
              <a:ext cx="351218" cy="73671"/>
            </a:xfrm>
            <a:prstGeom prst="bentConnector5">
              <a:avLst>
                <a:gd name="adj1" fmla="val -15384"/>
                <a:gd name="adj2" fmla="val 813008"/>
                <a:gd name="adj3" fmla="val 28799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6" name="Ellipse 45">
              <a:extLst>
                <a:ext uri="{FF2B5EF4-FFF2-40B4-BE49-F238E27FC236}">
                  <a16:creationId xmlns:a16="http://schemas.microsoft.com/office/drawing/2014/main" id="{6D25E6AA-B872-F043-989C-B369281AC62C}"/>
                </a:ext>
              </a:extLst>
            </p:cNvPr>
            <p:cNvSpPr/>
            <p:nvPr/>
          </p:nvSpPr>
          <p:spPr>
            <a:xfrm>
              <a:off x="7510392" y="3995151"/>
              <a:ext cx="53790" cy="537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47" name="Connecteur en angle 46">
              <a:extLst>
                <a:ext uri="{FF2B5EF4-FFF2-40B4-BE49-F238E27FC236}">
                  <a16:creationId xmlns:a16="http://schemas.microsoft.com/office/drawing/2014/main" id="{CD740DA5-997F-C849-B8AB-06C079EBBD81}"/>
                </a:ext>
              </a:extLst>
            </p:cNvPr>
            <p:cNvCxnSpPr>
              <a:cxnSpLocks/>
              <a:stCxn id="46" idx="2"/>
              <a:endCxn id="26" idx="0"/>
            </p:cNvCxnSpPr>
            <p:nvPr/>
          </p:nvCxnSpPr>
          <p:spPr>
            <a:xfrm rot="10800000" flipH="1" flipV="1">
              <a:off x="7510391" y="4022046"/>
              <a:ext cx="96943" cy="144384"/>
            </a:xfrm>
            <a:prstGeom prst="bentConnector4">
              <a:avLst>
                <a:gd name="adj1" fmla="val 101304"/>
                <a:gd name="adj2" fmla="val 59313"/>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8" name="Ellipse 47">
              <a:extLst>
                <a:ext uri="{FF2B5EF4-FFF2-40B4-BE49-F238E27FC236}">
                  <a16:creationId xmlns:a16="http://schemas.microsoft.com/office/drawing/2014/main" id="{585B8A85-4951-F242-8462-DD26BB528014}"/>
                </a:ext>
              </a:extLst>
            </p:cNvPr>
            <p:cNvSpPr/>
            <p:nvPr/>
          </p:nvSpPr>
          <p:spPr>
            <a:xfrm>
              <a:off x="7028206" y="3999145"/>
              <a:ext cx="53790" cy="5379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49" name="Connecteur en angle 116">
              <a:extLst>
                <a:ext uri="{FF2B5EF4-FFF2-40B4-BE49-F238E27FC236}">
                  <a16:creationId xmlns:a16="http://schemas.microsoft.com/office/drawing/2014/main" id="{0BA7ABC5-2492-C345-9183-350C9D6FCF4F}"/>
                </a:ext>
              </a:extLst>
            </p:cNvPr>
            <p:cNvCxnSpPr>
              <a:cxnSpLocks/>
              <a:stCxn id="69" idx="2"/>
              <a:endCxn id="43" idx="0"/>
            </p:cNvCxnSpPr>
            <p:nvPr/>
          </p:nvCxnSpPr>
          <p:spPr>
            <a:xfrm>
              <a:off x="7050123" y="3873168"/>
              <a:ext cx="2317" cy="285615"/>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0" name="Connecteur en angle 116">
              <a:extLst>
                <a:ext uri="{FF2B5EF4-FFF2-40B4-BE49-F238E27FC236}">
                  <a16:creationId xmlns:a16="http://schemas.microsoft.com/office/drawing/2014/main" id="{43098A9E-94FB-B44C-A686-0D9EAEADF555}"/>
                </a:ext>
              </a:extLst>
            </p:cNvPr>
            <p:cNvCxnSpPr>
              <a:cxnSpLocks/>
            </p:cNvCxnSpPr>
            <p:nvPr/>
          </p:nvCxnSpPr>
          <p:spPr>
            <a:xfrm rot="5400000">
              <a:off x="6623882" y="4757850"/>
              <a:ext cx="746356" cy="250156"/>
            </a:xfrm>
            <a:prstGeom prst="bentConnector3">
              <a:avLst>
                <a:gd name="adj1" fmla="val 84467"/>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5DED528C-E895-8241-AD06-84A753D2BC50}"/>
                </a:ext>
              </a:extLst>
            </p:cNvPr>
            <p:cNvSpPr/>
            <p:nvPr/>
          </p:nvSpPr>
          <p:spPr>
            <a:xfrm>
              <a:off x="8225971" y="4770594"/>
              <a:ext cx="350606" cy="37240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FR" sz="900" b="1" dirty="0">
                  <a:solidFill>
                    <a:srgbClr val="FF0000"/>
                  </a:solidFill>
                </a:rPr>
                <a:t>FSM</a:t>
              </a:r>
            </a:p>
          </p:txBody>
        </p:sp>
        <p:cxnSp>
          <p:nvCxnSpPr>
            <p:cNvPr id="53" name="Connecteur en angle 52">
              <a:extLst>
                <a:ext uri="{FF2B5EF4-FFF2-40B4-BE49-F238E27FC236}">
                  <a16:creationId xmlns:a16="http://schemas.microsoft.com/office/drawing/2014/main" id="{806BA121-1E12-8942-98E2-FB3AEB34769B}"/>
                </a:ext>
              </a:extLst>
            </p:cNvPr>
            <p:cNvCxnSpPr>
              <a:cxnSpLocks/>
              <a:endCxn id="42" idx="0"/>
            </p:cNvCxnSpPr>
            <p:nvPr/>
          </p:nvCxnSpPr>
          <p:spPr>
            <a:xfrm rot="5400000">
              <a:off x="6946233" y="3567273"/>
              <a:ext cx="837466" cy="346547"/>
            </a:xfrm>
            <a:prstGeom prst="bentConnector3">
              <a:avLst>
                <a:gd name="adj1" fmla="val 83276"/>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54" name="Connecteur en angle 53">
              <a:extLst>
                <a:ext uri="{FF2B5EF4-FFF2-40B4-BE49-F238E27FC236}">
                  <a16:creationId xmlns:a16="http://schemas.microsoft.com/office/drawing/2014/main" id="{3634E5C3-CD0F-EF44-949E-58C07CA7EC0C}"/>
                </a:ext>
              </a:extLst>
            </p:cNvPr>
            <p:cNvCxnSpPr>
              <a:cxnSpLocks/>
              <a:stCxn id="51" idx="2"/>
              <a:endCxn id="88" idx="1"/>
            </p:cNvCxnSpPr>
            <p:nvPr/>
          </p:nvCxnSpPr>
          <p:spPr>
            <a:xfrm rot="5400000">
              <a:off x="7573754" y="4487629"/>
              <a:ext cx="172147" cy="1482892"/>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8" name="Connecteur en angle 57">
              <a:extLst>
                <a:ext uri="{FF2B5EF4-FFF2-40B4-BE49-F238E27FC236}">
                  <a16:creationId xmlns:a16="http://schemas.microsoft.com/office/drawing/2014/main" id="{E7B6E806-538F-BD49-85EE-6F97364C173C}"/>
                </a:ext>
              </a:extLst>
            </p:cNvPr>
            <p:cNvCxnSpPr>
              <a:cxnSpLocks/>
            </p:cNvCxnSpPr>
            <p:nvPr/>
          </p:nvCxnSpPr>
          <p:spPr>
            <a:xfrm rot="5400000">
              <a:off x="6782692" y="3389672"/>
              <a:ext cx="1161876" cy="349218"/>
            </a:xfrm>
            <a:prstGeom prst="bentConnector3">
              <a:avLst>
                <a:gd name="adj1" fmla="val 88710"/>
              </a:avLst>
            </a:prstGeom>
            <a:ln w="38100">
              <a:solidFill>
                <a:srgbClr val="008F00"/>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64" name="Connecteur en angle 63">
              <a:extLst>
                <a:ext uri="{FF2B5EF4-FFF2-40B4-BE49-F238E27FC236}">
                  <a16:creationId xmlns:a16="http://schemas.microsoft.com/office/drawing/2014/main" id="{AEF253B7-D58E-8740-9ABC-F6D1D020512C}"/>
                </a:ext>
              </a:extLst>
            </p:cNvPr>
            <p:cNvCxnSpPr>
              <a:cxnSpLocks/>
              <a:endCxn id="67" idx="0"/>
            </p:cNvCxnSpPr>
            <p:nvPr/>
          </p:nvCxnSpPr>
          <p:spPr>
            <a:xfrm rot="5400000">
              <a:off x="7226656" y="3210862"/>
              <a:ext cx="200633" cy="422535"/>
            </a:xfrm>
            <a:prstGeom prst="bentConnector3">
              <a:avLst>
                <a:gd name="adj1" fmla="val 5000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grpSp>
      <p:sp>
        <p:nvSpPr>
          <p:cNvPr id="91" name="Espace réservé de la date 3">
            <a:extLst>
              <a:ext uri="{FF2B5EF4-FFF2-40B4-BE49-F238E27FC236}">
                <a16:creationId xmlns:a16="http://schemas.microsoft.com/office/drawing/2014/main" id="{04F958EA-F34F-CA97-61EF-D0F9A23D1CBE}"/>
              </a:ext>
            </a:extLst>
          </p:cNvPr>
          <p:cNvSpPr txBox="1">
            <a:spLocks/>
          </p:cNvSpPr>
          <p:nvPr/>
        </p:nvSpPr>
        <p:spPr>
          <a:xfrm>
            <a:off x="655900" y="6300404"/>
            <a:ext cx="21336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47E3D6D9-1AEC-9D4D-ABBE-835D4AFD34D3}" type="datetime1">
              <a:rPr lang="fr-FR" altLang="fr-FR" smtClean="0"/>
              <a:pPr>
                <a:defRPr/>
              </a:pPr>
              <a:t>07/07/2022</a:t>
            </a:fld>
            <a:endParaRPr lang="fr-FR" altLang="fr-FR" dirty="0"/>
          </a:p>
        </p:txBody>
      </p:sp>
      <p:sp>
        <p:nvSpPr>
          <p:cNvPr id="92" name="Espace réservé du pied de page 4">
            <a:extLst>
              <a:ext uri="{FF2B5EF4-FFF2-40B4-BE49-F238E27FC236}">
                <a16:creationId xmlns:a16="http://schemas.microsoft.com/office/drawing/2014/main" id="{23E60761-32A8-A7E7-CD84-BEC3A5F295BF}"/>
              </a:ext>
            </a:extLst>
          </p:cNvPr>
          <p:cNvSpPr txBox="1">
            <a:spLocks/>
          </p:cNvSpPr>
          <p:nvPr/>
        </p:nvSpPr>
        <p:spPr>
          <a:xfrm>
            <a:off x="2921263" y="6300404"/>
            <a:ext cx="49784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r>
              <a:rPr lang="fr-FR"/>
              <a:t>Journée Calcul – GDR ISIS </a:t>
            </a:r>
            <a:endParaRPr lang="fr-FR" dirty="0"/>
          </a:p>
        </p:txBody>
      </p:sp>
    </p:spTree>
    <p:extLst>
      <p:ext uri="{BB962C8B-B14F-4D97-AF65-F5344CB8AC3E}">
        <p14:creationId xmlns:p14="http://schemas.microsoft.com/office/powerpoint/2010/main" val="299611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xit" presetSubtype="0" fill="hold" grpId="0" nodeType="withEffect">
                                  <p:stCondLst>
                                    <p:cond delay="0"/>
                                  </p:stCondLst>
                                  <p:childTnLst>
                                    <p:animEffect transition="out" filter="fade">
                                      <p:cBhvr>
                                        <p:cTn id="9" dur="500"/>
                                        <p:tgtEl>
                                          <p:spTgt spid="99"/>
                                        </p:tgtEl>
                                      </p:cBhvr>
                                    </p:animEffect>
                                    <p:set>
                                      <p:cBhvr>
                                        <p:cTn id="10" dur="1" fill="hold">
                                          <p:stCondLst>
                                            <p:cond delay="499"/>
                                          </p:stCondLst>
                                        </p:cTn>
                                        <p:tgtEl>
                                          <p:spTgt spid="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500"/>
                                        <p:tgtEl>
                                          <p:spTgt spid="123"/>
                                        </p:tgtEl>
                                      </p:cBhvr>
                                    </p:animEffect>
                                  </p:childTnLst>
                                </p:cTn>
                              </p:par>
                              <p:par>
                                <p:cTn id="30" presetID="10" presetClass="exit" presetSubtype="0" fill="hold" grpId="0" nodeType="withEffect">
                                  <p:stCondLst>
                                    <p:cond delay="0"/>
                                  </p:stCondLst>
                                  <p:childTnLst>
                                    <p:animEffect transition="out" filter="fade">
                                      <p:cBhvr>
                                        <p:cTn id="31" dur="500"/>
                                        <p:tgtEl>
                                          <p:spTgt spid="98"/>
                                        </p:tgtEl>
                                      </p:cBhvr>
                                    </p:animEffect>
                                    <p:set>
                                      <p:cBhvr>
                                        <p:cTn id="32" dur="1" fill="hold">
                                          <p:stCondLst>
                                            <p:cond delay="499"/>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8" grpId="0" animBg="1"/>
      <p:bldP spid="11" grpId="0" animBg="1"/>
      <p:bldP spid="34" grpId="0" animBg="1"/>
      <p:bldP spid="13"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5DAC45E8-B3FF-7643-9941-88AFE155C4E6}"/>
              </a:ext>
            </a:extLst>
          </p:cNvPr>
          <p:cNvSpPr/>
          <p:nvPr/>
        </p:nvSpPr>
        <p:spPr>
          <a:xfrm>
            <a:off x="118800" y="2196000"/>
            <a:ext cx="3827379" cy="3747180"/>
          </a:xfrm>
          <a:prstGeom prst="rect">
            <a:avLst/>
          </a:prstGeom>
        </p:spPr>
        <p:txBody>
          <a:bodyPr wrap="square">
            <a:spAutoFit/>
          </a:bodyPr>
          <a:lstStyle/>
          <a:p>
            <a:pPr>
              <a:spcBef>
                <a:spcPts val="149"/>
              </a:spcBef>
            </a:pPr>
            <a:r>
              <a:rPr lang="fr-FR" sz="1050" b="1" dirty="0">
                <a:solidFill>
                  <a:srgbClr val="7F0055"/>
                </a:solidFill>
                <a:latin typeface="Courier New" panose="02070309020205020404" pitchFamily="49" charset="0"/>
                <a:cs typeface="Courier New" panose="02070309020205020404" pitchFamily="49" charset="0"/>
              </a:rPr>
              <a:t>do</a:t>
            </a:r>
            <a:r>
              <a:rPr lang="fr-FR" sz="1050" b="1" dirty="0">
                <a:latin typeface="Courier New" panose="02070309020205020404" pitchFamily="49" charset="0"/>
                <a:cs typeface="Courier New" panose="02070309020205020404" pitchFamily="49" charset="0"/>
              </a:rPr>
              <a:t> {</a:t>
            </a:r>
          </a:p>
          <a:p>
            <a:pPr>
              <a:spcBef>
                <a:spcPts val="149"/>
              </a:spcBef>
              <a:spcAft>
                <a:spcPts val="448"/>
              </a:spcAft>
            </a:pPr>
            <a:r>
              <a:rPr lang="fr-FR" sz="1050" b="1" dirty="0">
                <a:solidFill>
                  <a:srgbClr val="7030A0"/>
                </a:solidFill>
                <a:latin typeface="Courier New" panose="02070309020205020404" pitchFamily="49" charset="0"/>
                <a:cs typeface="Courier New" panose="02070309020205020404" pitchFamily="49" charset="0"/>
              </a:rPr>
              <a:t>#</a:t>
            </a:r>
            <a:r>
              <a:rPr lang="fr-FR" sz="1050" b="1" dirty="0" err="1">
                <a:solidFill>
                  <a:srgbClr val="7030A0"/>
                </a:solidFill>
                <a:latin typeface="Courier New" panose="02070309020205020404" pitchFamily="49" charset="0"/>
                <a:cs typeface="Courier New" panose="02070309020205020404" pitchFamily="49" charset="0"/>
              </a:rPr>
              <a:t>pragma</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hls</a:t>
            </a:r>
            <a:r>
              <a:rPr lang="fr-FR" sz="1050" b="1" dirty="0">
                <a:latin typeface="Courier New" panose="02070309020205020404" pitchFamily="49" charset="0"/>
                <a:cs typeface="Courier New" panose="02070309020205020404" pitchFamily="49" charset="0"/>
              </a:rPr>
              <a:t> pipeline II=1</a:t>
            </a:r>
          </a:p>
          <a:p>
            <a:pPr>
              <a:spcBef>
                <a:spcPts val="149"/>
              </a:spcBef>
              <a:spcAft>
                <a:spcPts val="149"/>
              </a:spcAft>
            </a:pPr>
            <a:r>
              <a:rPr lang="fr-FR" sz="1050" b="1" dirty="0">
                <a:latin typeface="Courier New" panose="02070309020205020404" pitchFamily="49" charset="0"/>
                <a:cs typeface="Courier New" panose="02070309020205020404" pitchFamily="49" charset="0"/>
              </a:rPr>
              <a:t>    ctrl[</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C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a:t>
            </a:r>
            <a:r>
              <a:rPr lang="fr-FR" sz="1050" b="1" dirty="0">
                <a:solidFill>
                  <a:srgbClr val="FF0000"/>
                </a:solidFill>
                <a:latin typeface="Courier New" panose="02070309020205020404" pitchFamily="49" charset="0"/>
                <a:cs typeface="Courier New" panose="02070309020205020404" pitchFamily="49" charset="0"/>
              </a:rPr>
              <a:t>2</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S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[t-3]);</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F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H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    </a:t>
            </a:r>
          </a:p>
          <a:p>
            <a:pPr>
              <a:spcBef>
                <a:spcPts val="149"/>
              </a:spcBef>
              <a:spcAft>
                <a:spcPts val="149"/>
              </a:spcAft>
            </a:pPr>
            <a:endParaRPr lang="fr-FR" sz="8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solidFill>
                  <a:srgbClr val="FF0000"/>
                </a:solidFill>
                <a:latin typeface="Courier New" panose="02070309020205020404" pitchFamily="49" charset="0"/>
                <a:cs typeface="Courier New" panose="02070309020205020404" pitchFamily="49" charset="0"/>
              </a:rPr>
              <a:t>    </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a:solidFill>
                  <a:srgbClr val="7F0055"/>
                </a:solidFill>
                <a:latin typeface="Courier New" panose="02070309020205020404" pitchFamily="49" charset="0"/>
                <a:cs typeface="Courier New" panose="02070309020205020404" pitchFamily="49" charset="0"/>
              </a:rPr>
              <a:t> = </a:t>
            </a:r>
            <a:r>
              <a:rPr lang="fr-FR" sz="1050" b="1" dirty="0" err="1">
                <a:solidFill>
                  <a:srgbClr val="FF0000"/>
                </a:solidFill>
                <a:latin typeface="Courier New" panose="02070309020205020404" pitchFamily="49" charset="0"/>
                <a:cs typeface="Courier New" panose="02070309020205020404" pitchFamily="49" charset="0"/>
              </a:rPr>
              <a:t>nextState</a:t>
            </a:r>
            <a:r>
              <a:rPr lang="fr-FR" sz="1050" b="1" dirty="0">
                <a:latin typeface="Courier New" panose="02070309020205020404" pitchFamily="49" charset="0"/>
                <a:cs typeface="Courier New" panose="02070309020205020404" pitchFamily="49" charset="0"/>
              </a:rPr>
              <a:t>(</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err="1">
                <a:latin typeface="Courier New" panose="02070309020205020404" pitchFamily="49" charset="0"/>
                <a:cs typeface="Courier New" panose="02070309020205020404" pitchFamily="49" charset="0"/>
              </a:rPr>
              <a:t>,ctrl</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endParaRPr lang="fr-FR" sz="12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cs.rollback</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[t-4];</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x = </a:t>
            </a:r>
            <a:r>
              <a:rPr lang="fr-FR" sz="1050" b="1" dirty="0" err="1">
                <a:solidFill>
                  <a:srgbClr val="FF0000"/>
                </a:solidFill>
                <a:latin typeface="Courier New" panose="02070309020205020404" pitchFamily="49" charset="0"/>
                <a:cs typeface="Courier New" panose="02070309020205020404" pitchFamily="49" charset="0"/>
              </a:rPr>
              <a:t>cs.sel</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y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40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299"/>
              </a:spcBef>
              <a:spcAft>
                <a:spcPts val="598"/>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while</a:t>
            </a:r>
            <a:r>
              <a:rPr lang="fr-FR" sz="1050" b="1" dirty="0">
                <a:latin typeface="Courier New" panose="02070309020205020404" pitchFamily="49" charset="0"/>
                <a:cs typeface="Courier New" panose="02070309020205020404" pitchFamily="49" charset="0"/>
              </a:rPr>
              <a:t>(!(x &amp;&amp;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a:t>
            </a:r>
          </a:p>
        </p:txBody>
      </p:sp>
      <p:sp>
        <p:nvSpPr>
          <p:cNvPr id="2" name="Titre 1">
            <a:extLst>
              <a:ext uri="{FF2B5EF4-FFF2-40B4-BE49-F238E27FC236}">
                <a16:creationId xmlns:a16="http://schemas.microsoft.com/office/drawing/2014/main" id="{E5EB56BB-C98C-444B-B11C-9510A01F142D}"/>
              </a:ext>
            </a:extLst>
          </p:cNvPr>
          <p:cNvSpPr>
            <a:spLocks noGrp="1"/>
          </p:cNvSpPr>
          <p:nvPr>
            <p:ph type="title"/>
          </p:nvPr>
        </p:nvSpPr>
        <p:spPr/>
        <p:txBody>
          <a:bodyPr/>
          <a:lstStyle/>
          <a:p>
            <a:r>
              <a:rPr lang="fr-FR" dirty="0" err="1"/>
              <a:t>Understanding</a:t>
            </a:r>
            <a:r>
              <a:rPr lang="fr-FR" dirty="0"/>
              <a:t> SLP output</a:t>
            </a:r>
          </a:p>
        </p:txBody>
      </p:sp>
      <p:sp>
        <p:nvSpPr>
          <p:cNvPr id="3" name="Espace réservé du contenu 2">
            <a:extLst>
              <a:ext uri="{FF2B5EF4-FFF2-40B4-BE49-F238E27FC236}">
                <a16:creationId xmlns:a16="http://schemas.microsoft.com/office/drawing/2014/main" id="{44657A09-38EE-0347-98CE-DDECF967053F}"/>
              </a:ext>
            </a:extLst>
          </p:cNvPr>
          <p:cNvSpPr>
            <a:spLocks noGrp="1"/>
          </p:cNvSpPr>
          <p:nvPr>
            <p:ph idx="1"/>
          </p:nvPr>
        </p:nvSpPr>
        <p:spPr>
          <a:xfrm>
            <a:off x="309232" y="1285615"/>
            <a:ext cx="8557327" cy="1242838"/>
          </a:xfrm>
        </p:spPr>
        <p:txBody>
          <a:bodyPr/>
          <a:lstStyle/>
          <a:p>
            <a:r>
              <a:rPr lang="fr-FR" dirty="0"/>
              <a:t>Manage </a:t>
            </a:r>
            <a:r>
              <a:rPr lang="fr-FR" dirty="0" err="1"/>
              <a:t>mispeculations</a:t>
            </a:r>
            <a:r>
              <a:rPr lang="fr-FR" dirty="0"/>
              <a:t> </a:t>
            </a:r>
            <a:r>
              <a:rPr lang="fr-FR" dirty="0" err="1"/>
              <a:t>using</a:t>
            </a:r>
            <a:r>
              <a:rPr lang="fr-FR" dirty="0"/>
              <a:t> </a:t>
            </a:r>
            <a:r>
              <a:rPr lang="fr-FR" dirty="0" err="1"/>
              <a:t>additionnal</a:t>
            </a:r>
            <a:r>
              <a:rPr lang="fr-FR" dirty="0"/>
              <a:t> </a:t>
            </a:r>
            <a:r>
              <a:rPr lang="fr-FR" dirty="0" err="1"/>
              <a:t>logic</a:t>
            </a:r>
            <a:endParaRPr lang="fr-FR" dirty="0"/>
          </a:p>
        </p:txBody>
      </p:sp>
      <p:sp>
        <p:nvSpPr>
          <p:cNvPr id="6" name="Espace réservé du numéro de diapositive 5">
            <a:extLst>
              <a:ext uri="{FF2B5EF4-FFF2-40B4-BE49-F238E27FC236}">
                <a16:creationId xmlns:a16="http://schemas.microsoft.com/office/drawing/2014/main" id="{C1B373A1-2C66-9840-A7C7-E9CB7C535AB4}"/>
              </a:ext>
            </a:extLst>
          </p:cNvPr>
          <p:cNvSpPr>
            <a:spLocks noGrp="1"/>
          </p:cNvSpPr>
          <p:nvPr>
            <p:ph type="sldNum" sz="quarter" idx="12"/>
          </p:nvPr>
        </p:nvSpPr>
        <p:spPr>
          <a:xfrm>
            <a:off x="5362747" y="6269852"/>
            <a:ext cx="803275" cy="365125"/>
          </a:xfrm>
        </p:spPr>
        <p:txBody>
          <a:bodyPr/>
          <a:lstStyle/>
          <a:p>
            <a:pPr>
              <a:defRPr/>
            </a:pPr>
            <a:fld id="{DBD9ECEC-04D6-3843-88DC-A7C45AC16B9C}" type="slidenum">
              <a:rPr lang="fr-FR" altLang="fr-FR" smtClean="0"/>
              <a:pPr>
                <a:defRPr/>
              </a:pPr>
              <a:t>24</a:t>
            </a:fld>
            <a:endParaRPr lang="fr-FR" altLang="fr-FR"/>
          </a:p>
        </p:txBody>
      </p:sp>
      <p:grpSp>
        <p:nvGrpSpPr>
          <p:cNvPr id="116" name="Groupe 115">
            <a:extLst>
              <a:ext uri="{FF2B5EF4-FFF2-40B4-BE49-F238E27FC236}">
                <a16:creationId xmlns:a16="http://schemas.microsoft.com/office/drawing/2014/main" id="{B6F2B73B-FB4C-BD43-A52A-C2CE15492910}"/>
              </a:ext>
            </a:extLst>
          </p:cNvPr>
          <p:cNvGrpSpPr/>
          <p:nvPr/>
        </p:nvGrpSpPr>
        <p:grpSpPr>
          <a:xfrm>
            <a:off x="3869436" y="2475068"/>
            <a:ext cx="2542974" cy="646331"/>
            <a:chOff x="6368122" y="3138515"/>
            <a:chExt cx="2542974" cy="646331"/>
          </a:xfrm>
        </p:grpSpPr>
        <p:sp>
          <p:nvSpPr>
            <p:cNvPr id="103" name="ZoneTexte 102">
              <a:extLst>
                <a:ext uri="{FF2B5EF4-FFF2-40B4-BE49-F238E27FC236}">
                  <a16:creationId xmlns:a16="http://schemas.microsoft.com/office/drawing/2014/main" id="{604F49F2-58CD-3C4A-BFF4-A7057874F068}"/>
                </a:ext>
              </a:extLst>
            </p:cNvPr>
            <p:cNvSpPr txBox="1"/>
            <p:nvPr/>
          </p:nvSpPr>
          <p:spPr>
            <a:xfrm>
              <a:off x="6368122" y="3138515"/>
              <a:ext cx="2542974" cy="646331"/>
            </a:xfrm>
            <a:prstGeom prst="rect">
              <a:avLst/>
            </a:prstGeom>
            <a:noFill/>
          </p:spPr>
          <p:txBody>
            <a:bodyPr wrap="square" rtlCol="0">
              <a:spAutoFit/>
            </a:bodyPr>
            <a:lstStyle/>
            <a:p>
              <a:r>
                <a:rPr lang="fr-FR" sz="1800" dirty="0"/>
                <a:t>     </a:t>
              </a:r>
              <a:r>
                <a:rPr lang="fr-FR" sz="1800" b="1" dirty="0" err="1">
                  <a:solidFill>
                    <a:srgbClr val="C00000"/>
                  </a:solidFill>
                </a:rPr>
                <a:t>datapath</a:t>
              </a:r>
              <a:r>
                <a:rPr lang="fr-FR" sz="1800" dirty="0"/>
                <a:t> </a:t>
              </a:r>
              <a:r>
                <a:rPr lang="fr-FR" sz="1800" dirty="0" err="1"/>
                <a:t>with</a:t>
              </a:r>
              <a:r>
                <a:rPr lang="fr-FR" sz="1800" dirty="0"/>
                <a:t> explicit pipeline </a:t>
              </a:r>
              <a:r>
                <a:rPr lang="fr-FR" sz="1800" dirty="0" err="1"/>
                <a:t>reuse</a:t>
              </a:r>
              <a:r>
                <a:rPr lang="fr-FR" sz="1800" dirty="0"/>
                <a:t> distance</a:t>
              </a:r>
            </a:p>
          </p:txBody>
        </p:sp>
        <p:sp>
          <p:nvSpPr>
            <p:cNvPr id="115" name="Ellipse 114">
              <a:extLst>
                <a:ext uri="{FF2B5EF4-FFF2-40B4-BE49-F238E27FC236}">
                  <a16:creationId xmlns:a16="http://schemas.microsoft.com/office/drawing/2014/main" id="{F5783C17-EBCA-D344-AA3D-93120D4A02CE}"/>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a:t>
              </a:r>
            </a:p>
          </p:txBody>
        </p:sp>
      </p:grpSp>
      <p:grpSp>
        <p:nvGrpSpPr>
          <p:cNvPr id="117" name="Groupe 116">
            <a:extLst>
              <a:ext uri="{FF2B5EF4-FFF2-40B4-BE49-F238E27FC236}">
                <a16:creationId xmlns:a16="http://schemas.microsoft.com/office/drawing/2014/main" id="{994B81BB-FD8D-0D43-A9CA-33EF3F8C2C53}"/>
              </a:ext>
            </a:extLst>
          </p:cNvPr>
          <p:cNvGrpSpPr/>
          <p:nvPr/>
        </p:nvGrpSpPr>
        <p:grpSpPr>
          <a:xfrm>
            <a:off x="3880694" y="3957228"/>
            <a:ext cx="2542974" cy="646331"/>
            <a:chOff x="6368122" y="3138515"/>
            <a:chExt cx="2542974" cy="646331"/>
          </a:xfrm>
        </p:grpSpPr>
        <p:sp>
          <p:nvSpPr>
            <p:cNvPr id="118" name="ZoneTexte 117">
              <a:extLst>
                <a:ext uri="{FF2B5EF4-FFF2-40B4-BE49-F238E27FC236}">
                  <a16:creationId xmlns:a16="http://schemas.microsoft.com/office/drawing/2014/main" id="{C7A91E46-4582-4F48-801E-8B32DC80E557}"/>
                </a:ext>
              </a:extLst>
            </p:cNvPr>
            <p:cNvSpPr txBox="1"/>
            <p:nvPr/>
          </p:nvSpPr>
          <p:spPr>
            <a:xfrm>
              <a:off x="6368122" y="3138515"/>
              <a:ext cx="2542974" cy="646331"/>
            </a:xfrm>
            <a:prstGeom prst="rect">
              <a:avLst/>
            </a:prstGeom>
            <a:noFill/>
          </p:spPr>
          <p:txBody>
            <a:bodyPr wrap="square" rtlCol="0">
              <a:spAutoFit/>
            </a:bodyPr>
            <a:lstStyle/>
            <a:p>
              <a:r>
                <a:rPr lang="fr-FR" sz="1800" dirty="0"/>
                <a:t>     </a:t>
              </a:r>
              <a:r>
                <a:rPr lang="fr-FR" sz="1800" dirty="0" err="1"/>
                <a:t>branch</a:t>
              </a:r>
              <a:r>
                <a:rPr lang="fr-FR" sz="1800" dirty="0"/>
                <a:t> </a:t>
              </a:r>
              <a:r>
                <a:rPr lang="fr-FR" sz="1800" dirty="0" err="1"/>
                <a:t>mispeculation</a:t>
              </a:r>
              <a:r>
                <a:rPr lang="fr-FR" sz="1800" dirty="0"/>
                <a:t> management (</a:t>
              </a:r>
              <a:r>
                <a:rPr lang="fr-FR" sz="1800" b="1" dirty="0" err="1">
                  <a:solidFill>
                    <a:srgbClr val="C00000"/>
                  </a:solidFill>
                </a:rPr>
                <a:t>rollback</a:t>
              </a:r>
              <a:r>
                <a:rPr lang="fr-FR" sz="1800" dirty="0"/>
                <a:t>)</a:t>
              </a:r>
            </a:p>
          </p:txBody>
        </p:sp>
        <p:sp>
          <p:nvSpPr>
            <p:cNvPr id="119" name="Ellipse 118">
              <a:extLst>
                <a:ext uri="{FF2B5EF4-FFF2-40B4-BE49-F238E27FC236}">
                  <a16:creationId xmlns:a16="http://schemas.microsoft.com/office/drawing/2014/main" id="{68D39294-0813-2142-AF92-926739562CE8}"/>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3</a:t>
              </a:r>
            </a:p>
          </p:txBody>
        </p:sp>
      </p:grpSp>
      <p:sp>
        <p:nvSpPr>
          <p:cNvPr id="101" name="Rectangle : coins arrondis 100">
            <a:extLst>
              <a:ext uri="{FF2B5EF4-FFF2-40B4-BE49-F238E27FC236}">
                <a16:creationId xmlns:a16="http://schemas.microsoft.com/office/drawing/2014/main" id="{E56AB76A-33AB-854B-8DEE-7C3C91CBA8AA}"/>
              </a:ext>
            </a:extLst>
          </p:cNvPr>
          <p:cNvSpPr/>
          <p:nvPr/>
        </p:nvSpPr>
        <p:spPr>
          <a:xfrm>
            <a:off x="507058" y="4607509"/>
            <a:ext cx="3409627" cy="807452"/>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20" name="Groupe 119">
            <a:extLst>
              <a:ext uri="{FF2B5EF4-FFF2-40B4-BE49-F238E27FC236}">
                <a16:creationId xmlns:a16="http://schemas.microsoft.com/office/drawing/2014/main" id="{2A532C99-CCDA-4349-9126-50BE1CB8254F}"/>
              </a:ext>
            </a:extLst>
          </p:cNvPr>
          <p:cNvGrpSpPr/>
          <p:nvPr/>
        </p:nvGrpSpPr>
        <p:grpSpPr>
          <a:xfrm>
            <a:off x="3874890" y="4674375"/>
            <a:ext cx="2542974" cy="394310"/>
            <a:chOff x="6368122" y="3138515"/>
            <a:chExt cx="2542974" cy="369332"/>
          </a:xfrm>
        </p:grpSpPr>
        <p:sp>
          <p:nvSpPr>
            <p:cNvPr id="121" name="ZoneTexte 120">
              <a:extLst>
                <a:ext uri="{FF2B5EF4-FFF2-40B4-BE49-F238E27FC236}">
                  <a16:creationId xmlns:a16="http://schemas.microsoft.com/office/drawing/2014/main" id="{02C86FC5-B459-8042-801F-0DB3711A6ED8}"/>
                </a:ext>
              </a:extLst>
            </p:cNvPr>
            <p:cNvSpPr txBox="1"/>
            <p:nvPr/>
          </p:nvSpPr>
          <p:spPr>
            <a:xfrm>
              <a:off x="6368122" y="3138515"/>
              <a:ext cx="2542974" cy="369332"/>
            </a:xfrm>
            <a:prstGeom prst="rect">
              <a:avLst/>
            </a:prstGeom>
            <a:noFill/>
          </p:spPr>
          <p:txBody>
            <a:bodyPr wrap="square" rtlCol="0">
              <a:spAutoFit/>
            </a:bodyPr>
            <a:lstStyle/>
            <a:p>
              <a:r>
                <a:rPr lang="fr-FR" sz="1800" dirty="0"/>
                <a:t>      </a:t>
              </a:r>
              <a:r>
                <a:rPr lang="fr-FR" sz="1800" b="1" dirty="0">
                  <a:solidFill>
                    <a:srgbClr val="C00000"/>
                  </a:solidFill>
                </a:rPr>
                <a:t>commit</a:t>
              </a:r>
              <a:r>
                <a:rPr lang="fr-FR" sz="1800" dirty="0"/>
                <a:t> </a:t>
              </a:r>
              <a:r>
                <a:rPr lang="fr-FR" sz="1800" dirty="0" err="1"/>
                <a:t>step</a:t>
              </a:r>
              <a:endParaRPr lang="fr-FR" sz="1800" dirty="0"/>
            </a:p>
          </p:txBody>
        </p:sp>
        <p:sp>
          <p:nvSpPr>
            <p:cNvPr id="122" name="Ellipse 121">
              <a:extLst>
                <a:ext uri="{FF2B5EF4-FFF2-40B4-BE49-F238E27FC236}">
                  <a16:creationId xmlns:a16="http://schemas.microsoft.com/office/drawing/2014/main" id="{43EE837C-82CE-A04B-A282-97191E3D7827}"/>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4</a:t>
              </a:r>
            </a:p>
          </p:txBody>
        </p:sp>
      </p:grpSp>
      <p:grpSp>
        <p:nvGrpSpPr>
          <p:cNvPr id="123" name="Groupe 122">
            <a:extLst>
              <a:ext uri="{FF2B5EF4-FFF2-40B4-BE49-F238E27FC236}">
                <a16:creationId xmlns:a16="http://schemas.microsoft.com/office/drawing/2014/main" id="{A931ED7A-247F-DD4F-8698-96D4CAD415DF}"/>
              </a:ext>
            </a:extLst>
          </p:cNvPr>
          <p:cNvGrpSpPr/>
          <p:nvPr/>
        </p:nvGrpSpPr>
        <p:grpSpPr>
          <a:xfrm>
            <a:off x="3867790" y="3321809"/>
            <a:ext cx="2542974" cy="369332"/>
            <a:chOff x="6368122" y="3138515"/>
            <a:chExt cx="2542974" cy="369332"/>
          </a:xfrm>
        </p:grpSpPr>
        <p:sp>
          <p:nvSpPr>
            <p:cNvPr id="124" name="ZoneTexte 123">
              <a:extLst>
                <a:ext uri="{FF2B5EF4-FFF2-40B4-BE49-F238E27FC236}">
                  <a16:creationId xmlns:a16="http://schemas.microsoft.com/office/drawing/2014/main" id="{6659EE8D-EDE9-974A-BB64-E2EFC8506597}"/>
                </a:ext>
              </a:extLst>
            </p:cNvPr>
            <p:cNvSpPr txBox="1"/>
            <p:nvPr/>
          </p:nvSpPr>
          <p:spPr>
            <a:xfrm>
              <a:off x="6368122" y="3138515"/>
              <a:ext cx="2542974" cy="369332"/>
            </a:xfrm>
            <a:prstGeom prst="rect">
              <a:avLst/>
            </a:prstGeom>
            <a:noFill/>
          </p:spPr>
          <p:txBody>
            <a:bodyPr wrap="square" rtlCol="0">
              <a:spAutoFit/>
            </a:bodyPr>
            <a:lstStyle/>
            <a:p>
              <a:r>
                <a:rPr lang="fr-FR" sz="1800" dirty="0"/>
                <a:t>      control </a:t>
              </a:r>
              <a:r>
                <a:rPr lang="fr-FR" sz="1800" b="1" dirty="0">
                  <a:solidFill>
                    <a:srgbClr val="C00000"/>
                  </a:solidFill>
                </a:rPr>
                <a:t>FSM</a:t>
              </a:r>
            </a:p>
          </p:txBody>
        </p:sp>
        <p:sp>
          <p:nvSpPr>
            <p:cNvPr id="125" name="Ellipse 124">
              <a:extLst>
                <a:ext uri="{FF2B5EF4-FFF2-40B4-BE49-F238E27FC236}">
                  <a16:creationId xmlns:a16="http://schemas.microsoft.com/office/drawing/2014/main" id="{AEF94967-1843-7D4E-BBEE-93002F49021A}"/>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2</a:t>
              </a:r>
            </a:p>
          </p:txBody>
        </p:sp>
      </p:grpSp>
      <p:grpSp>
        <p:nvGrpSpPr>
          <p:cNvPr id="126" name="Groupe 125">
            <a:extLst>
              <a:ext uri="{FF2B5EF4-FFF2-40B4-BE49-F238E27FC236}">
                <a16:creationId xmlns:a16="http://schemas.microsoft.com/office/drawing/2014/main" id="{B8D04B9C-C436-BF4B-A7D4-6131AA0DAD3D}"/>
              </a:ext>
            </a:extLst>
          </p:cNvPr>
          <p:cNvGrpSpPr/>
          <p:nvPr/>
        </p:nvGrpSpPr>
        <p:grpSpPr>
          <a:xfrm>
            <a:off x="3874890" y="5376219"/>
            <a:ext cx="2542974" cy="369332"/>
            <a:chOff x="6368122" y="3138515"/>
            <a:chExt cx="2542974" cy="369332"/>
          </a:xfrm>
        </p:grpSpPr>
        <p:sp>
          <p:nvSpPr>
            <p:cNvPr id="127" name="ZoneTexte 126">
              <a:extLst>
                <a:ext uri="{FF2B5EF4-FFF2-40B4-BE49-F238E27FC236}">
                  <a16:creationId xmlns:a16="http://schemas.microsoft.com/office/drawing/2014/main" id="{3DA1E82D-4B22-7A4D-B196-5E4F65FA9E8D}"/>
                </a:ext>
              </a:extLst>
            </p:cNvPr>
            <p:cNvSpPr txBox="1"/>
            <p:nvPr/>
          </p:nvSpPr>
          <p:spPr>
            <a:xfrm>
              <a:off x="6368122" y="3138515"/>
              <a:ext cx="2542974" cy="369332"/>
            </a:xfrm>
            <a:prstGeom prst="rect">
              <a:avLst/>
            </a:prstGeom>
            <a:noFill/>
          </p:spPr>
          <p:txBody>
            <a:bodyPr wrap="square" rtlCol="0">
              <a:spAutoFit/>
            </a:bodyPr>
            <a:lstStyle/>
            <a:p>
              <a:r>
                <a:rPr lang="fr-FR" sz="1800" dirty="0"/>
                <a:t>      </a:t>
              </a:r>
              <a:r>
                <a:rPr lang="fr-FR" sz="1800" b="1" dirty="0">
                  <a:solidFill>
                    <a:srgbClr val="C00000"/>
                  </a:solidFill>
                </a:rPr>
                <a:t>exit</a:t>
              </a:r>
              <a:r>
                <a:rPr lang="fr-FR" sz="1800" dirty="0"/>
                <a:t> condition</a:t>
              </a:r>
            </a:p>
          </p:txBody>
        </p:sp>
        <p:sp>
          <p:nvSpPr>
            <p:cNvPr id="128" name="Ellipse 127">
              <a:extLst>
                <a:ext uri="{FF2B5EF4-FFF2-40B4-BE49-F238E27FC236}">
                  <a16:creationId xmlns:a16="http://schemas.microsoft.com/office/drawing/2014/main" id="{5CCFC9A3-1D21-FA44-BB79-766C0A0E8409}"/>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5</a:t>
              </a:r>
            </a:p>
          </p:txBody>
        </p:sp>
      </p:grpSp>
      <p:sp>
        <p:nvSpPr>
          <p:cNvPr id="134" name="Rectangle : coins arrondis 133">
            <a:extLst>
              <a:ext uri="{FF2B5EF4-FFF2-40B4-BE49-F238E27FC236}">
                <a16:creationId xmlns:a16="http://schemas.microsoft.com/office/drawing/2014/main" id="{E599FA6A-9D6B-F54B-A98B-A71E039BC928}"/>
              </a:ext>
            </a:extLst>
          </p:cNvPr>
          <p:cNvSpPr/>
          <p:nvPr/>
        </p:nvSpPr>
        <p:spPr>
          <a:xfrm>
            <a:off x="886038" y="5660965"/>
            <a:ext cx="1314532" cy="213636"/>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26" name="Connecteur en angle 25">
            <a:extLst>
              <a:ext uri="{FF2B5EF4-FFF2-40B4-BE49-F238E27FC236}">
                <a16:creationId xmlns:a16="http://schemas.microsoft.com/office/drawing/2014/main" id="{4DF06A78-44AC-F649-8432-7CB0C935D8D0}"/>
              </a:ext>
            </a:extLst>
          </p:cNvPr>
          <p:cNvCxnSpPr>
            <a:cxnSpLocks/>
            <a:stCxn id="91" idx="0"/>
            <a:endCxn id="60" idx="0"/>
          </p:cNvCxnSpPr>
          <p:nvPr/>
        </p:nvCxnSpPr>
        <p:spPr>
          <a:xfrm rot="5400000" flipH="1" flipV="1">
            <a:off x="6381092" y="3392257"/>
            <a:ext cx="2174610" cy="786311"/>
          </a:xfrm>
          <a:prstGeom prst="bentConnector5">
            <a:avLst>
              <a:gd name="adj1" fmla="val -4184"/>
              <a:gd name="adj2" fmla="val 161761"/>
              <a:gd name="adj3" fmla="val 106788"/>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8" name="Rectangle : coins arrondis 27">
            <a:extLst>
              <a:ext uri="{FF2B5EF4-FFF2-40B4-BE49-F238E27FC236}">
                <a16:creationId xmlns:a16="http://schemas.microsoft.com/office/drawing/2014/main" id="{5A704659-64FD-8940-B9DB-E9C7A669B3C7}"/>
              </a:ext>
            </a:extLst>
          </p:cNvPr>
          <p:cNvSpPr/>
          <p:nvPr/>
        </p:nvSpPr>
        <p:spPr>
          <a:xfrm>
            <a:off x="7777518" y="3762687"/>
            <a:ext cx="300932" cy="59280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 </a:t>
            </a:r>
          </a:p>
          <a:p>
            <a:pPr algn="ctr"/>
            <a:endParaRPr lang="fr-FR" sz="100" b="1" dirty="0">
              <a:solidFill>
                <a:schemeClr val="tx1"/>
              </a:solidFill>
              <a:latin typeface="Calibri" panose="020F0502020204030204" pitchFamily="34" charset="0"/>
              <a:cs typeface="Calibri" panose="020F0502020204030204" pitchFamily="34" charset="0"/>
            </a:endParaRPr>
          </a:p>
          <a:p>
            <a:pPr algn="ctr"/>
            <a:r>
              <a:rPr lang="fr-FR" sz="900" b="1" dirty="0">
                <a:solidFill>
                  <a:schemeClr val="tx1"/>
                </a:solidFill>
                <a:latin typeface="Calibri" panose="020F0502020204030204" pitchFamily="34" charset="0"/>
                <a:cs typeface="Calibri" panose="020F0502020204030204" pitchFamily="34" charset="0"/>
              </a:rPr>
              <a:t>C</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29" name="Connecteur en angle 28">
            <a:extLst>
              <a:ext uri="{FF2B5EF4-FFF2-40B4-BE49-F238E27FC236}">
                <a16:creationId xmlns:a16="http://schemas.microsoft.com/office/drawing/2014/main" id="{6B24F742-0EE2-E44D-A797-5AF5F5A7F9CA}"/>
              </a:ext>
            </a:extLst>
          </p:cNvPr>
          <p:cNvCxnSpPr>
            <a:cxnSpLocks/>
            <a:stCxn id="28" idx="2"/>
            <a:endCxn id="54" idx="1"/>
          </p:cNvCxnSpPr>
          <p:nvPr/>
        </p:nvCxnSpPr>
        <p:spPr>
          <a:xfrm rot="16200000" flipH="1">
            <a:off x="8154772" y="4128704"/>
            <a:ext cx="141196" cy="594773"/>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30" name="Rectangle : coins arrondis 29">
            <a:extLst>
              <a:ext uri="{FF2B5EF4-FFF2-40B4-BE49-F238E27FC236}">
                <a16:creationId xmlns:a16="http://schemas.microsoft.com/office/drawing/2014/main" id="{2DC4B875-B18D-E949-B44A-0ED1F4D18A62}"/>
              </a:ext>
            </a:extLst>
          </p:cNvPr>
          <p:cNvSpPr/>
          <p:nvPr/>
        </p:nvSpPr>
        <p:spPr>
          <a:xfrm>
            <a:off x="7334446" y="3754937"/>
            <a:ext cx="272057" cy="29829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F</a:t>
            </a:r>
          </a:p>
          <a:p>
            <a:pPr algn="ctr"/>
            <a:r>
              <a:rPr lang="fr-FR" sz="200" b="1" dirty="0">
                <a:solidFill>
                  <a:schemeClr val="tx1"/>
                </a:solidFill>
                <a:latin typeface="Calibri" panose="020F0502020204030204" pitchFamily="34" charset="0"/>
                <a:cs typeface="Calibri" panose="020F0502020204030204" pitchFamily="34" charset="0"/>
              </a:rPr>
              <a:t> </a:t>
            </a:r>
          </a:p>
        </p:txBody>
      </p:sp>
      <p:cxnSp>
        <p:nvCxnSpPr>
          <p:cNvPr id="31" name="Connecteur en angle 30">
            <a:extLst>
              <a:ext uri="{FF2B5EF4-FFF2-40B4-BE49-F238E27FC236}">
                <a16:creationId xmlns:a16="http://schemas.microsoft.com/office/drawing/2014/main" id="{B7086181-C83A-3741-8BA2-B928FEA66157}"/>
              </a:ext>
            </a:extLst>
          </p:cNvPr>
          <p:cNvCxnSpPr>
            <a:cxnSpLocks/>
            <a:stCxn id="34" idx="2"/>
            <a:endCxn id="93" idx="1"/>
          </p:cNvCxnSpPr>
          <p:nvPr/>
        </p:nvCxnSpPr>
        <p:spPr>
          <a:xfrm rot="5400000">
            <a:off x="6885198" y="4721705"/>
            <a:ext cx="99563" cy="1909"/>
          </a:xfrm>
          <a:prstGeom prst="bentConnector3">
            <a:avLst>
              <a:gd name="adj1" fmla="val 50000"/>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2" name="Groupe 31">
            <a:extLst>
              <a:ext uri="{FF2B5EF4-FFF2-40B4-BE49-F238E27FC236}">
                <a16:creationId xmlns:a16="http://schemas.microsoft.com/office/drawing/2014/main" id="{10679343-4FAD-2C4F-8B25-6FCD355AAB86}"/>
              </a:ext>
            </a:extLst>
          </p:cNvPr>
          <p:cNvGrpSpPr/>
          <p:nvPr/>
        </p:nvGrpSpPr>
        <p:grpSpPr>
          <a:xfrm rot="5400000">
            <a:off x="7024796" y="4606058"/>
            <a:ext cx="100891" cy="432428"/>
            <a:chOff x="8597268" y="4093688"/>
            <a:chExt cx="189810" cy="848926"/>
          </a:xfrm>
        </p:grpSpPr>
        <p:sp>
          <p:nvSpPr>
            <p:cNvPr id="91" name="Trapèze 90">
              <a:extLst>
                <a:ext uri="{FF2B5EF4-FFF2-40B4-BE49-F238E27FC236}">
                  <a16:creationId xmlns:a16="http://schemas.microsoft.com/office/drawing/2014/main" id="{67340436-F9CD-384E-9EA6-C17A7254BA1C}"/>
                </a:ext>
              </a:extLst>
            </p:cNvPr>
            <p:cNvSpPr/>
            <p:nvPr/>
          </p:nvSpPr>
          <p:spPr>
            <a:xfrm rot="5400000">
              <a:off x="8281277" y="4436813"/>
              <a:ext cx="848926" cy="162676"/>
            </a:xfrm>
            <a:prstGeom prst="trapezoid">
              <a:avLst>
                <a:gd name="adj" fmla="val 5979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sz="1000"/>
            </a:p>
          </p:txBody>
        </p:sp>
        <p:sp>
          <p:nvSpPr>
            <p:cNvPr id="92" name="Rectangle 91">
              <a:extLst>
                <a:ext uri="{FF2B5EF4-FFF2-40B4-BE49-F238E27FC236}">
                  <a16:creationId xmlns:a16="http://schemas.microsoft.com/office/drawing/2014/main" id="{227143BF-865B-C24D-8A99-73DD419A15A0}"/>
                </a:ext>
              </a:extLst>
            </p:cNvPr>
            <p:cNvSpPr/>
            <p:nvPr/>
          </p:nvSpPr>
          <p:spPr>
            <a:xfrm>
              <a:off x="8597268" y="4212110"/>
              <a:ext cx="45719" cy="45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sp>
          <p:nvSpPr>
            <p:cNvPr id="93" name="Rectangle 92">
              <a:extLst>
                <a:ext uri="{FF2B5EF4-FFF2-40B4-BE49-F238E27FC236}">
                  <a16:creationId xmlns:a16="http://schemas.microsoft.com/office/drawing/2014/main" id="{C75F2071-6075-D043-A89B-D77B1AECC8EF}"/>
                </a:ext>
              </a:extLst>
            </p:cNvPr>
            <p:cNvSpPr/>
            <p:nvPr/>
          </p:nvSpPr>
          <p:spPr>
            <a:xfrm>
              <a:off x="8598425" y="4772526"/>
              <a:ext cx="45719"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grpSp>
      <p:cxnSp>
        <p:nvCxnSpPr>
          <p:cNvPr id="33" name="Connecteur en angle 32">
            <a:extLst>
              <a:ext uri="{FF2B5EF4-FFF2-40B4-BE49-F238E27FC236}">
                <a16:creationId xmlns:a16="http://schemas.microsoft.com/office/drawing/2014/main" id="{5990C775-4C69-DE43-A759-9518BDB6B08B}"/>
              </a:ext>
            </a:extLst>
          </p:cNvPr>
          <p:cNvCxnSpPr>
            <a:cxnSpLocks/>
            <a:stCxn id="49" idx="2"/>
            <a:endCxn id="34" idx="0"/>
          </p:cNvCxnSpPr>
          <p:nvPr/>
        </p:nvCxnSpPr>
        <p:spPr>
          <a:xfrm rot="10800000" flipV="1">
            <a:off x="6935934" y="3628599"/>
            <a:ext cx="898847" cy="118980"/>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34" name="Rectangle : coins arrondis 33">
            <a:extLst>
              <a:ext uri="{FF2B5EF4-FFF2-40B4-BE49-F238E27FC236}">
                <a16:creationId xmlns:a16="http://schemas.microsoft.com/office/drawing/2014/main" id="{282CAB1B-B028-684C-A216-A83D930A73DA}"/>
              </a:ext>
            </a:extLst>
          </p:cNvPr>
          <p:cNvSpPr/>
          <p:nvPr/>
        </p:nvSpPr>
        <p:spPr>
          <a:xfrm>
            <a:off x="6785856" y="3747580"/>
            <a:ext cx="300155" cy="9252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 b="1" dirty="0">
              <a:solidFill>
                <a:schemeClr val="tx1"/>
              </a:solidFill>
              <a:latin typeface="Calibri" panose="020F0502020204030204" pitchFamily="34" charset="0"/>
              <a:cs typeface="Calibri" panose="020F0502020204030204" pitchFamily="34" charset="0"/>
            </a:endParaRPr>
          </a:p>
          <a:p>
            <a:pPr algn="ctr">
              <a:spcBef>
                <a:spcPts val="600"/>
              </a:spcBef>
            </a:pPr>
            <a:r>
              <a:rPr lang="fr-FR" sz="900" b="1" dirty="0">
                <a:solidFill>
                  <a:schemeClr val="tx1"/>
                </a:solidFill>
                <a:latin typeface="Calibri" panose="020F0502020204030204" pitchFamily="34" charset="0"/>
                <a:cs typeface="Calibri" panose="020F0502020204030204" pitchFamily="34" charset="0"/>
              </a:rPr>
              <a:t>S</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35" name="Connecteur en angle 116">
            <a:extLst>
              <a:ext uri="{FF2B5EF4-FFF2-40B4-BE49-F238E27FC236}">
                <a16:creationId xmlns:a16="http://schemas.microsoft.com/office/drawing/2014/main" id="{3D3701E6-90B4-F248-A67F-C92B47417A78}"/>
              </a:ext>
            </a:extLst>
          </p:cNvPr>
          <p:cNvCxnSpPr>
            <a:cxnSpLocks/>
            <a:stCxn id="81" idx="2"/>
            <a:endCxn id="92" idx="1"/>
          </p:cNvCxnSpPr>
          <p:nvPr/>
        </p:nvCxnSpPr>
        <p:spPr>
          <a:xfrm rot="5400000">
            <a:off x="6993179" y="4305009"/>
            <a:ext cx="693129" cy="240507"/>
          </a:xfrm>
          <a:prstGeom prst="bentConnector3">
            <a:avLst>
              <a:gd name="adj1" fmla="val 84467"/>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9" name="Groupe 38">
            <a:extLst>
              <a:ext uri="{FF2B5EF4-FFF2-40B4-BE49-F238E27FC236}">
                <a16:creationId xmlns:a16="http://schemas.microsoft.com/office/drawing/2014/main" id="{6D9C4B27-8F37-9C4A-A37D-FFA564318337}"/>
              </a:ext>
            </a:extLst>
          </p:cNvPr>
          <p:cNvGrpSpPr/>
          <p:nvPr/>
        </p:nvGrpSpPr>
        <p:grpSpPr>
          <a:xfrm>
            <a:off x="6772504" y="4273039"/>
            <a:ext cx="1322549" cy="105937"/>
            <a:chOff x="-2473327" y="3582217"/>
            <a:chExt cx="1883841" cy="172651"/>
          </a:xfrm>
        </p:grpSpPr>
        <p:grpSp>
          <p:nvGrpSpPr>
            <p:cNvPr id="85" name="Groupe 84">
              <a:extLst>
                <a:ext uri="{FF2B5EF4-FFF2-40B4-BE49-F238E27FC236}">
                  <a16:creationId xmlns:a16="http://schemas.microsoft.com/office/drawing/2014/main" id="{D800D67F-B740-484E-82C9-CFB0D36F04DF}"/>
                </a:ext>
              </a:extLst>
            </p:cNvPr>
            <p:cNvGrpSpPr/>
            <p:nvPr/>
          </p:nvGrpSpPr>
          <p:grpSpPr>
            <a:xfrm>
              <a:off x="-2473327" y="3582217"/>
              <a:ext cx="480140" cy="172651"/>
              <a:chOff x="5697113" y="5167205"/>
              <a:chExt cx="684635" cy="163349"/>
            </a:xfrm>
          </p:grpSpPr>
          <p:sp>
            <p:nvSpPr>
              <p:cNvPr id="89" name="Rectangle : coins arrondis 88">
                <a:extLst>
                  <a:ext uri="{FF2B5EF4-FFF2-40B4-BE49-F238E27FC236}">
                    <a16:creationId xmlns:a16="http://schemas.microsoft.com/office/drawing/2014/main" id="{7DF62204-0911-0A45-A6B9-695A64CA92C9}"/>
                  </a:ext>
                </a:extLst>
              </p:cNvPr>
              <p:cNvSpPr/>
              <p:nvPr/>
            </p:nvSpPr>
            <p:spPr>
              <a:xfrm>
                <a:off x="5697113"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90" name="Triangle 89">
                <a:extLst>
                  <a:ext uri="{FF2B5EF4-FFF2-40B4-BE49-F238E27FC236}">
                    <a16:creationId xmlns:a16="http://schemas.microsoft.com/office/drawing/2014/main" id="{BA200E34-6D4F-8949-BEC9-69BEE9249322}"/>
                  </a:ext>
                </a:extLst>
              </p:cNvPr>
              <p:cNvSpPr/>
              <p:nvPr/>
            </p:nvSpPr>
            <p:spPr>
              <a:xfrm rot="5400000">
                <a:off x="5698979" y="5216543"/>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86" name="Groupe 85">
              <a:extLst>
                <a:ext uri="{FF2B5EF4-FFF2-40B4-BE49-F238E27FC236}">
                  <a16:creationId xmlns:a16="http://schemas.microsoft.com/office/drawing/2014/main" id="{876B3D7F-2E1D-C04D-AE48-C8A947F09DEC}"/>
                </a:ext>
              </a:extLst>
            </p:cNvPr>
            <p:cNvGrpSpPr/>
            <p:nvPr/>
          </p:nvGrpSpPr>
          <p:grpSpPr>
            <a:xfrm>
              <a:off x="-1069626" y="3582217"/>
              <a:ext cx="480140" cy="172651"/>
              <a:chOff x="5780817" y="5167205"/>
              <a:chExt cx="684635" cy="163349"/>
            </a:xfrm>
          </p:grpSpPr>
          <p:sp>
            <p:nvSpPr>
              <p:cNvPr id="87" name="Rectangle : coins arrondis 86">
                <a:extLst>
                  <a:ext uri="{FF2B5EF4-FFF2-40B4-BE49-F238E27FC236}">
                    <a16:creationId xmlns:a16="http://schemas.microsoft.com/office/drawing/2014/main" id="{00AF65AF-B171-0442-AB14-082358325245}"/>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8" name="Triangle 87">
                <a:extLst>
                  <a:ext uri="{FF2B5EF4-FFF2-40B4-BE49-F238E27FC236}">
                    <a16:creationId xmlns:a16="http://schemas.microsoft.com/office/drawing/2014/main" id="{888DEB97-3E66-6A47-B34A-FE1F392AA2AE}"/>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40" name="Groupe 39">
            <a:extLst>
              <a:ext uri="{FF2B5EF4-FFF2-40B4-BE49-F238E27FC236}">
                <a16:creationId xmlns:a16="http://schemas.microsoft.com/office/drawing/2014/main" id="{C42ABF95-8319-4E4C-936E-0A5C8FE19003}"/>
              </a:ext>
            </a:extLst>
          </p:cNvPr>
          <p:cNvGrpSpPr/>
          <p:nvPr/>
        </p:nvGrpSpPr>
        <p:grpSpPr>
          <a:xfrm>
            <a:off x="6762662" y="3972761"/>
            <a:ext cx="1338003" cy="105937"/>
            <a:chOff x="-2495341" y="3582217"/>
            <a:chExt cx="1905855" cy="172651"/>
          </a:xfrm>
        </p:grpSpPr>
        <p:grpSp>
          <p:nvGrpSpPr>
            <p:cNvPr id="76" name="Groupe 75">
              <a:extLst>
                <a:ext uri="{FF2B5EF4-FFF2-40B4-BE49-F238E27FC236}">
                  <a16:creationId xmlns:a16="http://schemas.microsoft.com/office/drawing/2014/main" id="{0A0C72B9-1E50-B349-A534-00661C00AB4A}"/>
                </a:ext>
              </a:extLst>
            </p:cNvPr>
            <p:cNvGrpSpPr/>
            <p:nvPr/>
          </p:nvGrpSpPr>
          <p:grpSpPr>
            <a:xfrm>
              <a:off x="-2495341" y="3582217"/>
              <a:ext cx="480140" cy="172651"/>
              <a:chOff x="5665724" y="5167205"/>
              <a:chExt cx="684635" cy="163349"/>
            </a:xfrm>
          </p:grpSpPr>
          <p:sp>
            <p:nvSpPr>
              <p:cNvPr id="83" name="Rectangle : coins arrondis 82">
                <a:extLst>
                  <a:ext uri="{FF2B5EF4-FFF2-40B4-BE49-F238E27FC236}">
                    <a16:creationId xmlns:a16="http://schemas.microsoft.com/office/drawing/2014/main" id="{FBED1E15-2B9C-6A45-8D45-ABB53B26C470}"/>
                  </a:ext>
                </a:extLst>
              </p:cNvPr>
              <p:cNvSpPr/>
              <p:nvPr/>
            </p:nvSpPr>
            <p:spPr>
              <a:xfrm>
                <a:off x="5665724"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4" name="Triangle 83">
                <a:extLst>
                  <a:ext uri="{FF2B5EF4-FFF2-40B4-BE49-F238E27FC236}">
                    <a16:creationId xmlns:a16="http://schemas.microsoft.com/office/drawing/2014/main" id="{D07EDEDD-5785-EC4F-8470-D0F5FEC1187F}"/>
                  </a:ext>
                </a:extLst>
              </p:cNvPr>
              <p:cNvSpPr/>
              <p:nvPr/>
            </p:nvSpPr>
            <p:spPr>
              <a:xfrm rot="5400000">
                <a:off x="5667587" y="5216543"/>
                <a:ext cx="69668" cy="69669"/>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7" name="Groupe 76">
              <a:extLst>
                <a:ext uri="{FF2B5EF4-FFF2-40B4-BE49-F238E27FC236}">
                  <a16:creationId xmlns:a16="http://schemas.microsoft.com/office/drawing/2014/main" id="{A6F4B036-43C2-7E4A-B770-852513B2E6F3}"/>
                </a:ext>
              </a:extLst>
            </p:cNvPr>
            <p:cNvGrpSpPr/>
            <p:nvPr/>
          </p:nvGrpSpPr>
          <p:grpSpPr>
            <a:xfrm>
              <a:off x="-1742125" y="3582217"/>
              <a:ext cx="480140" cy="172651"/>
              <a:chOff x="5780817" y="5167205"/>
              <a:chExt cx="684635" cy="163349"/>
            </a:xfrm>
          </p:grpSpPr>
          <p:sp>
            <p:nvSpPr>
              <p:cNvPr id="81" name="Rectangle : coins arrondis 80">
                <a:extLst>
                  <a:ext uri="{FF2B5EF4-FFF2-40B4-BE49-F238E27FC236}">
                    <a16:creationId xmlns:a16="http://schemas.microsoft.com/office/drawing/2014/main" id="{DB23F773-3CF5-934A-A14E-8114B57E9747}"/>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2" name="Triangle 81">
                <a:extLst>
                  <a:ext uri="{FF2B5EF4-FFF2-40B4-BE49-F238E27FC236}">
                    <a16:creationId xmlns:a16="http://schemas.microsoft.com/office/drawing/2014/main" id="{B3AF7EAB-7530-1742-891D-A8A3B9A17F77}"/>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8" name="Groupe 77">
              <a:extLst>
                <a:ext uri="{FF2B5EF4-FFF2-40B4-BE49-F238E27FC236}">
                  <a16:creationId xmlns:a16="http://schemas.microsoft.com/office/drawing/2014/main" id="{B75443F4-8A96-C141-BECD-8E4E4EA947F1}"/>
                </a:ext>
              </a:extLst>
            </p:cNvPr>
            <p:cNvGrpSpPr/>
            <p:nvPr/>
          </p:nvGrpSpPr>
          <p:grpSpPr>
            <a:xfrm>
              <a:off x="-1069626" y="3582217"/>
              <a:ext cx="480140" cy="172651"/>
              <a:chOff x="5780817" y="5167205"/>
              <a:chExt cx="684635" cy="163349"/>
            </a:xfrm>
          </p:grpSpPr>
          <p:sp>
            <p:nvSpPr>
              <p:cNvPr id="79" name="Rectangle : coins arrondis 78">
                <a:extLst>
                  <a:ext uri="{FF2B5EF4-FFF2-40B4-BE49-F238E27FC236}">
                    <a16:creationId xmlns:a16="http://schemas.microsoft.com/office/drawing/2014/main" id="{EE43939B-1FAA-A645-980B-92D5F320CB3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0" name="Triangle 79">
                <a:extLst>
                  <a:ext uri="{FF2B5EF4-FFF2-40B4-BE49-F238E27FC236}">
                    <a16:creationId xmlns:a16="http://schemas.microsoft.com/office/drawing/2014/main" id="{381BE94E-0A5A-4C45-B3B0-FF5433A30FA9}"/>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41" name="Groupe 40">
            <a:extLst>
              <a:ext uri="{FF2B5EF4-FFF2-40B4-BE49-F238E27FC236}">
                <a16:creationId xmlns:a16="http://schemas.microsoft.com/office/drawing/2014/main" id="{DB5ABBBB-4B93-9E40-A22A-9B7EB68690E7}"/>
              </a:ext>
            </a:extLst>
          </p:cNvPr>
          <p:cNvGrpSpPr/>
          <p:nvPr/>
        </p:nvGrpSpPr>
        <p:grpSpPr>
          <a:xfrm>
            <a:off x="6760813" y="4576831"/>
            <a:ext cx="337083" cy="105937"/>
            <a:chOff x="5780817" y="5143148"/>
            <a:chExt cx="684635" cy="163349"/>
          </a:xfrm>
        </p:grpSpPr>
        <p:sp>
          <p:nvSpPr>
            <p:cNvPr id="74" name="Rectangle : coins arrondis 73">
              <a:extLst>
                <a:ext uri="{FF2B5EF4-FFF2-40B4-BE49-F238E27FC236}">
                  <a16:creationId xmlns:a16="http://schemas.microsoft.com/office/drawing/2014/main" id="{82C9A0E3-846E-964E-AE44-64E0AB23386F}"/>
                </a:ext>
              </a:extLst>
            </p:cNvPr>
            <p:cNvSpPr/>
            <p:nvPr/>
          </p:nvSpPr>
          <p:spPr>
            <a:xfrm>
              <a:off x="5780817" y="5143148"/>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5" name="Triangle 74">
              <a:extLst>
                <a:ext uri="{FF2B5EF4-FFF2-40B4-BE49-F238E27FC236}">
                  <a16:creationId xmlns:a16="http://schemas.microsoft.com/office/drawing/2014/main" id="{643DE8A5-3C6A-E64B-A709-4EBB298D066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cxnSp>
        <p:nvCxnSpPr>
          <p:cNvPr id="42" name="Connecteur en angle 41">
            <a:extLst>
              <a:ext uri="{FF2B5EF4-FFF2-40B4-BE49-F238E27FC236}">
                <a16:creationId xmlns:a16="http://schemas.microsoft.com/office/drawing/2014/main" id="{A4AE9F0F-3102-B94A-8CC4-CF04A6A2479E}"/>
              </a:ext>
            </a:extLst>
          </p:cNvPr>
          <p:cNvCxnSpPr>
            <a:cxnSpLocks/>
            <a:stCxn id="49" idx="2"/>
            <a:endCxn id="45" idx="0"/>
          </p:cNvCxnSpPr>
          <p:nvPr/>
        </p:nvCxnSpPr>
        <p:spPr>
          <a:xfrm rot="10800000" flipV="1">
            <a:off x="7528374" y="3628599"/>
            <a:ext cx="306407" cy="127446"/>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3" name="Rectangle : coins arrondis 42">
            <a:extLst>
              <a:ext uri="{FF2B5EF4-FFF2-40B4-BE49-F238E27FC236}">
                <a16:creationId xmlns:a16="http://schemas.microsoft.com/office/drawing/2014/main" id="{CD1F5E16-38CF-1F43-84F5-77FD7F39E6B5}"/>
              </a:ext>
            </a:extLst>
          </p:cNvPr>
          <p:cNvSpPr/>
          <p:nvPr/>
        </p:nvSpPr>
        <p:spPr>
          <a:xfrm>
            <a:off x="7256580" y="3168637"/>
            <a:ext cx="272057" cy="29829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H</a:t>
            </a:r>
          </a:p>
          <a:p>
            <a:pPr algn="ctr"/>
            <a:r>
              <a:rPr lang="fr-FR" sz="200" b="1" dirty="0">
                <a:solidFill>
                  <a:schemeClr val="tx1"/>
                </a:solidFill>
                <a:latin typeface="Calibri" panose="020F0502020204030204" pitchFamily="34" charset="0"/>
                <a:cs typeface="Calibri" panose="020F0502020204030204" pitchFamily="34" charset="0"/>
              </a:rPr>
              <a:t> </a:t>
            </a:r>
          </a:p>
        </p:txBody>
      </p:sp>
      <p:grpSp>
        <p:nvGrpSpPr>
          <p:cNvPr id="44" name="Groupe 43">
            <a:extLst>
              <a:ext uri="{FF2B5EF4-FFF2-40B4-BE49-F238E27FC236}">
                <a16:creationId xmlns:a16="http://schemas.microsoft.com/office/drawing/2014/main" id="{4B29A7A8-5719-8144-83DD-652B93D8E2E3}"/>
              </a:ext>
            </a:extLst>
          </p:cNvPr>
          <p:cNvGrpSpPr/>
          <p:nvPr/>
        </p:nvGrpSpPr>
        <p:grpSpPr>
          <a:xfrm>
            <a:off x="7223724" y="3384403"/>
            <a:ext cx="337083" cy="105937"/>
            <a:chOff x="5780817" y="5167205"/>
            <a:chExt cx="684635" cy="163349"/>
          </a:xfrm>
        </p:grpSpPr>
        <p:sp>
          <p:nvSpPr>
            <p:cNvPr id="72" name="Rectangle : coins arrondis 71">
              <a:extLst>
                <a:ext uri="{FF2B5EF4-FFF2-40B4-BE49-F238E27FC236}">
                  <a16:creationId xmlns:a16="http://schemas.microsoft.com/office/drawing/2014/main" id="{9BA494E5-29AB-1A4E-8BF9-A0E3F38A7A39}"/>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3" name="Triangle 72">
              <a:extLst>
                <a:ext uri="{FF2B5EF4-FFF2-40B4-BE49-F238E27FC236}">
                  <a16:creationId xmlns:a16="http://schemas.microsoft.com/office/drawing/2014/main" id="{9695C03B-2044-7148-80C8-DF602CBB9D6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sp>
        <p:nvSpPr>
          <p:cNvPr id="45" name="Rectangle 44">
            <a:extLst>
              <a:ext uri="{FF2B5EF4-FFF2-40B4-BE49-F238E27FC236}">
                <a16:creationId xmlns:a16="http://schemas.microsoft.com/office/drawing/2014/main" id="{573B34C3-F432-9F44-8087-18ADF5B7DB4F}"/>
              </a:ext>
            </a:extLst>
          </p:cNvPr>
          <p:cNvSpPr/>
          <p:nvPr/>
        </p:nvSpPr>
        <p:spPr>
          <a:xfrm>
            <a:off x="7528373" y="375604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6" name="Rectangle 45">
            <a:extLst>
              <a:ext uri="{FF2B5EF4-FFF2-40B4-BE49-F238E27FC236}">
                <a16:creationId xmlns:a16="http://schemas.microsoft.com/office/drawing/2014/main" id="{F7AA9D55-6897-5741-B115-1CAD61BAA923}"/>
              </a:ext>
            </a:extLst>
          </p:cNvPr>
          <p:cNvSpPr/>
          <p:nvPr/>
        </p:nvSpPr>
        <p:spPr>
          <a:xfrm>
            <a:off x="7394492" y="375558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nvGrpSpPr>
          <p:cNvPr id="47" name="Groupe 46">
            <a:extLst>
              <a:ext uri="{FF2B5EF4-FFF2-40B4-BE49-F238E27FC236}">
                <a16:creationId xmlns:a16="http://schemas.microsoft.com/office/drawing/2014/main" id="{4FD91F03-70EB-8A4A-8629-F601D89752BF}"/>
              </a:ext>
            </a:extLst>
          </p:cNvPr>
          <p:cNvGrpSpPr/>
          <p:nvPr/>
        </p:nvGrpSpPr>
        <p:grpSpPr>
          <a:xfrm>
            <a:off x="7321435" y="3164168"/>
            <a:ext cx="133881" cy="461"/>
            <a:chOff x="1177413" y="754111"/>
            <a:chExt cx="93198" cy="332"/>
          </a:xfrm>
        </p:grpSpPr>
        <p:sp>
          <p:nvSpPr>
            <p:cNvPr id="70" name="Rectangle 69">
              <a:extLst>
                <a:ext uri="{FF2B5EF4-FFF2-40B4-BE49-F238E27FC236}">
                  <a16:creationId xmlns:a16="http://schemas.microsoft.com/office/drawing/2014/main" id="{37393FB1-CAAC-FF4A-A38F-71DBB22985DF}"/>
                </a:ext>
              </a:extLst>
            </p:cNvPr>
            <p:cNvSpPr/>
            <p:nvPr/>
          </p:nvSpPr>
          <p:spPr>
            <a:xfrm>
              <a:off x="1270611" y="75444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1" name="Rectangle 70">
              <a:extLst>
                <a:ext uri="{FF2B5EF4-FFF2-40B4-BE49-F238E27FC236}">
                  <a16:creationId xmlns:a16="http://schemas.microsoft.com/office/drawing/2014/main" id="{9883A4E7-BB65-B748-BE8A-3574ADB197EA}"/>
                </a:ext>
              </a:extLst>
            </p:cNvPr>
            <p:cNvSpPr/>
            <p:nvPr/>
          </p:nvSpPr>
          <p:spPr>
            <a:xfrm>
              <a:off x="1177413" y="754111"/>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cxnSp>
        <p:nvCxnSpPr>
          <p:cNvPr id="48" name="Connecteur en angle 47">
            <a:extLst>
              <a:ext uri="{FF2B5EF4-FFF2-40B4-BE49-F238E27FC236}">
                <a16:creationId xmlns:a16="http://schemas.microsoft.com/office/drawing/2014/main" id="{40C0947A-22F5-1E49-9657-D1989A13143C}"/>
              </a:ext>
            </a:extLst>
          </p:cNvPr>
          <p:cNvCxnSpPr>
            <a:cxnSpLocks/>
            <a:stCxn id="72" idx="2"/>
            <a:endCxn id="71" idx="0"/>
          </p:cNvCxnSpPr>
          <p:nvPr/>
        </p:nvCxnSpPr>
        <p:spPr>
          <a:xfrm rot="5400000" flipH="1">
            <a:off x="7193766" y="3291838"/>
            <a:ext cx="326171" cy="70829"/>
          </a:xfrm>
          <a:prstGeom prst="bentConnector5">
            <a:avLst>
              <a:gd name="adj1" fmla="val -15384"/>
              <a:gd name="adj2" fmla="val 813008"/>
              <a:gd name="adj3" fmla="val 28799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9" name="Ellipse 48">
            <a:extLst>
              <a:ext uri="{FF2B5EF4-FFF2-40B4-BE49-F238E27FC236}">
                <a16:creationId xmlns:a16="http://schemas.microsoft.com/office/drawing/2014/main" id="{EAF76C03-8F35-3C4C-A37F-E3B3C5AFA894}"/>
              </a:ext>
            </a:extLst>
          </p:cNvPr>
          <p:cNvSpPr/>
          <p:nvPr/>
        </p:nvSpPr>
        <p:spPr>
          <a:xfrm>
            <a:off x="7834781" y="3603623"/>
            <a:ext cx="51715" cy="499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50" name="Connecteur en angle 49">
            <a:extLst>
              <a:ext uri="{FF2B5EF4-FFF2-40B4-BE49-F238E27FC236}">
                <a16:creationId xmlns:a16="http://schemas.microsoft.com/office/drawing/2014/main" id="{C9AC10DA-BB24-1943-BA03-6D29F2FD2B08}"/>
              </a:ext>
            </a:extLst>
          </p:cNvPr>
          <p:cNvCxnSpPr>
            <a:cxnSpLocks/>
            <a:stCxn id="49" idx="2"/>
            <a:endCxn id="28" idx="0"/>
          </p:cNvCxnSpPr>
          <p:nvPr/>
        </p:nvCxnSpPr>
        <p:spPr>
          <a:xfrm rot="10800000" flipH="1" flipV="1">
            <a:off x="7834780" y="3628599"/>
            <a:ext cx="93204" cy="134087"/>
          </a:xfrm>
          <a:prstGeom prst="bentConnector4">
            <a:avLst>
              <a:gd name="adj1" fmla="val 101304"/>
              <a:gd name="adj2" fmla="val 59313"/>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51" name="Ellipse 50">
            <a:extLst>
              <a:ext uri="{FF2B5EF4-FFF2-40B4-BE49-F238E27FC236}">
                <a16:creationId xmlns:a16="http://schemas.microsoft.com/office/drawing/2014/main" id="{8556ED62-F39B-CA4B-B9EC-5A117F43432C}"/>
              </a:ext>
            </a:extLst>
          </p:cNvPr>
          <p:cNvSpPr/>
          <p:nvPr/>
        </p:nvSpPr>
        <p:spPr>
          <a:xfrm>
            <a:off x="7371194" y="3607332"/>
            <a:ext cx="51715" cy="4995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52" name="Connecteur en angle 116">
            <a:extLst>
              <a:ext uri="{FF2B5EF4-FFF2-40B4-BE49-F238E27FC236}">
                <a16:creationId xmlns:a16="http://schemas.microsoft.com/office/drawing/2014/main" id="{54B49106-CD8C-A940-AA53-5B76EC9AA836}"/>
              </a:ext>
            </a:extLst>
          </p:cNvPr>
          <p:cNvCxnSpPr>
            <a:cxnSpLocks/>
            <a:stCxn id="72" idx="2"/>
            <a:endCxn id="46" idx="0"/>
          </p:cNvCxnSpPr>
          <p:nvPr/>
        </p:nvCxnSpPr>
        <p:spPr>
          <a:xfrm>
            <a:off x="7392266" y="3490339"/>
            <a:ext cx="2228" cy="265246"/>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3" name="Connecteur en angle 116">
            <a:extLst>
              <a:ext uri="{FF2B5EF4-FFF2-40B4-BE49-F238E27FC236}">
                <a16:creationId xmlns:a16="http://schemas.microsoft.com/office/drawing/2014/main" id="{01CFC291-0C56-8340-9A93-43C5CA36CA86}"/>
              </a:ext>
            </a:extLst>
          </p:cNvPr>
          <p:cNvCxnSpPr>
            <a:cxnSpLocks/>
          </p:cNvCxnSpPr>
          <p:nvPr/>
        </p:nvCxnSpPr>
        <p:spPr>
          <a:xfrm rot="5400000">
            <a:off x="6994685" y="4307834"/>
            <a:ext cx="693129" cy="240507"/>
          </a:xfrm>
          <a:prstGeom prst="bentConnector3">
            <a:avLst>
              <a:gd name="adj1" fmla="val 84467"/>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22FD36BA-6E6D-9940-946F-82F009525107}"/>
              </a:ext>
            </a:extLst>
          </p:cNvPr>
          <p:cNvSpPr/>
          <p:nvPr/>
        </p:nvSpPr>
        <p:spPr>
          <a:xfrm>
            <a:off x="8522757" y="4323764"/>
            <a:ext cx="337082" cy="34584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FR" sz="900" b="1" dirty="0">
                <a:solidFill>
                  <a:srgbClr val="FF0000"/>
                </a:solidFill>
              </a:rPr>
              <a:t>FSM</a:t>
            </a:r>
          </a:p>
        </p:txBody>
      </p:sp>
      <p:sp>
        <p:nvSpPr>
          <p:cNvPr id="55" name="Rectangle 54">
            <a:extLst>
              <a:ext uri="{FF2B5EF4-FFF2-40B4-BE49-F238E27FC236}">
                <a16:creationId xmlns:a16="http://schemas.microsoft.com/office/drawing/2014/main" id="{07AB54A2-D1A0-494A-A1E0-6F0973D7982E}"/>
              </a:ext>
            </a:extLst>
          </p:cNvPr>
          <p:cNvSpPr/>
          <p:nvPr/>
        </p:nvSpPr>
        <p:spPr>
          <a:xfrm>
            <a:off x="7104539" y="2700086"/>
            <a:ext cx="433794" cy="27821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rgbClr val="FF0000"/>
                </a:solidFill>
              </a:rPr>
              <a:t>RB</a:t>
            </a:r>
          </a:p>
        </p:txBody>
      </p:sp>
      <p:cxnSp>
        <p:nvCxnSpPr>
          <p:cNvPr id="56" name="Connecteur en angle 55">
            <a:extLst>
              <a:ext uri="{FF2B5EF4-FFF2-40B4-BE49-F238E27FC236}">
                <a16:creationId xmlns:a16="http://schemas.microsoft.com/office/drawing/2014/main" id="{1BA5D5AE-1B98-8C48-84B2-68885611702B}"/>
              </a:ext>
            </a:extLst>
          </p:cNvPr>
          <p:cNvCxnSpPr>
            <a:cxnSpLocks/>
            <a:stCxn id="60" idx="2"/>
            <a:endCxn id="45" idx="0"/>
          </p:cNvCxnSpPr>
          <p:nvPr/>
        </p:nvCxnSpPr>
        <p:spPr>
          <a:xfrm rot="5400000">
            <a:off x="7306094" y="3200586"/>
            <a:ext cx="777741" cy="333179"/>
          </a:xfrm>
          <a:prstGeom prst="bentConnector3">
            <a:avLst>
              <a:gd name="adj1" fmla="val 83276"/>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57" name="Connecteur en angle 56">
            <a:extLst>
              <a:ext uri="{FF2B5EF4-FFF2-40B4-BE49-F238E27FC236}">
                <a16:creationId xmlns:a16="http://schemas.microsoft.com/office/drawing/2014/main" id="{9B9890F5-00B4-4445-8484-455893850E43}"/>
              </a:ext>
            </a:extLst>
          </p:cNvPr>
          <p:cNvCxnSpPr>
            <a:cxnSpLocks/>
            <a:stCxn id="54" idx="2"/>
            <a:endCxn id="91" idx="1"/>
          </p:cNvCxnSpPr>
          <p:nvPr/>
        </p:nvCxnSpPr>
        <p:spPr>
          <a:xfrm rot="5400000">
            <a:off x="7898517" y="4036703"/>
            <a:ext cx="159870" cy="1425691"/>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18" name="Groupe 17">
            <a:extLst>
              <a:ext uri="{FF2B5EF4-FFF2-40B4-BE49-F238E27FC236}">
                <a16:creationId xmlns:a16="http://schemas.microsoft.com/office/drawing/2014/main" id="{CA5D9AC7-4BC0-1E48-855D-E4CCB6206656}"/>
              </a:ext>
            </a:extLst>
          </p:cNvPr>
          <p:cNvGrpSpPr/>
          <p:nvPr/>
        </p:nvGrpSpPr>
        <p:grpSpPr>
          <a:xfrm>
            <a:off x="7538333" y="2838206"/>
            <a:ext cx="1152965" cy="1485558"/>
            <a:chOff x="7538333" y="2838206"/>
            <a:chExt cx="1152965" cy="1485558"/>
          </a:xfrm>
        </p:grpSpPr>
        <p:cxnSp>
          <p:nvCxnSpPr>
            <p:cNvPr id="58" name="Connecteur en angle 57">
              <a:extLst>
                <a:ext uri="{FF2B5EF4-FFF2-40B4-BE49-F238E27FC236}">
                  <a16:creationId xmlns:a16="http://schemas.microsoft.com/office/drawing/2014/main" id="{26B8AD7F-892F-DC4A-8B1B-FB9C239E08A5}"/>
                </a:ext>
              </a:extLst>
            </p:cNvPr>
            <p:cNvCxnSpPr>
              <a:cxnSpLocks/>
              <a:stCxn id="54" idx="0"/>
              <a:endCxn id="60" idx="3"/>
            </p:cNvCxnSpPr>
            <p:nvPr/>
          </p:nvCxnSpPr>
          <p:spPr>
            <a:xfrm rot="16200000" flipV="1">
              <a:off x="7642095" y="3274561"/>
              <a:ext cx="1485558" cy="612848"/>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9" name="Connecteur en angle 58">
              <a:extLst>
                <a:ext uri="{FF2B5EF4-FFF2-40B4-BE49-F238E27FC236}">
                  <a16:creationId xmlns:a16="http://schemas.microsoft.com/office/drawing/2014/main" id="{D073F7FC-EF59-AB4F-82E5-FAF77AE31224}"/>
                </a:ext>
              </a:extLst>
            </p:cNvPr>
            <p:cNvCxnSpPr>
              <a:cxnSpLocks/>
              <a:stCxn id="54" idx="0"/>
              <a:endCxn id="55" idx="3"/>
            </p:cNvCxnSpPr>
            <p:nvPr/>
          </p:nvCxnSpPr>
          <p:spPr>
            <a:xfrm rot="16200000" flipV="1">
              <a:off x="7372531" y="3004997"/>
              <a:ext cx="1484569" cy="1152965"/>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sp>
        <p:nvSpPr>
          <p:cNvPr id="60" name="Rectangle 59">
            <a:extLst>
              <a:ext uri="{FF2B5EF4-FFF2-40B4-BE49-F238E27FC236}">
                <a16:creationId xmlns:a16="http://schemas.microsoft.com/office/drawing/2014/main" id="{6E5537F5-FA03-4F4F-A53B-CC49268C9E9E}"/>
              </a:ext>
            </a:extLst>
          </p:cNvPr>
          <p:cNvSpPr/>
          <p:nvPr/>
        </p:nvSpPr>
        <p:spPr>
          <a:xfrm>
            <a:off x="7644657" y="2698108"/>
            <a:ext cx="433794" cy="280196"/>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rgbClr val="FF0000"/>
                </a:solidFill>
              </a:rPr>
              <a:t>RB</a:t>
            </a:r>
          </a:p>
        </p:txBody>
      </p:sp>
      <p:cxnSp>
        <p:nvCxnSpPr>
          <p:cNvPr id="61" name="Connecteur en angle 60">
            <a:extLst>
              <a:ext uri="{FF2B5EF4-FFF2-40B4-BE49-F238E27FC236}">
                <a16:creationId xmlns:a16="http://schemas.microsoft.com/office/drawing/2014/main" id="{F45138EB-E023-674E-B585-A9F8A72AD475}"/>
              </a:ext>
            </a:extLst>
          </p:cNvPr>
          <p:cNvCxnSpPr>
            <a:cxnSpLocks/>
          </p:cNvCxnSpPr>
          <p:nvPr/>
        </p:nvCxnSpPr>
        <p:spPr>
          <a:xfrm rot="5400000">
            <a:off x="7305734" y="3192907"/>
            <a:ext cx="770152" cy="330011"/>
          </a:xfrm>
          <a:prstGeom prst="bentConnector3">
            <a:avLst>
              <a:gd name="adj1" fmla="val 84631"/>
            </a:avLst>
          </a:prstGeom>
          <a:ln w="38100">
            <a:solidFill>
              <a:srgbClr val="008F00"/>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63" name="Connecteur en angle 116">
            <a:extLst>
              <a:ext uri="{FF2B5EF4-FFF2-40B4-BE49-F238E27FC236}">
                <a16:creationId xmlns:a16="http://schemas.microsoft.com/office/drawing/2014/main" id="{2490BEC9-D6EF-8A4E-9CD7-AE5AB1B2C4DD}"/>
              </a:ext>
            </a:extLst>
          </p:cNvPr>
          <p:cNvCxnSpPr>
            <a:cxnSpLocks/>
            <a:stCxn id="91" idx="0"/>
            <a:endCxn id="62" idx="0"/>
          </p:cNvCxnSpPr>
          <p:nvPr/>
        </p:nvCxnSpPr>
        <p:spPr>
          <a:xfrm flipH="1">
            <a:off x="7070649" y="4872718"/>
            <a:ext cx="4594" cy="399420"/>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17" name="Groupe 16">
            <a:extLst>
              <a:ext uri="{FF2B5EF4-FFF2-40B4-BE49-F238E27FC236}">
                <a16:creationId xmlns:a16="http://schemas.microsoft.com/office/drawing/2014/main" id="{7EFD6018-A653-CE4C-B2D2-B108C840BF93}"/>
              </a:ext>
            </a:extLst>
          </p:cNvPr>
          <p:cNvGrpSpPr/>
          <p:nvPr/>
        </p:nvGrpSpPr>
        <p:grpSpPr>
          <a:xfrm>
            <a:off x="6718388" y="4669613"/>
            <a:ext cx="1972910" cy="1075938"/>
            <a:chOff x="6718388" y="4669613"/>
            <a:chExt cx="1972910" cy="1075938"/>
          </a:xfrm>
        </p:grpSpPr>
        <p:sp>
          <p:nvSpPr>
            <p:cNvPr id="62" name="Rectangle 61">
              <a:extLst>
                <a:ext uri="{FF2B5EF4-FFF2-40B4-BE49-F238E27FC236}">
                  <a16:creationId xmlns:a16="http://schemas.microsoft.com/office/drawing/2014/main" id="{31E655B8-47AC-414A-8177-A391F4C3AED1}"/>
                </a:ext>
              </a:extLst>
            </p:cNvPr>
            <p:cNvSpPr/>
            <p:nvPr/>
          </p:nvSpPr>
          <p:spPr>
            <a:xfrm>
              <a:off x="6718388" y="5272137"/>
              <a:ext cx="704521" cy="26597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FR" sz="700" b="1" dirty="0">
                  <a:solidFill>
                    <a:srgbClr val="FF0000"/>
                  </a:solidFill>
                </a:rPr>
                <a:t>Commit</a:t>
              </a:r>
            </a:p>
          </p:txBody>
        </p:sp>
        <p:cxnSp>
          <p:nvCxnSpPr>
            <p:cNvPr id="64" name="Connecteur en angle 63">
              <a:extLst>
                <a:ext uri="{FF2B5EF4-FFF2-40B4-BE49-F238E27FC236}">
                  <a16:creationId xmlns:a16="http://schemas.microsoft.com/office/drawing/2014/main" id="{73050C3F-4108-FA4C-8489-953605574203}"/>
                </a:ext>
              </a:extLst>
            </p:cNvPr>
            <p:cNvCxnSpPr>
              <a:cxnSpLocks/>
              <a:stCxn id="54" idx="2"/>
              <a:endCxn id="62" idx="3"/>
            </p:cNvCxnSpPr>
            <p:nvPr/>
          </p:nvCxnSpPr>
          <p:spPr>
            <a:xfrm rot="5400000">
              <a:off x="7689349" y="4403173"/>
              <a:ext cx="735510" cy="1268389"/>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65" name="Connecteur en angle 116">
              <a:extLst>
                <a:ext uri="{FF2B5EF4-FFF2-40B4-BE49-F238E27FC236}">
                  <a16:creationId xmlns:a16="http://schemas.microsoft.com/office/drawing/2014/main" id="{F16A26D0-9011-8648-82AE-5EAA30392F06}"/>
                </a:ext>
              </a:extLst>
            </p:cNvPr>
            <p:cNvCxnSpPr>
              <a:cxnSpLocks/>
              <a:stCxn id="62" idx="2"/>
            </p:cNvCxnSpPr>
            <p:nvPr/>
          </p:nvCxnSpPr>
          <p:spPr>
            <a:xfrm>
              <a:off x="7070649" y="5538109"/>
              <a:ext cx="0" cy="207442"/>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grpSp>
        <p:nvGrpSpPr>
          <p:cNvPr id="66" name="Groupe 65">
            <a:extLst>
              <a:ext uri="{FF2B5EF4-FFF2-40B4-BE49-F238E27FC236}">
                <a16:creationId xmlns:a16="http://schemas.microsoft.com/office/drawing/2014/main" id="{D084B516-1CE9-5642-B738-4B44148161C9}"/>
              </a:ext>
            </a:extLst>
          </p:cNvPr>
          <p:cNvGrpSpPr/>
          <p:nvPr/>
        </p:nvGrpSpPr>
        <p:grpSpPr>
          <a:xfrm>
            <a:off x="6752347" y="5030160"/>
            <a:ext cx="646317" cy="118624"/>
            <a:chOff x="5780815" y="5167204"/>
            <a:chExt cx="1312711" cy="182911"/>
          </a:xfrm>
        </p:grpSpPr>
        <p:sp>
          <p:nvSpPr>
            <p:cNvPr id="68" name="Rectangle : coins arrondis 67">
              <a:extLst>
                <a:ext uri="{FF2B5EF4-FFF2-40B4-BE49-F238E27FC236}">
                  <a16:creationId xmlns:a16="http://schemas.microsoft.com/office/drawing/2014/main" id="{24804E18-0A28-3542-8FFC-4C9865FFA42D}"/>
                </a:ext>
              </a:extLst>
            </p:cNvPr>
            <p:cNvSpPr/>
            <p:nvPr/>
          </p:nvSpPr>
          <p:spPr>
            <a:xfrm>
              <a:off x="5780815" y="5167204"/>
              <a:ext cx="1312711" cy="182911"/>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69" name="Triangle 68">
              <a:extLst>
                <a:ext uri="{FF2B5EF4-FFF2-40B4-BE49-F238E27FC236}">
                  <a16:creationId xmlns:a16="http://schemas.microsoft.com/office/drawing/2014/main" id="{E315FB6A-7923-1648-8393-5A3C1AD79687}"/>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cxnSp>
        <p:nvCxnSpPr>
          <p:cNvPr id="67" name="Connecteur en angle 66">
            <a:extLst>
              <a:ext uri="{FF2B5EF4-FFF2-40B4-BE49-F238E27FC236}">
                <a16:creationId xmlns:a16="http://schemas.microsoft.com/office/drawing/2014/main" id="{3923B0CA-0350-374F-8E58-0ADA37C93B06}"/>
              </a:ext>
            </a:extLst>
          </p:cNvPr>
          <p:cNvCxnSpPr>
            <a:cxnSpLocks/>
            <a:stCxn id="60" idx="2"/>
            <a:endCxn id="70" idx="0"/>
          </p:cNvCxnSpPr>
          <p:nvPr/>
        </p:nvCxnSpPr>
        <p:spPr>
          <a:xfrm rot="5400000">
            <a:off x="7565274" y="2868348"/>
            <a:ext cx="186325" cy="406236"/>
          </a:xfrm>
          <a:prstGeom prst="bentConnector3">
            <a:avLst>
              <a:gd name="adj1" fmla="val 5000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94" name="Espace réservé de la date 3">
            <a:extLst>
              <a:ext uri="{FF2B5EF4-FFF2-40B4-BE49-F238E27FC236}">
                <a16:creationId xmlns:a16="http://schemas.microsoft.com/office/drawing/2014/main" id="{15927AC7-65C7-980E-342B-1BD50FD065C3}"/>
              </a:ext>
            </a:extLst>
          </p:cNvPr>
          <p:cNvSpPr txBox="1">
            <a:spLocks/>
          </p:cNvSpPr>
          <p:nvPr/>
        </p:nvSpPr>
        <p:spPr>
          <a:xfrm>
            <a:off x="655900" y="6288829"/>
            <a:ext cx="21336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47E3D6D9-1AEC-9D4D-ABBE-835D4AFD34D3}" type="datetime1">
              <a:rPr lang="fr-FR" altLang="fr-FR" smtClean="0"/>
              <a:pPr>
                <a:defRPr/>
              </a:pPr>
              <a:t>07/07/2022</a:t>
            </a:fld>
            <a:endParaRPr lang="fr-FR" altLang="fr-FR" dirty="0"/>
          </a:p>
        </p:txBody>
      </p:sp>
      <p:sp>
        <p:nvSpPr>
          <p:cNvPr id="95" name="Espace réservé du pied de page 4">
            <a:extLst>
              <a:ext uri="{FF2B5EF4-FFF2-40B4-BE49-F238E27FC236}">
                <a16:creationId xmlns:a16="http://schemas.microsoft.com/office/drawing/2014/main" id="{F4F8F3FB-1B45-522F-280A-6F029D6D00B1}"/>
              </a:ext>
            </a:extLst>
          </p:cNvPr>
          <p:cNvSpPr txBox="1">
            <a:spLocks/>
          </p:cNvSpPr>
          <p:nvPr/>
        </p:nvSpPr>
        <p:spPr>
          <a:xfrm>
            <a:off x="2921263" y="6288829"/>
            <a:ext cx="49784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r>
              <a:rPr lang="fr-FR"/>
              <a:t>Journée Calcul – GDR ISIS </a:t>
            </a:r>
            <a:endParaRPr lang="fr-FR" dirty="0"/>
          </a:p>
        </p:txBody>
      </p:sp>
    </p:spTree>
    <p:extLst>
      <p:ext uri="{BB962C8B-B14F-4D97-AF65-F5344CB8AC3E}">
        <p14:creationId xmlns:p14="http://schemas.microsoft.com/office/powerpoint/2010/main" val="32793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1"/>
                                        </p:tgtEl>
                                      </p:cBhvr>
                                    </p:animEffect>
                                    <p:set>
                                      <p:cBhvr>
                                        <p:cTn id="18" dur="1" fill="hold">
                                          <p:stCondLst>
                                            <p:cond delay="499"/>
                                          </p:stCondLst>
                                        </p:cTn>
                                        <p:tgtEl>
                                          <p:spTgt spid="10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4"/>
                                        </p:tgtEl>
                                      </p:cBhvr>
                                    </p:animEffect>
                                    <p:set>
                                      <p:cBhvr>
                                        <p:cTn id="31" dur="1" fill="hold">
                                          <p:stCondLst>
                                            <p:cond delay="499"/>
                                          </p:stCondLst>
                                        </p:cTn>
                                        <p:tgtEl>
                                          <p:spTgt spid="13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34" grpId="0" animBg="1"/>
      <p:bldP spid="55"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 name="Tableau 147">
            <a:extLst>
              <a:ext uri="{FF2B5EF4-FFF2-40B4-BE49-F238E27FC236}">
                <a16:creationId xmlns:a16="http://schemas.microsoft.com/office/drawing/2014/main" id="{B06CBF71-8D43-CC4E-B1E6-9B545332844F}"/>
              </a:ext>
            </a:extLst>
          </p:cNvPr>
          <p:cNvGraphicFramePr>
            <a:graphicFrameLocks noGrp="1"/>
          </p:cNvGraphicFramePr>
          <p:nvPr/>
        </p:nvGraphicFramePr>
        <p:xfrm>
          <a:off x="6205560" y="4158068"/>
          <a:ext cx="2481240" cy="1712215"/>
        </p:xfrm>
        <a:graphic>
          <a:graphicData uri="http://schemas.openxmlformats.org/drawingml/2006/table">
            <a:tbl>
              <a:tblPr firstRow="1" bandRow="1">
                <a:tableStyleId>{5C22544A-7EE6-4342-B048-85BDC9FD1C3A}</a:tableStyleId>
              </a:tblPr>
              <a:tblGrid>
                <a:gridCol w="248124">
                  <a:extLst>
                    <a:ext uri="{9D8B030D-6E8A-4147-A177-3AD203B41FA5}">
                      <a16:colId xmlns:a16="http://schemas.microsoft.com/office/drawing/2014/main" val="1864399328"/>
                    </a:ext>
                  </a:extLst>
                </a:gridCol>
                <a:gridCol w="248124">
                  <a:extLst>
                    <a:ext uri="{9D8B030D-6E8A-4147-A177-3AD203B41FA5}">
                      <a16:colId xmlns:a16="http://schemas.microsoft.com/office/drawing/2014/main" val="2135992944"/>
                    </a:ext>
                  </a:extLst>
                </a:gridCol>
                <a:gridCol w="248124">
                  <a:extLst>
                    <a:ext uri="{9D8B030D-6E8A-4147-A177-3AD203B41FA5}">
                      <a16:colId xmlns:a16="http://schemas.microsoft.com/office/drawing/2014/main" val="3885079847"/>
                    </a:ext>
                  </a:extLst>
                </a:gridCol>
                <a:gridCol w="248124">
                  <a:extLst>
                    <a:ext uri="{9D8B030D-6E8A-4147-A177-3AD203B41FA5}">
                      <a16:colId xmlns:a16="http://schemas.microsoft.com/office/drawing/2014/main" val="3575272809"/>
                    </a:ext>
                  </a:extLst>
                </a:gridCol>
                <a:gridCol w="248124">
                  <a:extLst>
                    <a:ext uri="{9D8B030D-6E8A-4147-A177-3AD203B41FA5}">
                      <a16:colId xmlns:a16="http://schemas.microsoft.com/office/drawing/2014/main" val="595948643"/>
                    </a:ext>
                  </a:extLst>
                </a:gridCol>
                <a:gridCol w="248124">
                  <a:extLst>
                    <a:ext uri="{9D8B030D-6E8A-4147-A177-3AD203B41FA5}">
                      <a16:colId xmlns:a16="http://schemas.microsoft.com/office/drawing/2014/main" val="2305289622"/>
                    </a:ext>
                  </a:extLst>
                </a:gridCol>
                <a:gridCol w="248124">
                  <a:extLst>
                    <a:ext uri="{9D8B030D-6E8A-4147-A177-3AD203B41FA5}">
                      <a16:colId xmlns:a16="http://schemas.microsoft.com/office/drawing/2014/main" val="828469211"/>
                    </a:ext>
                  </a:extLst>
                </a:gridCol>
                <a:gridCol w="248124">
                  <a:extLst>
                    <a:ext uri="{9D8B030D-6E8A-4147-A177-3AD203B41FA5}">
                      <a16:colId xmlns:a16="http://schemas.microsoft.com/office/drawing/2014/main" val="135363502"/>
                    </a:ext>
                  </a:extLst>
                </a:gridCol>
                <a:gridCol w="248124">
                  <a:extLst>
                    <a:ext uri="{9D8B030D-6E8A-4147-A177-3AD203B41FA5}">
                      <a16:colId xmlns:a16="http://schemas.microsoft.com/office/drawing/2014/main" val="1595110181"/>
                    </a:ext>
                  </a:extLst>
                </a:gridCol>
                <a:gridCol w="248124">
                  <a:extLst>
                    <a:ext uri="{9D8B030D-6E8A-4147-A177-3AD203B41FA5}">
                      <a16:colId xmlns:a16="http://schemas.microsoft.com/office/drawing/2014/main" val="902559338"/>
                    </a:ext>
                  </a:extLst>
                </a:gridCol>
              </a:tblGrid>
              <a:tr h="193709">
                <a:tc>
                  <a:txBody>
                    <a:bodyPr/>
                    <a:lstStyle/>
                    <a:p>
                      <a:pPr algn="ctr"/>
                      <a:r>
                        <a:rPr lang="fr-FR" sz="1000" b="1" dirty="0">
                          <a:solidFill>
                            <a:sysClr val="windowText" lastClr="000000"/>
                          </a:solidFill>
                        </a:rPr>
                        <a:t>F</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000" b="1" dirty="0">
                          <a:solidFill>
                            <a:sysClr val="windowText" lastClr="000000"/>
                          </a:solidFill>
                        </a:rPr>
                        <a:t>F</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chemeClr val="tx1"/>
                          </a:solidFill>
                        </a:rPr>
                        <a:t> F</a:t>
                      </a:r>
                      <a:r>
                        <a:rPr lang="fr-FR" sz="1000" b="1" baseline="-25000" dirty="0">
                          <a:solidFill>
                            <a:schemeClr val="tx1"/>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F</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chemeClr val="tx1"/>
                          </a:solidFill>
                        </a:rPr>
                        <a:t>F</a:t>
                      </a:r>
                      <a:r>
                        <a:rPr lang="fr-FR" sz="1000" b="1" baseline="-25000" dirty="0">
                          <a:solidFill>
                            <a:schemeClr val="tx1"/>
                          </a:solidFill>
                        </a:rPr>
                        <a:t>3</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F</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F</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F</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66014362"/>
                  </a:ext>
                </a:extLst>
              </a:tr>
              <a:tr h="122944">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0295083"/>
                  </a:ext>
                </a:extLst>
              </a:tr>
              <a:tr h="197355">
                <a:tc>
                  <a:txBody>
                    <a:bodyPr/>
                    <a:lstStyle/>
                    <a:p>
                      <a:pPr algn="ctr"/>
                      <a:r>
                        <a:rPr lang="fr-FR" sz="1000" b="1" dirty="0">
                          <a:solidFill>
                            <a:sysClr val="windowText" lastClr="000000"/>
                          </a:solidFill>
                        </a:rPr>
                        <a:t>H</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chemeClr val="tx1"/>
                          </a:solidFill>
                        </a:rPr>
                        <a:t> H</a:t>
                      </a:r>
                      <a:r>
                        <a:rPr lang="fr-FR" sz="1000" b="1" baseline="-25000" dirty="0">
                          <a:solidFill>
                            <a:schemeClr val="tx1"/>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fr-FR" sz="1000" b="1" dirty="0">
                          <a:solidFill>
                            <a:sysClr val="windowText" lastClr="000000"/>
                          </a:solidFill>
                        </a:rPr>
                        <a:t>H</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H</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540894421"/>
                  </a:ext>
                </a:extLst>
              </a:tr>
              <a:tr h="658207">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554342"/>
                  </a:ext>
                </a:extLst>
              </a:tr>
              <a:tr h="540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chemeClr val="tx1"/>
                          </a:solidFill>
                        </a:rPr>
                        <a:t>FILL</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chemeClr val="accent6">
                              <a:lumMod val="75000"/>
                            </a:schemeClr>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chemeClr val="accent6">
                              <a:lumMod val="75000"/>
                            </a:schemeClr>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RUN</a:t>
                      </a:r>
                      <a:endParaRPr lang="fr-FR" sz="1400" b="1" baseline="-25000" dirty="0">
                        <a:solidFill>
                          <a:srgbClr val="FF0000"/>
                        </a:solidFill>
                      </a:endParaRP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FF0000"/>
                          </a:solidFill>
                        </a:rPr>
                        <a:t>STALL</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baseline="-25000" dirty="0">
                          <a:solidFill>
                            <a:srgbClr val="FF0000"/>
                          </a:solidFill>
                        </a:rPr>
                        <a:t>STALL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baseline="-25000" dirty="0">
                        <a:solidFill>
                          <a:sysClr val="windowText" lastClr="000000"/>
                        </a:solidFill>
                      </a:endParaRP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baseline="-25000" dirty="0">
                          <a:solidFill>
                            <a:srgbClr val="FF0000"/>
                          </a:solidFill>
                        </a:rPr>
                        <a:t>ROLLB</a:t>
                      </a:r>
                      <a:endParaRPr lang="fr-FR" sz="1400" b="1" baseline="-25000" dirty="0">
                        <a:solidFill>
                          <a:srgbClr val="008F00"/>
                        </a:solidFill>
                      </a:endParaRP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FILL</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6830389"/>
                  </a:ext>
                </a:extLst>
              </a:tr>
            </a:tbl>
          </a:graphicData>
        </a:graphic>
      </p:graphicFrame>
      <p:graphicFrame>
        <p:nvGraphicFramePr>
          <p:cNvPr id="147" name="Tableau 146">
            <a:extLst>
              <a:ext uri="{FF2B5EF4-FFF2-40B4-BE49-F238E27FC236}">
                <a16:creationId xmlns:a16="http://schemas.microsoft.com/office/drawing/2014/main" id="{8F03A1F9-AE9B-B74F-B6E7-B3135DE45735}"/>
              </a:ext>
            </a:extLst>
          </p:cNvPr>
          <p:cNvGraphicFramePr>
            <a:graphicFrameLocks noGrp="1"/>
          </p:cNvGraphicFramePr>
          <p:nvPr/>
        </p:nvGraphicFramePr>
        <p:xfrm>
          <a:off x="6205560" y="2382586"/>
          <a:ext cx="2481240" cy="1614452"/>
        </p:xfrm>
        <a:graphic>
          <a:graphicData uri="http://schemas.openxmlformats.org/drawingml/2006/table">
            <a:tbl>
              <a:tblPr firstRow="1" bandRow="1">
                <a:tableStyleId>{5C22544A-7EE6-4342-B048-85BDC9FD1C3A}</a:tableStyleId>
              </a:tblPr>
              <a:tblGrid>
                <a:gridCol w="248124">
                  <a:extLst>
                    <a:ext uri="{9D8B030D-6E8A-4147-A177-3AD203B41FA5}">
                      <a16:colId xmlns:a16="http://schemas.microsoft.com/office/drawing/2014/main" val="1864399328"/>
                    </a:ext>
                  </a:extLst>
                </a:gridCol>
                <a:gridCol w="248124">
                  <a:extLst>
                    <a:ext uri="{9D8B030D-6E8A-4147-A177-3AD203B41FA5}">
                      <a16:colId xmlns:a16="http://schemas.microsoft.com/office/drawing/2014/main" val="2135992944"/>
                    </a:ext>
                  </a:extLst>
                </a:gridCol>
                <a:gridCol w="248124">
                  <a:extLst>
                    <a:ext uri="{9D8B030D-6E8A-4147-A177-3AD203B41FA5}">
                      <a16:colId xmlns:a16="http://schemas.microsoft.com/office/drawing/2014/main" val="3885079847"/>
                    </a:ext>
                  </a:extLst>
                </a:gridCol>
                <a:gridCol w="248124">
                  <a:extLst>
                    <a:ext uri="{9D8B030D-6E8A-4147-A177-3AD203B41FA5}">
                      <a16:colId xmlns:a16="http://schemas.microsoft.com/office/drawing/2014/main" val="3575272809"/>
                    </a:ext>
                  </a:extLst>
                </a:gridCol>
                <a:gridCol w="248124">
                  <a:extLst>
                    <a:ext uri="{9D8B030D-6E8A-4147-A177-3AD203B41FA5}">
                      <a16:colId xmlns:a16="http://schemas.microsoft.com/office/drawing/2014/main" val="595948643"/>
                    </a:ext>
                  </a:extLst>
                </a:gridCol>
                <a:gridCol w="248124">
                  <a:extLst>
                    <a:ext uri="{9D8B030D-6E8A-4147-A177-3AD203B41FA5}">
                      <a16:colId xmlns:a16="http://schemas.microsoft.com/office/drawing/2014/main" val="1574683050"/>
                    </a:ext>
                  </a:extLst>
                </a:gridCol>
                <a:gridCol w="248124">
                  <a:extLst>
                    <a:ext uri="{9D8B030D-6E8A-4147-A177-3AD203B41FA5}">
                      <a16:colId xmlns:a16="http://schemas.microsoft.com/office/drawing/2014/main" val="828469211"/>
                    </a:ext>
                  </a:extLst>
                </a:gridCol>
                <a:gridCol w="248124">
                  <a:extLst>
                    <a:ext uri="{9D8B030D-6E8A-4147-A177-3AD203B41FA5}">
                      <a16:colId xmlns:a16="http://schemas.microsoft.com/office/drawing/2014/main" val="3134223671"/>
                    </a:ext>
                  </a:extLst>
                </a:gridCol>
                <a:gridCol w="248124">
                  <a:extLst>
                    <a:ext uri="{9D8B030D-6E8A-4147-A177-3AD203B41FA5}">
                      <a16:colId xmlns:a16="http://schemas.microsoft.com/office/drawing/2014/main" val="1595110181"/>
                    </a:ext>
                  </a:extLst>
                </a:gridCol>
                <a:gridCol w="248124">
                  <a:extLst>
                    <a:ext uri="{9D8B030D-6E8A-4147-A177-3AD203B41FA5}">
                      <a16:colId xmlns:a16="http://schemas.microsoft.com/office/drawing/2014/main" val="902559338"/>
                    </a:ext>
                  </a:extLst>
                </a:gridCol>
              </a:tblGrid>
              <a:tr h="210638">
                <a:tc>
                  <a:txBody>
                    <a:bodyPr/>
                    <a:lstStyle/>
                    <a:p>
                      <a:pPr algn="ctr"/>
                      <a:r>
                        <a:rPr lang="fr-FR" sz="1000" b="1" dirty="0">
                          <a:solidFill>
                            <a:sysClr val="windowText" lastClr="000000"/>
                          </a:solidFill>
                        </a:rPr>
                        <a:t>C</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506065245"/>
                  </a:ext>
                </a:extLst>
              </a:tr>
              <a:tr h="205746">
                <a:tc>
                  <a:txBody>
                    <a:bodyPr/>
                    <a:lstStyle/>
                    <a:p>
                      <a:pPr algn="ct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981539497"/>
                  </a:ext>
                </a:extLst>
              </a:tr>
              <a:tr h="118676">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chemeClr val="bg1">
                            <a:lumMod val="65000"/>
                          </a:schemeClr>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7818730"/>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S</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942207825"/>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992194746"/>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r>
                        <a:rPr lang="fr-FR" sz="1000" b="1" dirty="0">
                          <a:solidFill>
                            <a:sysClr val="windowText" lastClr="000000"/>
                          </a:solidFill>
                        </a:rPr>
                        <a:t> </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02053938"/>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r>
                        <a:rPr lang="fr-FR" sz="1000" b="1" dirty="0">
                          <a:solidFill>
                            <a:sysClr val="windowText" lastClr="000000"/>
                          </a:solidFill>
                        </a:rPr>
                        <a:t> </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867970"/>
                  </a:ext>
                </a:extLst>
              </a:tr>
              <a:tr h="25640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300" dirty="0"/>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r>
                        <a:rPr lang="fr-FR" sz="1000" b="1" dirty="0">
                          <a:solidFill>
                            <a:sysClr val="windowText" lastClr="000000"/>
                          </a:solidFill>
                        </a:rPr>
                        <a:t> </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5696639"/>
                  </a:ext>
                </a:extLst>
              </a:tr>
            </a:tbl>
          </a:graphicData>
        </a:graphic>
      </p:graphicFrame>
      <p:sp>
        <p:nvSpPr>
          <p:cNvPr id="2" name="Titre 1">
            <a:extLst>
              <a:ext uri="{FF2B5EF4-FFF2-40B4-BE49-F238E27FC236}">
                <a16:creationId xmlns:a16="http://schemas.microsoft.com/office/drawing/2014/main" id="{E5EB56BB-C98C-444B-B11C-9510A01F142D}"/>
              </a:ext>
            </a:extLst>
          </p:cNvPr>
          <p:cNvSpPr>
            <a:spLocks noGrp="1"/>
          </p:cNvSpPr>
          <p:nvPr>
            <p:ph type="title"/>
          </p:nvPr>
        </p:nvSpPr>
        <p:spPr/>
        <p:txBody>
          <a:bodyPr/>
          <a:lstStyle/>
          <a:p>
            <a:r>
              <a:rPr lang="fr-FR" dirty="0"/>
              <a:t>Running </a:t>
            </a:r>
            <a:r>
              <a:rPr lang="fr-FR" dirty="0" err="1"/>
              <a:t>example</a:t>
            </a:r>
            <a:endParaRPr lang="fr-FR" dirty="0"/>
          </a:p>
        </p:txBody>
      </p:sp>
      <p:sp>
        <p:nvSpPr>
          <p:cNvPr id="6" name="Espace réservé du numéro de diapositive 5">
            <a:extLst>
              <a:ext uri="{FF2B5EF4-FFF2-40B4-BE49-F238E27FC236}">
                <a16:creationId xmlns:a16="http://schemas.microsoft.com/office/drawing/2014/main" id="{C1B373A1-2C66-9840-A7C7-E9CB7C535AB4}"/>
              </a:ext>
            </a:extLst>
          </p:cNvPr>
          <p:cNvSpPr>
            <a:spLocks noGrp="1"/>
          </p:cNvSpPr>
          <p:nvPr>
            <p:ph type="sldNum" sz="quarter" idx="12"/>
          </p:nvPr>
        </p:nvSpPr>
        <p:spPr/>
        <p:txBody>
          <a:bodyPr/>
          <a:lstStyle/>
          <a:p>
            <a:pPr>
              <a:defRPr/>
            </a:pPr>
            <a:fld id="{DBD9ECEC-04D6-3843-88DC-A7C45AC16B9C}" type="slidenum">
              <a:rPr lang="fr-FR" altLang="fr-FR" smtClean="0"/>
              <a:pPr>
                <a:defRPr/>
              </a:pPr>
              <a:t>25</a:t>
            </a:fld>
            <a:endParaRPr lang="fr-FR" altLang="fr-FR"/>
          </a:p>
        </p:txBody>
      </p:sp>
      <p:pic>
        <p:nvPicPr>
          <p:cNvPr id="66" name="Image 65">
            <a:extLst>
              <a:ext uri="{FF2B5EF4-FFF2-40B4-BE49-F238E27FC236}">
                <a16:creationId xmlns:a16="http://schemas.microsoft.com/office/drawing/2014/main" id="{52D9A9B2-F878-774F-B5A7-570088C1E0A5}"/>
              </a:ext>
            </a:extLst>
          </p:cNvPr>
          <p:cNvPicPr>
            <a:picLocks noChangeAspect="1"/>
          </p:cNvPicPr>
          <p:nvPr/>
        </p:nvPicPr>
        <p:blipFill>
          <a:blip r:embed="rId3"/>
          <a:stretch>
            <a:fillRect/>
          </a:stretch>
        </p:blipFill>
        <p:spPr>
          <a:xfrm>
            <a:off x="158397" y="2558933"/>
            <a:ext cx="3324866" cy="4062237"/>
          </a:xfrm>
          <a:prstGeom prst="rect">
            <a:avLst/>
          </a:prstGeom>
        </p:spPr>
      </p:pic>
      <p:cxnSp>
        <p:nvCxnSpPr>
          <p:cNvPr id="45" name="Connecteur droit 44">
            <a:extLst>
              <a:ext uri="{FF2B5EF4-FFF2-40B4-BE49-F238E27FC236}">
                <a16:creationId xmlns:a16="http://schemas.microsoft.com/office/drawing/2014/main" id="{646690EE-3C57-7D4E-ACD1-8A7F18D47309}"/>
              </a:ext>
            </a:extLst>
          </p:cNvPr>
          <p:cNvCxnSpPr>
            <a:cxnSpLocks/>
          </p:cNvCxnSpPr>
          <p:nvPr/>
        </p:nvCxnSpPr>
        <p:spPr>
          <a:xfrm>
            <a:off x="6144153" y="2175119"/>
            <a:ext cx="2628285"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8" name="Groupe 207">
            <a:extLst>
              <a:ext uri="{FF2B5EF4-FFF2-40B4-BE49-F238E27FC236}">
                <a16:creationId xmlns:a16="http://schemas.microsoft.com/office/drawing/2014/main" id="{60CFA336-75A4-594E-915B-D0DDDAAF0EBB}"/>
              </a:ext>
            </a:extLst>
          </p:cNvPr>
          <p:cNvGrpSpPr/>
          <p:nvPr/>
        </p:nvGrpSpPr>
        <p:grpSpPr>
          <a:xfrm>
            <a:off x="6964975" y="2444957"/>
            <a:ext cx="205434" cy="2221067"/>
            <a:chOff x="6964975" y="2444957"/>
            <a:chExt cx="205434" cy="2221067"/>
          </a:xfrm>
        </p:grpSpPr>
        <p:grpSp>
          <p:nvGrpSpPr>
            <p:cNvPr id="187" name="Groupe 186">
              <a:extLst>
                <a:ext uri="{FF2B5EF4-FFF2-40B4-BE49-F238E27FC236}">
                  <a16:creationId xmlns:a16="http://schemas.microsoft.com/office/drawing/2014/main" id="{4AC505F2-534F-7847-8164-36CAFE2319C5}"/>
                </a:ext>
              </a:extLst>
            </p:cNvPr>
            <p:cNvGrpSpPr/>
            <p:nvPr/>
          </p:nvGrpSpPr>
          <p:grpSpPr>
            <a:xfrm>
              <a:off x="6964975" y="4195646"/>
              <a:ext cx="191076" cy="138394"/>
              <a:chOff x="7394691" y="2396093"/>
              <a:chExt cx="234925" cy="265946"/>
            </a:xfrm>
          </p:grpSpPr>
          <p:cxnSp>
            <p:nvCxnSpPr>
              <p:cNvPr id="188" name="Connecteur droit 187">
                <a:extLst>
                  <a:ext uri="{FF2B5EF4-FFF2-40B4-BE49-F238E27FC236}">
                    <a16:creationId xmlns:a16="http://schemas.microsoft.com/office/drawing/2014/main" id="{5F6DF4F7-1456-C946-A5F9-E2380EB3CD1C}"/>
                  </a:ext>
                </a:extLst>
              </p:cNvPr>
              <p:cNvCxnSpPr>
                <a:cxnSpLocks/>
              </p:cNvCxnSpPr>
              <p:nvPr/>
            </p:nvCxnSpPr>
            <p:spPr>
              <a:xfrm>
                <a:off x="7394691" y="2449095"/>
                <a:ext cx="188843" cy="198782"/>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9" name="Connecteur droit 188">
                <a:extLst>
                  <a:ext uri="{FF2B5EF4-FFF2-40B4-BE49-F238E27FC236}">
                    <a16:creationId xmlns:a16="http://schemas.microsoft.com/office/drawing/2014/main" id="{2A80E8D3-502A-654E-9E0E-84BFCA89E9B8}"/>
                  </a:ext>
                </a:extLst>
              </p:cNvPr>
              <p:cNvCxnSpPr>
                <a:cxnSpLocks/>
              </p:cNvCxnSpPr>
              <p:nvPr/>
            </p:nvCxnSpPr>
            <p:spPr>
              <a:xfrm flipV="1">
                <a:off x="7408244" y="239609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0" name="Groupe 189">
              <a:extLst>
                <a:ext uri="{FF2B5EF4-FFF2-40B4-BE49-F238E27FC236}">
                  <a16:creationId xmlns:a16="http://schemas.microsoft.com/office/drawing/2014/main" id="{7F09C688-C44F-3148-8438-1B3E272EA52E}"/>
                </a:ext>
              </a:extLst>
            </p:cNvPr>
            <p:cNvGrpSpPr/>
            <p:nvPr/>
          </p:nvGrpSpPr>
          <p:grpSpPr>
            <a:xfrm>
              <a:off x="6974197" y="2444957"/>
              <a:ext cx="192925" cy="138394"/>
              <a:chOff x="7366234" y="2812273"/>
              <a:chExt cx="237201" cy="265946"/>
            </a:xfrm>
          </p:grpSpPr>
          <p:cxnSp>
            <p:nvCxnSpPr>
              <p:cNvPr id="191" name="Connecteur droit 190">
                <a:extLst>
                  <a:ext uri="{FF2B5EF4-FFF2-40B4-BE49-F238E27FC236}">
                    <a16:creationId xmlns:a16="http://schemas.microsoft.com/office/drawing/2014/main" id="{49FF2E18-5974-CD4E-A904-BCA3DE86068F}"/>
                  </a:ext>
                </a:extLst>
              </p:cNvPr>
              <p:cNvCxnSpPr>
                <a:cxnSpLocks/>
              </p:cNvCxnSpPr>
              <p:nvPr/>
            </p:nvCxnSpPr>
            <p:spPr>
              <a:xfrm>
                <a:off x="7414591" y="2834188"/>
                <a:ext cx="188844" cy="19878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2" name="Connecteur droit 191">
                <a:extLst>
                  <a:ext uri="{FF2B5EF4-FFF2-40B4-BE49-F238E27FC236}">
                    <a16:creationId xmlns:a16="http://schemas.microsoft.com/office/drawing/2014/main" id="{E800527C-5303-A947-82DA-D09FF3AB2933}"/>
                  </a:ext>
                </a:extLst>
              </p:cNvPr>
              <p:cNvCxnSpPr>
                <a:cxnSpLocks/>
              </p:cNvCxnSpPr>
              <p:nvPr/>
            </p:nvCxnSpPr>
            <p:spPr>
              <a:xfrm flipV="1">
                <a:off x="7366234" y="281227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3" name="Groupe 192">
              <a:extLst>
                <a:ext uri="{FF2B5EF4-FFF2-40B4-BE49-F238E27FC236}">
                  <a16:creationId xmlns:a16="http://schemas.microsoft.com/office/drawing/2014/main" id="{0CFA7C12-D91F-FC47-A4B9-8A29BF5EBCA6}"/>
                </a:ext>
              </a:extLst>
            </p:cNvPr>
            <p:cNvGrpSpPr/>
            <p:nvPr/>
          </p:nvGrpSpPr>
          <p:grpSpPr>
            <a:xfrm>
              <a:off x="6977484" y="2909899"/>
              <a:ext cx="192925" cy="138394"/>
              <a:chOff x="7366234" y="2812273"/>
              <a:chExt cx="237201" cy="265946"/>
            </a:xfrm>
          </p:grpSpPr>
          <p:cxnSp>
            <p:nvCxnSpPr>
              <p:cNvPr id="194" name="Connecteur droit 193">
                <a:extLst>
                  <a:ext uri="{FF2B5EF4-FFF2-40B4-BE49-F238E27FC236}">
                    <a16:creationId xmlns:a16="http://schemas.microsoft.com/office/drawing/2014/main" id="{053B7243-6817-2E4D-8339-0ECC005899FA}"/>
                  </a:ext>
                </a:extLst>
              </p:cNvPr>
              <p:cNvCxnSpPr>
                <a:cxnSpLocks/>
              </p:cNvCxnSpPr>
              <p:nvPr/>
            </p:nvCxnSpPr>
            <p:spPr>
              <a:xfrm>
                <a:off x="7414591" y="2834188"/>
                <a:ext cx="188844" cy="19878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Connecteur droit 194">
                <a:extLst>
                  <a:ext uri="{FF2B5EF4-FFF2-40B4-BE49-F238E27FC236}">
                    <a16:creationId xmlns:a16="http://schemas.microsoft.com/office/drawing/2014/main" id="{9BAB51BB-3E87-B441-94E7-F1F37EBADB71}"/>
                  </a:ext>
                </a:extLst>
              </p:cNvPr>
              <p:cNvCxnSpPr>
                <a:cxnSpLocks/>
              </p:cNvCxnSpPr>
              <p:nvPr/>
            </p:nvCxnSpPr>
            <p:spPr>
              <a:xfrm flipV="1">
                <a:off x="7366234" y="281227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6" name="Groupe 195">
              <a:extLst>
                <a:ext uri="{FF2B5EF4-FFF2-40B4-BE49-F238E27FC236}">
                  <a16:creationId xmlns:a16="http://schemas.microsoft.com/office/drawing/2014/main" id="{3AED2AB2-6F0E-F54B-A377-C25C43418BA8}"/>
                </a:ext>
              </a:extLst>
            </p:cNvPr>
            <p:cNvGrpSpPr/>
            <p:nvPr/>
          </p:nvGrpSpPr>
          <p:grpSpPr>
            <a:xfrm>
              <a:off x="6973067" y="4527630"/>
              <a:ext cx="191076" cy="138394"/>
              <a:chOff x="7394691" y="2396093"/>
              <a:chExt cx="234925" cy="265946"/>
            </a:xfrm>
          </p:grpSpPr>
          <p:cxnSp>
            <p:nvCxnSpPr>
              <p:cNvPr id="197" name="Connecteur droit 196">
                <a:extLst>
                  <a:ext uri="{FF2B5EF4-FFF2-40B4-BE49-F238E27FC236}">
                    <a16:creationId xmlns:a16="http://schemas.microsoft.com/office/drawing/2014/main" id="{6B1515B6-8D1B-DE4E-B7E2-EF3CD1CECF51}"/>
                  </a:ext>
                </a:extLst>
              </p:cNvPr>
              <p:cNvCxnSpPr>
                <a:cxnSpLocks/>
              </p:cNvCxnSpPr>
              <p:nvPr/>
            </p:nvCxnSpPr>
            <p:spPr>
              <a:xfrm>
                <a:off x="7394691" y="2449095"/>
                <a:ext cx="188843" cy="198782"/>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8" name="Connecteur droit 197">
                <a:extLst>
                  <a:ext uri="{FF2B5EF4-FFF2-40B4-BE49-F238E27FC236}">
                    <a16:creationId xmlns:a16="http://schemas.microsoft.com/office/drawing/2014/main" id="{B502F563-EEE8-5749-B048-C4F69769558C}"/>
                  </a:ext>
                </a:extLst>
              </p:cNvPr>
              <p:cNvCxnSpPr>
                <a:cxnSpLocks/>
              </p:cNvCxnSpPr>
              <p:nvPr/>
            </p:nvCxnSpPr>
            <p:spPr>
              <a:xfrm flipV="1">
                <a:off x="7408244" y="239609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212" name="Flèche vers le bas 211">
            <a:extLst>
              <a:ext uri="{FF2B5EF4-FFF2-40B4-BE49-F238E27FC236}">
                <a16:creationId xmlns:a16="http://schemas.microsoft.com/office/drawing/2014/main" id="{7FB84EE6-A08C-7A49-ACF4-963D9F848287}"/>
              </a:ext>
            </a:extLst>
          </p:cNvPr>
          <p:cNvSpPr/>
          <p:nvPr/>
        </p:nvSpPr>
        <p:spPr>
          <a:xfrm>
            <a:off x="6260392"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8" name="Flèche vers le bas 217">
            <a:extLst>
              <a:ext uri="{FF2B5EF4-FFF2-40B4-BE49-F238E27FC236}">
                <a16:creationId xmlns:a16="http://schemas.microsoft.com/office/drawing/2014/main" id="{87E24331-95C7-4347-8424-BDED0BD01143}"/>
              </a:ext>
            </a:extLst>
          </p:cNvPr>
          <p:cNvSpPr/>
          <p:nvPr/>
        </p:nvSpPr>
        <p:spPr>
          <a:xfrm>
            <a:off x="6505670"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9" name="Flèche vers le bas 218">
            <a:extLst>
              <a:ext uri="{FF2B5EF4-FFF2-40B4-BE49-F238E27FC236}">
                <a16:creationId xmlns:a16="http://schemas.microsoft.com/office/drawing/2014/main" id="{8F27D838-8F91-0943-AFAB-7FD324397EE3}"/>
              </a:ext>
            </a:extLst>
          </p:cNvPr>
          <p:cNvSpPr/>
          <p:nvPr/>
        </p:nvSpPr>
        <p:spPr>
          <a:xfrm>
            <a:off x="6750948"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0" name="Flèche vers le bas 219">
            <a:extLst>
              <a:ext uri="{FF2B5EF4-FFF2-40B4-BE49-F238E27FC236}">
                <a16:creationId xmlns:a16="http://schemas.microsoft.com/office/drawing/2014/main" id="{6EE9C8D4-831C-B24C-A8A5-2CC58256D69F}"/>
              </a:ext>
            </a:extLst>
          </p:cNvPr>
          <p:cNvSpPr/>
          <p:nvPr/>
        </p:nvSpPr>
        <p:spPr>
          <a:xfrm>
            <a:off x="6996226"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1" name="Flèche vers le bas 220">
            <a:extLst>
              <a:ext uri="{FF2B5EF4-FFF2-40B4-BE49-F238E27FC236}">
                <a16:creationId xmlns:a16="http://schemas.microsoft.com/office/drawing/2014/main" id="{D0A0BA24-D440-644A-9CB7-CE7C27F6C68D}"/>
              </a:ext>
            </a:extLst>
          </p:cNvPr>
          <p:cNvSpPr/>
          <p:nvPr/>
        </p:nvSpPr>
        <p:spPr>
          <a:xfrm>
            <a:off x="7241504"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2" name="Flèche vers le bas 221">
            <a:extLst>
              <a:ext uri="{FF2B5EF4-FFF2-40B4-BE49-F238E27FC236}">
                <a16:creationId xmlns:a16="http://schemas.microsoft.com/office/drawing/2014/main" id="{0761D9E0-424F-CF4F-BA15-F7B3197B7635}"/>
              </a:ext>
            </a:extLst>
          </p:cNvPr>
          <p:cNvSpPr/>
          <p:nvPr/>
        </p:nvSpPr>
        <p:spPr>
          <a:xfrm>
            <a:off x="7486783" y="1840138"/>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3" name="Flèche vers le bas 222">
            <a:extLst>
              <a:ext uri="{FF2B5EF4-FFF2-40B4-BE49-F238E27FC236}">
                <a16:creationId xmlns:a16="http://schemas.microsoft.com/office/drawing/2014/main" id="{9008A8E0-4CDD-A440-9771-4B19FFD3D6FF}"/>
              </a:ext>
            </a:extLst>
          </p:cNvPr>
          <p:cNvSpPr/>
          <p:nvPr/>
        </p:nvSpPr>
        <p:spPr>
          <a:xfrm>
            <a:off x="7732061"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4" name="Flèche vers le bas 223">
            <a:extLst>
              <a:ext uri="{FF2B5EF4-FFF2-40B4-BE49-F238E27FC236}">
                <a16:creationId xmlns:a16="http://schemas.microsoft.com/office/drawing/2014/main" id="{C067FD72-215C-7A47-842E-4AA1171356E1}"/>
              </a:ext>
            </a:extLst>
          </p:cNvPr>
          <p:cNvSpPr/>
          <p:nvPr/>
        </p:nvSpPr>
        <p:spPr>
          <a:xfrm>
            <a:off x="7977339"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5" name="Flèche vers le bas 224">
            <a:extLst>
              <a:ext uri="{FF2B5EF4-FFF2-40B4-BE49-F238E27FC236}">
                <a16:creationId xmlns:a16="http://schemas.microsoft.com/office/drawing/2014/main" id="{E510EA4E-949A-EC46-9AFC-B76F7B84525C}"/>
              </a:ext>
            </a:extLst>
          </p:cNvPr>
          <p:cNvSpPr/>
          <p:nvPr/>
        </p:nvSpPr>
        <p:spPr>
          <a:xfrm>
            <a:off x="8222617"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6" name="Flèche vers le bas 225">
            <a:extLst>
              <a:ext uri="{FF2B5EF4-FFF2-40B4-BE49-F238E27FC236}">
                <a16:creationId xmlns:a16="http://schemas.microsoft.com/office/drawing/2014/main" id="{E1551F71-1D68-4243-93E3-0A83AE817527}"/>
              </a:ext>
            </a:extLst>
          </p:cNvPr>
          <p:cNvSpPr/>
          <p:nvPr/>
        </p:nvSpPr>
        <p:spPr>
          <a:xfrm>
            <a:off x="8467895"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0" name="Rectangle : coins arrondis 229">
            <a:extLst>
              <a:ext uri="{FF2B5EF4-FFF2-40B4-BE49-F238E27FC236}">
                <a16:creationId xmlns:a16="http://schemas.microsoft.com/office/drawing/2014/main" id="{077699C0-4763-5941-AC7B-64AFD7FB850F}"/>
              </a:ext>
            </a:extLst>
          </p:cNvPr>
          <p:cNvSpPr/>
          <p:nvPr/>
        </p:nvSpPr>
        <p:spPr>
          <a:xfrm>
            <a:off x="480029" y="5429901"/>
            <a:ext cx="2849187" cy="724352"/>
          </a:xfrm>
          <a:prstGeom prst="roundRect">
            <a:avLst>
              <a:gd name="adj" fmla="val 11921"/>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1" name="Rectangle : coins arrondis 230">
            <a:extLst>
              <a:ext uri="{FF2B5EF4-FFF2-40B4-BE49-F238E27FC236}">
                <a16:creationId xmlns:a16="http://schemas.microsoft.com/office/drawing/2014/main" id="{C460DBD3-C3DE-B148-BEEB-AE25DBF51FE3}"/>
              </a:ext>
            </a:extLst>
          </p:cNvPr>
          <p:cNvSpPr/>
          <p:nvPr/>
        </p:nvSpPr>
        <p:spPr>
          <a:xfrm>
            <a:off x="472905" y="4672491"/>
            <a:ext cx="2856311" cy="757409"/>
          </a:xfrm>
          <a:prstGeom prst="roundRect">
            <a:avLst>
              <a:gd name="adj" fmla="val 10972"/>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2" name="ZoneTexte 231">
            <a:extLst>
              <a:ext uri="{FF2B5EF4-FFF2-40B4-BE49-F238E27FC236}">
                <a16:creationId xmlns:a16="http://schemas.microsoft.com/office/drawing/2014/main" id="{B1B5B0C6-75A0-E94A-9C5C-6CEAB20769B1}"/>
              </a:ext>
            </a:extLst>
          </p:cNvPr>
          <p:cNvSpPr txBox="1"/>
          <p:nvPr/>
        </p:nvSpPr>
        <p:spPr>
          <a:xfrm>
            <a:off x="2485125" y="4653193"/>
            <a:ext cx="866648" cy="338554"/>
          </a:xfrm>
          <a:prstGeom prst="rect">
            <a:avLst/>
          </a:prstGeom>
          <a:noFill/>
        </p:spPr>
        <p:txBody>
          <a:bodyPr wrap="none" rtlCol="0">
            <a:spAutoFit/>
          </a:bodyPr>
          <a:lstStyle/>
          <a:p>
            <a:pPr algn="r"/>
            <a:r>
              <a:rPr lang="fr-FR" sz="1600" b="1" dirty="0" err="1">
                <a:solidFill>
                  <a:srgbClr val="C00000"/>
                </a:solidFill>
                <a:latin typeface="Calibri" panose="020F0502020204030204" pitchFamily="34" charset="0"/>
                <a:cs typeface="Calibri" panose="020F0502020204030204" pitchFamily="34" charset="0"/>
              </a:rPr>
              <a:t>rollBack</a:t>
            </a:r>
            <a:endParaRPr lang="fr-FR" sz="1600" b="1" dirty="0">
              <a:solidFill>
                <a:srgbClr val="C00000"/>
              </a:solidFill>
              <a:latin typeface="Calibri" panose="020F0502020204030204" pitchFamily="34" charset="0"/>
              <a:cs typeface="Calibri" panose="020F0502020204030204" pitchFamily="34" charset="0"/>
            </a:endParaRPr>
          </a:p>
        </p:txBody>
      </p:sp>
      <p:sp>
        <p:nvSpPr>
          <p:cNvPr id="233" name="ZoneTexte 232">
            <a:extLst>
              <a:ext uri="{FF2B5EF4-FFF2-40B4-BE49-F238E27FC236}">
                <a16:creationId xmlns:a16="http://schemas.microsoft.com/office/drawing/2014/main" id="{52977921-CE90-F047-8DAB-BF2AA51FF568}"/>
              </a:ext>
            </a:extLst>
          </p:cNvPr>
          <p:cNvSpPr txBox="1"/>
          <p:nvPr/>
        </p:nvSpPr>
        <p:spPr>
          <a:xfrm>
            <a:off x="2514782" y="5887011"/>
            <a:ext cx="834459" cy="338554"/>
          </a:xfrm>
          <a:prstGeom prst="rect">
            <a:avLst/>
          </a:prstGeom>
          <a:noFill/>
        </p:spPr>
        <p:txBody>
          <a:bodyPr wrap="none" rtlCol="0">
            <a:spAutoFit/>
          </a:bodyPr>
          <a:lstStyle/>
          <a:p>
            <a:pPr algn="r"/>
            <a:r>
              <a:rPr lang="fr-FR" sz="1600" b="1" dirty="0">
                <a:solidFill>
                  <a:srgbClr val="C00000"/>
                </a:solidFill>
                <a:latin typeface="Calibri" panose="020F0502020204030204" pitchFamily="34" charset="0"/>
                <a:cs typeface="Calibri" panose="020F0502020204030204" pitchFamily="34" charset="0"/>
              </a:rPr>
              <a:t>commit</a:t>
            </a:r>
          </a:p>
        </p:txBody>
      </p:sp>
      <p:sp>
        <p:nvSpPr>
          <p:cNvPr id="235" name="ZoneTexte 234">
            <a:extLst>
              <a:ext uri="{FF2B5EF4-FFF2-40B4-BE49-F238E27FC236}">
                <a16:creationId xmlns:a16="http://schemas.microsoft.com/office/drawing/2014/main" id="{22B13ED6-B422-A94B-B065-933F14D91E9E}"/>
              </a:ext>
            </a:extLst>
          </p:cNvPr>
          <p:cNvSpPr txBox="1"/>
          <p:nvPr/>
        </p:nvSpPr>
        <p:spPr>
          <a:xfrm>
            <a:off x="2801787" y="4354948"/>
            <a:ext cx="553871" cy="338554"/>
          </a:xfrm>
          <a:prstGeom prst="rect">
            <a:avLst/>
          </a:prstGeom>
          <a:noFill/>
        </p:spPr>
        <p:txBody>
          <a:bodyPr wrap="none" rtlCol="0">
            <a:spAutoFit/>
          </a:bodyPr>
          <a:lstStyle/>
          <a:p>
            <a:pPr algn="r"/>
            <a:r>
              <a:rPr lang="fr-FR" sz="1600" b="1" dirty="0">
                <a:solidFill>
                  <a:srgbClr val="C00000"/>
                </a:solidFill>
                <a:latin typeface="Calibri" panose="020F0502020204030204" pitchFamily="34" charset="0"/>
                <a:cs typeface="Calibri" panose="020F0502020204030204" pitchFamily="34" charset="0"/>
              </a:rPr>
              <a:t>FSM</a:t>
            </a:r>
          </a:p>
        </p:txBody>
      </p:sp>
      <p:sp>
        <p:nvSpPr>
          <p:cNvPr id="236" name="Rectangle : coins arrondis 235">
            <a:extLst>
              <a:ext uri="{FF2B5EF4-FFF2-40B4-BE49-F238E27FC236}">
                <a16:creationId xmlns:a16="http://schemas.microsoft.com/office/drawing/2014/main" id="{2C08C874-8A7B-2347-87FF-B32191C08D7D}"/>
              </a:ext>
            </a:extLst>
          </p:cNvPr>
          <p:cNvSpPr/>
          <p:nvPr/>
        </p:nvSpPr>
        <p:spPr>
          <a:xfrm>
            <a:off x="472905" y="3482546"/>
            <a:ext cx="2807937" cy="837834"/>
          </a:xfrm>
          <a:prstGeom prst="roundRect">
            <a:avLst>
              <a:gd name="adj" fmla="val 10604"/>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7" name="ZoneTexte 236">
            <a:extLst>
              <a:ext uri="{FF2B5EF4-FFF2-40B4-BE49-F238E27FC236}">
                <a16:creationId xmlns:a16="http://schemas.microsoft.com/office/drawing/2014/main" id="{87E3F139-3D17-904A-98DE-0C3F7290635A}"/>
              </a:ext>
            </a:extLst>
          </p:cNvPr>
          <p:cNvSpPr txBox="1"/>
          <p:nvPr/>
        </p:nvSpPr>
        <p:spPr>
          <a:xfrm>
            <a:off x="2387820" y="3463360"/>
            <a:ext cx="954685" cy="338554"/>
          </a:xfrm>
          <a:prstGeom prst="rect">
            <a:avLst/>
          </a:prstGeom>
          <a:noFill/>
        </p:spPr>
        <p:txBody>
          <a:bodyPr wrap="none" rtlCol="0">
            <a:spAutoFit/>
          </a:bodyPr>
          <a:lstStyle/>
          <a:p>
            <a:pPr algn="r"/>
            <a:r>
              <a:rPr lang="fr-FR" sz="1600" b="1" dirty="0" err="1">
                <a:solidFill>
                  <a:srgbClr val="C00000"/>
                </a:solidFill>
                <a:latin typeface="Calibri" panose="020F0502020204030204" pitchFamily="34" charset="0"/>
                <a:cs typeface="Calibri" panose="020F0502020204030204" pitchFamily="34" charset="0"/>
              </a:rPr>
              <a:t>datapath</a:t>
            </a:r>
            <a:endParaRPr lang="fr-FR" sz="1600" b="1" dirty="0">
              <a:solidFill>
                <a:srgbClr val="C00000"/>
              </a:solidFill>
              <a:latin typeface="Calibri" panose="020F0502020204030204" pitchFamily="34" charset="0"/>
              <a:cs typeface="Calibri" panose="020F0502020204030204" pitchFamily="34" charset="0"/>
            </a:endParaRPr>
          </a:p>
        </p:txBody>
      </p:sp>
      <p:grpSp>
        <p:nvGrpSpPr>
          <p:cNvPr id="247" name="Groupe 246">
            <a:extLst>
              <a:ext uri="{FF2B5EF4-FFF2-40B4-BE49-F238E27FC236}">
                <a16:creationId xmlns:a16="http://schemas.microsoft.com/office/drawing/2014/main" id="{9DC8A286-76C7-CA40-BCFF-B1755E2443E8}"/>
              </a:ext>
            </a:extLst>
          </p:cNvPr>
          <p:cNvGrpSpPr/>
          <p:nvPr/>
        </p:nvGrpSpPr>
        <p:grpSpPr>
          <a:xfrm>
            <a:off x="7776587" y="3877197"/>
            <a:ext cx="291793" cy="939068"/>
            <a:chOff x="6549373" y="3901259"/>
            <a:chExt cx="291793" cy="939068"/>
          </a:xfrm>
        </p:grpSpPr>
        <p:sp>
          <p:nvSpPr>
            <p:cNvPr id="248" name="Ellipse 247">
              <a:extLst>
                <a:ext uri="{FF2B5EF4-FFF2-40B4-BE49-F238E27FC236}">
                  <a16:creationId xmlns:a16="http://schemas.microsoft.com/office/drawing/2014/main" id="{354EC8AA-615F-7F48-A92D-956932AA3855}"/>
                </a:ext>
              </a:extLst>
            </p:cNvPr>
            <p:cNvSpPr/>
            <p:nvPr/>
          </p:nvSpPr>
          <p:spPr>
            <a:xfrm>
              <a:off x="6549373" y="3901259"/>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9" name="Connecteur en angle 248">
              <a:extLst>
                <a:ext uri="{FF2B5EF4-FFF2-40B4-BE49-F238E27FC236}">
                  <a16:creationId xmlns:a16="http://schemas.microsoft.com/office/drawing/2014/main" id="{CB761BCC-3041-FA41-81F6-E3CF951C72AE}"/>
                </a:ext>
              </a:extLst>
            </p:cNvPr>
            <p:cNvCxnSpPr>
              <a:stCxn id="248" idx="6"/>
            </p:cNvCxnSpPr>
            <p:nvPr/>
          </p:nvCxnSpPr>
          <p:spPr>
            <a:xfrm>
              <a:off x="6595092" y="3924119"/>
              <a:ext cx="246074" cy="91620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51" name="Ellipse 250">
              <a:extLst>
                <a:ext uri="{FF2B5EF4-FFF2-40B4-BE49-F238E27FC236}">
                  <a16:creationId xmlns:a16="http://schemas.microsoft.com/office/drawing/2014/main" id="{9F69C40C-6F50-5E4F-B846-2BA21139BCA4}"/>
                </a:ext>
              </a:extLst>
            </p:cNvPr>
            <p:cNvSpPr/>
            <p:nvPr/>
          </p:nvSpPr>
          <p:spPr>
            <a:xfrm>
              <a:off x="6729817" y="4569599"/>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52" name="Connecteur en angle 251">
              <a:extLst>
                <a:ext uri="{FF2B5EF4-FFF2-40B4-BE49-F238E27FC236}">
                  <a16:creationId xmlns:a16="http://schemas.microsoft.com/office/drawing/2014/main" id="{71D32453-77C0-1143-AA95-D6C794BE1B30}"/>
                </a:ext>
              </a:extLst>
            </p:cNvPr>
            <p:cNvCxnSpPr>
              <a:stCxn id="251" idx="6"/>
            </p:cNvCxnSpPr>
            <p:nvPr/>
          </p:nvCxnSpPr>
          <p:spPr>
            <a:xfrm>
              <a:off x="6775536" y="4592459"/>
              <a:ext cx="65630" cy="24786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7" name="Rectangle 156">
            <a:extLst>
              <a:ext uri="{FF2B5EF4-FFF2-40B4-BE49-F238E27FC236}">
                <a16:creationId xmlns:a16="http://schemas.microsoft.com/office/drawing/2014/main" id="{FF98E68B-F579-C64B-9308-7C08AFEA54A6}"/>
              </a:ext>
            </a:extLst>
          </p:cNvPr>
          <p:cNvSpPr/>
          <p:nvPr/>
        </p:nvSpPr>
        <p:spPr>
          <a:xfrm>
            <a:off x="6942554" y="2201435"/>
            <a:ext cx="248103"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58" name="Rectangle 157">
            <a:extLst>
              <a:ext uri="{FF2B5EF4-FFF2-40B4-BE49-F238E27FC236}">
                <a16:creationId xmlns:a16="http://schemas.microsoft.com/office/drawing/2014/main" id="{8A3CA0AC-8DF7-E949-AEDF-C460252E2663}"/>
              </a:ext>
            </a:extLst>
          </p:cNvPr>
          <p:cNvSpPr/>
          <p:nvPr/>
        </p:nvSpPr>
        <p:spPr>
          <a:xfrm>
            <a:off x="7185477" y="2273039"/>
            <a:ext cx="261596"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60" name="Rectangle 159">
            <a:extLst>
              <a:ext uri="{FF2B5EF4-FFF2-40B4-BE49-F238E27FC236}">
                <a16:creationId xmlns:a16="http://schemas.microsoft.com/office/drawing/2014/main" id="{BA0EBF9D-450C-A849-BC24-E04BBA7E7613}"/>
              </a:ext>
            </a:extLst>
          </p:cNvPr>
          <p:cNvSpPr/>
          <p:nvPr/>
        </p:nvSpPr>
        <p:spPr>
          <a:xfrm>
            <a:off x="7696073" y="2273039"/>
            <a:ext cx="239759" cy="42480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82" name="Rectangle 181">
            <a:extLst>
              <a:ext uri="{FF2B5EF4-FFF2-40B4-BE49-F238E27FC236}">
                <a16:creationId xmlns:a16="http://schemas.microsoft.com/office/drawing/2014/main" id="{39039AE7-42C6-4B46-90DF-C272B0A4FCC7}"/>
              </a:ext>
            </a:extLst>
          </p:cNvPr>
          <p:cNvSpPr/>
          <p:nvPr/>
        </p:nvSpPr>
        <p:spPr>
          <a:xfrm>
            <a:off x="7936415" y="2273039"/>
            <a:ext cx="252000" cy="42444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83" name="Rectangle 182">
            <a:extLst>
              <a:ext uri="{FF2B5EF4-FFF2-40B4-BE49-F238E27FC236}">
                <a16:creationId xmlns:a16="http://schemas.microsoft.com/office/drawing/2014/main" id="{1EF53F56-61DD-4846-A8DE-2D3C7981C53F}"/>
              </a:ext>
            </a:extLst>
          </p:cNvPr>
          <p:cNvSpPr/>
          <p:nvPr/>
        </p:nvSpPr>
        <p:spPr>
          <a:xfrm>
            <a:off x="8186392" y="2273039"/>
            <a:ext cx="252000" cy="4127759"/>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84" name="Rectangle 183">
            <a:extLst>
              <a:ext uri="{FF2B5EF4-FFF2-40B4-BE49-F238E27FC236}">
                <a16:creationId xmlns:a16="http://schemas.microsoft.com/office/drawing/2014/main" id="{D5E0E853-63DD-E14A-8902-AC0CB4370BDE}"/>
              </a:ext>
            </a:extLst>
          </p:cNvPr>
          <p:cNvSpPr/>
          <p:nvPr/>
        </p:nvSpPr>
        <p:spPr>
          <a:xfrm>
            <a:off x="8432753" y="2273039"/>
            <a:ext cx="267299"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9" name="Rectangle 148">
            <a:extLst>
              <a:ext uri="{FF2B5EF4-FFF2-40B4-BE49-F238E27FC236}">
                <a16:creationId xmlns:a16="http://schemas.microsoft.com/office/drawing/2014/main" id="{8E5D01A7-EED7-084D-B81C-35FA3AEAD995}"/>
              </a:ext>
            </a:extLst>
          </p:cNvPr>
          <p:cNvSpPr/>
          <p:nvPr/>
        </p:nvSpPr>
        <p:spPr>
          <a:xfrm>
            <a:off x="6700856" y="2275207"/>
            <a:ext cx="245989"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30" name="Rectangle 129">
            <a:extLst>
              <a:ext uri="{FF2B5EF4-FFF2-40B4-BE49-F238E27FC236}">
                <a16:creationId xmlns:a16="http://schemas.microsoft.com/office/drawing/2014/main" id="{C87CD047-DB52-9349-B540-0B63C4D1D81E}"/>
              </a:ext>
            </a:extLst>
          </p:cNvPr>
          <p:cNvSpPr/>
          <p:nvPr/>
        </p:nvSpPr>
        <p:spPr>
          <a:xfrm>
            <a:off x="6459384" y="2294948"/>
            <a:ext cx="245763"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32" name="Groupe 131">
            <a:extLst>
              <a:ext uri="{FF2B5EF4-FFF2-40B4-BE49-F238E27FC236}">
                <a16:creationId xmlns:a16="http://schemas.microsoft.com/office/drawing/2014/main" id="{6E0F8693-BEEA-8540-9004-5ABE449FD0A6}"/>
              </a:ext>
            </a:extLst>
          </p:cNvPr>
          <p:cNvGrpSpPr/>
          <p:nvPr/>
        </p:nvGrpSpPr>
        <p:grpSpPr>
          <a:xfrm>
            <a:off x="6384914" y="4246162"/>
            <a:ext cx="508343" cy="963497"/>
            <a:chOff x="6384914" y="4246162"/>
            <a:chExt cx="508343" cy="963497"/>
          </a:xfrm>
        </p:grpSpPr>
        <p:sp>
          <p:nvSpPr>
            <p:cNvPr id="106" name="Ellipse 105">
              <a:extLst>
                <a:ext uri="{FF2B5EF4-FFF2-40B4-BE49-F238E27FC236}">
                  <a16:creationId xmlns:a16="http://schemas.microsoft.com/office/drawing/2014/main" id="{C1BF245A-71EC-3642-BA51-BA472CE6078F}"/>
                </a:ext>
              </a:extLst>
            </p:cNvPr>
            <p:cNvSpPr/>
            <p:nvPr/>
          </p:nvSpPr>
          <p:spPr>
            <a:xfrm>
              <a:off x="6396974" y="4246162"/>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1" name="Connecteur en angle 100">
              <a:extLst>
                <a:ext uri="{FF2B5EF4-FFF2-40B4-BE49-F238E27FC236}">
                  <a16:creationId xmlns:a16="http://schemas.microsoft.com/office/drawing/2014/main" id="{4038EEF7-D788-564B-84E4-73AFA6CD745C}"/>
                </a:ext>
              </a:extLst>
            </p:cNvPr>
            <p:cNvCxnSpPr>
              <a:stCxn id="106" idx="6"/>
              <a:endCxn id="116" idx="0"/>
            </p:cNvCxnSpPr>
            <p:nvPr/>
          </p:nvCxnSpPr>
          <p:spPr>
            <a:xfrm>
              <a:off x="6442693" y="4269022"/>
              <a:ext cx="390452" cy="57130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ZoneTexte 115">
              <a:extLst>
                <a:ext uri="{FF2B5EF4-FFF2-40B4-BE49-F238E27FC236}">
                  <a16:creationId xmlns:a16="http://schemas.microsoft.com/office/drawing/2014/main" id="{8A33399D-C5A2-544E-A01A-F884252C4D6A}"/>
                </a:ext>
              </a:extLst>
            </p:cNvPr>
            <p:cNvSpPr txBox="1"/>
            <p:nvPr/>
          </p:nvSpPr>
          <p:spPr>
            <a:xfrm>
              <a:off x="6773032" y="4840327"/>
              <a:ext cx="120225" cy="369332"/>
            </a:xfrm>
            <a:prstGeom prst="rect">
              <a:avLst/>
            </a:prstGeom>
            <a:noFill/>
          </p:spPr>
          <p:txBody>
            <a:bodyPr wrap="none" lIns="0" tIns="0" rIns="0" bIns="0" rtlCol="0">
              <a:spAutoFit/>
            </a:bodyPr>
            <a:lstStyle/>
            <a:p>
              <a:pPr algn="ctr"/>
              <a:r>
                <a:rPr lang="fr-FR" sz="1200" dirty="0"/>
                <a:t>x</a:t>
              </a:r>
              <a:r>
                <a:rPr lang="fr-FR" sz="1200" baseline="-25000" dirty="0"/>
                <a:t>1</a:t>
              </a:r>
              <a:endParaRPr lang="fr-FR" sz="1200" dirty="0"/>
            </a:p>
            <a:p>
              <a:pPr algn="ctr"/>
              <a:r>
                <a:rPr lang="fr-FR" sz="1200" dirty="0"/>
                <a:t>y</a:t>
              </a:r>
              <a:r>
                <a:rPr lang="fr-FR" sz="1200" baseline="-25000" dirty="0"/>
                <a:t>1</a:t>
              </a:r>
            </a:p>
          </p:txBody>
        </p:sp>
        <p:sp>
          <p:nvSpPr>
            <p:cNvPr id="151" name="Ellipse 150">
              <a:extLst>
                <a:ext uri="{FF2B5EF4-FFF2-40B4-BE49-F238E27FC236}">
                  <a16:creationId xmlns:a16="http://schemas.microsoft.com/office/drawing/2014/main" id="{0F888220-F7FF-CB40-A7F7-A1D4B97579B0}"/>
                </a:ext>
              </a:extLst>
            </p:cNvPr>
            <p:cNvSpPr/>
            <p:nvPr/>
          </p:nvSpPr>
          <p:spPr>
            <a:xfrm>
              <a:off x="6384914" y="4569599"/>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52" name="Connecteur en angle 151">
              <a:extLst>
                <a:ext uri="{FF2B5EF4-FFF2-40B4-BE49-F238E27FC236}">
                  <a16:creationId xmlns:a16="http://schemas.microsoft.com/office/drawing/2014/main" id="{3666D737-FC77-8940-9E45-CC84270E5120}"/>
                </a:ext>
              </a:extLst>
            </p:cNvPr>
            <p:cNvCxnSpPr>
              <a:stCxn id="151" idx="6"/>
              <a:endCxn id="116" idx="0"/>
            </p:cNvCxnSpPr>
            <p:nvPr/>
          </p:nvCxnSpPr>
          <p:spPr>
            <a:xfrm>
              <a:off x="6430633" y="4592459"/>
              <a:ext cx="402512" cy="24786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97" name="Groupe 96">
            <a:extLst>
              <a:ext uri="{FF2B5EF4-FFF2-40B4-BE49-F238E27FC236}">
                <a16:creationId xmlns:a16="http://schemas.microsoft.com/office/drawing/2014/main" id="{ACFC6FA1-DC9D-7448-81D9-1067B7A02418}"/>
              </a:ext>
            </a:extLst>
          </p:cNvPr>
          <p:cNvGrpSpPr/>
          <p:nvPr/>
        </p:nvGrpSpPr>
        <p:grpSpPr>
          <a:xfrm>
            <a:off x="6289998" y="2459750"/>
            <a:ext cx="301481" cy="2154213"/>
            <a:chOff x="6289998" y="2459750"/>
            <a:chExt cx="301481" cy="2154213"/>
          </a:xfrm>
        </p:grpSpPr>
        <p:cxnSp>
          <p:nvCxnSpPr>
            <p:cNvPr id="84" name="Connecteur droit avec flèche 83">
              <a:extLst>
                <a:ext uri="{FF2B5EF4-FFF2-40B4-BE49-F238E27FC236}">
                  <a16:creationId xmlns:a16="http://schemas.microsoft.com/office/drawing/2014/main" id="{93B941EE-B144-ED4C-B031-4919EEE6567F}"/>
                </a:ext>
              </a:extLst>
            </p:cNvPr>
            <p:cNvCxnSpPr/>
            <p:nvPr/>
          </p:nvCxnSpPr>
          <p:spPr>
            <a:xfrm flipV="1">
              <a:off x="6307018" y="3022264"/>
              <a:ext cx="284461" cy="1187702"/>
            </a:xfrm>
            <a:prstGeom prst="straightConnector1">
              <a:avLst/>
            </a:prstGeom>
            <a:ln w="19050">
              <a:solidFill>
                <a:srgbClr val="008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4" name="Connecteur droit avec flèche 93">
              <a:extLst>
                <a:ext uri="{FF2B5EF4-FFF2-40B4-BE49-F238E27FC236}">
                  <a16:creationId xmlns:a16="http://schemas.microsoft.com/office/drawing/2014/main" id="{2EC0ADE6-C58F-2445-BB90-0CE352D5E59C}"/>
                </a:ext>
              </a:extLst>
            </p:cNvPr>
            <p:cNvCxnSpPr>
              <a:cxnSpLocks/>
            </p:cNvCxnSpPr>
            <p:nvPr/>
          </p:nvCxnSpPr>
          <p:spPr>
            <a:xfrm>
              <a:off x="6310828" y="4248272"/>
              <a:ext cx="269525" cy="365691"/>
            </a:xfrm>
            <a:prstGeom prst="straightConnector1">
              <a:avLst/>
            </a:prstGeom>
            <a:ln w="19050">
              <a:solidFill>
                <a:srgbClr val="008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6" name="Connecteur droit avec flèche 85">
              <a:extLst>
                <a:ext uri="{FF2B5EF4-FFF2-40B4-BE49-F238E27FC236}">
                  <a16:creationId xmlns:a16="http://schemas.microsoft.com/office/drawing/2014/main" id="{D7F257C9-AFD5-5743-8315-504F3322EF29}"/>
                </a:ext>
              </a:extLst>
            </p:cNvPr>
            <p:cNvCxnSpPr/>
            <p:nvPr/>
          </p:nvCxnSpPr>
          <p:spPr>
            <a:xfrm flipV="1">
              <a:off x="6289998" y="2459750"/>
              <a:ext cx="281599" cy="1711358"/>
            </a:xfrm>
            <a:prstGeom prst="straightConnector1">
              <a:avLst/>
            </a:prstGeom>
            <a:ln w="19050">
              <a:solidFill>
                <a:srgbClr val="008F00"/>
              </a:solidFill>
              <a:prstDash val="sysDot"/>
              <a:tailEnd type="triangle"/>
            </a:ln>
          </p:spPr>
          <p:style>
            <a:lnRef idx="2">
              <a:schemeClr val="accent1"/>
            </a:lnRef>
            <a:fillRef idx="0">
              <a:schemeClr val="accent1"/>
            </a:fillRef>
            <a:effectRef idx="1">
              <a:schemeClr val="accent1"/>
            </a:effectRef>
            <a:fontRef idx="minor">
              <a:schemeClr val="tx1"/>
            </a:fontRef>
          </p:style>
        </p:cxnSp>
      </p:grpSp>
      <p:grpSp>
        <p:nvGrpSpPr>
          <p:cNvPr id="136" name="Groupe 135">
            <a:extLst>
              <a:ext uri="{FF2B5EF4-FFF2-40B4-BE49-F238E27FC236}">
                <a16:creationId xmlns:a16="http://schemas.microsoft.com/office/drawing/2014/main" id="{CE944AA7-25D8-B245-82B7-1EB11B99D6B5}"/>
              </a:ext>
            </a:extLst>
          </p:cNvPr>
          <p:cNvGrpSpPr/>
          <p:nvPr/>
        </p:nvGrpSpPr>
        <p:grpSpPr>
          <a:xfrm>
            <a:off x="6680067" y="2664437"/>
            <a:ext cx="176981" cy="1618752"/>
            <a:chOff x="6700275" y="3324113"/>
            <a:chExt cx="176981" cy="1618752"/>
          </a:xfrm>
        </p:grpSpPr>
        <p:sp>
          <p:nvSpPr>
            <p:cNvPr id="137" name="Ellipse 136">
              <a:extLst>
                <a:ext uri="{FF2B5EF4-FFF2-40B4-BE49-F238E27FC236}">
                  <a16:creationId xmlns:a16="http://schemas.microsoft.com/office/drawing/2014/main" id="{D7B8D34B-B5F0-F949-807D-C8ADD148AC11}"/>
                </a:ext>
              </a:extLst>
            </p:cNvPr>
            <p:cNvSpPr/>
            <p:nvPr/>
          </p:nvSpPr>
          <p:spPr>
            <a:xfrm>
              <a:off x="6831537" y="4897146"/>
              <a:ext cx="45719" cy="45719"/>
            </a:xfrm>
            <a:prstGeom prst="ellipse">
              <a:avLst/>
            </a:prstGeom>
            <a:solidFill>
              <a:srgbClr val="008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8" name="Connecteur en angle 137">
              <a:extLst>
                <a:ext uri="{FF2B5EF4-FFF2-40B4-BE49-F238E27FC236}">
                  <a16:creationId xmlns:a16="http://schemas.microsoft.com/office/drawing/2014/main" id="{C9C3BBD0-5F2F-BB41-8755-AB34FE9C0CBB}"/>
                </a:ext>
              </a:extLst>
            </p:cNvPr>
            <p:cNvCxnSpPr>
              <a:stCxn id="145" idx="6"/>
              <a:endCxn id="137" idx="0"/>
            </p:cNvCxnSpPr>
            <p:nvPr/>
          </p:nvCxnSpPr>
          <p:spPr>
            <a:xfrm>
              <a:off x="6745994" y="3346973"/>
              <a:ext cx="108403" cy="1550173"/>
            </a:xfrm>
            <a:prstGeom prst="bentConnector2">
              <a:avLst/>
            </a:prstGeom>
            <a:ln w="12700">
              <a:solidFill>
                <a:srgbClr val="008F00"/>
              </a:solidFill>
              <a:tailEnd type="triangle"/>
            </a:ln>
          </p:spPr>
          <p:style>
            <a:lnRef idx="2">
              <a:schemeClr val="accent1"/>
            </a:lnRef>
            <a:fillRef idx="0">
              <a:schemeClr val="accent1"/>
            </a:fillRef>
            <a:effectRef idx="1">
              <a:schemeClr val="accent1"/>
            </a:effectRef>
            <a:fontRef idx="minor">
              <a:schemeClr val="tx1"/>
            </a:fontRef>
          </p:style>
        </p:cxnSp>
        <p:sp>
          <p:nvSpPr>
            <p:cNvPr id="145" name="Ellipse 144">
              <a:extLst>
                <a:ext uri="{FF2B5EF4-FFF2-40B4-BE49-F238E27FC236}">
                  <a16:creationId xmlns:a16="http://schemas.microsoft.com/office/drawing/2014/main" id="{BBD99A77-F310-9A44-8393-06FE42ACA798}"/>
                </a:ext>
              </a:extLst>
            </p:cNvPr>
            <p:cNvSpPr/>
            <p:nvPr/>
          </p:nvSpPr>
          <p:spPr>
            <a:xfrm>
              <a:off x="6700275" y="3324113"/>
              <a:ext cx="45719" cy="45719"/>
            </a:xfrm>
            <a:prstGeom prst="ellipse">
              <a:avLst/>
            </a:prstGeom>
            <a:solidFill>
              <a:srgbClr val="008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77" name="Groupe 176">
            <a:extLst>
              <a:ext uri="{FF2B5EF4-FFF2-40B4-BE49-F238E27FC236}">
                <a16:creationId xmlns:a16="http://schemas.microsoft.com/office/drawing/2014/main" id="{96C78567-201F-3A48-AE26-79069D5205DF}"/>
              </a:ext>
            </a:extLst>
          </p:cNvPr>
          <p:cNvGrpSpPr/>
          <p:nvPr/>
        </p:nvGrpSpPr>
        <p:grpSpPr>
          <a:xfrm>
            <a:off x="7180382" y="2664437"/>
            <a:ext cx="937136" cy="2548952"/>
            <a:chOff x="6920969" y="2660707"/>
            <a:chExt cx="937136" cy="2548952"/>
          </a:xfrm>
        </p:grpSpPr>
        <p:sp>
          <p:nvSpPr>
            <p:cNvPr id="178" name="ZoneTexte 177">
              <a:extLst>
                <a:ext uri="{FF2B5EF4-FFF2-40B4-BE49-F238E27FC236}">
                  <a16:creationId xmlns:a16="http://schemas.microsoft.com/office/drawing/2014/main" id="{B6A483AE-EF15-BA4F-8240-34E04DAA2FE3}"/>
                </a:ext>
              </a:extLst>
            </p:cNvPr>
            <p:cNvSpPr txBox="1"/>
            <p:nvPr/>
          </p:nvSpPr>
          <p:spPr>
            <a:xfrm>
              <a:off x="7737880" y="4840327"/>
              <a:ext cx="120225" cy="369332"/>
            </a:xfrm>
            <a:prstGeom prst="rect">
              <a:avLst/>
            </a:prstGeom>
            <a:noFill/>
          </p:spPr>
          <p:txBody>
            <a:bodyPr wrap="none" lIns="0" tIns="0" rIns="0" bIns="0" rtlCol="0">
              <a:spAutoFit/>
            </a:bodyPr>
            <a:lstStyle/>
            <a:p>
              <a:pPr algn="ctr"/>
              <a:r>
                <a:rPr lang="fr-FR" sz="1200" dirty="0"/>
                <a:t>x</a:t>
              </a:r>
              <a:r>
                <a:rPr lang="fr-FR" sz="1200" baseline="-25000" dirty="0"/>
                <a:t>3</a:t>
              </a:r>
              <a:endParaRPr lang="fr-FR" sz="1200" dirty="0"/>
            </a:p>
            <a:p>
              <a:pPr algn="ctr"/>
              <a:r>
                <a:rPr lang="fr-FR" sz="1200" dirty="0"/>
                <a:t>y</a:t>
              </a:r>
              <a:r>
                <a:rPr lang="fr-FR" sz="1200" baseline="-25000" dirty="0"/>
                <a:t>3</a:t>
              </a:r>
            </a:p>
          </p:txBody>
        </p:sp>
        <p:grpSp>
          <p:nvGrpSpPr>
            <p:cNvPr id="179" name="Groupe 178">
              <a:extLst>
                <a:ext uri="{FF2B5EF4-FFF2-40B4-BE49-F238E27FC236}">
                  <a16:creationId xmlns:a16="http://schemas.microsoft.com/office/drawing/2014/main" id="{1072CC30-D4FE-0B40-BB90-AA64C7D745F6}"/>
                </a:ext>
              </a:extLst>
            </p:cNvPr>
            <p:cNvGrpSpPr/>
            <p:nvPr/>
          </p:nvGrpSpPr>
          <p:grpSpPr>
            <a:xfrm>
              <a:off x="6920969" y="2660707"/>
              <a:ext cx="877024" cy="2171599"/>
              <a:chOff x="6700275" y="3324113"/>
              <a:chExt cx="877024" cy="2171599"/>
            </a:xfrm>
          </p:grpSpPr>
          <p:cxnSp>
            <p:nvCxnSpPr>
              <p:cNvPr id="180" name="Connecteur en angle 179">
                <a:extLst>
                  <a:ext uri="{FF2B5EF4-FFF2-40B4-BE49-F238E27FC236}">
                    <a16:creationId xmlns:a16="http://schemas.microsoft.com/office/drawing/2014/main" id="{F4E3EDB0-50D7-F640-B270-B18FFBF93B05}"/>
                  </a:ext>
                </a:extLst>
              </p:cNvPr>
              <p:cNvCxnSpPr/>
              <p:nvPr/>
            </p:nvCxnSpPr>
            <p:spPr>
              <a:xfrm>
                <a:off x="6745994" y="3338952"/>
                <a:ext cx="831305" cy="2156760"/>
              </a:xfrm>
              <a:prstGeom prst="bentConnector2">
                <a:avLst/>
              </a:prstGeom>
              <a:ln w="12700">
                <a:solidFill>
                  <a:srgbClr val="008F00"/>
                </a:solidFill>
                <a:tailEnd type="triangle"/>
              </a:ln>
            </p:spPr>
            <p:style>
              <a:lnRef idx="2">
                <a:schemeClr val="accent1"/>
              </a:lnRef>
              <a:fillRef idx="0">
                <a:schemeClr val="accent1"/>
              </a:fillRef>
              <a:effectRef idx="1">
                <a:schemeClr val="accent1"/>
              </a:effectRef>
              <a:fontRef idx="minor">
                <a:schemeClr val="tx1"/>
              </a:fontRef>
            </p:style>
          </p:cxnSp>
          <p:sp>
            <p:nvSpPr>
              <p:cNvPr id="181" name="Ellipse 180">
                <a:extLst>
                  <a:ext uri="{FF2B5EF4-FFF2-40B4-BE49-F238E27FC236}">
                    <a16:creationId xmlns:a16="http://schemas.microsoft.com/office/drawing/2014/main" id="{6861AA39-1704-614B-AF50-650CA8FBCFF3}"/>
                  </a:ext>
                </a:extLst>
              </p:cNvPr>
              <p:cNvSpPr/>
              <p:nvPr/>
            </p:nvSpPr>
            <p:spPr>
              <a:xfrm>
                <a:off x="6700275" y="3324113"/>
                <a:ext cx="45719" cy="45719"/>
              </a:xfrm>
              <a:prstGeom prst="ellipse">
                <a:avLst/>
              </a:prstGeom>
              <a:solidFill>
                <a:srgbClr val="FF00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210" name="Ellipse 209">
            <a:extLst>
              <a:ext uri="{FF2B5EF4-FFF2-40B4-BE49-F238E27FC236}">
                <a16:creationId xmlns:a16="http://schemas.microsoft.com/office/drawing/2014/main" id="{5BC36320-38AC-DB45-A05D-6BC2B27D75C0}"/>
              </a:ext>
            </a:extLst>
          </p:cNvPr>
          <p:cNvSpPr/>
          <p:nvPr/>
        </p:nvSpPr>
        <p:spPr>
          <a:xfrm>
            <a:off x="7154248" y="2655983"/>
            <a:ext cx="72000" cy="72000"/>
          </a:xfrm>
          <a:prstGeom prst="ellipse">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11" name="Groupe 210">
            <a:extLst>
              <a:ext uri="{FF2B5EF4-FFF2-40B4-BE49-F238E27FC236}">
                <a16:creationId xmlns:a16="http://schemas.microsoft.com/office/drawing/2014/main" id="{F783027D-2C65-7247-AA83-F94E203F17A1}"/>
              </a:ext>
            </a:extLst>
          </p:cNvPr>
          <p:cNvGrpSpPr/>
          <p:nvPr/>
        </p:nvGrpSpPr>
        <p:grpSpPr>
          <a:xfrm>
            <a:off x="7704294" y="2473011"/>
            <a:ext cx="391088" cy="2392598"/>
            <a:chOff x="7704294" y="2473011"/>
            <a:chExt cx="391088" cy="2392598"/>
          </a:xfrm>
        </p:grpSpPr>
        <p:sp>
          <p:nvSpPr>
            <p:cNvPr id="199" name="Forme libre 198">
              <a:extLst>
                <a:ext uri="{FF2B5EF4-FFF2-40B4-BE49-F238E27FC236}">
                  <a16:creationId xmlns:a16="http://schemas.microsoft.com/office/drawing/2014/main" id="{16596F3A-938B-7042-B137-93932BEAE2A9}"/>
                </a:ext>
              </a:extLst>
            </p:cNvPr>
            <p:cNvSpPr/>
            <p:nvPr/>
          </p:nvSpPr>
          <p:spPr>
            <a:xfrm>
              <a:off x="7704294" y="4568095"/>
              <a:ext cx="301142" cy="297514"/>
            </a:xfrm>
            <a:custGeom>
              <a:avLst/>
              <a:gdLst>
                <a:gd name="connsiteX0" fmla="*/ 0 w 976184"/>
                <a:gd name="connsiteY0" fmla="*/ 0 h 296562"/>
                <a:gd name="connsiteX1" fmla="*/ 556054 w 976184"/>
                <a:gd name="connsiteY1" fmla="*/ 296562 h 296562"/>
                <a:gd name="connsiteX2" fmla="*/ 976184 w 976184"/>
                <a:gd name="connsiteY2" fmla="*/ 24713 h 296562"/>
                <a:gd name="connsiteX0" fmla="*/ 0 w 976184"/>
                <a:gd name="connsiteY0" fmla="*/ 0 h 247111"/>
                <a:gd name="connsiteX1" fmla="*/ 534361 w 976184"/>
                <a:gd name="connsiteY1" fmla="*/ 247111 h 247111"/>
                <a:gd name="connsiteX2" fmla="*/ 976184 w 976184"/>
                <a:gd name="connsiteY2" fmla="*/ 24713 h 247111"/>
                <a:gd name="connsiteX0" fmla="*/ 0 w 976184"/>
                <a:gd name="connsiteY0" fmla="*/ 0 h 247111"/>
                <a:gd name="connsiteX1" fmla="*/ 534361 w 976184"/>
                <a:gd name="connsiteY1" fmla="*/ 247111 h 247111"/>
                <a:gd name="connsiteX2" fmla="*/ 976184 w 976184"/>
                <a:gd name="connsiteY2" fmla="*/ 24713 h 247111"/>
                <a:gd name="connsiteX0" fmla="*/ 0 w 976184"/>
                <a:gd name="connsiteY0" fmla="*/ 0 h 247111"/>
                <a:gd name="connsiteX1" fmla="*/ 534361 w 976184"/>
                <a:gd name="connsiteY1" fmla="*/ 247111 h 247111"/>
                <a:gd name="connsiteX2" fmla="*/ 976184 w 976184"/>
                <a:gd name="connsiteY2" fmla="*/ 24713 h 247111"/>
                <a:gd name="connsiteX0" fmla="*/ 0 w 926055"/>
                <a:gd name="connsiteY0" fmla="*/ 110122 h 357233"/>
                <a:gd name="connsiteX1" fmla="*/ 534361 w 926055"/>
                <a:gd name="connsiteY1" fmla="*/ 357233 h 357233"/>
                <a:gd name="connsiteX2" fmla="*/ 926055 w 926055"/>
                <a:gd name="connsiteY2" fmla="*/ 0 h 357233"/>
                <a:gd name="connsiteX0" fmla="*/ 0 w 926055"/>
                <a:gd name="connsiteY0" fmla="*/ 110122 h 357233"/>
                <a:gd name="connsiteX1" fmla="*/ 534361 w 926055"/>
                <a:gd name="connsiteY1" fmla="*/ 357233 h 357233"/>
                <a:gd name="connsiteX2" fmla="*/ 926055 w 926055"/>
                <a:gd name="connsiteY2" fmla="*/ 0 h 357233"/>
              </a:gdLst>
              <a:ahLst/>
              <a:cxnLst>
                <a:cxn ang="0">
                  <a:pos x="connsiteX0" y="connsiteY0"/>
                </a:cxn>
                <a:cxn ang="0">
                  <a:pos x="connsiteX1" y="connsiteY1"/>
                </a:cxn>
                <a:cxn ang="0">
                  <a:pos x="connsiteX2" y="connsiteY2"/>
                </a:cxn>
              </a:cxnLst>
              <a:rect l="l" t="t" r="r" b="b"/>
              <a:pathLst>
                <a:path w="926055" h="357233">
                  <a:moveTo>
                    <a:pt x="0" y="110122"/>
                  </a:moveTo>
                  <a:cubicBezTo>
                    <a:pt x="178120" y="192492"/>
                    <a:pt x="182697" y="311951"/>
                    <a:pt x="534361" y="357233"/>
                  </a:cubicBezTo>
                  <a:cubicBezTo>
                    <a:pt x="790100" y="307826"/>
                    <a:pt x="835176" y="218599"/>
                    <a:pt x="926055" y="0"/>
                  </a:cubicBezTo>
                </a:path>
              </a:pathLst>
            </a:custGeom>
            <a:noFill/>
            <a:ln w="28575">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0" name="Connecteur droit avec flèche 199">
              <a:extLst>
                <a:ext uri="{FF2B5EF4-FFF2-40B4-BE49-F238E27FC236}">
                  <a16:creationId xmlns:a16="http://schemas.microsoft.com/office/drawing/2014/main" id="{0786F88F-DD27-6448-8149-7423211B82E2}"/>
                </a:ext>
              </a:extLst>
            </p:cNvPr>
            <p:cNvCxnSpPr/>
            <p:nvPr/>
          </p:nvCxnSpPr>
          <p:spPr>
            <a:xfrm flipV="1">
              <a:off x="7795933" y="3069342"/>
              <a:ext cx="299449" cy="8574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Connecteur droit avec flèche 200">
              <a:extLst>
                <a:ext uri="{FF2B5EF4-FFF2-40B4-BE49-F238E27FC236}">
                  <a16:creationId xmlns:a16="http://schemas.microsoft.com/office/drawing/2014/main" id="{0391FA39-AA04-3D4E-9E19-AF7ED80C2C80}"/>
                </a:ext>
              </a:extLst>
            </p:cNvPr>
            <p:cNvCxnSpPr/>
            <p:nvPr/>
          </p:nvCxnSpPr>
          <p:spPr>
            <a:xfrm flipV="1">
              <a:off x="7786555" y="2473011"/>
              <a:ext cx="308827" cy="13405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Connecteur droit avec flèche 201">
              <a:extLst>
                <a:ext uri="{FF2B5EF4-FFF2-40B4-BE49-F238E27FC236}">
                  <a16:creationId xmlns:a16="http://schemas.microsoft.com/office/drawing/2014/main" id="{BFFA7F40-D9C8-9C40-96CC-AF91B3D81D48}"/>
                </a:ext>
              </a:extLst>
            </p:cNvPr>
            <p:cNvCxnSpPr/>
            <p:nvPr/>
          </p:nvCxnSpPr>
          <p:spPr>
            <a:xfrm>
              <a:off x="7795933" y="3942426"/>
              <a:ext cx="299449" cy="3325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59" name="Rectangle 158">
            <a:extLst>
              <a:ext uri="{FF2B5EF4-FFF2-40B4-BE49-F238E27FC236}">
                <a16:creationId xmlns:a16="http://schemas.microsoft.com/office/drawing/2014/main" id="{400E70B1-10E7-ED49-90A3-CBA8F74C41E4}"/>
              </a:ext>
            </a:extLst>
          </p:cNvPr>
          <p:cNvSpPr/>
          <p:nvPr/>
        </p:nvSpPr>
        <p:spPr>
          <a:xfrm>
            <a:off x="7448068" y="2273039"/>
            <a:ext cx="248103"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7" name="Groupe 6">
            <a:extLst>
              <a:ext uri="{FF2B5EF4-FFF2-40B4-BE49-F238E27FC236}">
                <a16:creationId xmlns:a16="http://schemas.microsoft.com/office/drawing/2014/main" id="{8239D452-9FE0-834C-845B-3C645936CB7D}"/>
              </a:ext>
            </a:extLst>
          </p:cNvPr>
          <p:cNvGrpSpPr/>
          <p:nvPr/>
        </p:nvGrpSpPr>
        <p:grpSpPr>
          <a:xfrm>
            <a:off x="472905" y="1312765"/>
            <a:ext cx="5174219" cy="3320894"/>
            <a:chOff x="472905" y="1312765"/>
            <a:chExt cx="5174219" cy="3320894"/>
          </a:xfrm>
        </p:grpSpPr>
        <p:grpSp>
          <p:nvGrpSpPr>
            <p:cNvPr id="67" name="Groupe 66">
              <a:extLst>
                <a:ext uri="{FF2B5EF4-FFF2-40B4-BE49-F238E27FC236}">
                  <a16:creationId xmlns:a16="http://schemas.microsoft.com/office/drawing/2014/main" id="{D2D32256-36DF-EC46-BAEE-374BF75AF735}"/>
                </a:ext>
              </a:extLst>
            </p:cNvPr>
            <p:cNvGrpSpPr/>
            <p:nvPr/>
          </p:nvGrpSpPr>
          <p:grpSpPr>
            <a:xfrm>
              <a:off x="2914808" y="1312765"/>
              <a:ext cx="2732316" cy="1934487"/>
              <a:chOff x="2850975" y="3826668"/>
              <a:chExt cx="2319713" cy="1663469"/>
            </a:xfrm>
          </p:grpSpPr>
          <p:sp>
            <p:nvSpPr>
              <p:cNvPr id="12" name="Rectangle : coins arrondis 11">
                <a:extLst>
                  <a:ext uri="{FF2B5EF4-FFF2-40B4-BE49-F238E27FC236}">
                    <a16:creationId xmlns:a16="http://schemas.microsoft.com/office/drawing/2014/main" id="{E2A0E642-DFE3-1646-AE59-4B8E8F6C92E8}"/>
                  </a:ext>
                </a:extLst>
              </p:cNvPr>
              <p:cNvSpPr/>
              <p:nvPr/>
            </p:nvSpPr>
            <p:spPr>
              <a:xfrm>
                <a:off x="4512126" y="5106003"/>
                <a:ext cx="600165" cy="304800"/>
              </a:xfrm>
              <a:prstGeom prst="roundRect">
                <a:avLst/>
              </a:prstGeom>
              <a:solidFill>
                <a:schemeClr val="bg1"/>
              </a:solidFill>
              <a:ln w="9525">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793"/>
              </a:p>
            </p:txBody>
          </p:sp>
          <p:sp>
            <p:nvSpPr>
              <p:cNvPr id="13" name="Rectangle : coins arrondis 12">
                <a:extLst>
                  <a:ext uri="{FF2B5EF4-FFF2-40B4-BE49-F238E27FC236}">
                    <a16:creationId xmlns:a16="http://schemas.microsoft.com/office/drawing/2014/main" id="{35D8CDBE-5D53-F944-99EA-264B25B504D7}"/>
                  </a:ext>
                </a:extLst>
              </p:cNvPr>
              <p:cNvSpPr/>
              <p:nvPr/>
            </p:nvSpPr>
            <p:spPr>
              <a:xfrm>
                <a:off x="2908325" y="4239892"/>
                <a:ext cx="701587" cy="416615"/>
              </a:xfrm>
              <a:prstGeom prst="roundRect">
                <a:avLst>
                  <a:gd name="adj" fmla="val 11938"/>
                </a:avLst>
              </a:prstGeom>
              <a:solidFill>
                <a:schemeClr val="bg1"/>
              </a:solidFill>
              <a:ln w="9525">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793"/>
              </a:p>
            </p:txBody>
          </p:sp>
          <p:grpSp>
            <p:nvGrpSpPr>
              <p:cNvPr id="14" name="Groupe 13">
                <a:extLst>
                  <a:ext uri="{FF2B5EF4-FFF2-40B4-BE49-F238E27FC236}">
                    <a16:creationId xmlns:a16="http://schemas.microsoft.com/office/drawing/2014/main" id="{AF72AE00-F187-A14E-9D3A-6372A12299B9}"/>
                  </a:ext>
                </a:extLst>
              </p:cNvPr>
              <p:cNvGrpSpPr/>
              <p:nvPr/>
            </p:nvGrpSpPr>
            <p:grpSpPr>
              <a:xfrm>
                <a:off x="4271523" y="4926973"/>
                <a:ext cx="391747" cy="350481"/>
                <a:chOff x="7584479" y="4082371"/>
                <a:chExt cx="680951" cy="625033"/>
              </a:xfrm>
            </p:grpSpPr>
            <p:sp>
              <p:nvSpPr>
                <p:cNvPr id="15" name="Ellipse 14">
                  <a:extLst>
                    <a:ext uri="{FF2B5EF4-FFF2-40B4-BE49-F238E27FC236}">
                      <a16:creationId xmlns:a16="http://schemas.microsoft.com/office/drawing/2014/main" id="{7BB0BB13-11CE-B54B-B63C-3E17BF90FEE1}"/>
                    </a:ext>
                  </a:extLst>
                </p:cNvPr>
                <p:cNvSpPr/>
                <p:nvPr/>
              </p:nvSpPr>
              <p:spPr>
                <a:xfrm>
                  <a:off x="7604180" y="4082371"/>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a:p>
              </p:txBody>
            </p:sp>
            <p:sp>
              <p:nvSpPr>
                <p:cNvPr id="16" name="Rectangle 15">
                  <a:extLst>
                    <a:ext uri="{FF2B5EF4-FFF2-40B4-BE49-F238E27FC236}">
                      <a16:creationId xmlns:a16="http://schemas.microsoft.com/office/drawing/2014/main" id="{1CACB9E4-5ED8-DC4B-8A4C-DE3C2938A1A9}"/>
                    </a:ext>
                  </a:extLst>
                </p:cNvPr>
                <p:cNvSpPr/>
                <p:nvPr/>
              </p:nvSpPr>
              <p:spPr>
                <a:xfrm>
                  <a:off x="7584479" y="4248573"/>
                  <a:ext cx="647005" cy="379868"/>
                </a:xfrm>
                <a:prstGeom prst="rect">
                  <a:avLst/>
                </a:prstGeom>
              </p:spPr>
              <p:txBody>
                <a:bodyPr wrap="none">
                  <a:spAutoFit/>
                </a:bodyPr>
                <a:lstStyle/>
                <a:p>
                  <a:pPr algn="ctr"/>
                  <a:r>
                    <a:rPr lang="fr-FR" sz="784" b="1" dirty="0"/>
                    <a:t>RUN</a:t>
                  </a:r>
                </a:p>
              </p:txBody>
            </p:sp>
          </p:grpSp>
          <p:grpSp>
            <p:nvGrpSpPr>
              <p:cNvPr id="21" name="Groupe 20">
                <a:extLst>
                  <a:ext uri="{FF2B5EF4-FFF2-40B4-BE49-F238E27FC236}">
                    <a16:creationId xmlns:a16="http://schemas.microsoft.com/office/drawing/2014/main" id="{D4D79063-6695-9641-BD35-94355B746371}"/>
                  </a:ext>
                </a:extLst>
              </p:cNvPr>
              <p:cNvGrpSpPr/>
              <p:nvPr/>
            </p:nvGrpSpPr>
            <p:grpSpPr>
              <a:xfrm>
                <a:off x="3491401" y="4930843"/>
                <a:ext cx="429926" cy="350481"/>
                <a:chOff x="6009376" y="4054549"/>
                <a:chExt cx="747316" cy="625033"/>
              </a:xfrm>
            </p:grpSpPr>
            <p:sp>
              <p:nvSpPr>
                <p:cNvPr id="22" name="Ellipse 21">
                  <a:extLst>
                    <a:ext uri="{FF2B5EF4-FFF2-40B4-BE49-F238E27FC236}">
                      <a16:creationId xmlns:a16="http://schemas.microsoft.com/office/drawing/2014/main" id="{72750322-6E20-534D-B0FC-6B0BEC467AC9}"/>
                    </a:ext>
                  </a:extLst>
                </p:cNvPr>
                <p:cNvSpPr/>
                <p:nvPr/>
              </p:nvSpPr>
              <p:spPr>
                <a:xfrm>
                  <a:off x="6074583" y="4054549"/>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dirty="0"/>
                </a:p>
              </p:txBody>
            </p:sp>
            <p:sp>
              <p:nvSpPr>
                <p:cNvPr id="23" name="Rectangle 22">
                  <a:extLst>
                    <a:ext uri="{FF2B5EF4-FFF2-40B4-BE49-F238E27FC236}">
                      <a16:creationId xmlns:a16="http://schemas.microsoft.com/office/drawing/2014/main" id="{83EC4D0A-1C7D-3B44-A0DE-4171DBDCD4BB}"/>
                    </a:ext>
                  </a:extLst>
                </p:cNvPr>
                <p:cNvSpPr/>
                <p:nvPr/>
              </p:nvSpPr>
              <p:spPr>
                <a:xfrm>
                  <a:off x="6009376" y="4202489"/>
                  <a:ext cx="747316" cy="379868"/>
                </a:xfrm>
                <a:prstGeom prst="rect">
                  <a:avLst/>
                </a:prstGeom>
              </p:spPr>
              <p:txBody>
                <a:bodyPr wrap="none">
                  <a:spAutoFit/>
                </a:bodyPr>
                <a:lstStyle/>
                <a:p>
                  <a:pPr algn="ctr"/>
                  <a:r>
                    <a:rPr lang="fr-FR" sz="784" b="1" dirty="0"/>
                    <a:t>STALL</a:t>
                  </a:r>
                </a:p>
              </p:txBody>
            </p:sp>
          </p:grpSp>
          <p:grpSp>
            <p:nvGrpSpPr>
              <p:cNvPr id="24" name="Groupe 23">
                <a:extLst>
                  <a:ext uri="{FF2B5EF4-FFF2-40B4-BE49-F238E27FC236}">
                    <a16:creationId xmlns:a16="http://schemas.microsoft.com/office/drawing/2014/main" id="{9B16154B-9584-C44D-81D6-2B50164327BE}"/>
                  </a:ext>
                </a:extLst>
              </p:cNvPr>
              <p:cNvGrpSpPr/>
              <p:nvPr/>
            </p:nvGrpSpPr>
            <p:grpSpPr>
              <a:xfrm>
                <a:off x="4276966" y="4214553"/>
                <a:ext cx="380413" cy="350481"/>
                <a:chOff x="7385597" y="2908139"/>
                <a:chExt cx="661250" cy="625033"/>
              </a:xfrm>
            </p:grpSpPr>
            <p:sp>
              <p:nvSpPr>
                <p:cNvPr id="25" name="Ellipse 24">
                  <a:extLst>
                    <a:ext uri="{FF2B5EF4-FFF2-40B4-BE49-F238E27FC236}">
                      <a16:creationId xmlns:a16="http://schemas.microsoft.com/office/drawing/2014/main" id="{D94625AC-3C9A-534F-9F1A-3C3545E9A5AB}"/>
                    </a:ext>
                  </a:extLst>
                </p:cNvPr>
                <p:cNvSpPr/>
                <p:nvPr/>
              </p:nvSpPr>
              <p:spPr>
                <a:xfrm>
                  <a:off x="7385597" y="2908139"/>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a:p>
              </p:txBody>
            </p:sp>
            <p:sp>
              <p:nvSpPr>
                <p:cNvPr id="26" name="Rectangle 25">
                  <a:extLst>
                    <a:ext uri="{FF2B5EF4-FFF2-40B4-BE49-F238E27FC236}">
                      <a16:creationId xmlns:a16="http://schemas.microsoft.com/office/drawing/2014/main" id="{1E66A2AE-CF13-384B-B01A-72D789A7A27E}"/>
                    </a:ext>
                  </a:extLst>
                </p:cNvPr>
                <p:cNvSpPr/>
                <p:nvPr/>
              </p:nvSpPr>
              <p:spPr>
                <a:xfrm>
                  <a:off x="7418582" y="3066037"/>
                  <a:ext cx="599635" cy="379868"/>
                </a:xfrm>
                <a:prstGeom prst="rect">
                  <a:avLst/>
                </a:prstGeom>
              </p:spPr>
              <p:txBody>
                <a:bodyPr wrap="none">
                  <a:spAutoFit/>
                </a:bodyPr>
                <a:lstStyle/>
                <a:p>
                  <a:pPr algn="ctr"/>
                  <a:r>
                    <a:rPr lang="fr-FR" sz="784" b="1" dirty="0"/>
                    <a:t>FILL</a:t>
                  </a:r>
                </a:p>
              </p:txBody>
            </p:sp>
          </p:grpSp>
          <p:cxnSp>
            <p:nvCxnSpPr>
              <p:cNvPr id="27" name="Connecteur droit avec flèche 26">
                <a:extLst>
                  <a:ext uri="{FF2B5EF4-FFF2-40B4-BE49-F238E27FC236}">
                    <a16:creationId xmlns:a16="http://schemas.microsoft.com/office/drawing/2014/main" id="{09B2BB09-6E4E-E949-BEE0-ACE6044565C6}"/>
                  </a:ext>
                </a:extLst>
              </p:cNvPr>
              <p:cNvCxnSpPr>
                <a:cxnSpLocks/>
                <a:stCxn id="25" idx="4"/>
                <a:endCxn id="15" idx="0"/>
              </p:cNvCxnSpPr>
              <p:nvPr/>
            </p:nvCxnSpPr>
            <p:spPr>
              <a:xfrm>
                <a:off x="4467173" y="4565033"/>
                <a:ext cx="5889" cy="3619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27">
                <a:extLst>
                  <a:ext uri="{FF2B5EF4-FFF2-40B4-BE49-F238E27FC236}">
                    <a16:creationId xmlns:a16="http://schemas.microsoft.com/office/drawing/2014/main" id="{913313E5-107D-054D-8477-59C0713B0E85}"/>
                  </a:ext>
                </a:extLst>
              </p:cNvPr>
              <p:cNvCxnSpPr>
                <a:cxnSpLocks/>
                <a:stCxn id="15" idx="2"/>
                <a:endCxn id="22" idx="6"/>
              </p:cNvCxnSpPr>
              <p:nvPr/>
            </p:nvCxnSpPr>
            <p:spPr>
              <a:xfrm flipH="1">
                <a:off x="3909331" y="5102214"/>
                <a:ext cx="373524" cy="38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15D53ED9-B2E1-8443-8693-0C4EA3F43116}"/>
                  </a:ext>
                </a:extLst>
              </p:cNvPr>
              <p:cNvCxnSpPr>
                <a:cxnSpLocks/>
                <a:stCxn id="22" idx="0"/>
                <a:endCxn id="35" idx="4"/>
              </p:cNvCxnSpPr>
              <p:nvPr/>
            </p:nvCxnSpPr>
            <p:spPr>
              <a:xfrm flipH="1" flipV="1">
                <a:off x="3716197" y="4563412"/>
                <a:ext cx="2928" cy="3674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E1C1093E-C216-D547-9669-A3427B15030D}"/>
                  </a:ext>
                </a:extLst>
              </p:cNvPr>
              <p:cNvSpPr/>
              <p:nvPr/>
            </p:nvSpPr>
            <p:spPr>
              <a:xfrm>
                <a:off x="3865424" y="5104153"/>
                <a:ext cx="530916" cy="322268"/>
              </a:xfrm>
              <a:prstGeom prst="rect">
                <a:avLst/>
              </a:prstGeom>
            </p:spPr>
            <p:txBody>
              <a:bodyPr wrap="none">
                <a:spAutoFit/>
              </a:bodyPr>
              <a:lstStyle/>
              <a:p>
                <a:pPr algn="ctr"/>
                <a:r>
                  <a:rPr lang="fr-FR" sz="747" b="1" dirty="0">
                    <a:latin typeface="Courier New" panose="02070309020205020404" pitchFamily="49" charset="0"/>
                    <a:cs typeface="Courier New" panose="02070309020205020404" pitchFamily="49" charset="0"/>
                  </a:rPr>
                  <a:t>ctrl,</a:t>
                </a:r>
              </a:p>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:=1</a:t>
                </a:r>
                <a:endParaRPr lang="fr-FR" sz="747" dirty="0"/>
              </a:p>
            </p:txBody>
          </p:sp>
          <p:sp>
            <p:nvSpPr>
              <p:cNvPr id="32" name="Rectangle 31">
                <a:extLst>
                  <a:ext uri="{FF2B5EF4-FFF2-40B4-BE49-F238E27FC236}">
                    <a16:creationId xmlns:a16="http://schemas.microsoft.com/office/drawing/2014/main" id="{4D0EE1A9-6E5A-0442-9ED3-EE08E683CF2F}"/>
                  </a:ext>
                </a:extLst>
              </p:cNvPr>
              <p:cNvSpPr/>
              <p:nvPr/>
            </p:nvSpPr>
            <p:spPr>
              <a:xfrm>
                <a:off x="4328791" y="4697534"/>
                <a:ext cx="288541" cy="114968"/>
              </a:xfrm>
              <a:prstGeom prst="rect">
                <a:avLst/>
              </a:prstGeom>
              <a:solidFill>
                <a:schemeClr val="bg1"/>
              </a:solidFill>
            </p:spPr>
            <p:txBody>
              <a:bodyPr wrap="none" lIns="0" tIns="0" rIns="0" bIns="0">
                <a:spAutoFit/>
              </a:bodyPr>
              <a:lstStyle/>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p>
            </p:txBody>
          </p:sp>
          <p:sp>
            <p:nvSpPr>
              <p:cNvPr id="33" name="Rectangle 32">
                <a:extLst>
                  <a:ext uri="{FF2B5EF4-FFF2-40B4-BE49-F238E27FC236}">
                    <a16:creationId xmlns:a16="http://schemas.microsoft.com/office/drawing/2014/main" id="{37F0F841-0DEA-C049-AD00-1A0D466770BF}"/>
                  </a:ext>
                </a:extLst>
              </p:cNvPr>
              <p:cNvSpPr/>
              <p:nvPr/>
            </p:nvSpPr>
            <p:spPr>
              <a:xfrm>
                <a:off x="4465961" y="5122355"/>
                <a:ext cx="646331" cy="322268"/>
              </a:xfrm>
              <a:prstGeom prst="rect">
                <a:avLst/>
              </a:prstGeom>
            </p:spPr>
            <p:txBody>
              <a:bodyPr wrap="none">
                <a:spAutoFit/>
              </a:bodyPr>
              <a:lstStyle/>
              <a:p>
                <a:pPr algn="r"/>
                <a:r>
                  <a:rPr lang="fr-FR" sz="747" b="1" dirty="0">
                    <a:latin typeface="Courier New" panose="02070309020205020404" pitchFamily="49" charset="0"/>
                    <a:cs typeface="Courier New" panose="02070309020205020404" pitchFamily="49" charset="0"/>
                  </a:rPr>
                  <a:t>sel=1</a:t>
                </a:r>
                <a:endParaRPr lang="fr-FR" sz="747" dirty="0"/>
              </a:p>
              <a:p>
                <a:pPr algn="r"/>
                <a:r>
                  <a:rPr lang="fr-FR" sz="747" b="1" dirty="0">
                    <a:latin typeface="Courier New" panose="02070309020205020404" pitchFamily="49" charset="0"/>
                    <a:cs typeface="Courier New" panose="02070309020205020404" pitchFamily="49" charset="0"/>
                  </a:rPr>
                  <a:t>commit=1</a:t>
                </a:r>
              </a:p>
            </p:txBody>
          </p:sp>
          <p:grpSp>
            <p:nvGrpSpPr>
              <p:cNvPr id="34" name="Groupe 33">
                <a:extLst>
                  <a:ext uri="{FF2B5EF4-FFF2-40B4-BE49-F238E27FC236}">
                    <a16:creationId xmlns:a16="http://schemas.microsoft.com/office/drawing/2014/main" id="{4DB43BFA-AA11-6D47-A9C5-5D73C0EA9640}"/>
                  </a:ext>
                </a:extLst>
              </p:cNvPr>
              <p:cNvGrpSpPr/>
              <p:nvPr/>
            </p:nvGrpSpPr>
            <p:grpSpPr>
              <a:xfrm>
                <a:off x="3493097" y="4212931"/>
                <a:ext cx="450765" cy="350481"/>
                <a:chOff x="6012318" y="2882096"/>
                <a:chExt cx="783539" cy="625033"/>
              </a:xfrm>
            </p:grpSpPr>
            <p:sp>
              <p:nvSpPr>
                <p:cNvPr id="35" name="Ellipse 34">
                  <a:extLst>
                    <a:ext uri="{FF2B5EF4-FFF2-40B4-BE49-F238E27FC236}">
                      <a16:creationId xmlns:a16="http://schemas.microsoft.com/office/drawing/2014/main" id="{58B74B85-1934-934E-BE50-A9B472B23ECB}"/>
                    </a:ext>
                  </a:extLst>
                </p:cNvPr>
                <p:cNvSpPr/>
                <p:nvPr/>
              </p:nvSpPr>
              <p:spPr>
                <a:xfrm>
                  <a:off x="6069497" y="2882096"/>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a:p>
              </p:txBody>
            </p:sp>
            <p:sp>
              <p:nvSpPr>
                <p:cNvPr id="36" name="Rectangle 35">
                  <a:extLst>
                    <a:ext uri="{FF2B5EF4-FFF2-40B4-BE49-F238E27FC236}">
                      <a16:creationId xmlns:a16="http://schemas.microsoft.com/office/drawing/2014/main" id="{E6A99C1F-77F9-084B-A593-5C689DBD6C3F}"/>
                    </a:ext>
                  </a:extLst>
                </p:cNvPr>
                <p:cNvSpPr/>
                <p:nvPr/>
              </p:nvSpPr>
              <p:spPr>
                <a:xfrm>
                  <a:off x="6012318" y="3025335"/>
                  <a:ext cx="783539" cy="379868"/>
                </a:xfrm>
                <a:prstGeom prst="rect">
                  <a:avLst/>
                </a:prstGeom>
              </p:spPr>
              <p:txBody>
                <a:bodyPr wrap="none">
                  <a:spAutoFit/>
                </a:bodyPr>
                <a:lstStyle/>
                <a:p>
                  <a:pPr algn="ctr"/>
                  <a:r>
                    <a:rPr lang="fr-FR" sz="784" b="1" dirty="0"/>
                    <a:t>ROLLB</a:t>
                  </a:r>
                </a:p>
              </p:txBody>
            </p:sp>
          </p:grpSp>
          <p:cxnSp>
            <p:nvCxnSpPr>
              <p:cNvPr id="37" name="Connecteur droit avec flèche 36">
                <a:extLst>
                  <a:ext uri="{FF2B5EF4-FFF2-40B4-BE49-F238E27FC236}">
                    <a16:creationId xmlns:a16="http://schemas.microsoft.com/office/drawing/2014/main" id="{ED19EBF2-D7B8-6E4F-8A85-D34F30DD0C63}"/>
                  </a:ext>
                </a:extLst>
              </p:cNvPr>
              <p:cNvCxnSpPr>
                <a:cxnSpLocks/>
                <a:stCxn id="35" idx="6"/>
                <a:endCxn id="25" idx="2"/>
              </p:cNvCxnSpPr>
              <p:nvPr/>
            </p:nvCxnSpPr>
            <p:spPr>
              <a:xfrm>
                <a:off x="3906402" y="4388171"/>
                <a:ext cx="370564" cy="1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FFD5410D-0BE2-B040-9FAD-CC3084372955}"/>
                  </a:ext>
                </a:extLst>
              </p:cNvPr>
              <p:cNvSpPr/>
              <p:nvPr/>
            </p:nvSpPr>
            <p:spPr>
              <a:xfrm>
                <a:off x="3569569" y="4720477"/>
                <a:ext cx="288541" cy="114968"/>
              </a:xfrm>
              <a:prstGeom prst="rect">
                <a:avLst/>
              </a:prstGeom>
              <a:solidFill>
                <a:schemeClr val="bg1"/>
              </a:solidFill>
            </p:spPr>
            <p:txBody>
              <a:bodyPr wrap="none" lIns="0" tIns="0" rIns="0" bIns="0">
                <a:spAutoFit/>
              </a:bodyPr>
              <a:lstStyle/>
              <a:p>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endParaRPr lang="fr-FR" sz="747" dirty="0"/>
              </a:p>
            </p:txBody>
          </p:sp>
          <p:sp>
            <p:nvSpPr>
              <p:cNvPr id="39" name="Rectangle 38">
                <a:extLst>
                  <a:ext uri="{FF2B5EF4-FFF2-40B4-BE49-F238E27FC236}">
                    <a16:creationId xmlns:a16="http://schemas.microsoft.com/office/drawing/2014/main" id="{F846DC52-D6B8-554F-B711-5D6FC5B9765E}"/>
                  </a:ext>
                </a:extLst>
              </p:cNvPr>
              <p:cNvSpPr/>
              <p:nvPr/>
            </p:nvSpPr>
            <p:spPr>
              <a:xfrm>
                <a:off x="2908416" y="4234279"/>
                <a:ext cx="761747" cy="437236"/>
              </a:xfrm>
              <a:prstGeom prst="rect">
                <a:avLst/>
              </a:prstGeom>
            </p:spPr>
            <p:txBody>
              <a:bodyPr wrap="none">
                <a:spAutoFit/>
              </a:bodyPr>
              <a:lstStyle/>
              <a:p>
                <a:r>
                  <a:rPr lang="fr-FR" sz="747" b="1" dirty="0">
                    <a:latin typeface="Courier New" panose="02070309020205020404" pitchFamily="49" charset="0"/>
                    <a:cs typeface="Courier New" panose="02070309020205020404" pitchFamily="49" charset="0"/>
                  </a:rPr>
                  <a:t>sel=0</a:t>
                </a:r>
                <a:endParaRPr lang="fr-FR" sz="747" dirty="0"/>
              </a:p>
              <a:p>
                <a:r>
                  <a:rPr lang="fr-FR" sz="747" b="1" dirty="0">
                    <a:latin typeface="Courier New" panose="02070309020205020404" pitchFamily="49" charset="0"/>
                    <a:cs typeface="Courier New" panose="02070309020205020404" pitchFamily="49" charset="0"/>
                  </a:rPr>
                  <a:t>commit=1</a:t>
                </a:r>
              </a:p>
              <a:p>
                <a:r>
                  <a:rPr lang="fr-FR" sz="747" b="1" dirty="0" err="1">
                    <a:latin typeface="Courier New" panose="02070309020205020404" pitchFamily="49" charset="0"/>
                    <a:cs typeface="Courier New" panose="02070309020205020404" pitchFamily="49" charset="0"/>
                  </a:rPr>
                  <a:t>rollback</a:t>
                </a:r>
                <a:r>
                  <a:rPr lang="fr-FR" sz="747" b="1" dirty="0">
                    <a:latin typeface="Courier New" panose="02070309020205020404" pitchFamily="49" charset="0"/>
                    <a:cs typeface="Courier New" panose="02070309020205020404" pitchFamily="49" charset="0"/>
                  </a:rPr>
                  <a:t>=1</a:t>
                </a:r>
              </a:p>
            </p:txBody>
          </p:sp>
          <p:sp>
            <p:nvSpPr>
              <p:cNvPr id="40" name="Rectangle : coins arrondis 39">
                <a:extLst>
                  <a:ext uri="{FF2B5EF4-FFF2-40B4-BE49-F238E27FC236}">
                    <a16:creationId xmlns:a16="http://schemas.microsoft.com/office/drawing/2014/main" id="{1B0B3962-BF94-CA4C-A968-4F2F52266C3D}"/>
                  </a:ext>
                </a:extLst>
              </p:cNvPr>
              <p:cNvSpPr/>
              <p:nvPr/>
            </p:nvSpPr>
            <p:spPr>
              <a:xfrm>
                <a:off x="2850975" y="3826668"/>
                <a:ext cx="2319713" cy="1663469"/>
              </a:xfrm>
              <a:prstGeom prst="roundRect">
                <a:avLst>
                  <a:gd name="adj" fmla="val 3726"/>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793"/>
              </a:p>
            </p:txBody>
          </p:sp>
          <p:sp>
            <p:nvSpPr>
              <p:cNvPr id="52" name="Rectangle 51">
                <a:extLst>
                  <a:ext uri="{FF2B5EF4-FFF2-40B4-BE49-F238E27FC236}">
                    <a16:creationId xmlns:a16="http://schemas.microsoft.com/office/drawing/2014/main" id="{B2BD83CB-469F-D846-B96C-60727FB09245}"/>
                  </a:ext>
                </a:extLst>
              </p:cNvPr>
              <p:cNvSpPr/>
              <p:nvPr/>
            </p:nvSpPr>
            <p:spPr>
              <a:xfrm>
                <a:off x="3837457" y="4378236"/>
                <a:ext cx="530915" cy="207301"/>
              </a:xfrm>
              <a:prstGeom prst="rect">
                <a:avLst/>
              </a:prstGeom>
            </p:spPr>
            <p:txBody>
              <a:bodyPr wrap="none">
                <a:spAutoFit/>
              </a:bodyPr>
              <a:lstStyle/>
              <a:p>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a:t>
                </a:r>
                <a:r>
                  <a:rPr lang="fr-FR" sz="747" b="1" dirty="0">
                    <a:solidFill>
                      <a:srgbClr val="FF0000"/>
                    </a:solidFill>
                    <a:latin typeface="Courier New" panose="02070309020205020404" pitchFamily="49" charset="0"/>
                    <a:cs typeface="Courier New" panose="02070309020205020404" pitchFamily="49" charset="0"/>
                  </a:rPr>
                  <a:t>0</a:t>
                </a:r>
                <a:endParaRPr lang="fr-FR" sz="747" dirty="0">
                  <a:solidFill>
                    <a:srgbClr val="FF0000"/>
                  </a:solidFill>
                </a:endParaRPr>
              </a:p>
            </p:txBody>
          </p:sp>
          <p:cxnSp>
            <p:nvCxnSpPr>
              <p:cNvPr id="53" name="Connecteur en arc 52">
                <a:extLst>
                  <a:ext uri="{FF2B5EF4-FFF2-40B4-BE49-F238E27FC236}">
                    <a16:creationId xmlns:a16="http://schemas.microsoft.com/office/drawing/2014/main" id="{5B97E1F2-C41E-8741-8A32-0BC26C7B9AA6}"/>
                  </a:ext>
                </a:extLst>
              </p:cNvPr>
              <p:cNvCxnSpPr>
                <a:cxnSpLocks/>
                <a:stCxn id="22" idx="4"/>
                <a:endCxn id="22" idx="2"/>
              </p:cNvCxnSpPr>
              <p:nvPr/>
            </p:nvCxnSpPr>
            <p:spPr>
              <a:xfrm rot="5400000" flipH="1">
                <a:off x="3536402" y="5098602"/>
                <a:ext cx="175240" cy="190206"/>
              </a:xfrm>
              <a:prstGeom prst="curvedConnector4">
                <a:avLst>
                  <a:gd name="adj1" fmla="val -97457"/>
                  <a:gd name="adj2" fmla="val 273964"/>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FC71571-E5F2-7B43-82A5-92DB3851A267}"/>
                  </a:ext>
                </a:extLst>
              </p:cNvPr>
              <p:cNvSpPr/>
              <p:nvPr/>
            </p:nvSpPr>
            <p:spPr>
              <a:xfrm>
                <a:off x="2935430" y="5185403"/>
                <a:ext cx="652917" cy="229935"/>
              </a:xfrm>
              <a:prstGeom prst="rect">
                <a:avLst/>
              </a:prstGeom>
              <a:solidFill>
                <a:schemeClr val="bg1">
                  <a:alpha val="80000"/>
                </a:schemeClr>
              </a:solidFill>
            </p:spPr>
            <p:txBody>
              <a:bodyPr wrap="square" lIns="0" tIns="0" rIns="0" bIns="0">
                <a:spAutoFit/>
              </a:bodyPr>
              <a:lstStyle/>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p>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:=cnt-</a:t>
                </a:r>
                <a:r>
                  <a:rPr lang="fr-FR" sz="747" b="1" dirty="0">
                    <a:solidFill>
                      <a:srgbClr val="FF0000"/>
                    </a:solidFill>
                    <a:latin typeface="Courier New" panose="02070309020205020404" pitchFamily="49" charset="0"/>
                    <a:cs typeface="Courier New" panose="02070309020205020404" pitchFamily="49" charset="0"/>
                  </a:rPr>
                  <a:t>1</a:t>
                </a:r>
                <a:endParaRPr lang="fr-FR" sz="747" dirty="0">
                  <a:solidFill>
                    <a:srgbClr val="FF0000"/>
                  </a:solidFill>
                </a:endParaRPr>
              </a:p>
            </p:txBody>
          </p:sp>
          <p:cxnSp>
            <p:nvCxnSpPr>
              <p:cNvPr id="55" name="Connecteur en arc 54">
                <a:extLst>
                  <a:ext uri="{FF2B5EF4-FFF2-40B4-BE49-F238E27FC236}">
                    <a16:creationId xmlns:a16="http://schemas.microsoft.com/office/drawing/2014/main" id="{CD3A853B-3279-AA4B-87C0-532C8BD02454}"/>
                  </a:ext>
                </a:extLst>
              </p:cNvPr>
              <p:cNvCxnSpPr>
                <a:cxnSpLocks/>
                <a:stCxn id="26" idx="3"/>
                <a:endCxn id="25" idx="0"/>
              </p:cNvCxnSpPr>
              <p:nvPr/>
            </p:nvCxnSpPr>
            <p:spPr>
              <a:xfrm flipH="1" flipV="1">
                <a:off x="4467173" y="4214553"/>
                <a:ext cx="173735" cy="195044"/>
              </a:xfrm>
              <a:prstGeom prst="curvedConnector4">
                <a:avLst>
                  <a:gd name="adj1" fmla="val -141060"/>
                  <a:gd name="adj2" fmla="val 217204"/>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748FFB70-B0F5-AB4F-B1B5-BC1AC038F277}"/>
                  </a:ext>
                </a:extLst>
              </p:cNvPr>
              <p:cNvSpPr/>
              <p:nvPr/>
            </p:nvSpPr>
            <p:spPr>
              <a:xfrm>
                <a:off x="4452141" y="3891221"/>
                <a:ext cx="652917" cy="229935"/>
              </a:xfrm>
              <a:prstGeom prst="rect">
                <a:avLst/>
              </a:prstGeom>
              <a:solidFill>
                <a:schemeClr val="bg1">
                  <a:alpha val="80000"/>
                </a:schemeClr>
              </a:solidFill>
            </p:spPr>
            <p:txBody>
              <a:bodyPr wrap="square" lIns="0" tIns="0" rIns="0" bIns="0">
                <a:spAutoFit/>
              </a:bodyPr>
              <a:lstStyle/>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p>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:=cnt-</a:t>
                </a:r>
                <a:r>
                  <a:rPr lang="fr-FR" sz="747" b="1" dirty="0">
                    <a:solidFill>
                      <a:srgbClr val="FF0000"/>
                    </a:solidFill>
                    <a:latin typeface="Courier New" panose="02070309020205020404" pitchFamily="49" charset="0"/>
                    <a:cs typeface="Courier New" panose="02070309020205020404" pitchFamily="49" charset="0"/>
                  </a:rPr>
                  <a:t>1</a:t>
                </a:r>
                <a:endParaRPr lang="fr-FR" sz="747" dirty="0">
                  <a:solidFill>
                    <a:srgbClr val="FF0000"/>
                  </a:solidFill>
                </a:endParaRPr>
              </a:p>
            </p:txBody>
          </p:sp>
        </p:grpSp>
        <p:sp>
          <p:nvSpPr>
            <p:cNvPr id="234" name="Rectangle : coins arrondis 233">
              <a:extLst>
                <a:ext uri="{FF2B5EF4-FFF2-40B4-BE49-F238E27FC236}">
                  <a16:creationId xmlns:a16="http://schemas.microsoft.com/office/drawing/2014/main" id="{0F258B6A-1DCC-1B4C-BDA1-9613F147CD1B}"/>
                </a:ext>
              </a:extLst>
            </p:cNvPr>
            <p:cNvSpPr/>
            <p:nvPr/>
          </p:nvSpPr>
          <p:spPr>
            <a:xfrm>
              <a:off x="472905" y="4372753"/>
              <a:ext cx="2828597" cy="260906"/>
            </a:xfrm>
            <a:prstGeom prst="roundRect">
              <a:avLst>
                <a:gd name="adj" fmla="val 24572"/>
              </a:avLst>
            </a:prstGeom>
            <a:noFill/>
            <a:ln w="28575">
              <a:solidFill>
                <a:srgbClr val="3366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 name="Connecteur droit avec flèche 3">
              <a:extLst>
                <a:ext uri="{FF2B5EF4-FFF2-40B4-BE49-F238E27FC236}">
                  <a16:creationId xmlns:a16="http://schemas.microsoft.com/office/drawing/2014/main" id="{AF845D53-8DD8-BE49-96E9-013E173CAAA9}"/>
                </a:ext>
              </a:extLst>
            </p:cNvPr>
            <p:cNvCxnSpPr/>
            <p:nvPr/>
          </p:nvCxnSpPr>
          <p:spPr>
            <a:xfrm flipV="1">
              <a:off x="1447829" y="2503052"/>
              <a:ext cx="1435780" cy="183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18" name="Ellipse 117">
            <a:extLst>
              <a:ext uri="{FF2B5EF4-FFF2-40B4-BE49-F238E27FC236}">
                <a16:creationId xmlns:a16="http://schemas.microsoft.com/office/drawing/2014/main" id="{9ED3CE47-AC83-3240-89B9-83C049464E01}"/>
              </a:ext>
            </a:extLst>
          </p:cNvPr>
          <p:cNvSpPr/>
          <p:nvPr/>
        </p:nvSpPr>
        <p:spPr>
          <a:xfrm>
            <a:off x="4602067" y="1760835"/>
            <a:ext cx="453780" cy="407583"/>
          </a:xfrm>
          <a:prstGeom prst="ellipse">
            <a:avLst/>
          </a:prstGeom>
          <a:noFill/>
          <a:ln w="57150">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9" name="Ellipse 118">
            <a:extLst>
              <a:ext uri="{FF2B5EF4-FFF2-40B4-BE49-F238E27FC236}">
                <a16:creationId xmlns:a16="http://schemas.microsoft.com/office/drawing/2014/main" id="{7ACC50A0-888A-D54F-A91C-3D3E53E3AF8E}"/>
              </a:ext>
            </a:extLst>
          </p:cNvPr>
          <p:cNvSpPr/>
          <p:nvPr/>
        </p:nvSpPr>
        <p:spPr>
          <a:xfrm>
            <a:off x="4595977" y="2587232"/>
            <a:ext cx="453780" cy="407583"/>
          </a:xfrm>
          <a:prstGeom prst="ellipse">
            <a:avLst/>
          </a:prstGeom>
          <a:noFill/>
          <a:ln w="57150">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62933414-FE16-4041-A72B-68AAB3CCDFC0}"/>
              </a:ext>
            </a:extLst>
          </p:cNvPr>
          <p:cNvSpPr/>
          <p:nvPr/>
        </p:nvSpPr>
        <p:spPr>
          <a:xfrm>
            <a:off x="3716683" y="2606410"/>
            <a:ext cx="453780" cy="40758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C9901B68-E523-7043-9A86-23C9723B96F5}"/>
              </a:ext>
            </a:extLst>
          </p:cNvPr>
          <p:cNvSpPr/>
          <p:nvPr/>
        </p:nvSpPr>
        <p:spPr>
          <a:xfrm>
            <a:off x="3709707" y="1767727"/>
            <a:ext cx="453780" cy="40758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319A59A-5A67-D541-99E6-A67F49346C3B}"/>
              </a:ext>
            </a:extLst>
          </p:cNvPr>
          <p:cNvSpPr/>
          <p:nvPr/>
        </p:nvSpPr>
        <p:spPr>
          <a:xfrm>
            <a:off x="10274024" y="1280121"/>
            <a:ext cx="3071691" cy="50435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76" name="Groupe 175">
            <a:extLst>
              <a:ext uri="{FF2B5EF4-FFF2-40B4-BE49-F238E27FC236}">
                <a16:creationId xmlns:a16="http://schemas.microsoft.com/office/drawing/2014/main" id="{2D2658F4-39FE-EE43-B079-2AE2B32666AE}"/>
              </a:ext>
            </a:extLst>
          </p:cNvPr>
          <p:cNvGrpSpPr/>
          <p:nvPr/>
        </p:nvGrpSpPr>
        <p:grpSpPr>
          <a:xfrm>
            <a:off x="6920969" y="2660707"/>
            <a:ext cx="208856" cy="2548952"/>
            <a:chOff x="6920969" y="2660707"/>
            <a:chExt cx="208856" cy="2548952"/>
          </a:xfrm>
        </p:grpSpPr>
        <p:sp>
          <p:nvSpPr>
            <p:cNvPr id="164" name="ZoneTexte 163">
              <a:extLst>
                <a:ext uri="{FF2B5EF4-FFF2-40B4-BE49-F238E27FC236}">
                  <a16:creationId xmlns:a16="http://schemas.microsoft.com/office/drawing/2014/main" id="{0DDB261D-6199-F145-AAE5-9833D47B7E72}"/>
                </a:ext>
              </a:extLst>
            </p:cNvPr>
            <p:cNvSpPr txBox="1"/>
            <p:nvPr/>
          </p:nvSpPr>
          <p:spPr>
            <a:xfrm>
              <a:off x="7009600" y="4840327"/>
              <a:ext cx="120225" cy="369332"/>
            </a:xfrm>
            <a:prstGeom prst="rect">
              <a:avLst/>
            </a:prstGeom>
            <a:noFill/>
          </p:spPr>
          <p:txBody>
            <a:bodyPr wrap="none" lIns="0" tIns="0" rIns="0" bIns="0" rtlCol="0">
              <a:spAutoFit/>
            </a:bodyPr>
            <a:lstStyle/>
            <a:p>
              <a:pPr algn="ctr"/>
              <a:r>
                <a:rPr lang="fr-FR" sz="1200" dirty="0"/>
                <a:t>x</a:t>
              </a:r>
              <a:r>
                <a:rPr lang="fr-FR" sz="1200" baseline="-25000" dirty="0"/>
                <a:t>2</a:t>
              </a:r>
              <a:endParaRPr lang="fr-FR" sz="1200" dirty="0"/>
            </a:p>
            <a:p>
              <a:pPr algn="ctr"/>
              <a:r>
                <a:rPr lang="fr-FR" sz="1200" dirty="0"/>
                <a:t>y</a:t>
              </a:r>
              <a:r>
                <a:rPr lang="fr-FR" sz="1200" baseline="-25000" dirty="0"/>
                <a:t>2</a:t>
              </a:r>
            </a:p>
          </p:txBody>
        </p:sp>
        <p:grpSp>
          <p:nvGrpSpPr>
            <p:cNvPr id="172" name="Groupe 171">
              <a:extLst>
                <a:ext uri="{FF2B5EF4-FFF2-40B4-BE49-F238E27FC236}">
                  <a16:creationId xmlns:a16="http://schemas.microsoft.com/office/drawing/2014/main" id="{61853AA6-C2AA-6443-9B54-B6EC7E895589}"/>
                </a:ext>
              </a:extLst>
            </p:cNvPr>
            <p:cNvGrpSpPr/>
            <p:nvPr/>
          </p:nvGrpSpPr>
          <p:grpSpPr>
            <a:xfrm>
              <a:off x="6920969" y="2660707"/>
              <a:ext cx="154122" cy="2182622"/>
              <a:chOff x="6700275" y="3324113"/>
              <a:chExt cx="154122" cy="2182622"/>
            </a:xfrm>
          </p:grpSpPr>
          <p:cxnSp>
            <p:nvCxnSpPr>
              <p:cNvPr id="174" name="Connecteur en angle 173">
                <a:extLst>
                  <a:ext uri="{FF2B5EF4-FFF2-40B4-BE49-F238E27FC236}">
                    <a16:creationId xmlns:a16="http://schemas.microsoft.com/office/drawing/2014/main" id="{2016FA2F-DBEF-A94A-A289-C25329184683}"/>
                  </a:ext>
                </a:extLst>
              </p:cNvPr>
              <p:cNvCxnSpPr>
                <a:stCxn id="175" idx="6"/>
              </p:cNvCxnSpPr>
              <p:nvPr/>
            </p:nvCxnSpPr>
            <p:spPr>
              <a:xfrm>
                <a:off x="6745994" y="3346973"/>
                <a:ext cx="108403" cy="2159762"/>
              </a:xfrm>
              <a:prstGeom prst="bentConnector2">
                <a:avLst/>
              </a:prstGeom>
              <a:ln w="12700">
                <a:solidFill>
                  <a:srgbClr val="008F00"/>
                </a:solidFill>
                <a:tailEnd type="triangle"/>
              </a:ln>
            </p:spPr>
            <p:style>
              <a:lnRef idx="2">
                <a:schemeClr val="accent1"/>
              </a:lnRef>
              <a:fillRef idx="0">
                <a:schemeClr val="accent1"/>
              </a:fillRef>
              <a:effectRef idx="1">
                <a:schemeClr val="accent1"/>
              </a:effectRef>
              <a:fontRef idx="minor">
                <a:schemeClr val="tx1"/>
              </a:fontRef>
            </p:style>
          </p:cxnSp>
          <p:sp>
            <p:nvSpPr>
              <p:cNvPr id="175" name="Ellipse 174">
                <a:extLst>
                  <a:ext uri="{FF2B5EF4-FFF2-40B4-BE49-F238E27FC236}">
                    <a16:creationId xmlns:a16="http://schemas.microsoft.com/office/drawing/2014/main" id="{5C5CC662-9419-E942-B792-CA107E933412}"/>
                  </a:ext>
                </a:extLst>
              </p:cNvPr>
              <p:cNvSpPr/>
              <p:nvPr/>
            </p:nvSpPr>
            <p:spPr>
              <a:xfrm>
                <a:off x="6700275" y="3324113"/>
                <a:ext cx="45719" cy="45719"/>
              </a:xfrm>
              <a:prstGeom prst="ellipse">
                <a:avLst/>
              </a:prstGeom>
              <a:solidFill>
                <a:srgbClr val="008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5" name="Accolade ouvrante 4">
            <a:extLst>
              <a:ext uri="{FF2B5EF4-FFF2-40B4-BE49-F238E27FC236}">
                <a16:creationId xmlns:a16="http://schemas.microsoft.com/office/drawing/2014/main" id="{258A2784-764D-5F46-9BDA-547CC54DA205}"/>
              </a:ext>
            </a:extLst>
          </p:cNvPr>
          <p:cNvSpPr/>
          <p:nvPr/>
        </p:nvSpPr>
        <p:spPr>
          <a:xfrm>
            <a:off x="5946481" y="4887916"/>
            <a:ext cx="136780" cy="321743"/>
          </a:xfrm>
          <a:prstGeom prst="lef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970E5BE9-312B-2D4D-8F44-617E7C3ED3C5}"/>
              </a:ext>
            </a:extLst>
          </p:cNvPr>
          <p:cNvSpPr txBox="1"/>
          <p:nvPr/>
        </p:nvSpPr>
        <p:spPr>
          <a:xfrm>
            <a:off x="5235923" y="4887916"/>
            <a:ext cx="741037" cy="307777"/>
          </a:xfrm>
          <a:prstGeom prst="rect">
            <a:avLst/>
          </a:prstGeom>
          <a:noFill/>
        </p:spPr>
        <p:txBody>
          <a:bodyPr wrap="none" rtlCol="0">
            <a:spAutoFit/>
          </a:bodyPr>
          <a:lstStyle/>
          <a:p>
            <a:r>
              <a:rPr lang="fr-FR" sz="1400" dirty="0"/>
              <a:t>commit</a:t>
            </a:r>
          </a:p>
        </p:txBody>
      </p:sp>
      <p:cxnSp>
        <p:nvCxnSpPr>
          <p:cNvPr id="11" name="Connecteur droit 10">
            <a:extLst>
              <a:ext uri="{FF2B5EF4-FFF2-40B4-BE49-F238E27FC236}">
                <a16:creationId xmlns:a16="http://schemas.microsoft.com/office/drawing/2014/main" id="{49D09D56-B0C4-E140-A64B-0A981DD87667}"/>
              </a:ext>
            </a:extLst>
          </p:cNvPr>
          <p:cNvCxnSpPr/>
          <p:nvPr/>
        </p:nvCxnSpPr>
        <p:spPr>
          <a:xfrm>
            <a:off x="6144153" y="4887916"/>
            <a:ext cx="2078464" cy="0"/>
          </a:xfrm>
          <a:prstGeom prst="line">
            <a:avLst/>
          </a:prstGeom>
          <a:ln w="63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31" name="Connecteur droit 130">
            <a:extLst>
              <a:ext uri="{FF2B5EF4-FFF2-40B4-BE49-F238E27FC236}">
                <a16:creationId xmlns:a16="http://schemas.microsoft.com/office/drawing/2014/main" id="{5FBF748D-CBEB-1149-8DB4-D9605FE062B5}"/>
              </a:ext>
            </a:extLst>
          </p:cNvPr>
          <p:cNvCxnSpPr/>
          <p:nvPr/>
        </p:nvCxnSpPr>
        <p:spPr>
          <a:xfrm>
            <a:off x="6141150" y="5209659"/>
            <a:ext cx="2078464" cy="0"/>
          </a:xfrm>
          <a:prstGeom prst="line">
            <a:avLst/>
          </a:prstGeom>
          <a:ln w="63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699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12"/>
                                        </p:tgtEl>
                                        <p:attrNameLst>
                                          <p:attrName>style.visibility</p:attrName>
                                        </p:attrNameLst>
                                      </p:cBhvr>
                                      <p:to>
                                        <p:strVal val="visible"/>
                                      </p:to>
                                    </p:set>
                                    <p:animEffect transition="in" filter="fade">
                                      <p:cBhvr>
                                        <p:cTn id="15" dur="500"/>
                                        <p:tgtEl>
                                          <p:spTgt spid="212"/>
                                        </p:tgtEl>
                                      </p:cBhvr>
                                    </p:animEffect>
                                  </p:childTnLst>
                                  <p:subTnLst>
                                    <p:set>
                                      <p:cBhvr override="childStyle">
                                        <p:cTn dur="1" fill="hold" display="0" masterRel="nextClick" afterEffect="1"/>
                                        <p:tgtEl>
                                          <p:spTgt spid="212"/>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par>
                                <p:cTn id="26" presetID="10" presetClass="exit" presetSubtype="0" fill="hold" grpId="0" nodeType="withEffect">
                                  <p:stCondLst>
                                    <p:cond delay="0"/>
                                  </p:stCondLst>
                                  <p:childTnLst>
                                    <p:animEffect transition="out" filter="fade">
                                      <p:cBhvr>
                                        <p:cTn id="27" dur="500"/>
                                        <p:tgtEl>
                                          <p:spTgt spid="130"/>
                                        </p:tgtEl>
                                      </p:cBhvr>
                                    </p:animEffect>
                                    <p:set>
                                      <p:cBhvr>
                                        <p:cTn id="28" dur="1" fill="hold">
                                          <p:stCondLst>
                                            <p:cond delay="499"/>
                                          </p:stCondLst>
                                        </p:cTn>
                                        <p:tgtEl>
                                          <p:spTgt spid="13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18"/>
                                        </p:tgtEl>
                                        <p:attrNameLst>
                                          <p:attrName>style.visibility</p:attrName>
                                        </p:attrNameLst>
                                      </p:cBhvr>
                                      <p:to>
                                        <p:strVal val="visible"/>
                                      </p:to>
                                    </p:set>
                                    <p:animEffect transition="in" filter="fade">
                                      <p:cBhvr>
                                        <p:cTn id="31" dur="500"/>
                                        <p:tgtEl>
                                          <p:spTgt spid="218"/>
                                        </p:tgtEl>
                                      </p:cBhvr>
                                    </p:animEffect>
                                  </p:childTnLst>
                                  <p:subTnLst>
                                    <p:set>
                                      <p:cBhvr override="childStyle">
                                        <p:cTn dur="1" fill="hold" display="0" masterRel="nextClick" afterEffect="1"/>
                                        <p:tgtEl>
                                          <p:spTgt spid="21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18"/>
                                        </p:tgtEl>
                                      </p:cBhvr>
                                    </p:animEffect>
                                    <p:set>
                                      <p:cBhvr>
                                        <p:cTn id="41" dur="1" fill="hold">
                                          <p:stCondLst>
                                            <p:cond delay="499"/>
                                          </p:stCondLst>
                                        </p:cTn>
                                        <p:tgtEl>
                                          <p:spTgt spid="11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fade">
                                      <p:cBhvr>
                                        <p:cTn id="44" dur="500"/>
                                        <p:tgtEl>
                                          <p:spTgt spid="1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6"/>
                                        </p:tgtEl>
                                        <p:attrNameLst>
                                          <p:attrName>style.visibility</p:attrName>
                                        </p:attrNameLst>
                                      </p:cBhvr>
                                      <p:to>
                                        <p:strVal val="visible"/>
                                      </p:to>
                                    </p:set>
                                    <p:animEffect transition="in" filter="fade">
                                      <p:cBhvr>
                                        <p:cTn id="49" dur="500"/>
                                        <p:tgtEl>
                                          <p:spTgt spid="1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fade">
                                      <p:cBhvr>
                                        <p:cTn id="54" dur="500"/>
                                        <p:tgtEl>
                                          <p:spTgt spid="132"/>
                                        </p:tgtEl>
                                      </p:cBhvr>
                                    </p:animEffect>
                                  </p:childTnLst>
                                </p:cTn>
                              </p:par>
                              <p:par>
                                <p:cTn id="55" presetID="10" presetClass="exit" presetSubtype="0" fill="hold" grpId="0" nodeType="withEffect">
                                  <p:stCondLst>
                                    <p:cond delay="0"/>
                                  </p:stCondLst>
                                  <p:childTnLst>
                                    <p:animEffect transition="out" filter="fade">
                                      <p:cBhvr>
                                        <p:cTn id="56" dur="500"/>
                                        <p:tgtEl>
                                          <p:spTgt spid="149"/>
                                        </p:tgtEl>
                                      </p:cBhvr>
                                    </p:animEffect>
                                    <p:set>
                                      <p:cBhvr>
                                        <p:cTn id="57" dur="1" fill="hold">
                                          <p:stCondLst>
                                            <p:cond delay="499"/>
                                          </p:stCondLst>
                                        </p:cTn>
                                        <p:tgtEl>
                                          <p:spTgt spid="14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19"/>
                                        </p:tgtEl>
                                        <p:attrNameLst>
                                          <p:attrName>style.visibility</p:attrName>
                                        </p:attrNameLst>
                                      </p:cBhvr>
                                      <p:to>
                                        <p:strVal val="visible"/>
                                      </p:to>
                                    </p:set>
                                    <p:animEffect transition="in" filter="fade">
                                      <p:cBhvr>
                                        <p:cTn id="60" dur="500"/>
                                        <p:tgtEl>
                                          <p:spTgt spid="219"/>
                                        </p:tgtEl>
                                      </p:cBhvr>
                                    </p:animEffect>
                                  </p:childTnLst>
                                  <p:subTnLst>
                                    <p:set>
                                      <p:cBhvr override="childStyle">
                                        <p:cTn dur="1" fill="hold" display="0" masterRel="nextClick" afterEffect="1"/>
                                        <p:tgtEl>
                                          <p:spTgt spid="219"/>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157"/>
                                        </p:tgtEl>
                                      </p:cBhvr>
                                    </p:animEffect>
                                    <p:set>
                                      <p:cBhvr>
                                        <p:cTn id="65" dur="1" fill="hold">
                                          <p:stCondLst>
                                            <p:cond delay="499"/>
                                          </p:stCondLst>
                                        </p:cTn>
                                        <p:tgtEl>
                                          <p:spTgt spid="157"/>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20"/>
                                        </p:tgtEl>
                                        <p:attrNameLst>
                                          <p:attrName>style.visibility</p:attrName>
                                        </p:attrNameLst>
                                      </p:cBhvr>
                                      <p:to>
                                        <p:strVal val="visible"/>
                                      </p:to>
                                    </p:set>
                                    <p:animEffect transition="in" filter="fade">
                                      <p:cBhvr>
                                        <p:cTn id="68" dur="500"/>
                                        <p:tgtEl>
                                          <p:spTgt spid="220"/>
                                        </p:tgtEl>
                                      </p:cBhvr>
                                    </p:animEffect>
                                  </p:childTnLst>
                                  <p:subTnLst>
                                    <p:set>
                                      <p:cBhvr override="childStyle">
                                        <p:cTn dur="1" fill="hold" display="0" masterRel="nextClick" afterEffect="1"/>
                                        <p:tgtEl>
                                          <p:spTgt spid="220"/>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animEffect transition="in" filter="fade">
                                      <p:cBhvr>
                                        <p:cTn id="73" dur="500"/>
                                        <p:tgtEl>
                                          <p:spTgt spid="17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0"/>
                                        </p:tgtEl>
                                        <p:attrNameLst>
                                          <p:attrName>style.visibility</p:attrName>
                                        </p:attrNameLst>
                                      </p:cBhvr>
                                      <p:to>
                                        <p:strVal val="visible"/>
                                      </p:to>
                                    </p:set>
                                    <p:animEffect transition="in" filter="fade">
                                      <p:cBhvr>
                                        <p:cTn id="78" dur="500"/>
                                        <p:tgtEl>
                                          <p:spTgt spid="2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08"/>
                                        </p:tgtEl>
                                        <p:attrNameLst>
                                          <p:attrName>style.visibility</p:attrName>
                                        </p:attrNameLst>
                                      </p:cBhvr>
                                      <p:to>
                                        <p:strVal val="visible"/>
                                      </p:to>
                                    </p:set>
                                    <p:animEffect transition="in" filter="fade">
                                      <p:cBhvr>
                                        <p:cTn id="83" dur="500"/>
                                        <p:tgtEl>
                                          <p:spTgt spid="20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158"/>
                                        </p:tgtEl>
                                      </p:cBhvr>
                                    </p:animEffect>
                                    <p:set>
                                      <p:cBhvr>
                                        <p:cTn id="88" dur="1" fill="hold">
                                          <p:stCondLst>
                                            <p:cond delay="499"/>
                                          </p:stCondLst>
                                        </p:cTn>
                                        <p:tgtEl>
                                          <p:spTgt spid="158"/>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221"/>
                                        </p:tgtEl>
                                        <p:attrNameLst>
                                          <p:attrName>style.visibility</p:attrName>
                                        </p:attrNameLst>
                                      </p:cBhvr>
                                      <p:to>
                                        <p:strVal val="visible"/>
                                      </p:to>
                                    </p:set>
                                    <p:animEffect transition="in" filter="fade">
                                      <p:cBhvr>
                                        <p:cTn id="91" dur="500"/>
                                        <p:tgtEl>
                                          <p:spTgt spid="221"/>
                                        </p:tgtEl>
                                      </p:cBhvr>
                                    </p:animEffect>
                                  </p:childTnLst>
                                  <p:subTnLst>
                                    <p:set>
                                      <p:cBhvr override="childStyle">
                                        <p:cTn dur="1" fill="hold" display="0" masterRel="nextClick" afterEffect="1"/>
                                        <p:tgtEl>
                                          <p:spTgt spid="221"/>
                                        </p:tgtEl>
                                        <p:attrNameLst>
                                          <p:attrName>style.visibility</p:attrName>
                                        </p:attrNameLst>
                                      </p:cBhvr>
                                      <p:to>
                                        <p:strVal val="hidden"/>
                                      </p:to>
                                    </p:set>
                                  </p:subTnLst>
                                </p:cTn>
                              </p:par>
                              <p:par>
                                <p:cTn id="92" presetID="10" presetClass="exit" presetSubtype="0" fill="hold" grpId="1" nodeType="withEffect">
                                  <p:stCondLst>
                                    <p:cond delay="0"/>
                                  </p:stCondLst>
                                  <p:childTnLst>
                                    <p:animEffect transition="out" filter="fade">
                                      <p:cBhvr>
                                        <p:cTn id="93" dur="500"/>
                                        <p:tgtEl>
                                          <p:spTgt spid="119"/>
                                        </p:tgtEl>
                                      </p:cBhvr>
                                    </p:animEffect>
                                    <p:set>
                                      <p:cBhvr>
                                        <p:cTn id="94" dur="1" fill="hold">
                                          <p:stCondLst>
                                            <p:cond delay="499"/>
                                          </p:stCondLst>
                                        </p:cTn>
                                        <p:tgtEl>
                                          <p:spTgt spid="119"/>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161"/>
                                        </p:tgtEl>
                                        <p:attrNameLst>
                                          <p:attrName>style.visibility</p:attrName>
                                        </p:attrNameLst>
                                      </p:cBhvr>
                                      <p:to>
                                        <p:strVal val="visible"/>
                                      </p:to>
                                    </p:set>
                                    <p:animEffect transition="in" filter="fade">
                                      <p:cBhvr>
                                        <p:cTn id="97" dur="500"/>
                                        <p:tgtEl>
                                          <p:spTgt spid="16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159"/>
                                        </p:tgtEl>
                                      </p:cBhvr>
                                    </p:animEffect>
                                    <p:set>
                                      <p:cBhvr>
                                        <p:cTn id="102" dur="1" fill="hold">
                                          <p:stCondLst>
                                            <p:cond delay="499"/>
                                          </p:stCondLst>
                                        </p:cTn>
                                        <p:tgtEl>
                                          <p:spTgt spid="159"/>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222"/>
                                        </p:tgtEl>
                                        <p:attrNameLst>
                                          <p:attrName>style.visibility</p:attrName>
                                        </p:attrNameLst>
                                      </p:cBhvr>
                                      <p:to>
                                        <p:strVal val="visible"/>
                                      </p:to>
                                    </p:set>
                                    <p:animEffect transition="in" filter="fade">
                                      <p:cBhvr>
                                        <p:cTn id="105" dur="500"/>
                                        <p:tgtEl>
                                          <p:spTgt spid="222"/>
                                        </p:tgtEl>
                                      </p:cBhvr>
                                    </p:animEffect>
                                  </p:childTnLst>
                                  <p:subTnLst>
                                    <p:set>
                                      <p:cBhvr override="childStyle">
                                        <p:cTn dur="1" fill="hold" display="0" masterRel="nextClick" afterEffect="1"/>
                                        <p:tgtEl>
                                          <p:spTgt spid="222"/>
                                        </p:tgtEl>
                                        <p:attrNameLst>
                                          <p:attrName>style.visibility</p:attrName>
                                        </p:attrNameLst>
                                      </p:cBhvr>
                                      <p:to>
                                        <p:strVal val="hidden"/>
                                      </p:to>
                                    </p:set>
                                  </p:sub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160"/>
                                        </p:tgtEl>
                                      </p:cBhvr>
                                    </p:animEffect>
                                    <p:set>
                                      <p:cBhvr>
                                        <p:cTn id="110" dur="1" fill="hold">
                                          <p:stCondLst>
                                            <p:cond delay="499"/>
                                          </p:stCondLst>
                                        </p:cTn>
                                        <p:tgtEl>
                                          <p:spTgt spid="160"/>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223"/>
                                        </p:tgtEl>
                                        <p:attrNameLst>
                                          <p:attrName>style.visibility</p:attrName>
                                        </p:attrNameLst>
                                      </p:cBhvr>
                                      <p:to>
                                        <p:strVal val="visible"/>
                                      </p:to>
                                    </p:set>
                                    <p:animEffect transition="in" filter="fade">
                                      <p:cBhvr>
                                        <p:cTn id="113" dur="500"/>
                                        <p:tgtEl>
                                          <p:spTgt spid="223"/>
                                        </p:tgtEl>
                                      </p:cBhvr>
                                    </p:animEffect>
                                  </p:childTnLst>
                                  <p:subTnLst>
                                    <p:set>
                                      <p:cBhvr override="childStyle">
                                        <p:cTn dur="1" fill="hold" display="0" masterRel="nextClick" afterEffect="1"/>
                                        <p:tgtEl>
                                          <p:spTgt spid="223"/>
                                        </p:tgtEl>
                                        <p:attrNameLst>
                                          <p:attrName>style.visibility</p:attrName>
                                        </p:attrNameLst>
                                      </p:cBhvr>
                                      <p:to>
                                        <p:strVal val="hidden"/>
                                      </p:to>
                                    </p:set>
                                  </p:subTnLst>
                                </p:cTn>
                              </p:par>
                              <p:par>
                                <p:cTn id="114" presetID="10" presetClass="exit" presetSubtype="0" fill="hold" grpId="1" nodeType="withEffect">
                                  <p:stCondLst>
                                    <p:cond delay="0"/>
                                  </p:stCondLst>
                                  <p:childTnLst>
                                    <p:animEffect transition="out" filter="fade">
                                      <p:cBhvr>
                                        <p:cTn id="115" dur="500"/>
                                        <p:tgtEl>
                                          <p:spTgt spid="161"/>
                                        </p:tgtEl>
                                      </p:cBhvr>
                                    </p:animEffect>
                                    <p:set>
                                      <p:cBhvr>
                                        <p:cTn id="116" dur="1" fill="hold">
                                          <p:stCondLst>
                                            <p:cond delay="499"/>
                                          </p:stCondLst>
                                        </p:cTn>
                                        <p:tgtEl>
                                          <p:spTgt spid="161"/>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162"/>
                                        </p:tgtEl>
                                        <p:attrNameLst>
                                          <p:attrName>style.visibility</p:attrName>
                                        </p:attrNameLst>
                                      </p:cBhvr>
                                      <p:to>
                                        <p:strVal val="visible"/>
                                      </p:to>
                                    </p:set>
                                    <p:animEffect transition="in" filter="fade">
                                      <p:cBhvr>
                                        <p:cTn id="119" dur="500"/>
                                        <p:tgtEl>
                                          <p:spTgt spid="16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11"/>
                                        </p:tgtEl>
                                        <p:attrNameLst>
                                          <p:attrName>style.visibility</p:attrName>
                                        </p:attrNameLst>
                                      </p:cBhvr>
                                      <p:to>
                                        <p:strVal val="visible"/>
                                      </p:to>
                                    </p:set>
                                    <p:animEffect transition="in" filter="fade">
                                      <p:cBhvr>
                                        <p:cTn id="124" dur="500"/>
                                        <p:tgtEl>
                                          <p:spTgt spid="211"/>
                                        </p:tgtEl>
                                      </p:cBhvr>
                                    </p:animEffect>
                                  </p:childTnLst>
                                </p:cTn>
                              </p:par>
                              <p:par>
                                <p:cTn id="125" presetID="10" presetClass="exit" presetSubtype="0" fill="hold" grpId="0" nodeType="withEffect">
                                  <p:stCondLst>
                                    <p:cond delay="0"/>
                                  </p:stCondLst>
                                  <p:childTnLst>
                                    <p:animEffect transition="out" filter="fade">
                                      <p:cBhvr>
                                        <p:cTn id="126" dur="500"/>
                                        <p:tgtEl>
                                          <p:spTgt spid="182"/>
                                        </p:tgtEl>
                                      </p:cBhvr>
                                    </p:animEffect>
                                    <p:set>
                                      <p:cBhvr>
                                        <p:cTn id="127" dur="1" fill="hold">
                                          <p:stCondLst>
                                            <p:cond delay="499"/>
                                          </p:stCondLst>
                                        </p:cTn>
                                        <p:tgtEl>
                                          <p:spTgt spid="182"/>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224"/>
                                        </p:tgtEl>
                                        <p:attrNameLst>
                                          <p:attrName>style.visibility</p:attrName>
                                        </p:attrNameLst>
                                      </p:cBhvr>
                                      <p:to>
                                        <p:strVal val="visible"/>
                                      </p:to>
                                    </p:set>
                                    <p:animEffect transition="in" filter="fade">
                                      <p:cBhvr>
                                        <p:cTn id="130" dur="500"/>
                                        <p:tgtEl>
                                          <p:spTgt spid="224"/>
                                        </p:tgtEl>
                                      </p:cBhvr>
                                    </p:animEffect>
                                  </p:childTnLst>
                                  <p:subTnLst>
                                    <p:set>
                                      <p:cBhvr override="childStyle">
                                        <p:cTn dur="1" fill="hold" display="0" masterRel="nextClick" afterEffect="1"/>
                                        <p:tgtEl>
                                          <p:spTgt spid="224"/>
                                        </p:tgtEl>
                                        <p:attrNameLst>
                                          <p:attrName>style.visibility</p:attrName>
                                        </p:attrNameLst>
                                      </p:cBhvr>
                                      <p:to>
                                        <p:strVal val="hidden"/>
                                      </p:to>
                                    </p:set>
                                  </p:sub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211"/>
                                        </p:tgtEl>
                                      </p:cBhvr>
                                    </p:animEffect>
                                    <p:set>
                                      <p:cBhvr>
                                        <p:cTn id="135" dur="1" fill="hold">
                                          <p:stCondLst>
                                            <p:cond delay="499"/>
                                          </p:stCondLst>
                                        </p:cTn>
                                        <p:tgtEl>
                                          <p:spTgt spid="21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77"/>
                                        </p:tgtEl>
                                        <p:attrNameLst>
                                          <p:attrName>style.visibility</p:attrName>
                                        </p:attrNameLst>
                                      </p:cBhvr>
                                      <p:to>
                                        <p:strVal val="visible"/>
                                      </p:to>
                                    </p:set>
                                    <p:animEffect transition="in" filter="fade">
                                      <p:cBhvr>
                                        <p:cTn id="140" dur="500"/>
                                        <p:tgtEl>
                                          <p:spTgt spid="177"/>
                                        </p:tgtEl>
                                      </p:cBhvr>
                                    </p:animEffect>
                                  </p:childTnLst>
                                </p:cTn>
                              </p:par>
                              <p:par>
                                <p:cTn id="141" presetID="10" presetClass="entr" presetSubtype="0" fill="hold" nodeType="withEffect">
                                  <p:stCondLst>
                                    <p:cond delay="0"/>
                                  </p:stCondLst>
                                  <p:childTnLst>
                                    <p:set>
                                      <p:cBhvr>
                                        <p:cTn id="142" dur="1" fill="hold">
                                          <p:stCondLst>
                                            <p:cond delay="0"/>
                                          </p:stCondLst>
                                        </p:cTn>
                                        <p:tgtEl>
                                          <p:spTgt spid="247"/>
                                        </p:tgtEl>
                                        <p:attrNameLst>
                                          <p:attrName>style.visibility</p:attrName>
                                        </p:attrNameLst>
                                      </p:cBhvr>
                                      <p:to>
                                        <p:strVal val="visible"/>
                                      </p:to>
                                    </p:set>
                                    <p:animEffect transition="in" filter="fade">
                                      <p:cBhvr>
                                        <p:cTn id="143" dur="500"/>
                                        <p:tgtEl>
                                          <p:spTgt spid="247"/>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83"/>
                                        </p:tgtEl>
                                      </p:cBhvr>
                                    </p:animEffect>
                                    <p:set>
                                      <p:cBhvr>
                                        <p:cTn id="148" dur="1" fill="hold">
                                          <p:stCondLst>
                                            <p:cond delay="499"/>
                                          </p:stCondLst>
                                        </p:cTn>
                                        <p:tgtEl>
                                          <p:spTgt spid="183"/>
                                        </p:tgtEl>
                                        <p:attrNameLst>
                                          <p:attrName>style.visibility</p:attrName>
                                        </p:attrNameLst>
                                      </p:cBhvr>
                                      <p:to>
                                        <p:strVal val="hidden"/>
                                      </p:to>
                                    </p:set>
                                  </p:childTnLst>
                                </p:cTn>
                              </p:par>
                              <p:par>
                                <p:cTn id="149" presetID="10" presetClass="entr" presetSubtype="0" fill="hold" grpId="0" nodeType="withEffect">
                                  <p:stCondLst>
                                    <p:cond delay="0"/>
                                  </p:stCondLst>
                                  <p:childTnLst>
                                    <p:set>
                                      <p:cBhvr>
                                        <p:cTn id="150" dur="1" fill="hold">
                                          <p:stCondLst>
                                            <p:cond delay="0"/>
                                          </p:stCondLst>
                                        </p:cTn>
                                        <p:tgtEl>
                                          <p:spTgt spid="225"/>
                                        </p:tgtEl>
                                        <p:attrNameLst>
                                          <p:attrName>style.visibility</p:attrName>
                                        </p:attrNameLst>
                                      </p:cBhvr>
                                      <p:to>
                                        <p:strVal val="visible"/>
                                      </p:to>
                                    </p:set>
                                    <p:animEffect transition="in" filter="fade">
                                      <p:cBhvr>
                                        <p:cTn id="151" dur="500"/>
                                        <p:tgtEl>
                                          <p:spTgt spid="225"/>
                                        </p:tgtEl>
                                      </p:cBhvr>
                                    </p:animEffect>
                                  </p:childTnLst>
                                  <p:subTnLst>
                                    <p:set>
                                      <p:cBhvr override="childStyle">
                                        <p:cTn dur="1" fill="hold" display="0" masterRel="nextClick" afterEffect="1"/>
                                        <p:tgtEl>
                                          <p:spTgt spid="225"/>
                                        </p:tgtEl>
                                        <p:attrNameLst>
                                          <p:attrName>style.visibility</p:attrName>
                                        </p:attrNameLst>
                                      </p:cBhvr>
                                      <p:to>
                                        <p:strVal val="hidden"/>
                                      </p:to>
                                    </p:set>
                                  </p:sub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0" nodeType="clickEffect">
                                  <p:stCondLst>
                                    <p:cond delay="0"/>
                                  </p:stCondLst>
                                  <p:childTnLst>
                                    <p:animEffect transition="out" filter="fade">
                                      <p:cBhvr>
                                        <p:cTn id="155" dur="500"/>
                                        <p:tgtEl>
                                          <p:spTgt spid="184"/>
                                        </p:tgtEl>
                                      </p:cBhvr>
                                    </p:animEffect>
                                    <p:set>
                                      <p:cBhvr>
                                        <p:cTn id="156" dur="1" fill="hold">
                                          <p:stCondLst>
                                            <p:cond delay="499"/>
                                          </p:stCondLst>
                                        </p:cTn>
                                        <p:tgtEl>
                                          <p:spTgt spid="184"/>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226"/>
                                        </p:tgtEl>
                                        <p:attrNameLst>
                                          <p:attrName>style.visibility</p:attrName>
                                        </p:attrNameLst>
                                      </p:cBhvr>
                                      <p:to>
                                        <p:strVal val="visible"/>
                                      </p:to>
                                    </p:set>
                                    <p:animEffect transition="in" filter="fade">
                                      <p:cBhvr>
                                        <p:cTn id="159" dur="500"/>
                                        <p:tgtEl>
                                          <p:spTgt spid="226"/>
                                        </p:tgtEl>
                                      </p:cBhvr>
                                    </p:animEffect>
                                  </p:childTnLst>
                                  <p:subTnLst>
                                    <p:set>
                                      <p:cBhvr override="childStyle">
                                        <p:cTn dur="1" fill="hold" display="0" masterRel="nextClick" afterEffect="1"/>
                                        <p:tgtEl>
                                          <p:spTgt spid="2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157" grpId="0" animBg="1"/>
      <p:bldP spid="158" grpId="0" animBg="1"/>
      <p:bldP spid="160" grpId="0" animBg="1"/>
      <p:bldP spid="182" grpId="0" animBg="1"/>
      <p:bldP spid="183" grpId="0" animBg="1"/>
      <p:bldP spid="184" grpId="0" animBg="1"/>
      <p:bldP spid="149" grpId="0" animBg="1"/>
      <p:bldP spid="130" grpId="0" animBg="1"/>
      <p:bldP spid="210" grpId="0" animBg="1"/>
      <p:bldP spid="159" grpId="0" animBg="1"/>
      <p:bldP spid="118" grpId="0" animBg="1"/>
      <p:bldP spid="118" grpId="1" animBg="1"/>
      <p:bldP spid="119" grpId="0" animBg="1"/>
      <p:bldP spid="119" grpId="1" animBg="1"/>
      <p:bldP spid="161" grpId="0" animBg="1"/>
      <p:bldP spid="161" grpId="1" animBg="1"/>
      <p:bldP spid="16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AEF9-29C4-63AA-A7AE-C39DBD8768DD}"/>
              </a:ext>
            </a:extLst>
          </p:cNvPr>
          <p:cNvSpPr>
            <a:spLocks noGrp="1"/>
          </p:cNvSpPr>
          <p:nvPr>
            <p:ph type="title"/>
          </p:nvPr>
        </p:nvSpPr>
        <p:spPr/>
        <p:txBody>
          <a:bodyPr/>
          <a:lstStyle/>
          <a:p>
            <a:r>
              <a:rPr lang="en-US" dirty="0"/>
              <a:t>Outline</a:t>
            </a:r>
          </a:p>
        </p:txBody>
      </p:sp>
      <p:sp>
        <p:nvSpPr>
          <p:cNvPr id="3" name="Espace réservé du contenu 2">
            <a:extLst>
              <a:ext uri="{FF2B5EF4-FFF2-40B4-BE49-F238E27FC236}">
                <a16:creationId xmlns:a16="http://schemas.microsoft.com/office/drawing/2014/main" id="{527FDB3B-6C06-3DD9-1FC9-646DFC170898}"/>
              </a:ext>
            </a:extLst>
          </p:cNvPr>
          <p:cNvSpPr>
            <a:spLocks noGrp="1"/>
          </p:cNvSpPr>
          <p:nvPr>
            <p:ph idx="1"/>
          </p:nvPr>
        </p:nvSpPr>
        <p:spPr/>
        <p:txBody>
          <a:bodyPr/>
          <a:lstStyle/>
          <a:p>
            <a:r>
              <a:rPr lang="en-US" b="0" dirty="0">
                <a:solidFill>
                  <a:schemeClr val="bg1">
                    <a:lumMod val="75000"/>
                  </a:schemeClr>
                </a:solidFill>
              </a:rPr>
              <a:t>High Level Synthesis in a nutshell</a:t>
            </a:r>
          </a:p>
          <a:p>
            <a:r>
              <a:rPr lang="en-US" b="0" dirty="0">
                <a:solidFill>
                  <a:schemeClr val="bg1">
                    <a:lumMod val="75000"/>
                  </a:schemeClr>
                </a:solidFill>
              </a:rPr>
              <a:t>Loop pipelining in High Level Synthesis</a:t>
            </a:r>
          </a:p>
          <a:p>
            <a:r>
              <a:rPr lang="en-US" b="0" dirty="0">
                <a:solidFill>
                  <a:schemeClr val="bg1">
                    <a:lumMod val="75000"/>
                  </a:schemeClr>
                </a:solidFill>
              </a:rPr>
              <a:t>The case for dynamic &amp; speculative pipelining</a:t>
            </a:r>
          </a:p>
          <a:p>
            <a:r>
              <a:rPr lang="en-US" b="0" dirty="0">
                <a:solidFill>
                  <a:schemeClr val="bg1">
                    <a:lumMod val="75000"/>
                  </a:schemeClr>
                </a:solidFill>
              </a:rPr>
              <a:t>Overview of </a:t>
            </a:r>
            <a:r>
              <a:rPr lang="en-US" b="0" dirty="0" err="1">
                <a:solidFill>
                  <a:schemeClr val="bg1">
                    <a:lumMod val="75000"/>
                  </a:schemeClr>
                </a:solidFill>
              </a:rPr>
              <a:t>SpecHLS</a:t>
            </a:r>
            <a:r>
              <a:rPr lang="en-US" b="0" dirty="0">
                <a:solidFill>
                  <a:schemeClr val="bg1">
                    <a:lumMod val="75000"/>
                  </a:schemeClr>
                </a:solidFill>
              </a:rPr>
              <a:t> </a:t>
            </a:r>
          </a:p>
          <a:p>
            <a:r>
              <a:rPr lang="en-US" dirty="0"/>
              <a:t>Performance evaluation &amp; results</a:t>
            </a:r>
          </a:p>
          <a:p>
            <a:r>
              <a:rPr lang="en-US" b="0" dirty="0">
                <a:solidFill>
                  <a:schemeClr val="bg1">
                    <a:lumMod val="75000"/>
                  </a:schemeClr>
                </a:solidFill>
              </a:rPr>
              <a:t>Conclusion &amp; ongoing work </a:t>
            </a:r>
          </a:p>
        </p:txBody>
      </p:sp>
      <p:sp>
        <p:nvSpPr>
          <p:cNvPr id="4" name="Espace réservé de la date 3">
            <a:extLst>
              <a:ext uri="{FF2B5EF4-FFF2-40B4-BE49-F238E27FC236}">
                <a16:creationId xmlns:a16="http://schemas.microsoft.com/office/drawing/2014/main" id="{487412A5-7DD2-463B-7594-79B99E522D48}"/>
              </a:ext>
            </a:extLst>
          </p:cNvPr>
          <p:cNvSpPr>
            <a:spLocks noGrp="1"/>
          </p:cNvSpPr>
          <p:nvPr>
            <p:ph type="dt" sz="half" idx="10"/>
          </p:nvPr>
        </p:nvSpPr>
        <p:spPr/>
        <p:txBody>
          <a:bodyPr/>
          <a:lstStyle/>
          <a:p>
            <a:pPr>
              <a:defRPr/>
            </a:pPr>
            <a:fld id="{47E3D6D9-1AEC-9D4D-ABBE-835D4AFD34D3}"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92E31CC-C02A-57D9-E2BD-46A2BA28AAF2}"/>
              </a:ext>
            </a:extLst>
          </p:cNvPr>
          <p:cNvSpPr>
            <a:spLocks noGrp="1"/>
          </p:cNvSpPr>
          <p:nvPr>
            <p:ph type="ftr" sz="quarter" idx="11"/>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F2451791-E7A7-AE48-4364-66D6A9B552CB}"/>
              </a:ext>
            </a:extLst>
          </p:cNvPr>
          <p:cNvSpPr>
            <a:spLocks noGrp="1"/>
          </p:cNvSpPr>
          <p:nvPr>
            <p:ph type="sldNum" sz="quarter" idx="12"/>
          </p:nvPr>
        </p:nvSpPr>
        <p:spPr/>
        <p:txBody>
          <a:bodyPr/>
          <a:lstStyle/>
          <a:p>
            <a:pPr>
              <a:defRPr/>
            </a:pPr>
            <a:fld id="{DBD9ECEC-04D6-3843-88DC-A7C45AC16B9C}" type="slidenum">
              <a:rPr lang="fr-FR" altLang="fr-FR" smtClean="0"/>
              <a:pPr>
                <a:defRPr/>
              </a:pPr>
              <a:t>26</a:t>
            </a:fld>
            <a:endParaRPr lang="fr-FR" altLang="fr-FR"/>
          </a:p>
        </p:txBody>
      </p:sp>
    </p:spTree>
    <p:extLst>
      <p:ext uri="{BB962C8B-B14F-4D97-AF65-F5344CB8AC3E}">
        <p14:creationId xmlns:p14="http://schemas.microsoft.com/office/powerpoint/2010/main" val="2463948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D589002-F17B-6975-E7B7-41754872C9D5}"/>
              </a:ext>
            </a:extLst>
          </p:cNvPr>
          <p:cNvSpPr>
            <a:spLocks noGrp="1"/>
          </p:cNvSpPr>
          <p:nvPr>
            <p:ph sz="half" idx="1"/>
          </p:nvPr>
        </p:nvSpPr>
        <p:spPr>
          <a:xfrm>
            <a:off x="457200" y="1306286"/>
            <a:ext cx="7645078" cy="4819877"/>
          </a:xfrm>
        </p:spPr>
        <p:txBody>
          <a:bodyPr/>
          <a:lstStyle/>
          <a:p>
            <a:r>
              <a:rPr lang="en-US" dirty="0"/>
              <a:t>Evaluated on </a:t>
            </a:r>
            <a:r>
              <a:rPr lang="fr-FR" dirty="0"/>
              <a:t>Vitis HLS, </a:t>
            </a:r>
            <a:r>
              <a:rPr lang="fr-FR" dirty="0" err="1"/>
              <a:t>targeting</a:t>
            </a:r>
            <a:r>
              <a:rPr lang="fr-FR" dirty="0"/>
              <a:t> an XU280 FPGA. </a:t>
            </a:r>
          </a:p>
          <a:p>
            <a:pPr lvl="1"/>
            <a:r>
              <a:rPr lang="fr-FR" dirty="0"/>
              <a:t>Impact of </a:t>
            </a:r>
            <a:r>
              <a:rPr lang="fr-FR" dirty="0" err="1"/>
              <a:t>T</a:t>
            </a:r>
            <a:r>
              <a:rPr lang="fr-FR" baseline="-25000" dirty="0" err="1"/>
              <a:t>clk</a:t>
            </a:r>
            <a:r>
              <a:rPr lang="fr-FR" dirty="0"/>
              <a:t>, area and </a:t>
            </a:r>
            <a:r>
              <a:rPr lang="fr-FR" dirty="0" err="1"/>
              <a:t>overall</a:t>
            </a:r>
            <a:r>
              <a:rPr lang="fr-FR" dirty="0"/>
              <a:t> performance</a:t>
            </a:r>
          </a:p>
          <a:p>
            <a:endParaRPr lang="en-US" sz="800" dirty="0"/>
          </a:p>
          <a:p>
            <a:r>
              <a:rPr lang="en-US" dirty="0"/>
              <a:t>Over a (cherry picked) set of relevant kernels </a:t>
            </a:r>
          </a:p>
          <a:p>
            <a:pPr lvl="1"/>
            <a:r>
              <a:rPr lang="en-US" dirty="0"/>
              <a:t>Image gridding</a:t>
            </a:r>
          </a:p>
          <a:p>
            <a:pPr lvl="1"/>
            <a:r>
              <a:rPr lang="en-US" dirty="0" err="1"/>
              <a:t>Hmmer</a:t>
            </a:r>
            <a:r>
              <a:rPr lang="en-US" dirty="0"/>
              <a:t> profile search</a:t>
            </a:r>
          </a:p>
          <a:p>
            <a:pPr lvl="1"/>
            <a:r>
              <a:rPr lang="en-US" dirty="0"/>
              <a:t>RISC-V synthesis</a:t>
            </a:r>
          </a:p>
          <a:p>
            <a:pPr lvl="1"/>
            <a:endParaRPr lang="en-US" sz="1200" dirty="0"/>
          </a:p>
          <a:p>
            <a:endParaRPr lang="en-US" dirty="0"/>
          </a:p>
        </p:txBody>
      </p:sp>
      <p:sp>
        <p:nvSpPr>
          <p:cNvPr id="4" name="Espace réservé de la date 3">
            <a:extLst>
              <a:ext uri="{FF2B5EF4-FFF2-40B4-BE49-F238E27FC236}">
                <a16:creationId xmlns:a16="http://schemas.microsoft.com/office/drawing/2014/main" id="{392AEE24-A015-CBBF-18EB-143C7C2D224B}"/>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DE58D76D-2F36-43FE-6B1B-8A09EF384EEA}"/>
              </a:ext>
            </a:extLst>
          </p:cNvPr>
          <p:cNvSpPr>
            <a:spLocks noGrp="1"/>
          </p:cNvSpPr>
          <p:nvPr>
            <p:ph type="ftr" sz="quarter" idx="15"/>
          </p:nvPr>
        </p:nvSpPr>
        <p:spPr/>
        <p:txBody>
          <a:bodyPr/>
          <a:lstStyle/>
          <a:p>
            <a:pPr>
              <a:defRPr/>
            </a:pPr>
            <a:r>
              <a:rPr lang="fr-FR" dirty="0"/>
              <a:t>Journée Calcul – GDR ISIS</a:t>
            </a:r>
          </a:p>
        </p:txBody>
      </p:sp>
      <p:sp>
        <p:nvSpPr>
          <p:cNvPr id="6" name="Espace réservé du numéro de diapositive 5">
            <a:extLst>
              <a:ext uri="{FF2B5EF4-FFF2-40B4-BE49-F238E27FC236}">
                <a16:creationId xmlns:a16="http://schemas.microsoft.com/office/drawing/2014/main" id="{DC80BD79-3480-D3BC-069E-C955FD552EB1}"/>
              </a:ext>
            </a:extLst>
          </p:cNvPr>
          <p:cNvSpPr>
            <a:spLocks noGrp="1"/>
          </p:cNvSpPr>
          <p:nvPr>
            <p:ph type="sldNum" sz="quarter" idx="16"/>
          </p:nvPr>
        </p:nvSpPr>
        <p:spPr/>
        <p:txBody>
          <a:bodyPr/>
          <a:lstStyle/>
          <a:p>
            <a:pPr>
              <a:defRPr/>
            </a:pPr>
            <a:fld id="{76278404-3A45-144A-B4CB-24634C9936A8}" type="slidenum">
              <a:rPr lang="fr-FR" altLang="fr-FR" smtClean="0"/>
              <a:pPr>
                <a:defRPr/>
              </a:pPr>
              <a:t>27</a:t>
            </a:fld>
            <a:endParaRPr lang="fr-FR" altLang="fr-FR"/>
          </a:p>
        </p:txBody>
      </p:sp>
      <p:sp>
        <p:nvSpPr>
          <p:cNvPr id="7" name="Titre 6">
            <a:extLst>
              <a:ext uri="{FF2B5EF4-FFF2-40B4-BE49-F238E27FC236}">
                <a16:creationId xmlns:a16="http://schemas.microsoft.com/office/drawing/2014/main" id="{566FE816-4AAE-8A82-245C-988DBA24EE7F}"/>
              </a:ext>
            </a:extLst>
          </p:cNvPr>
          <p:cNvSpPr>
            <a:spLocks noGrp="1"/>
          </p:cNvSpPr>
          <p:nvPr>
            <p:ph type="title"/>
          </p:nvPr>
        </p:nvSpPr>
        <p:spPr/>
        <p:txBody>
          <a:bodyPr/>
          <a:lstStyle/>
          <a:p>
            <a:r>
              <a:rPr lang="en-US" dirty="0"/>
              <a:t>Performance evaluation</a:t>
            </a:r>
          </a:p>
        </p:txBody>
      </p:sp>
    </p:spTree>
    <p:extLst>
      <p:ext uri="{BB962C8B-B14F-4D97-AF65-F5344CB8AC3E}">
        <p14:creationId xmlns:p14="http://schemas.microsoft.com/office/powerpoint/2010/main" val="616754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318732A-AA4F-744E-FCF6-E2EC0ABB7555}"/>
              </a:ext>
            </a:extLst>
          </p:cNvPr>
          <p:cNvSpPr>
            <a:spLocks noGrp="1"/>
          </p:cNvSpPr>
          <p:nvPr>
            <p:ph sz="half" idx="1"/>
          </p:nvPr>
        </p:nvSpPr>
        <p:spPr>
          <a:xfrm>
            <a:off x="457200" y="1306286"/>
            <a:ext cx="8015468" cy="4819877"/>
          </a:xfrm>
        </p:spPr>
        <p:txBody>
          <a:bodyPr/>
          <a:lstStyle/>
          <a:p>
            <a:r>
              <a:rPr lang="en-US" dirty="0"/>
              <a:t>Profile based sequence search in bioinformatics</a:t>
            </a:r>
          </a:p>
          <a:p>
            <a:pPr lvl="1"/>
            <a:r>
              <a:rPr lang="en-US" sz="2000" i="1" dirty="0"/>
              <a:t>Almost</a:t>
            </a:r>
            <a:r>
              <a:rPr lang="en-US" sz="2000" dirty="0"/>
              <a:t> parallel algorithm (due to a max operation)</a:t>
            </a:r>
          </a:p>
        </p:txBody>
      </p:sp>
      <p:sp>
        <p:nvSpPr>
          <p:cNvPr id="4" name="Espace réservé de la date 3">
            <a:extLst>
              <a:ext uri="{FF2B5EF4-FFF2-40B4-BE49-F238E27FC236}">
                <a16:creationId xmlns:a16="http://schemas.microsoft.com/office/drawing/2014/main" id="{CE4CE6EE-7A14-A806-1F44-FA4B8FE24762}"/>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E81CFFF3-8F01-4D79-D8D7-CD46EDA7EC66}"/>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1F1082FA-47C8-980D-C15E-CFA2FB82416A}"/>
              </a:ext>
            </a:extLst>
          </p:cNvPr>
          <p:cNvSpPr>
            <a:spLocks noGrp="1"/>
          </p:cNvSpPr>
          <p:nvPr>
            <p:ph type="sldNum" sz="quarter" idx="16"/>
          </p:nvPr>
        </p:nvSpPr>
        <p:spPr/>
        <p:txBody>
          <a:bodyPr/>
          <a:lstStyle/>
          <a:p>
            <a:pPr>
              <a:defRPr/>
            </a:pPr>
            <a:fld id="{76278404-3A45-144A-B4CB-24634C9936A8}" type="slidenum">
              <a:rPr lang="fr-FR" altLang="fr-FR" smtClean="0"/>
              <a:pPr>
                <a:defRPr/>
              </a:pPr>
              <a:t>28</a:t>
            </a:fld>
            <a:endParaRPr lang="fr-FR" altLang="fr-FR"/>
          </a:p>
        </p:txBody>
      </p:sp>
      <p:sp>
        <p:nvSpPr>
          <p:cNvPr id="7" name="Titre 6">
            <a:extLst>
              <a:ext uri="{FF2B5EF4-FFF2-40B4-BE49-F238E27FC236}">
                <a16:creationId xmlns:a16="http://schemas.microsoft.com/office/drawing/2014/main" id="{59B6A3CB-CF6A-6B15-AF98-954C4C7F04BD}"/>
              </a:ext>
            </a:extLst>
          </p:cNvPr>
          <p:cNvSpPr>
            <a:spLocks noGrp="1"/>
          </p:cNvSpPr>
          <p:nvPr>
            <p:ph type="title"/>
          </p:nvPr>
        </p:nvSpPr>
        <p:spPr/>
        <p:txBody>
          <a:bodyPr/>
          <a:lstStyle/>
          <a:p>
            <a:r>
              <a:rPr lang="en-US" dirty="0" err="1"/>
              <a:t>Hmmer</a:t>
            </a:r>
            <a:endParaRPr lang="en-US" dirty="0"/>
          </a:p>
        </p:txBody>
      </p:sp>
      <p:pic>
        <p:nvPicPr>
          <p:cNvPr id="8" name="Image 7">
            <a:extLst>
              <a:ext uri="{FF2B5EF4-FFF2-40B4-BE49-F238E27FC236}">
                <a16:creationId xmlns:a16="http://schemas.microsoft.com/office/drawing/2014/main" id="{25661211-962B-A6C6-4475-B8530D40FF6E}"/>
              </a:ext>
            </a:extLst>
          </p:cNvPr>
          <p:cNvPicPr>
            <a:picLocks noChangeAspect="1"/>
          </p:cNvPicPr>
          <p:nvPr/>
        </p:nvPicPr>
        <p:blipFill>
          <a:blip r:embed="rId2"/>
          <a:stretch>
            <a:fillRect/>
          </a:stretch>
        </p:blipFill>
        <p:spPr>
          <a:xfrm>
            <a:off x="953149" y="2162806"/>
            <a:ext cx="7023569" cy="2254075"/>
          </a:xfrm>
          <a:prstGeom prst="rect">
            <a:avLst/>
          </a:prstGeom>
        </p:spPr>
      </p:pic>
      <p:pic>
        <p:nvPicPr>
          <p:cNvPr id="9" name="Image 8">
            <a:extLst>
              <a:ext uri="{FF2B5EF4-FFF2-40B4-BE49-F238E27FC236}">
                <a16:creationId xmlns:a16="http://schemas.microsoft.com/office/drawing/2014/main" id="{B6A172DE-53D5-2B61-0153-B7E4CAE7E53B}"/>
              </a:ext>
            </a:extLst>
          </p:cNvPr>
          <p:cNvPicPr>
            <a:picLocks noChangeAspect="1"/>
          </p:cNvPicPr>
          <p:nvPr/>
        </p:nvPicPr>
        <p:blipFill rotWithShape="1">
          <a:blip r:embed="rId3"/>
          <a:srcRect b="7253"/>
          <a:stretch/>
        </p:blipFill>
        <p:spPr>
          <a:xfrm>
            <a:off x="446699" y="5194861"/>
            <a:ext cx="8015468" cy="931302"/>
          </a:xfrm>
          <a:prstGeom prst="rect">
            <a:avLst/>
          </a:prstGeom>
        </p:spPr>
      </p:pic>
      <p:pic>
        <p:nvPicPr>
          <p:cNvPr id="10" name="Image 9">
            <a:extLst>
              <a:ext uri="{FF2B5EF4-FFF2-40B4-BE49-F238E27FC236}">
                <a16:creationId xmlns:a16="http://schemas.microsoft.com/office/drawing/2014/main" id="{9561A967-C72F-34A0-2956-448F2D7DE664}"/>
              </a:ext>
            </a:extLst>
          </p:cNvPr>
          <p:cNvPicPr>
            <a:picLocks noChangeAspect="1"/>
          </p:cNvPicPr>
          <p:nvPr/>
        </p:nvPicPr>
        <p:blipFill rotWithShape="1">
          <a:blip r:embed="rId4"/>
          <a:srcRect t="10950" b="72381"/>
          <a:stretch/>
        </p:blipFill>
        <p:spPr>
          <a:xfrm>
            <a:off x="515073" y="4574234"/>
            <a:ext cx="8025969" cy="625105"/>
          </a:xfrm>
          <a:prstGeom prst="rect">
            <a:avLst/>
          </a:prstGeom>
        </p:spPr>
      </p:pic>
      <p:sp>
        <p:nvSpPr>
          <p:cNvPr id="13" name="Rectangle 12">
            <a:extLst>
              <a:ext uri="{FF2B5EF4-FFF2-40B4-BE49-F238E27FC236}">
                <a16:creationId xmlns:a16="http://schemas.microsoft.com/office/drawing/2014/main" id="{EFE3F042-F15A-1691-649C-48BBDF1C29C0}"/>
              </a:ext>
            </a:extLst>
          </p:cNvPr>
          <p:cNvSpPr/>
          <p:nvPr/>
        </p:nvSpPr>
        <p:spPr>
          <a:xfrm>
            <a:off x="5238974" y="5895381"/>
            <a:ext cx="1355465" cy="26894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11" name="Bulle rectangulaire 10">
            <a:extLst>
              <a:ext uri="{FF2B5EF4-FFF2-40B4-BE49-F238E27FC236}">
                <a16:creationId xmlns:a16="http://schemas.microsoft.com/office/drawing/2014/main" id="{D7D38E3C-C306-D400-403B-7F86CE84E733}"/>
              </a:ext>
            </a:extLst>
          </p:cNvPr>
          <p:cNvSpPr/>
          <p:nvPr/>
        </p:nvSpPr>
        <p:spPr>
          <a:xfrm>
            <a:off x="6335385" y="4926611"/>
            <a:ext cx="1442394" cy="608645"/>
          </a:xfrm>
          <a:prstGeom prst="wedgeRectCallout">
            <a:avLst>
              <a:gd name="adj1" fmla="val -45484"/>
              <a:gd name="adj2" fmla="val 12458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0000"/>
                </a:solidFill>
              </a:rPr>
              <a:t>~2x area</a:t>
            </a:r>
          </a:p>
        </p:txBody>
      </p:sp>
      <p:sp>
        <p:nvSpPr>
          <p:cNvPr id="12" name="Bulle rectangulaire 11">
            <a:extLst>
              <a:ext uri="{FF2B5EF4-FFF2-40B4-BE49-F238E27FC236}">
                <a16:creationId xmlns:a16="http://schemas.microsoft.com/office/drawing/2014/main" id="{367105FA-1E47-A0F4-CBDC-A7C91BBA9C61}"/>
              </a:ext>
            </a:extLst>
          </p:cNvPr>
          <p:cNvSpPr/>
          <p:nvPr/>
        </p:nvSpPr>
        <p:spPr>
          <a:xfrm>
            <a:off x="4303826" y="4926611"/>
            <a:ext cx="1442394" cy="625104"/>
          </a:xfrm>
          <a:prstGeom prst="wedgeRectCallout">
            <a:avLst>
              <a:gd name="adj1" fmla="val 35810"/>
              <a:gd name="adj2" fmla="val 12458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8F00"/>
                </a:solidFill>
              </a:rPr>
              <a:t>~7x speed</a:t>
            </a:r>
          </a:p>
        </p:txBody>
      </p:sp>
    </p:spTree>
    <p:extLst>
      <p:ext uri="{BB962C8B-B14F-4D97-AF65-F5344CB8AC3E}">
        <p14:creationId xmlns:p14="http://schemas.microsoft.com/office/powerpoint/2010/main" val="5787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9EF1912-DE78-4893-8F13-07EF91D1450F}"/>
              </a:ext>
            </a:extLst>
          </p:cNvPr>
          <p:cNvSpPr>
            <a:spLocks noGrp="1"/>
          </p:cNvSpPr>
          <p:nvPr>
            <p:ph sz="half" idx="1"/>
          </p:nvPr>
        </p:nvSpPr>
        <p:spPr/>
        <p:txBody>
          <a:bodyPr/>
          <a:lstStyle/>
          <a:p>
            <a:endParaRPr lang="en-US" dirty="0"/>
          </a:p>
        </p:txBody>
      </p:sp>
      <p:sp>
        <p:nvSpPr>
          <p:cNvPr id="3" name="Espace réservé du contenu 2">
            <a:extLst>
              <a:ext uri="{FF2B5EF4-FFF2-40B4-BE49-F238E27FC236}">
                <a16:creationId xmlns:a16="http://schemas.microsoft.com/office/drawing/2014/main" id="{54E494EA-5A12-4BB5-C66B-157427521874}"/>
              </a:ext>
            </a:extLst>
          </p:cNvPr>
          <p:cNvSpPr>
            <a:spLocks noGrp="1"/>
          </p:cNvSpPr>
          <p:nvPr>
            <p:ph sz="half" idx="13"/>
          </p:nvPr>
        </p:nvSpPr>
        <p:spPr/>
        <p:txBody>
          <a:bodyPr/>
          <a:lstStyle/>
          <a:p>
            <a:endParaRPr lang="en-US"/>
          </a:p>
        </p:txBody>
      </p:sp>
      <p:sp>
        <p:nvSpPr>
          <p:cNvPr id="4" name="Espace réservé de la date 3">
            <a:extLst>
              <a:ext uri="{FF2B5EF4-FFF2-40B4-BE49-F238E27FC236}">
                <a16:creationId xmlns:a16="http://schemas.microsoft.com/office/drawing/2014/main" id="{03EA2158-281A-8D81-B207-4BDC4BB50009}"/>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13651A63-08D9-09EE-F276-BD9EA09768DC}"/>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093660D8-50B9-3CDD-D35A-80E47352378A}"/>
              </a:ext>
            </a:extLst>
          </p:cNvPr>
          <p:cNvSpPr>
            <a:spLocks noGrp="1"/>
          </p:cNvSpPr>
          <p:nvPr>
            <p:ph type="sldNum" sz="quarter" idx="16"/>
          </p:nvPr>
        </p:nvSpPr>
        <p:spPr/>
        <p:txBody>
          <a:bodyPr/>
          <a:lstStyle/>
          <a:p>
            <a:pPr>
              <a:defRPr/>
            </a:pPr>
            <a:fld id="{76278404-3A45-144A-B4CB-24634C9936A8}" type="slidenum">
              <a:rPr lang="fr-FR" altLang="fr-FR" smtClean="0"/>
              <a:pPr>
                <a:defRPr/>
              </a:pPr>
              <a:t>29</a:t>
            </a:fld>
            <a:endParaRPr lang="fr-FR" altLang="fr-FR"/>
          </a:p>
        </p:txBody>
      </p:sp>
      <p:sp>
        <p:nvSpPr>
          <p:cNvPr id="7" name="Titre 6">
            <a:extLst>
              <a:ext uri="{FF2B5EF4-FFF2-40B4-BE49-F238E27FC236}">
                <a16:creationId xmlns:a16="http://schemas.microsoft.com/office/drawing/2014/main" id="{63F10928-2E8E-C612-0A87-46C1D93E1671}"/>
              </a:ext>
            </a:extLst>
          </p:cNvPr>
          <p:cNvSpPr>
            <a:spLocks noGrp="1"/>
          </p:cNvSpPr>
          <p:nvPr>
            <p:ph type="title"/>
          </p:nvPr>
        </p:nvSpPr>
        <p:spPr/>
        <p:txBody>
          <a:bodyPr/>
          <a:lstStyle/>
          <a:p>
            <a:r>
              <a:rPr lang="en-US" dirty="0"/>
              <a:t>Image gridding</a:t>
            </a:r>
          </a:p>
        </p:txBody>
      </p:sp>
      <p:grpSp>
        <p:nvGrpSpPr>
          <p:cNvPr id="11" name="Groupe 10">
            <a:extLst>
              <a:ext uri="{FF2B5EF4-FFF2-40B4-BE49-F238E27FC236}">
                <a16:creationId xmlns:a16="http://schemas.microsoft.com/office/drawing/2014/main" id="{87FF4B5F-2E85-8EA6-22AE-1E02787888F4}"/>
              </a:ext>
            </a:extLst>
          </p:cNvPr>
          <p:cNvGrpSpPr/>
          <p:nvPr/>
        </p:nvGrpSpPr>
        <p:grpSpPr>
          <a:xfrm>
            <a:off x="533402" y="4897726"/>
            <a:ext cx="8229599" cy="1103397"/>
            <a:chOff x="521296" y="4076616"/>
            <a:chExt cx="5855826" cy="796365"/>
          </a:xfrm>
        </p:grpSpPr>
        <p:pic>
          <p:nvPicPr>
            <p:cNvPr id="9" name="Image 8">
              <a:extLst>
                <a:ext uri="{FF2B5EF4-FFF2-40B4-BE49-F238E27FC236}">
                  <a16:creationId xmlns:a16="http://schemas.microsoft.com/office/drawing/2014/main" id="{C17A09B2-18EB-C707-58A1-0B69C4C1D298}"/>
                </a:ext>
              </a:extLst>
            </p:cNvPr>
            <p:cNvPicPr>
              <a:picLocks noChangeAspect="1"/>
            </p:cNvPicPr>
            <p:nvPr/>
          </p:nvPicPr>
          <p:blipFill rotWithShape="1">
            <a:blip r:embed="rId2"/>
            <a:srcRect t="87010"/>
            <a:stretch/>
          </p:blipFill>
          <p:spPr>
            <a:xfrm>
              <a:off x="521296" y="4513333"/>
              <a:ext cx="5842000" cy="359648"/>
            </a:xfrm>
            <a:prstGeom prst="rect">
              <a:avLst/>
            </a:prstGeom>
          </p:spPr>
        </p:pic>
        <p:pic>
          <p:nvPicPr>
            <p:cNvPr id="10" name="Image 9">
              <a:extLst>
                <a:ext uri="{FF2B5EF4-FFF2-40B4-BE49-F238E27FC236}">
                  <a16:creationId xmlns:a16="http://schemas.microsoft.com/office/drawing/2014/main" id="{856E5214-DACF-2CB2-74B5-324CA1C8C697}"/>
                </a:ext>
              </a:extLst>
            </p:cNvPr>
            <p:cNvPicPr>
              <a:picLocks noChangeAspect="1"/>
            </p:cNvPicPr>
            <p:nvPr/>
          </p:nvPicPr>
          <p:blipFill rotWithShape="1">
            <a:blip r:embed="rId2"/>
            <a:srcRect t="10950" b="72381"/>
            <a:stretch/>
          </p:blipFill>
          <p:spPr>
            <a:xfrm>
              <a:off x="535122" y="4076616"/>
              <a:ext cx="5842000" cy="461517"/>
            </a:xfrm>
            <a:prstGeom prst="rect">
              <a:avLst/>
            </a:prstGeom>
          </p:spPr>
        </p:pic>
      </p:grpSp>
      <p:grpSp>
        <p:nvGrpSpPr>
          <p:cNvPr id="19" name="Groupe 18">
            <a:extLst>
              <a:ext uri="{FF2B5EF4-FFF2-40B4-BE49-F238E27FC236}">
                <a16:creationId xmlns:a16="http://schemas.microsoft.com/office/drawing/2014/main" id="{B20617AD-9B03-2F74-7C14-2803B99D674F}"/>
              </a:ext>
            </a:extLst>
          </p:cNvPr>
          <p:cNvGrpSpPr/>
          <p:nvPr/>
        </p:nvGrpSpPr>
        <p:grpSpPr>
          <a:xfrm>
            <a:off x="462740" y="1549214"/>
            <a:ext cx="4558145" cy="2292246"/>
            <a:chOff x="462740" y="1549214"/>
            <a:chExt cx="4558145" cy="2292246"/>
          </a:xfrm>
        </p:grpSpPr>
        <p:pic>
          <p:nvPicPr>
            <p:cNvPr id="14" name="Image 13">
              <a:extLst>
                <a:ext uri="{FF2B5EF4-FFF2-40B4-BE49-F238E27FC236}">
                  <a16:creationId xmlns:a16="http://schemas.microsoft.com/office/drawing/2014/main" id="{46E2D6EB-70EF-2593-A911-78B978B8C36C}"/>
                </a:ext>
              </a:extLst>
            </p:cNvPr>
            <p:cNvPicPr>
              <a:picLocks noChangeAspect="1"/>
            </p:cNvPicPr>
            <p:nvPr/>
          </p:nvPicPr>
          <p:blipFill>
            <a:blip r:embed="rId3"/>
            <a:stretch>
              <a:fillRect/>
            </a:stretch>
          </p:blipFill>
          <p:spPr>
            <a:xfrm>
              <a:off x="462740" y="1549214"/>
              <a:ext cx="4558145" cy="2292246"/>
            </a:xfrm>
            <a:prstGeom prst="rect">
              <a:avLst/>
            </a:prstGeom>
          </p:spPr>
        </p:pic>
        <p:sp>
          <p:nvSpPr>
            <p:cNvPr id="16" name="ZoneTexte 15">
              <a:extLst>
                <a:ext uri="{FF2B5EF4-FFF2-40B4-BE49-F238E27FC236}">
                  <a16:creationId xmlns:a16="http://schemas.microsoft.com/office/drawing/2014/main" id="{D793B53C-7378-67F6-F986-8AAED44FF24C}"/>
                </a:ext>
              </a:extLst>
            </p:cNvPr>
            <p:cNvSpPr txBox="1"/>
            <p:nvPr/>
          </p:nvSpPr>
          <p:spPr>
            <a:xfrm>
              <a:off x="1524000" y="2981019"/>
              <a:ext cx="284466" cy="276999"/>
            </a:xfrm>
            <a:prstGeom prst="rect">
              <a:avLst/>
            </a:prstGeom>
            <a:solidFill>
              <a:schemeClr val="bg1"/>
            </a:solidFill>
          </p:spPr>
          <p:txBody>
            <a:bodyPr wrap="square" lIns="0" tIns="0" rIns="0" bIns="0" rtlCol="0">
              <a:spAutoFit/>
            </a:bodyPr>
            <a:lstStyle/>
            <a:p>
              <a:pPr algn="ctr"/>
              <a:r>
                <a:rPr lang="en-US" sz="1800" b="1" dirty="0">
                  <a:solidFill>
                    <a:srgbClr val="FF0000"/>
                  </a:solidFill>
                </a:rPr>
                <a:t>[x]</a:t>
              </a:r>
            </a:p>
          </p:txBody>
        </p:sp>
        <p:sp>
          <p:nvSpPr>
            <p:cNvPr id="17" name="ZoneTexte 16">
              <a:extLst>
                <a:ext uri="{FF2B5EF4-FFF2-40B4-BE49-F238E27FC236}">
                  <a16:creationId xmlns:a16="http://schemas.microsoft.com/office/drawing/2014/main" id="{82E1A95A-24BE-EAC1-8E52-5A6328A15215}"/>
                </a:ext>
              </a:extLst>
            </p:cNvPr>
            <p:cNvSpPr txBox="1"/>
            <p:nvPr/>
          </p:nvSpPr>
          <p:spPr>
            <a:xfrm>
              <a:off x="3543491" y="2992173"/>
              <a:ext cx="284466" cy="276999"/>
            </a:xfrm>
            <a:prstGeom prst="rect">
              <a:avLst/>
            </a:prstGeom>
            <a:solidFill>
              <a:schemeClr val="bg1"/>
            </a:solidFill>
          </p:spPr>
          <p:txBody>
            <a:bodyPr wrap="square" lIns="0" tIns="0" rIns="0" bIns="0" rtlCol="0">
              <a:spAutoFit/>
            </a:bodyPr>
            <a:lstStyle/>
            <a:p>
              <a:pPr algn="ctr"/>
              <a:r>
                <a:rPr lang="en-US" sz="1800" b="1" dirty="0">
                  <a:solidFill>
                    <a:srgbClr val="FF0000"/>
                  </a:solidFill>
                </a:rPr>
                <a:t>[x]</a:t>
              </a:r>
            </a:p>
          </p:txBody>
        </p:sp>
        <p:sp>
          <p:nvSpPr>
            <p:cNvPr id="18" name="ZoneTexte 17">
              <a:extLst>
                <a:ext uri="{FF2B5EF4-FFF2-40B4-BE49-F238E27FC236}">
                  <a16:creationId xmlns:a16="http://schemas.microsoft.com/office/drawing/2014/main" id="{EB83ED77-0CC2-2197-4944-D9AB70AB08CD}"/>
                </a:ext>
              </a:extLst>
            </p:cNvPr>
            <p:cNvSpPr txBox="1"/>
            <p:nvPr/>
          </p:nvSpPr>
          <p:spPr>
            <a:xfrm>
              <a:off x="681420" y="1910782"/>
              <a:ext cx="226674" cy="231527"/>
            </a:xfrm>
            <a:prstGeom prst="rect">
              <a:avLst/>
            </a:prstGeom>
            <a:solidFill>
              <a:schemeClr val="bg1"/>
            </a:solidFill>
          </p:spPr>
          <p:txBody>
            <a:bodyPr wrap="square" lIns="0" tIns="0" rIns="0" bIns="0" rtlCol="0" anchor="ctr">
              <a:noAutofit/>
            </a:bodyPr>
            <a:lstStyle/>
            <a:p>
              <a:pPr algn="ctr"/>
              <a:r>
                <a:rPr lang="en-US" sz="1800" b="1" dirty="0">
                  <a:solidFill>
                    <a:srgbClr val="FF0000"/>
                  </a:solidFill>
                </a:rPr>
                <a:t>x</a:t>
              </a:r>
            </a:p>
          </p:txBody>
        </p:sp>
      </p:grpSp>
      <p:pic>
        <p:nvPicPr>
          <p:cNvPr id="8" name="Image 7">
            <a:extLst>
              <a:ext uri="{FF2B5EF4-FFF2-40B4-BE49-F238E27FC236}">
                <a16:creationId xmlns:a16="http://schemas.microsoft.com/office/drawing/2014/main" id="{C0E17667-8B59-1535-86B7-6C02DCF1A279}"/>
              </a:ext>
            </a:extLst>
          </p:cNvPr>
          <p:cNvPicPr>
            <a:picLocks noChangeAspect="1"/>
          </p:cNvPicPr>
          <p:nvPr/>
        </p:nvPicPr>
        <p:blipFill rotWithShape="1">
          <a:blip r:embed="rId4"/>
          <a:srcRect l="5159" t="7640"/>
          <a:stretch/>
        </p:blipFill>
        <p:spPr>
          <a:xfrm>
            <a:off x="3606876" y="1713634"/>
            <a:ext cx="5537124" cy="3096335"/>
          </a:xfrm>
          <a:prstGeom prst="rect">
            <a:avLst/>
          </a:prstGeom>
        </p:spPr>
      </p:pic>
      <p:sp>
        <p:nvSpPr>
          <p:cNvPr id="20" name="Rectangle 19">
            <a:extLst>
              <a:ext uri="{FF2B5EF4-FFF2-40B4-BE49-F238E27FC236}">
                <a16:creationId xmlns:a16="http://schemas.microsoft.com/office/drawing/2014/main" id="{1BFB8C36-5E08-8FE6-F773-49FA86CC0274}"/>
              </a:ext>
            </a:extLst>
          </p:cNvPr>
          <p:cNvSpPr/>
          <p:nvPr/>
        </p:nvSpPr>
        <p:spPr>
          <a:xfrm>
            <a:off x="5430948" y="5733362"/>
            <a:ext cx="1355465" cy="26894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1" name="Bulle rectangulaire 20">
            <a:extLst>
              <a:ext uri="{FF2B5EF4-FFF2-40B4-BE49-F238E27FC236}">
                <a16:creationId xmlns:a16="http://schemas.microsoft.com/office/drawing/2014/main" id="{1F332318-1A33-8826-4599-0B30062FB86E}"/>
              </a:ext>
            </a:extLst>
          </p:cNvPr>
          <p:cNvSpPr/>
          <p:nvPr/>
        </p:nvSpPr>
        <p:spPr>
          <a:xfrm>
            <a:off x="6527359" y="4764592"/>
            <a:ext cx="1442394" cy="608645"/>
          </a:xfrm>
          <a:prstGeom prst="wedgeRectCallout">
            <a:avLst>
              <a:gd name="adj1" fmla="val -42501"/>
              <a:gd name="adj2" fmla="val 128118"/>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0000"/>
                </a:solidFill>
              </a:rPr>
              <a:t>~13x area</a:t>
            </a:r>
          </a:p>
        </p:txBody>
      </p:sp>
      <p:sp>
        <p:nvSpPr>
          <p:cNvPr id="22" name="Bulle rectangulaire 21">
            <a:extLst>
              <a:ext uri="{FF2B5EF4-FFF2-40B4-BE49-F238E27FC236}">
                <a16:creationId xmlns:a16="http://schemas.microsoft.com/office/drawing/2014/main" id="{ACDA2CF8-0769-DBCD-5262-BA680DD8F55F}"/>
              </a:ext>
            </a:extLst>
          </p:cNvPr>
          <p:cNvSpPr/>
          <p:nvPr/>
        </p:nvSpPr>
        <p:spPr>
          <a:xfrm>
            <a:off x="4495800" y="4764592"/>
            <a:ext cx="1442394" cy="625104"/>
          </a:xfrm>
          <a:prstGeom prst="wedgeRectCallout">
            <a:avLst>
              <a:gd name="adj1" fmla="val 35810"/>
              <a:gd name="adj2" fmla="val 12458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8F00"/>
                </a:solidFill>
              </a:rPr>
              <a:t>~8x speed</a:t>
            </a:r>
          </a:p>
        </p:txBody>
      </p:sp>
    </p:spTree>
    <p:extLst>
      <p:ext uri="{BB962C8B-B14F-4D97-AF65-F5344CB8AC3E}">
        <p14:creationId xmlns:p14="http://schemas.microsoft.com/office/powerpoint/2010/main" val="180472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500" fill="hold"/>
                                        <p:tgtEl>
                                          <p:spTgt spid="19"/>
                                        </p:tgtEl>
                                      </p:cBhvr>
                                      <p:by x="75000" y="75000"/>
                                    </p:animScale>
                                  </p:childTnLst>
                                </p:cTn>
                              </p:par>
                              <p:par>
                                <p:cTn id="12" presetID="0" presetClass="path" presetSubtype="0" accel="50000" decel="50000" fill="hold" nodeType="withEffect">
                                  <p:stCondLst>
                                    <p:cond delay="0"/>
                                  </p:stCondLst>
                                  <p:childTnLst>
                                    <p:animMotion origin="layout" path="M 3.61111E-6 4.44444E-6 L -0.04532 -0.03704 " pathEditMode="relative" rAng="0" ptsTypes="AA">
                                      <p:cBhvr>
                                        <p:cTn id="13" dur="1000" fill="hold"/>
                                        <p:tgtEl>
                                          <p:spTgt spid="19"/>
                                        </p:tgtEl>
                                        <p:attrNameLst>
                                          <p:attrName>ppt_x</p:attrName>
                                          <p:attrName>ppt_y</p:attrName>
                                        </p:attrNameLst>
                                      </p:cBhvr>
                                      <p:rCtr x="-2274" y="-1852"/>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AEF9-29C4-63AA-A7AE-C39DBD8768DD}"/>
              </a:ext>
            </a:extLst>
          </p:cNvPr>
          <p:cNvSpPr>
            <a:spLocks noGrp="1"/>
          </p:cNvSpPr>
          <p:nvPr>
            <p:ph type="title"/>
          </p:nvPr>
        </p:nvSpPr>
        <p:spPr/>
        <p:txBody>
          <a:bodyPr/>
          <a:lstStyle/>
          <a:p>
            <a:r>
              <a:rPr lang="en-US" dirty="0"/>
              <a:t>Outline</a:t>
            </a:r>
          </a:p>
        </p:txBody>
      </p:sp>
      <p:sp>
        <p:nvSpPr>
          <p:cNvPr id="3" name="Espace réservé du contenu 2">
            <a:extLst>
              <a:ext uri="{FF2B5EF4-FFF2-40B4-BE49-F238E27FC236}">
                <a16:creationId xmlns:a16="http://schemas.microsoft.com/office/drawing/2014/main" id="{527FDB3B-6C06-3DD9-1FC9-646DFC170898}"/>
              </a:ext>
            </a:extLst>
          </p:cNvPr>
          <p:cNvSpPr>
            <a:spLocks noGrp="1"/>
          </p:cNvSpPr>
          <p:nvPr>
            <p:ph idx="1"/>
          </p:nvPr>
        </p:nvSpPr>
        <p:spPr/>
        <p:txBody>
          <a:bodyPr/>
          <a:lstStyle/>
          <a:p>
            <a:r>
              <a:rPr lang="en-US" dirty="0"/>
              <a:t>High Level Synthesis in a nutshell</a:t>
            </a:r>
          </a:p>
          <a:p>
            <a:r>
              <a:rPr lang="en-US" b="0" dirty="0">
                <a:solidFill>
                  <a:schemeClr val="bg1">
                    <a:lumMod val="65000"/>
                  </a:schemeClr>
                </a:solidFill>
              </a:rPr>
              <a:t>Loop pipelining in High Level Synthesis</a:t>
            </a:r>
          </a:p>
          <a:p>
            <a:r>
              <a:rPr lang="en-US" b="0" dirty="0">
                <a:solidFill>
                  <a:schemeClr val="bg1">
                    <a:lumMod val="65000"/>
                  </a:schemeClr>
                </a:solidFill>
              </a:rPr>
              <a:t>The case for dynamic &amp; speculative pipelining</a:t>
            </a:r>
          </a:p>
          <a:p>
            <a:r>
              <a:rPr lang="en-US" b="0" dirty="0">
                <a:solidFill>
                  <a:schemeClr val="bg1">
                    <a:lumMod val="65000"/>
                  </a:schemeClr>
                </a:solidFill>
              </a:rPr>
              <a:t>Overview of </a:t>
            </a:r>
            <a:r>
              <a:rPr lang="en-US" b="0" dirty="0" err="1">
                <a:solidFill>
                  <a:schemeClr val="bg1">
                    <a:lumMod val="65000"/>
                  </a:schemeClr>
                </a:solidFill>
              </a:rPr>
              <a:t>SpecHLS</a:t>
            </a:r>
            <a:r>
              <a:rPr lang="en-US" b="0" dirty="0">
                <a:solidFill>
                  <a:schemeClr val="bg1">
                    <a:lumMod val="65000"/>
                  </a:schemeClr>
                </a:solidFill>
              </a:rPr>
              <a:t> </a:t>
            </a:r>
          </a:p>
          <a:p>
            <a:r>
              <a:rPr lang="en-US" b="0" dirty="0">
                <a:solidFill>
                  <a:schemeClr val="bg1">
                    <a:lumMod val="65000"/>
                  </a:schemeClr>
                </a:solidFill>
              </a:rPr>
              <a:t>Performance evaluation &amp; results</a:t>
            </a:r>
          </a:p>
          <a:p>
            <a:r>
              <a:rPr lang="en-US" b="0" dirty="0">
                <a:solidFill>
                  <a:schemeClr val="bg1">
                    <a:lumMod val="65000"/>
                  </a:schemeClr>
                </a:solidFill>
              </a:rPr>
              <a:t>Conclusion &amp; ongoing work </a:t>
            </a:r>
          </a:p>
        </p:txBody>
      </p:sp>
      <p:sp>
        <p:nvSpPr>
          <p:cNvPr id="4" name="Espace réservé de la date 3">
            <a:extLst>
              <a:ext uri="{FF2B5EF4-FFF2-40B4-BE49-F238E27FC236}">
                <a16:creationId xmlns:a16="http://schemas.microsoft.com/office/drawing/2014/main" id="{487412A5-7DD2-463B-7594-79B99E522D48}"/>
              </a:ext>
            </a:extLst>
          </p:cNvPr>
          <p:cNvSpPr>
            <a:spLocks noGrp="1"/>
          </p:cNvSpPr>
          <p:nvPr>
            <p:ph type="dt" sz="half" idx="10"/>
          </p:nvPr>
        </p:nvSpPr>
        <p:spPr/>
        <p:txBody>
          <a:bodyPr/>
          <a:lstStyle/>
          <a:p>
            <a:pPr>
              <a:defRPr/>
            </a:pPr>
            <a:fld id="{47E3D6D9-1AEC-9D4D-ABBE-835D4AFD34D3}"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92E31CC-C02A-57D9-E2BD-46A2BA28AAF2}"/>
              </a:ext>
            </a:extLst>
          </p:cNvPr>
          <p:cNvSpPr>
            <a:spLocks noGrp="1"/>
          </p:cNvSpPr>
          <p:nvPr>
            <p:ph type="ftr" sz="quarter" idx="11"/>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F2451791-E7A7-AE48-4364-66D6A9B552CB}"/>
              </a:ext>
            </a:extLst>
          </p:cNvPr>
          <p:cNvSpPr>
            <a:spLocks noGrp="1"/>
          </p:cNvSpPr>
          <p:nvPr>
            <p:ph type="sldNum" sz="quarter" idx="12"/>
          </p:nvPr>
        </p:nvSpPr>
        <p:spPr/>
        <p:txBody>
          <a:bodyPr/>
          <a:lstStyle/>
          <a:p>
            <a:pPr>
              <a:defRPr/>
            </a:pPr>
            <a:fld id="{DBD9ECEC-04D6-3843-88DC-A7C45AC16B9C}" type="slidenum">
              <a:rPr lang="fr-FR" altLang="fr-FR" smtClean="0"/>
              <a:pPr>
                <a:defRPr/>
              </a:pPr>
              <a:t>3</a:t>
            </a:fld>
            <a:endParaRPr lang="fr-FR" altLang="fr-FR"/>
          </a:p>
        </p:txBody>
      </p:sp>
    </p:spTree>
    <p:extLst>
      <p:ext uri="{BB962C8B-B14F-4D97-AF65-F5344CB8AC3E}">
        <p14:creationId xmlns:p14="http://schemas.microsoft.com/office/powerpoint/2010/main" val="3507854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B06D55B-3FCD-C6E4-97A6-75DBC04E9F5C}"/>
              </a:ext>
            </a:extLst>
          </p:cNvPr>
          <p:cNvSpPr>
            <a:spLocks noGrp="1"/>
          </p:cNvSpPr>
          <p:nvPr>
            <p:ph sz="half" idx="1"/>
          </p:nvPr>
        </p:nvSpPr>
        <p:spPr>
          <a:xfrm>
            <a:off x="457199" y="1306286"/>
            <a:ext cx="8112033" cy="4819877"/>
          </a:xfrm>
        </p:spPr>
        <p:txBody>
          <a:bodyPr/>
          <a:lstStyle/>
          <a:p>
            <a:r>
              <a:rPr lang="en-US" dirty="0"/>
              <a:t>Instruction Set Simulator = behavioral description</a:t>
            </a:r>
          </a:p>
        </p:txBody>
      </p:sp>
      <p:sp>
        <p:nvSpPr>
          <p:cNvPr id="6" name="Espace réservé du numéro de diapositive 5">
            <a:extLst>
              <a:ext uri="{FF2B5EF4-FFF2-40B4-BE49-F238E27FC236}">
                <a16:creationId xmlns:a16="http://schemas.microsoft.com/office/drawing/2014/main" id="{737FDE9C-F2A1-D026-D822-34290CA3C297}"/>
              </a:ext>
            </a:extLst>
          </p:cNvPr>
          <p:cNvSpPr>
            <a:spLocks noGrp="1"/>
          </p:cNvSpPr>
          <p:nvPr>
            <p:ph type="sldNum" sz="quarter" idx="16"/>
          </p:nvPr>
        </p:nvSpPr>
        <p:spPr/>
        <p:txBody>
          <a:bodyPr/>
          <a:lstStyle/>
          <a:p>
            <a:pPr>
              <a:defRPr/>
            </a:pPr>
            <a:fld id="{76278404-3A45-144A-B4CB-24634C9936A8}" type="slidenum">
              <a:rPr lang="fr-FR" altLang="fr-FR" smtClean="0"/>
              <a:pPr>
                <a:defRPr/>
              </a:pPr>
              <a:t>30</a:t>
            </a:fld>
            <a:endParaRPr lang="fr-FR" altLang="fr-FR"/>
          </a:p>
        </p:txBody>
      </p:sp>
      <p:sp>
        <p:nvSpPr>
          <p:cNvPr id="7" name="Titre 6">
            <a:extLst>
              <a:ext uri="{FF2B5EF4-FFF2-40B4-BE49-F238E27FC236}">
                <a16:creationId xmlns:a16="http://schemas.microsoft.com/office/drawing/2014/main" id="{DB410859-3BEB-0C22-2E89-B5A95B09A271}"/>
              </a:ext>
            </a:extLst>
          </p:cNvPr>
          <p:cNvSpPr>
            <a:spLocks noGrp="1"/>
          </p:cNvSpPr>
          <p:nvPr>
            <p:ph type="title"/>
          </p:nvPr>
        </p:nvSpPr>
        <p:spPr/>
        <p:txBody>
          <a:bodyPr/>
          <a:lstStyle/>
          <a:p>
            <a:r>
              <a:rPr lang="en-US" sz="3200" dirty="0"/>
              <a:t>Synthesizing RISC-V cores from ISSs</a:t>
            </a:r>
          </a:p>
        </p:txBody>
      </p:sp>
      <p:pic>
        <p:nvPicPr>
          <p:cNvPr id="8" name="Image 7">
            <a:extLst>
              <a:ext uri="{FF2B5EF4-FFF2-40B4-BE49-F238E27FC236}">
                <a16:creationId xmlns:a16="http://schemas.microsoft.com/office/drawing/2014/main" id="{E586523F-96E1-8DC9-948F-5C68E6907F28}"/>
              </a:ext>
            </a:extLst>
          </p:cNvPr>
          <p:cNvPicPr>
            <a:picLocks noChangeAspect="1"/>
          </p:cNvPicPr>
          <p:nvPr/>
        </p:nvPicPr>
        <p:blipFill>
          <a:blip r:embed="rId2"/>
          <a:stretch>
            <a:fillRect/>
          </a:stretch>
        </p:blipFill>
        <p:spPr>
          <a:xfrm>
            <a:off x="375441" y="1996344"/>
            <a:ext cx="4694244" cy="4224819"/>
          </a:xfrm>
          <a:prstGeom prst="rect">
            <a:avLst/>
          </a:prstGeom>
        </p:spPr>
      </p:pic>
      <p:pic>
        <p:nvPicPr>
          <p:cNvPr id="9" name="Picture 2">
            <a:extLst>
              <a:ext uri="{FF2B5EF4-FFF2-40B4-BE49-F238E27FC236}">
                <a16:creationId xmlns:a16="http://schemas.microsoft.com/office/drawing/2014/main" id="{0A3FC1FF-47F9-E7D2-7A24-96603583D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389" y="2487634"/>
            <a:ext cx="5238104" cy="2457180"/>
          </a:xfrm>
          <a:prstGeom prst="rect">
            <a:avLst/>
          </a:prstGeom>
          <a:noFill/>
          <a:extLst>
            <a:ext uri="{909E8E84-426E-40DD-AFC4-6F175D3DCCD1}">
              <a14:hiddenFill xmlns:a14="http://schemas.microsoft.com/office/drawing/2010/main">
                <a:solidFill>
                  <a:srgbClr val="FFFFFF"/>
                </a:solidFill>
              </a14:hiddenFill>
            </a:ext>
          </a:extLst>
        </p:spPr>
      </p:pic>
      <p:sp>
        <p:nvSpPr>
          <p:cNvPr id="10" name="Flèche vers la droite 9">
            <a:extLst>
              <a:ext uri="{FF2B5EF4-FFF2-40B4-BE49-F238E27FC236}">
                <a16:creationId xmlns:a16="http://schemas.microsoft.com/office/drawing/2014/main" id="{18A5434D-D7E9-37EE-08AB-44DDD9723A72}"/>
              </a:ext>
            </a:extLst>
          </p:cNvPr>
          <p:cNvSpPr/>
          <p:nvPr/>
        </p:nvSpPr>
        <p:spPr bwMode="auto">
          <a:xfrm>
            <a:off x="3360420" y="3246981"/>
            <a:ext cx="914400" cy="443595"/>
          </a:xfrm>
          <a:prstGeom prst="rightArrow">
            <a:avLst/>
          </a:prstGeom>
          <a:solidFill>
            <a:srgbClr val="FFFFCC"/>
          </a:solidFill>
          <a:ln w="12700" cap="flat" cmpd="sng" algn="ctr">
            <a:solidFill>
              <a:srgbClr val="000208"/>
            </a:solidFill>
            <a:prstDash val="solid"/>
            <a:round/>
            <a:headEnd type="none" w="lg" len="lg"/>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endParaRPr kumimoji="0" lang="en-US" sz="2000" b="0" i="0" u="none" strike="noStrike" cap="none" normalizeH="0" baseline="0" dirty="0">
              <a:ln>
                <a:noFill/>
              </a:ln>
              <a:solidFill>
                <a:srgbClr val="010507"/>
              </a:solidFill>
              <a:effectLst/>
              <a:latin typeface="Arial" charset="0"/>
            </a:endParaRPr>
          </a:p>
        </p:txBody>
      </p:sp>
      <p:grpSp>
        <p:nvGrpSpPr>
          <p:cNvPr id="25" name="Groupe 24">
            <a:extLst>
              <a:ext uri="{FF2B5EF4-FFF2-40B4-BE49-F238E27FC236}">
                <a16:creationId xmlns:a16="http://schemas.microsoft.com/office/drawing/2014/main" id="{2E6D04D2-E575-54CC-215E-AF1275D2788F}"/>
              </a:ext>
            </a:extLst>
          </p:cNvPr>
          <p:cNvGrpSpPr/>
          <p:nvPr/>
        </p:nvGrpSpPr>
        <p:grpSpPr>
          <a:xfrm>
            <a:off x="6717476" y="1798315"/>
            <a:ext cx="1650669" cy="1538651"/>
            <a:chOff x="6717476" y="1798315"/>
            <a:chExt cx="1650669" cy="1538651"/>
          </a:xfrm>
        </p:grpSpPr>
        <p:sp>
          <p:nvSpPr>
            <p:cNvPr id="12" name="ZoneTexte 11">
              <a:extLst>
                <a:ext uri="{FF2B5EF4-FFF2-40B4-BE49-F238E27FC236}">
                  <a16:creationId xmlns:a16="http://schemas.microsoft.com/office/drawing/2014/main" id="{4C75524C-09E7-72FD-3453-EC279E3D436E}"/>
                </a:ext>
              </a:extLst>
            </p:cNvPr>
            <p:cNvSpPr txBox="1"/>
            <p:nvPr/>
          </p:nvSpPr>
          <p:spPr>
            <a:xfrm>
              <a:off x="6717476" y="1798315"/>
              <a:ext cx="1650669" cy="646331"/>
            </a:xfrm>
            <a:prstGeom prst="rect">
              <a:avLst/>
            </a:prstGeom>
            <a:noFill/>
          </p:spPr>
          <p:txBody>
            <a:bodyPr wrap="square" rtlCol="0">
              <a:spAutoFit/>
            </a:bodyPr>
            <a:lstStyle/>
            <a:p>
              <a:pPr algn="ctr"/>
              <a:r>
                <a:rPr lang="en-US" sz="1800" dirty="0"/>
                <a:t>Data-flow speculation</a:t>
              </a:r>
            </a:p>
          </p:txBody>
        </p:sp>
        <p:cxnSp>
          <p:nvCxnSpPr>
            <p:cNvPr id="15" name="Connecteur droit avec flèche 14">
              <a:extLst>
                <a:ext uri="{FF2B5EF4-FFF2-40B4-BE49-F238E27FC236}">
                  <a16:creationId xmlns:a16="http://schemas.microsoft.com/office/drawing/2014/main" id="{3A8CBCBC-A581-20D7-6FB8-5A70DA63B2AB}"/>
                </a:ext>
              </a:extLst>
            </p:cNvPr>
            <p:cNvCxnSpPr>
              <a:cxnSpLocks/>
            </p:cNvCxnSpPr>
            <p:nvPr/>
          </p:nvCxnSpPr>
          <p:spPr>
            <a:xfrm flipH="1">
              <a:off x="7160821" y="2444646"/>
              <a:ext cx="381990" cy="89232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24" name="Groupe 23">
            <a:extLst>
              <a:ext uri="{FF2B5EF4-FFF2-40B4-BE49-F238E27FC236}">
                <a16:creationId xmlns:a16="http://schemas.microsoft.com/office/drawing/2014/main" id="{1B8AE321-308C-791D-B511-E10C76EB7E5E}"/>
              </a:ext>
            </a:extLst>
          </p:cNvPr>
          <p:cNvGrpSpPr/>
          <p:nvPr/>
        </p:nvGrpSpPr>
        <p:grpSpPr>
          <a:xfrm>
            <a:off x="4451518" y="4092429"/>
            <a:ext cx="1650669" cy="1647972"/>
            <a:chOff x="4451518" y="4092429"/>
            <a:chExt cx="1650669" cy="1647972"/>
          </a:xfrm>
        </p:grpSpPr>
        <p:sp>
          <p:nvSpPr>
            <p:cNvPr id="11" name="ZoneTexte 10">
              <a:extLst>
                <a:ext uri="{FF2B5EF4-FFF2-40B4-BE49-F238E27FC236}">
                  <a16:creationId xmlns:a16="http://schemas.microsoft.com/office/drawing/2014/main" id="{BF0C538A-FCC3-CDE5-9D72-3158BA012318}"/>
                </a:ext>
              </a:extLst>
            </p:cNvPr>
            <p:cNvSpPr txBox="1"/>
            <p:nvPr/>
          </p:nvSpPr>
          <p:spPr>
            <a:xfrm>
              <a:off x="4451518" y="5094070"/>
              <a:ext cx="1650669" cy="646331"/>
            </a:xfrm>
            <a:prstGeom prst="rect">
              <a:avLst/>
            </a:prstGeom>
            <a:noFill/>
          </p:spPr>
          <p:txBody>
            <a:bodyPr wrap="square" rtlCol="0">
              <a:spAutoFit/>
            </a:bodyPr>
            <a:lstStyle/>
            <a:p>
              <a:pPr algn="ctr"/>
              <a:r>
                <a:rPr lang="en-US" sz="1800" dirty="0"/>
                <a:t>Control flow speculation</a:t>
              </a:r>
            </a:p>
          </p:txBody>
        </p:sp>
        <p:cxnSp>
          <p:nvCxnSpPr>
            <p:cNvPr id="14" name="Connecteur droit avec flèche 13">
              <a:extLst>
                <a:ext uri="{FF2B5EF4-FFF2-40B4-BE49-F238E27FC236}">
                  <a16:creationId xmlns:a16="http://schemas.microsoft.com/office/drawing/2014/main" id="{4980F50C-D69F-0195-B421-F1508171C326}"/>
                </a:ext>
              </a:extLst>
            </p:cNvPr>
            <p:cNvCxnSpPr>
              <a:cxnSpLocks/>
            </p:cNvCxnSpPr>
            <p:nvPr/>
          </p:nvCxnSpPr>
          <p:spPr>
            <a:xfrm flipH="1" flipV="1">
              <a:off x="4699684" y="4092429"/>
              <a:ext cx="237901" cy="9875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Connecteur droit avec flèche 18">
              <a:extLst>
                <a:ext uri="{FF2B5EF4-FFF2-40B4-BE49-F238E27FC236}">
                  <a16:creationId xmlns:a16="http://schemas.microsoft.com/office/drawing/2014/main" id="{CAD70DC2-5814-87F6-98C2-DE2E714D5A03}"/>
                </a:ext>
              </a:extLst>
            </p:cNvPr>
            <p:cNvCxnSpPr>
              <a:cxnSpLocks/>
            </p:cNvCxnSpPr>
            <p:nvPr/>
          </p:nvCxnSpPr>
          <p:spPr>
            <a:xfrm flipV="1">
              <a:off x="5069685" y="4092429"/>
              <a:ext cx="0" cy="9875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
        <p:nvSpPr>
          <p:cNvPr id="16" name="Espace réservé de la date 3">
            <a:extLst>
              <a:ext uri="{FF2B5EF4-FFF2-40B4-BE49-F238E27FC236}">
                <a16:creationId xmlns:a16="http://schemas.microsoft.com/office/drawing/2014/main" id="{FA0613E4-FE60-9E72-2631-D0B467772DB9}"/>
              </a:ext>
            </a:extLst>
          </p:cNvPr>
          <p:cNvSpPr txBox="1">
            <a:spLocks/>
          </p:cNvSpPr>
          <p:nvPr/>
        </p:nvSpPr>
        <p:spPr>
          <a:xfrm>
            <a:off x="655900" y="6300404"/>
            <a:ext cx="21336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47E3D6D9-1AEC-9D4D-ABBE-835D4AFD34D3}" type="datetime1">
              <a:rPr lang="fr-FR" altLang="fr-FR" sz="2000" smtClean="0"/>
              <a:pPr>
                <a:defRPr/>
              </a:pPr>
              <a:t>07/07/2022</a:t>
            </a:fld>
            <a:endParaRPr lang="fr-FR" altLang="fr-FR" sz="2000" dirty="0"/>
          </a:p>
        </p:txBody>
      </p:sp>
      <p:sp>
        <p:nvSpPr>
          <p:cNvPr id="17" name="Espace réservé du pied de page 4">
            <a:extLst>
              <a:ext uri="{FF2B5EF4-FFF2-40B4-BE49-F238E27FC236}">
                <a16:creationId xmlns:a16="http://schemas.microsoft.com/office/drawing/2014/main" id="{91BC5FD4-1C8E-503A-92FC-CC738BB7328C}"/>
              </a:ext>
            </a:extLst>
          </p:cNvPr>
          <p:cNvSpPr txBox="1">
            <a:spLocks/>
          </p:cNvSpPr>
          <p:nvPr/>
        </p:nvSpPr>
        <p:spPr>
          <a:xfrm>
            <a:off x="2921263" y="6300404"/>
            <a:ext cx="4978400"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r>
              <a:rPr lang="fr-FR" sz="2000"/>
              <a:t>Journée Calcul – GDR ISIS </a:t>
            </a:r>
            <a:endParaRPr lang="fr-FR" sz="2000" dirty="0"/>
          </a:p>
        </p:txBody>
      </p:sp>
    </p:spTree>
    <p:extLst>
      <p:ext uri="{BB962C8B-B14F-4D97-AF65-F5344CB8AC3E}">
        <p14:creationId xmlns:p14="http://schemas.microsoft.com/office/powerpoint/2010/main" val="19569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8"/>
                                        </p:tgtEl>
                                      </p:cBhvr>
                                      <p:by x="66000" y="66000"/>
                                    </p:animScale>
                                  </p:childTnLst>
                                </p:cTn>
                              </p:par>
                              <p:par>
                                <p:cTn id="12" presetID="42" presetClass="path" presetSubtype="0" accel="50000" decel="50000" fill="hold" nodeType="withEffect">
                                  <p:stCondLst>
                                    <p:cond delay="0"/>
                                  </p:stCondLst>
                                  <p:childTnLst>
                                    <p:animMotion origin="layout" path="M -3.05556E-6 -4.07407E-6 L -0.0835 -0.08518 " pathEditMode="relative" rAng="0" ptsTypes="AA">
                                      <p:cBhvr>
                                        <p:cTn id="13" dur="1000" fill="hold"/>
                                        <p:tgtEl>
                                          <p:spTgt spid="8"/>
                                        </p:tgtEl>
                                        <p:attrNameLst>
                                          <p:attrName>ppt_x</p:attrName>
                                          <p:attrName>ppt_y</p:attrName>
                                        </p:attrNameLst>
                                      </p:cBhvr>
                                      <p:rCtr x="-4184" y="-4259"/>
                                    </p:animMotion>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30F4755-0F1A-B3A1-795C-D1589D2A169B}"/>
              </a:ext>
            </a:extLst>
          </p:cNvPr>
          <p:cNvSpPr>
            <a:spLocks noGrp="1"/>
          </p:cNvSpPr>
          <p:nvPr>
            <p:ph sz="half" idx="1"/>
          </p:nvPr>
        </p:nvSpPr>
        <p:spPr>
          <a:xfrm>
            <a:off x="397240" y="1336266"/>
            <a:ext cx="4038600" cy="4819877"/>
          </a:xfrm>
        </p:spPr>
        <p:txBody>
          <a:bodyPr/>
          <a:lstStyle/>
          <a:p>
            <a:pPr marL="0" indent="0" algn="ctr">
              <a:buNone/>
            </a:pPr>
            <a:r>
              <a:rPr lang="en-US" dirty="0"/>
              <a:t>RISCVI32</a:t>
            </a:r>
          </a:p>
        </p:txBody>
      </p:sp>
      <p:sp>
        <p:nvSpPr>
          <p:cNvPr id="3" name="Espace réservé du contenu 2">
            <a:extLst>
              <a:ext uri="{FF2B5EF4-FFF2-40B4-BE49-F238E27FC236}">
                <a16:creationId xmlns:a16="http://schemas.microsoft.com/office/drawing/2014/main" id="{3203B46F-DCFB-8B32-AFD4-02DCFB5F31B3}"/>
              </a:ext>
            </a:extLst>
          </p:cNvPr>
          <p:cNvSpPr>
            <a:spLocks noGrp="1"/>
          </p:cNvSpPr>
          <p:nvPr>
            <p:ph sz="half" idx="13"/>
          </p:nvPr>
        </p:nvSpPr>
        <p:spPr>
          <a:xfrm>
            <a:off x="4917770" y="1336266"/>
            <a:ext cx="4038600" cy="4819877"/>
          </a:xfrm>
        </p:spPr>
        <p:txBody>
          <a:bodyPr/>
          <a:lstStyle/>
          <a:p>
            <a:pPr marL="0" indent="0" algn="ctr">
              <a:buNone/>
            </a:pPr>
            <a:r>
              <a:rPr lang="en-US" dirty="0"/>
              <a:t>RISCVI</a:t>
            </a:r>
            <a:r>
              <a:rPr lang="en-US" b="1" dirty="0">
                <a:solidFill>
                  <a:srgbClr val="FF0000"/>
                </a:solidFill>
              </a:rPr>
              <a:t>M</a:t>
            </a:r>
            <a:r>
              <a:rPr lang="en-US" dirty="0"/>
              <a:t>32</a:t>
            </a:r>
          </a:p>
          <a:p>
            <a:pPr marL="0" indent="0" algn="ctr">
              <a:buNone/>
            </a:pPr>
            <a:endParaRPr lang="en-US" dirty="0"/>
          </a:p>
        </p:txBody>
      </p:sp>
      <p:sp>
        <p:nvSpPr>
          <p:cNvPr id="4" name="Espace réservé de la date 3">
            <a:extLst>
              <a:ext uri="{FF2B5EF4-FFF2-40B4-BE49-F238E27FC236}">
                <a16:creationId xmlns:a16="http://schemas.microsoft.com/office/drawing/2014/main" id="{F382CFF0-FEB3-5280-FA63-4602C35A8857}"/>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C228E2B-C1A3-20BD-B8DC-D4C6D8B2411E}"/>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A3807C6D-0EFA-96A9-6041-A86978B51497}"/>
              </a:ext>
            </a:extLst>
          </p:cNvPr>
          <p:cNvSpPr>
            <a:spLocks noGrp="1"/>
          </p:cNvSpPr>
          <p:nvPr>
            <p:ph type="sldNum" sz="quarter" idx="16"/>
          </p:nvPr>
        </p:nvSpPr>
        <p:spPr/>
        <p:txBody>
          <a:bodyPr/>
          <a:lstStyle/>
          <a:p>
            <a:pPr>
              <a:defRPr/>
            </a:pPr>
            <a:fld id="{76278404-3A45-144A-B4CB-24634C9936A8}" type="slidenum">
              <a:rPr lang="fr-FR" altLang="fr-FR" smtClean="0"/>
              <a:pPr>
                <a:defRPr/>
              </a:pPr>
              <a:t>31</a:t>
            </a:fld>
            <a:endParaRPr lang="fr-FR" altLang="fr-FR"/>
          </a:p>
        </p:txBody>
      </p:sp>
      <p:sp>
        <p:nvSpPr>
          <p:cNvPr id="7" name="Titre 6">
            <a:extLst>
              <a:ext uri="{FF2B5EF4-FFF2-40B4-BE49-F238E27FC236}">
                <a16:creationId xmlns:a16="http://schemas.microsoft.com/office/drawing/2014/main" id="{896C3384-3873-B78E-4FCB-AF6F98A890E2}"/>
              </a:ext>
            </a:extLst>
          </p:cNvPr>
          <p:cNvSpPr>
            <a:spLocks noGrp="1"/>
          </p:cNvSpPr>
          <p:nvPr>
            <p:ph type="title"/>
          </p:nvPr>
        </p:nvSpPr>
        <p:spPr/>
        <p:txBody>
          <a:bodyPr/>
          <a:lstStyle/>
          <a:p>
            <a:r>
              <a:rPr lang="en-US" sz="3200" dirty="0"/>
              <a:t>First results (</a:t>
            </a:r>
            <a:r>
              <a:rPr lang="fr-FR" sz="3200" dirty="0">
                <a:latin typeface="Arial" panose="020B0604020202020204" pitchFamily="34" charset="0"/>
              </a:rPr>
              <a:t>Artix7)</a:t>
            </a:r>
            <a:endParaRPr lang="en-US" sz="3200" dirty="0"/>
          </a:p>
        </p:txBody>
      </p:sp>
      <p:pic>
        <p:nvPicPr>
          <p:cNvPr id="10" name="Image 9">
            <a:extLst>
              <a:ext uri="{FF2B5EF4-FFF2-40B4-BE49-F238E27FC236}">
                <a16:creationId xmlns:a16="http://schemas.microsoft.com/office/drawing/2014/main" id="{E306810B-EE0D-A57C-A6A8-6DB97560D11E}"/>
              </a:ext>
            </a:extLst>
          </p:cNvPr>
          <p:cNvPicPr>
            <a:picLocks noChangeAspect="1"/>
          </p:cNvPicPr>
          <p:nvPr/>
        </p:nvPicPr>
        <p:blipFill>
          <a:blip r:embed="rId2"/>
          <a:stretch>
            <a:fillRect/>
          </a:stretch>
        </p:blipFill>
        <p:spPr>
          <a:xfrm>
            <a:off x="375979" y="1800519"/>
            <a:ext cx="3507889" cy="2970485"/>
          </a:xfrm>
          <a:prstGeom prst="rect">
            <a:avLst/>
          </a:prstGeom>
        </p:spPr>
      </p:pic>
      <p:pic>
        <p:nvPicPr>
          <p:cNvPr id="11" name="Image 10">
            <a:extLst>
              <a:ext uri="{FF2B5EF4-FFF2-40B4-BE49-F238E27FC236}">
                <a16:creationId xmlns:a16="http://schemas.microsoft.com/office/drawing/2014/main" id="{405A16D7-9698-B1C0-D812-A29AA560A472}"/>
              </a:ext>
            </a:extLst>
          </p:cNvPr>
          <p:cNvPicPr>
            <a:picLocks noChangeAspect="1"/>
          </p:cNvPicPr>
          <p:nvPr/>
        </p:nvPicPr>
        <p:blipFill>
          <a:blip r:embed="rId3"/>
          <a:stretch>
            <a:fillRect/>
          </a:stretch>
        </p:blipFill>
        <p:spPr>
          <a:xfrm>
            <a:off x="4635825" y="1848289"/>
            <a:ext cx="3765648" cy="3014941"/>
          </a:xfrm>
          <a:prstGeom prst="rect">
            <a:avLst/>
          </a:prstGeom>
        </p:spPr>
      </p:pic>
      <p:pic>
        <p:nvPicPr>
          <p:cNvPr id="12" name="Image 11">
            <a:extLst>
              <a:ext uri="{FF2B5EF4-FFF2-40B4-BE49-F238E27FC236}">
                <a16:creationId xmlns:a16="http://schemas.microsoft.com/office/drawing/2014/main" id="{C6F9B2A2-7C02-FCAF-7D33-A8CB2B505583}"/>
              </a:ext>
            </a:extLst>
          </p:cNvPr>
          <p:cNvPicPr>
            <a:picLocks noChangeAspect="1"/>
          </p:cNvPicPr>
          <p:nvPr/>
        </p:nvPicPr>
        <p:blipFill>
          <a:blip r:embed="rId4"/>
          <a:stretch>
            <a:fillRect/>
          </a:stretch>
        </p:blipFill>
        <p:spPr>
          <a:xfrm>
            <a:off x="742527" y="4762752"/>
            <a:ext cx="2937233" cy="1484409"/>
          </a:xfrm>
          <a:prstGeom prst="rect">
            <a:avLst/>
          </a:prstGeom>
        </p:spPr>
      </p:pic>
      <p:pic>
        <p:nvPicPr>
          <p:cNvPr id="13" name="Image 12">
            <a:extLst>
              <a:ext uri="{FF2B5EF4-FFF2-40B4-BE49-F238E27FC236}">
                <a16:creationId xmlns:a16="http://schemas.microsoft.com/office/drawing/2014/main" id="{DBAB3289-A98E-6435-F878-EBFAFC73DE88}"/>
              </a:ext>
            </a:extLst>
          </p:cNvPr>
          <p:cNvPicPr>
            <a:picLocks noChangeAspect="1"/>
          </p:cNvPicPr>
          <p:nvPr/>
        </p:nvPicPr>
        <p:blipFill>
          <a:blip r:embed="rId5"/>
          <a:stretch>
            <a:fillRect/>
          </a:stretch>
        </p:blipFill>
        <p:spPr>
          <a:xfrm>
            <a:off x="5156851" y="4993373"/>
            <a:ext cx="3074272" cy="1197877"/>
          </a:xfrm>
          <a:prstGeom prst="rect">
            <a:avLst/>
          </a:prstGeom>
        </p:spPr>
      </p:pic>
    </p:spTree>
    <p:extLst>
      <p:ext uri="{BB962C8B-B14F-4D97-AF65-F5344CB8AC3E}">
        <p14:creationId xmlns:p14="http://schemas.microsoft.com/office/powerpoint/2010/main" val="266391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AEF9-29C4-63AA-A7AE-C39DBD8768DD}"/>
              </a:ext>
            </a:extLst>
          </p:cNvPr>
          <p:cNvSpPr>
            <a:spLocks noGrp="1"/>
          </p:cNvSpPr>
          <p:nvPr>
            <p:ph type="title"/>
          </p:nvPr>
        </p:nvSpPr>
        <p:spPr/>
        <p:txBody>
          <a:bodyPr/>
          <a:lstStyle/>
          <a:p>
            <a:r>
              <a:rPr lang="en-US" dirty="0"/>
              <a:t>Outline</a:t>
            </a:r>
          </a:p>
        </p:txBody>
      </p:sp>
      <p:sp>
        <p:nvSpPr>
          <p:cNvPr id="3" name="Espace réservé du contenu 2">
            <a:extLst>
              <a:ext uri="{FF2B5EF4-FFF2-40B4-BE49-F238E27FC236}">
                <a16:creationId xmlns:a16="http://schemas.microsoft.com/office/drawing/2014/main" id="{527FDB3B-6C06-3DD9-1FC9-646DFC170898}"/>
              </a:ext>
            </a:extLst>
          </p:cNvPr>
          <p:cNvSpPr>
            <a:spLocks noGrp="1"/>
          </p:cNvSpPr>
          <p:nvPr>
            <p:ph idx="1"/>
          </p:nvPr>
        </p:nvSpPr>
        <p:spPr/>
        <p:txBody>
          <a:bodyPr/>
          <a:lstStyle/>
          <a:p>
            <a:r>
              <a:rPr lang="en-US" b="0" dirty="0">
                <a:solidFill>
                  <a:schemeClr val="bg1">
                    <a:lumMod val="75000"/>
                  </a:schemeClr>
                </a:solidFill>
              </a:rPr>
              <a:t>High Level Synthesis in a nutshell</a:t>
            </a:r>
          </a:p>
          <a:p>
            <a:r>
              <a:rPr lang="en-US" b="0" dirty="0">
                <a:solidFill>
                  <a:schemeClr val="bg1">
                    <a:lumMod val="75000"/>
                  </a:schemeClr>
                </a:solidFill>
              </a:rPr>
              <a:t>Loop pipelining in High Level Synthesis</a:t>
            </a:r>
          </a:p>
          <a:p>
            <a:r>
              <a:rPr lang="en-US" b="0" dirty="0">
                <a:solidFill>
                  <a:schemeClr val="bg1">
                    <a:lumMod val="75000"/>
                  </a:schemeClr>
                </a:solidFill>
              </a:rPr>
              <a:t>The case for dynamic &amp; speculative pipelining</a:t>
            </a:r>
          </a:p>
          <a:p>
            <a:r>
              <a:rPr lang="en-US" b="0" dirty="0">
                <a:solidFill>
                  <a:schemeClr val="bg1">
                    <a:lumMod val="75000"/>
                  </a:schemeClr>
                </a:solidFill>
              </a:rPr>
              <a:t>Overview of </a:t>
            </a:r>
            <a:r>
              <a:rPr lang="en-US" b="0" dirty="0" err="1">
                <a:solidFill>
                  <a:schemeClr val="bg1">
                    <a:lumMod val="75000"/>
                  </a:schemeClr>
                </a:solidFill>
              </a:rPr>
              <a:t>SpecHLS</a:t>
            </a:r>
            <a:r>
              <a:rPr lang="en-US" b="0" dirty="0">
                <a:solidFill>
                  <a:schemeClr val="bg1">
                    <a:lumMod val="75000"/>
                  </a:schemeClr>
                </a:solidFill>
              </a:rPr>
              <a:t> </a:t>
            </a:r>
          </a:p>
          <a:p>
            <a:r>
              <a:rPr lang="en-US" b="0" dirty="0">
                <a:solidFill>
                  <a:schemeClr val="bg1">
                    <a:lumMod val="75000"/>
                  </a:schemeClr>
                </a:solidFill>
              </a:rPr>
              <a:t>Performance evaluation &amp; results</a:t>
            </a:r>
          </a:p>
          <a:p>
            <a:r>
              <a:rPr lang="en-US" dirty="0"/>
              <a:t>Conclusion</a:t>
            </a:r>
          </a:p>
        </p:txBody>
      </p:sp>
      <p:sp>
        <p:nvSpPr>
          <p:cNvPr id="4" name="Espace réservé de la date 3">
            <a:extLst>
              <a:ext uri="{FF2B5EF4-FFF2-40B4-BE49-F238E27FC236}">
                <a16:creationId xmlns:a16="http://schemas.microsoft.com/office/drawing/2014/main" id="{487412A5-7DD2-463B-7594-79B99E522D48}"/>
              </a:ext>
            </a:extLst>
          </p:cNvPr>
          <p:cNvSpPr>
            <a:spLocks noGrp="1"/>
          </p:cNvSpPr>
          <p:nvPr>
            <p:ph type="dt" sz="half" idx="10"/>
          </p:nvPr>
        </p:nvSpPr>
        <p:spPr/>
        <p:txBody>
          <a:bodyPr/>
          <a:lstStyle/>
          <a:p>
            <a:pPr>
              <a:defRPr/>
            </a:pPr>
            <a:fld id="{47E3D6D9-1AEC-9D4D-ABBE-835D4AFD34D3}"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92E31CC-C02A-57D9-E2BD-46A2BA28AAF2}"/>
              </a:ext>
            </a:extLst>
          </p:cNvPr>
          <p:cNvSpPr>
            <a:spLocks noGrp="1"/>
          </p:cNvSpPr>
          <p:nvPr>
            <p:ph type="ftr" sz="quarter" idx="11"/>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F2451791-E7A7-AE48-4364-66D6A9B552CB}"/>
              </a:ext>
            </a:extLst>
          </p:cNvPr>
          <p:cNvSpPr>
            <a:spLocks noGrp="1"/>
          </p:cNvSpPr>
          <p:nvPr>
            <p:ph type="sldNum" sz="quarter" idx="12"/>
          </p:nvPr>
        </p:nvSpPr>
        <p:spPr/>
        <p:txBody>
          <a:bodyPr/>
          <a:lstStyle/>
          <a:p>
            <a:pPr>
              <a:defRPr/>
            </a:pPr>
            <a:fld id="{DBD9ECEC-04D6-3843-88DC-A7C45AC16B9C}" type="slidenum">
              <a:rPr lang="fr-FR" altLang="fr-FR" smtClean="0"/>
              <a:pPr>
                <a:defRPr/>
              </a:pPr>
              <a:t>32</a:t>
            </a:fld>
            <a:endParaRPr lang="fr-FR" altLang="fr-FR"/>
          </a:p>
        </p:txBody>
      </p:sp>
    </p:spTree>
    <p:extLst>
      <p:ext uri="{BB962C8B-B14F-4D97-AF65-F5344CB8AC3E}">
        <p14:creationId xmlns:p14="http://schemas.microsoft.com/office/powerpoint/2010/main" val="4237176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2A21-1A4C-A044-B1E3-59CCCF73B41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FFAF775-61E2-C84F-BC1D-78380C912B82}"/>
              </a:ext>
            </a:extLst>
          </p:cNvPr>
          <p:cNvSpPr>
            <a:spLocks noGrp="1"/>
          </p:cNvSpPr>
          <p:nvPr>
            <p:ph idx="1"/>
          </p:nvPr>
        </p:nvSpPr>
        <p:spPr/>
        <p:txBody>
          <a:bodyPr/>
          <a:lstStyle/>
          <a:p>
            <a:r>
              <a:rPr lang="en-US" dirty="0"/>
              <a:t>An approach for speculative loop pipelining for HLS</a:t>
            </a:r>
          </a:p>
          <a:p>
            <a:pPr lvl="1"/>
            <a:r>
              <a:rPr lang="en-US" dirty="0"/>
              <a:t>As a program transformation build on top on static pipelining </a:t>
            </a:r>
          </a:p>
          <a:p>
            <a:endParaRPr lang="en-US" sz="1400" dirty="0"/>
          </a:p>
          <a:p>
            <a:r>
              <a:rPr lang="en-US" dirty="0"/>
              <a:t>Supports complex hazard management</a:t>
            </a:r>
          </a:p>
          <a:p>
            <a:pPr lvl="1"/>
            <a:r>
              <a:rPr lang="en-US" b="1" dirty="0"/>
              <a:t>Milestone</a:t>
            </a:r>
            <a:r>
              <a:rPr lang="en-US" dirty="0"/>
              <a:t> : synthesis of a full pipelined CPU from its ISS</a:t>
            </a:r>
          </a:p>
          <a:p>
            <a:pPr marL="457200" lvl="1" indent="0">
              <a:buNone/>
            </a:pPr>
            <a:endParaRPr lang="en-US" sz="1600" dirty="0"/>
          </a:p>
          <a:p>
            <a:r>
              <a:rPr lang="en-US" dirty="0"/>
              <a:t>Beware : there is a verification challenge ahead </a:t>
            </a:r>
          </a:p>
          <a:p>
            <a:pPr lvl="1"/>
            <a:r>
              <a:rPr lang="en-US" dirty="0"/>
              <a:t>Formal verification techniques are probably needed</a:t>
            </a:r>
          </a:p>
        </p:txBody>
      </p:sp>
      <p:sp>
        <p:nvSpPr>
          <p:cNvPr id="6" name="Slide Number Placeholder 5">
            <a:extLst>
              <a:ext uri="{FF2B5EF4-FFF2-40B4-BE49-F238E27FC236}">
                <a16:creationId xmlns:a16="http://schemas.microsoft.com/office/drawing/2014/main" id="{AB2FBF6D-9969-B144-ADED-9B7D2C1FEACE}"/>
              </a:ext>
            </a:extLst>
          </p:cNvPr>
          <p:cNvSpPr>
            <a:spLocks noGrp="1"/>
          </p:cNvSpPr>
          <p:nvPr>
            <p:ph type="sldNum" sz="quarter" idx="12"/>
          </p:nvPr>
        </p:nvSpPr>
        <p:spPr/>
        <p:txBody>
          <a:bodyPr/>
          <a:lstStyle/>
          <a:p>
            <a:pPr>
              <a:defRPr/>
            </a:pPr>
            <a:fld id="{DBD9ECEC-04D6-3843-88DC-A7C45AC16B9C}" type="slidenum">
              <a:rPr lang="fr-FR" altLang="fr-FR" smtClean="0"/>
              <a:pPr>
                <a:defRPr/>
              </a:pPr>
              <a:t>33</a:t>
            </a:fld>
            <a:endParaRPr lang="fr-FR" altLang="fr-FR"/>
          </a:p>
        </p:txBody>
      </p:sp>
      <p:sp>
        <p:nvSpPr>
          <p:cNvPr id="9" name="Espace réservé de la date 3">
            <a:extLst>
              <a:ext uri="{FF2B5EF4-FFF2-40B4-BE49-F238E27FC236}">
                <a16:creationId xmlns:a16="http://schemas.microsoft.com/office/drawing/2014/main" id="{919A08D8-A293-7509-12AF-CCA489265790}"/>
              </a:ext>
            </a:extLst>
          </p:cNvPr>
          <p:cNvSpPr txBox="1">
            <a:spLocks/>
          </p:cNvSpPr>
          <p:nvPr/>
        </p:nvSpPr>
        <p:spPr>
          <a:xfrm>
            <a:off x="609600" y="6508750"/>
            <a:ext cx="2133600" cy="365125"/>
          </a:xfrm>
          <a:prstGeom prst="rect">
            <a:avLst/>
          </a:prstGeom>
        </p:spPr>
        <p:txBody>
          <a:bodyPr vert="horz" wrap="square" lIns="91440" tIns="45720" rIns="91440" bIns="45720" numCol="1" anchor="t" anchorCtr="0" compatLnSpc="1">
            <a:prstTxWarp prst="textNoShape">
              <a:avLst/>
            </a:prstTxWarp>
          </a:bodyPr>
          <a:lstStyle>
            <a:defPPr>
              <a:defRPr lang="fr-FR"/>
            </a:defPPr>
            <a:lvl1pPr algn="ctr" defTabSz="457200" rtl="0" eaLnBrk="1" fontAlgn="base" hangingPunct="1">
              <a:spcBef>
                <a:spcPct val="0"/>
              </a:spcBef>
              <a:spcAft>
                <a:spcPct val="0"/>
              </a:spcAft>
              <a:defRPr sz="1600" kern="1200" smtClean="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fld id="{47E3D6D9-1AEC-9D4D-ABBE-835D4AFD34D3}" type="datetime1">
              <a:rPr lang="fr-FR" altLang="fr-FR" smtClean="0"/>
              <a:pPr>
                <a:defRPr/>
              </a:pPr>
              <a:t>07/07/2022</a:t>
            </a:fld>
            <a:endParaRPr lang="fr-FR" altLang="fr-FR"/>
          </a:p>
        </p:txBody>
      </p:sp>
      <p:sp>
        <p:nvSpPr>
          <p:cNvPr id="10" name="Espace réservé du pied de page 4">
            <a:extLst>
              <a:ext uri="{FF2B5EF4-FFF2-40B4-BE49-F238E27FC236}">
                <a16:creationId xmlns:a16="http://schemas.microsoft.com/office/drawing/2014/main" id="{BD6BF0F4-0E02-C89E-70DB-A3677C82F0AD}"/>
              </a:ext>
            </a:extLst>
          </p:cNvPr>
          <p:cNvSpPr txBox="1">
            <a:spLocks/>
          </p:cNvSpPr>
          <p:nvPr/>
        </p:nvSpPr>
        <p:spPr>
          <a:xfrm>
            <a:off x="2874963" y="6508750"/>
            <a:ext cx="4978400" cy="365125"/>
          </a:xfrm>
          <a:prstGeom prst="rect">
            <a:avLst/>
          </a:prstGeom>
        </p:spPr>
        <p:txBody>
          <a:bodyPr/>
          <a:lstStyle>
            <a:defPPr>
              <a:defRPr lang="fr-FR"/>
            </a:defPPr>
            <a:lvl1pPr algn="ctr" defTabSz="457200" rtl="0" eaLnBrk="1" fontAlgn="base" hangingPunct="1">
              <a:spcBef>
                <a:spcPct val="0"/>
              </a:spcBef>
              <a:spcAft>
                <a:spcPct val="0"/>
              </a:spcAft>
              <a:defRPr sz="1600" kern="1200">
                <a:solidFill>
                  <a:schemeClr val="tx1"/>
                </a:solidFill>
                <a:latin typeface="+mn-lt"/>
                <a:ea typeface="ＭＳ Ｐゴシック" charset="0"/>
                <a:cs typeface="Myriad Pro"/>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defRPr/>
            </a:pPr>
            <a:r>
              <a:rPr lang="fr-FR"/>
              <a:t>Journée Calcul – GDR ISIS </a:t>
            </a:r>
            <a:endParaRPr lang="fr-FR" dirty="0"/>
          </a:p>
        </p:txBody>
      </p:sp>
    </p:spTree>
    <p:extLst>
      <p:ext uri="{BB962C8B-B14F-4D97-AF65-F5344CB8AC3E}">
        <p14:creationId xmlns:p14="http://schemas.microsoft.com/office/powerpoint/2010/main" val="39891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F733B8-999F-49BD-8F40-7E21CBF751C0}"/>
              </a:ext>
            </a:extLst>
          </p:cNvPr>
          <p:cNvSpPr>
            <a:spLocks noGrp="1"/>
          </p:cNvSpPr>
          <p:nvPr>
            <p:ph type="sldNum" sz="quarter" idx="4"/>
          </p:nvPr>
        </p:nvSpPr>
        <p:spPr/>
        <p:txBody>
          <a:bodyPr/>
          <a:lstStyle/>
          <a:p>
            <a:fld id="{696D343D-76C7-49E4-94BD-4DC060070177}" type="slidenum">
              <a:rPr lang="en-US" smtClean="0"/>
              <a:t>34</a:t>
            </a:fld>
            <a:endParaRPr lang="en-US"/>
          </a:p>
        </p:txBody>
      </p:sp>
      <p:grpSp>
        <p:nvGrpSpPr>
          <p:cNvPr id="2" name="Groupe 1">
            <a:extLst>
              <a:ext uri="{FF2B5EF4-FFF2-40B4-BE49-F238E27FC236}">
                <a16:creationId xmlns:a16="http://schemas.microsoft.com/office/drawing/2014/main" id="{B67F6DF9-15D3-1BDC-A31A-07C71D1BB406}"/>
              </a:ext>
            </a:extLst>
          </p:cNvPr>
          <p:cNvGrpSpPr/>
          <p:nvPr/>
        </p:nvGrpSpPr>
        <p:grpSpPr>
          <a:xfrm>
            <a:off x="907085" y="1513984"/>
            <a:ext cx="7329830" cy="4954157"/>
            <a:chOff x="592537" y="1244927"/>
            <a:chExt cx="7637063" cy="5239329"/>
          </a:xfrm>
        </p:grpSpPr>
        <p:graphicFrame>
          <p:nvGraphicFramePr>
            <p:cNvPr id="12" name="Diagram 11">
              <a:extLst>
                <a:ext uri="{FF2B5EF4-FFF2-40B4-BE49-F238E27FC236}">
                  <a16:creationId xmlns:a16="http://schemas.microsoft.com/office/drawing/2014/main" id="{4ACE03DA-B1CA-49E4-B390-F84EC07FE864}"/>
                </a:ext>
              </a:extLst>
            </p:cNvPr>
            <p:cNvGraphicFramePr/>
            <p:nvPr>
              <p:extLst>
                <p:ext uri="{D42A27DB-BD31-4B8C-83A1-F6EECF244321}">
                  <p14:modId xmlns:p14="http://schemas.microsoft.com/office/powerpoint/2010/main" val="3522500274"/>
                </p:ext>
              </p:extLst>
            </p:nvPr>
          </p:nvGraphicFramePr>
          <p:xfrm>
            <a:off x="1639056" y="2243419"/>
            <a:ext cx="4990590" cy="3536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E7DD57A6-431B-4857-A840-D41C324F968D}"/>
                </a:ext>
              </a:extLst>
            </p:cNvPr>
            <p:cNvGrpSpPr/>
            <p:nvPr/>
          </p:nvGrpSpPr>
          <p:grpSpPr>
            <a:xfrm>
              <a:off x="2399821" y="5150281"/>
              <a:ext cx="3473854" cy="1333975"/>
              <a:chOff x="1811524" y="4725144"/>
              <a:chExt cx="3208784" cy="1116124"/>
            </a:xfrm>
          </p:grpSpPr>
          <p:sp>
            <p:nvSpPr>
              <p:cNvPr id="14" name="Rectangle: Top Corners Rounded 13">
                <a:extLst>
                  <a:ext uri="{FF2B5EF4-FFF2-40B4-BE49-F238E27FC236}">
                    <a16:creationId xmlns:a16="http://schemas.microsoft.com/office/drawing/2014/main" id="{0C7FF537-31DB-4734-9C6B-ED491981C9D8}"/>
                  </a:ext>
                </a:extLst>
              </p:cNvPr>
              <p:cNvSpPr/>
              <p:nvPr/>
            </p:nvSpPr>
            <p:spPr>
              <a:xfrm>
                <a:off x="1811524" y="4725144"/>
                <a:ext cx="3204356" cy="386929"/>
              </a:xfrm>
              <a:prstGeom prst="round2SameRect">
                <a:avLst>
                  <a:gd name="adj1" fmla="val 27461"/>
                  <a:gd name="adj2" fmla="val 0"/>
                </a:avLst>
              </a:prstGeom>
              <a:solidFill>
                <a:srgbClr val="E66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Design Space Exploration</a:t>
                </a:r>
              </a:p>
            </p:txBody>
          </p:sp>
          <p:sp>
            <p:nvSpPr>
              <p:cNvPr id="15" name="Rectangle: Top Corners Rounded 14">
                <a:extLst>
                  <a:ext uri="{FF2B5EF4-FFF2-40B4-BE49-F238E27FC236}">
                    <a16:creationId xmlns:a16="http://schemas.microsoft.com/office/drawing/2014/main" id="{12D817E1-6BBE-43AD-AEC4-1B1E5DD30FD6}"/>
                  </a:ext>
                </a:extLst>
              </p:cNvPr>
              <p:cNvSpPr/>
              <p:nvPr/>
            </p:nvSpPr>
            <p:spPr>
              <a:xfrm>
                <a:off x="1815953" y="5112074"/>
                <a:ext cx="3204355" cy="729194"/>
              </a:xfrm>
              <a:prstGeom prst="round2SameRect">
                <a:avLst>
                  <a:gd name="adj1" fmla="val 0"/>
                  <a:gd name="adj2" fmla="val 10702"/>
                </a:avLst>
              </a:prstGeom>
              <a:solidFill>
                <a:srgbClr val="FFE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Explore very large design space</a:t>
                </a:r>
              </a:p>
            </p:txBody>
          </p:sp>
        </p:grpSp>
        <p:grpSp>
          <p:nvGrpSpPr>
            <p:cNvPr id="16" name="Group 15">
              <a:extLst>
                <a:ext uri="{FF2B5EF4-FFF2-40B4-BE49-F238E27FC236}">
                  <a16:creationId xmlns:a16="http://schemas.microsoft.com/office/drawing/2014/main" id="{27C5EA48-7A95-4737-BB80-EB492D106FB9}"/>
                </a:ext>
              </a:extLst>
            </p:cNvPr>
            <p:cNvGrpSpPr/>
            <p:nvPr/>
          </p:nvGrpSpPr>
          <p:grpSpPr>
            <a:xfrm>
              <a:off x="4957664" y="1244931"/>
              <a:ext cx="3271936" cy="1475593"/>
              <a:chOff x="1811524" y="4648594"/>
              <a:chExt cx="3208784" cy="1443298"/>
            </a:xfrm>
          </p:grpSpPr>
          <p:sp>
            <p:nvSpPr>
              <p:cNvPr id="18" name="Rectangle: Top Corners Rounded 17">
                <a:extLst>
                  <a:ext uri="{FF2B5EF4-FFF2-40B4-BE49-F238E27FC236}">
                    <a16:creationId xmlns:a16="http://schemas.microsoft.com/office/drawing/2014/main" id="{353439B5-8531-451B-B061-8D1266FB23EB}"/>
                  </a:ext>
                </a:extLst>
              </p:cNvPr>
              <p:cNvSpPr/>
              <p:nvPr/>
            </p:nvSpPr>
            <p:spPr>
              <a:xfrm>
                <a:off x="1815953" y="5366034"/>
                <a:ext cx="3204355" cy="725858"/>
              </a:xfrm>
              <a:prstGeom prst="round2SameRect">
                <a:avLst>
                  <a:gd name="adj1" fmla="val 0"/>
                  <a:gd name="adj2" fmla="val 10702"/>
                </a:avLst>
              </a:prstGeom>
              <a:solidFill>
                <a:srgbClr val="E0F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Toward domain specific speculation</a:t>
                </a:r>
              </a:p>
            </p:txBody>
          </p:sp>
          <p:sp>
            <p:nvSpPr>
              <p:cNvPr id="17" name="Rectangle: Top Corners Rounded 16">
                <a:extLst>
                  <a:ext uri="{FF2B5EF4-FFF2-40B4-BE49-F238E27FC236}">
                    <a16:creationId xmlns:a16="http://schemas.microsoft.com/office/drawing/2014/main" id="{209CC005-5B21-41E1-BB7E-4FFA9EDB7665}"/>
                  </a:ext>
                </a:extLst>
              </p:cNvPr>
              <p:cNvSpPr/>
              <p:nvPr/>
            </p:nvSpPr>
            <p:spPr>
              <a:xfrm>
                <a:off x="1811524" y="4648594"/>
                <a:ext cx="3204355" cy="725856"/>
              </a:xfrm>
              <a:prstGeom prst="round2SameRect">
                <a:avLst>
                  <a:gd name="adj1" fmla="val 27461"/>
                  <a:gd name="adj2" fmla="val 0"/>
                </a:avLst>
              </a:prstGeom>
              <a:solidFill>
                <a:srgbClr val="2CA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Custom speculation mechanisms</a:t>
                </a:r>
              </a:p>
            </p:txBody>
          </p:sp>
        </p:grpSp>
        <p:grpSp>
          <p:nvGrpSpPr>
            <p:cNvPr id="19" name="Group 18">
              <a:extLst>
                <a:ext uri="{FF2B5EF4-FFF2-40B4-BE49-F238E27FC236}">
                  <a16:creationId xmlns:a16="http://schemas.microsoft.com/office/drawing/2014/main" id="{C1020CDB-7B0A-41EB-9DBF-8E278123D969}"/>
                </a:ext>
              </a:extLst>
            </p:cNvPr>
            <p:cNvGrpSpPr/>
            <p:nvPr/>
          </p:nvGrpSpPr>
          <p:grpSpPr>
            <a:xfrm>
              <a:off x="592537" y="1244927"/>
              <a:ext cx="3115142" cy="1720418"/>
              <a:chOff x="1811524" y="4629911"/>
              <a:chExt cx="3208784" cy="1270937"/>
            </a:xfrm>
          </p:grpSpPr>
          <p:sp>
            <p:nvSpPr>
              <p:cNvPr id="20" name="Rectangle: Top Corners Rounded 19">
                <a:extLst>
                  <a:ext uri="{FF2B5EF4-FFF2-40B4-BE49-F238E27FC236}">
                    <a16:creationId xmlns:a16="http://schemas.microsoft.com/office/drawing/2014/main" id="{EB3F3E28-67FA-4203-BBBD-F7401B69EB56}"/>
                  </a:ext>
                </a:extLst>
              </p:cNvPr>
              <p:cNvSpPr/>
              <p:nvPr/>
            </p:nvSpPr>
            <p:spPr>
              <a:xfrm>
                <a:off x="1811524" y="4629911"/>
                <a:ext cx="3208784" cy="548216"/>
              </a:xfrm>
              <a:prstGeom prst="round2SameRect">
                <a:avLst/>
              </a:prstGeom>
              <a:solidFill>
                <a:srgbClr val="324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Modeling speculative execution</a:t>
                </a:r>
              </a:p>
            </p:txBody>
          </p:sp>
          <p:sp>
            <p:nvSpPr>
              <p:cNvPr id="21" name="Rectangle: Top Corners Rounded 20">
                <a:extLst>
                  <a:ext uri="{FF2B5EF4-FFF2-40B4-BE49-F238E27FC236}">
                    <a16:creationId xmlns:a16="http://schemas.microsoft.com/office/drawing/2014/main" id="{63251027-AEB3-451C-A18C-2A979E414E6A}"/>
                  </a:ext>
                </a:extLst>
              </p:cNvPr>
              <p:cNvSpPr/>
              <p:nvPr/>
            </p:nvSpPr>
            <p:spPr>
              <a:xfrm>
                <a:off x="1815953" y="5178127"/>
                <a:ext cx="3204355" cy="722721"/>
              </a:xfrm>
              <a:prstGeom prst="round2SameRect">
                <a:avLst>
                  <a:gd name="adj1" fmla="val 0"/>
                  <a:gd name="adj2" fmla="val 10702"/>
                </a:avLst>
              </a:prstGeom>
              <a:solidFill>
                <a:srgbClr val="E5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Represent speculation at the compiler level</a:t>
                </a:r>
              </a:p>
            </p:txBody>
          </p:sp>
        </p:grpSp>
      </p:grpSp>
      <p:sp>
        <p:nvSpPr>
          <p:cNvPr id="22" name="Title 1">
            <a:extLst>
              <a:ext uri="{FF2B5EF4-FFF2-40B4-BE49-F238E27FC236}">
                <a16:creationId xmlns:a16="http://schemas.microsoft.com/office/drawing/2014/main" id="{11C84330-E1DD-8CAB-0B2A-1C5EADB916F0}"/>
              </a:ext>
            </a:extLst>
          </p:cNvPr>
          <p:cNvSpPr txBox="1">
            <a:spLocks/>
          </p:cNvSpPr>
          <p:nvPr/>
        </p:nvSpPr>
        <p:spPr>
          <a:xfrm>
            <a:off x="259796" y="389859"/>
            <a:ext cx="8229599" cy="641532"/>
          </a:xfrm>
          <a:prstGeom prst="rect">
            <a:avLst/>
          </a:prstGeom>
        </p:spPr>
        <p:txBody>
          <a:bodyPr/>
          <a:lstStyle>
            <a:lvl1pPr marL="0" indent="0" algn="l" defTabSz="457200" rtl="0" eaLnBrk="0" fontAlgn="base" hangingPunct="0">
              <a:spcBef>
                <a:spcPct val="0"/>
              </a:spcBef>
              <a:spcAft>
                <a:spcPct val="0"/>
              </a:spcAft>
              <a:buClr>
                <a:srgbClr val="17375E"/>
              </a:buClr>
              <a:buFont typeface="+mj-lt"/>
              <a:buNone/>
              <a:defRPr sz="3200" b="1" kern="1200">
                <a:solidFill>
                  <a:schemeClr val="bg1"/>
                </a:solidFill>
                <a:effectLst/>
                <a:latin typeface="Arial"/>
                <a:ea typeface="ＭＳ Ｐゴシック" charset="0"/>
                <a:cs typeface="Arial"/>
              </a:defRPr>
            </a:lvl1pPr>
            <a:lvl2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2pPr>
            <a:lvl3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3pPr>
            <a:lvl4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4pPr>
            <a:lvl5pPr algn="l" defTabSz="457200" rtl="0" eaLnBrk="0" fontAlgn="base" hangingPunct="0">
              <a:spcBef>
                <a:spcPct val="0"/>
              </a:spcBef>
              <a:spcAft>
                <a:spcPct val="0"/>
              </a:spcAft>
              <a:buClr>
                <a:srgbClr val="17375E"/>
              </a:buClr>
              <a:buFont typeface="Wingdings" charset="2"/>
              <a:defRPr sz="2800">
                <a:solidFill>
                  <a:schemeClr val="tx1"/>
                </a:solidFill>
                <a:latin typeface="Arial" charset="0"/>
                <a:ea typeface="ＭＳ Ｐゴシック" charset="0"/>
                <a:cs typeface="Arial" charset="0"/>
              </a:defRPr>
            </a:lvl5pPr>
            <a:lvl6pPr marL="10287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6pPr>
            <a:lvl7pPr marL="14859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7pPr>
            <a:lvl8pPr marL="19431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8pPr>
            <a:lvl9pPr marL="2400300" indent="-571500" algn="l" defTabSz="457200" rtl="0" fontAlgn="base">
              <a:spcBef>
                <a:spcPct val="0"/>
              </a:spcBef>
              <a:spcAft>
                <a:spcPct val="0"/>
              </a:spcAft>
              <a:buClr>
                <a:srgbClr val="17375E"/>
              </a:buClr>
              <a:buFont typeface="Wingdings" charset="0"/>
              <a:buChar char=""/>
              <a:defRPr sz="3600">
                <a:solidFill>
                  <a:schemeClr val="tx1"/>
                </a:solidFill>
                <a:latin typeface="Arial" charset="0"/>
                <a:ea typeface="ＭＳ Ｐゴシック" charset="0"/>
              </a:defRPr>
            </a:lvl9pPr>
          </a:lstStyle>
          <a:p>
            <a:r>
              <a:rPr lang="en-US" dirty="0"/>
              <a:t>The big picture</a:t>
            </a:r>
          </a:p>
        </p:txBody>
      </p:sp>
    </p:spTree>
    <p:extLst>
      <p:ext uri="{BB962C8B-B14F-4D97-AF65-F5344CB8AC3E}">
        <p14:creationId xmlns:p14="http://schemas.microsoft.com/office/powerpoint/2010/main" val="400537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38C290-1902-B1C6-F005-AEB201DBB145}"/>
              </a:ext>
            </a:extLst>
          </p:cNvPr>
          <p:cNvSpPr>
            <a:spLocks noGrp="1"/>
          </p:cNvSpPr>
          <p:nvPr>
            <p:ph type="title"/>
          </p:nvPr>
        </p:nvSpPr>
        <p:spPr/>
        <p:txBody>
          <a:bodyPr>
            <a:normAutofit/>
          </a:bodyPr>
          <a:lstStyle/>
          <a:p>
            <a:r>
              <a:rPr lang="en-US" sz="3200" b="1" dirty="0"/>
              <a:t>Backup slides</a:t>
            </a:r>
          </a:p>
        </p:txBody>
      </p:sp>
      <p:sp>
        <p:nvSpPr>
          <p:cNvPr id="3" name="Espace réservé du texte 2">
            <a:extLst>
              <a:ext uri="{FF2B5EF4-FFF2-40B4-BE49-F238E27FC236}">
                <a16:creationId xmlns:a16="http://schemas.microsoft.com/office/drawing/2014/main" id="{FB241622-80D9-EF7F-B238-E9CD3BE8CB39}"/>
              </a:ext>
            </a:extLst>
          </p:cNvPr>
          <p:cNvSpPr>
            <a:spLocks noGrp="1"/>
          </p:cNvSpPr>
          <p:nvPr>
            <p:ph type="body" idx="1"/>
          </p:nvPr>
        </p:nvSpPr>
        <p:spPr/>
        <p:txBody>
          <a:bodyPr/>
          <a:lstStyle/>
          <a:p>
            <a:endParaRPr lang="en-US" dirty="0"/>
          </a:p>
        </p:txBody>
      </p:sp>
      <p:sp>
        <p:nvSpPr>
          <p:cNvPr id="4" name="Espace réservé du contenu 3">
            <a:extLst>
              <a:ext uri="{FF2B5EF4-FFF2-40B4-BE49-F238E27FC236}">
                <a16:creationId xmlns:a16="http://schemas.microsoft.com/office/drawing/2014/main" id="{612AD416-2BEA-7B61-0345-926B22C81EEA}"/>
              </a:ext>
            </a:extLst>
          </p:cNvPr>
          <p:cNvSpPr>
            <a:spLocks noGrp="1"/>
          </p:cNvSpPr>
          <p:nvPr>
            <p:ph idx="14"/>
          </p:nvPr>
        </p:nvSpPr>
        <p:spPr/>
        <p:txBody>
          <a:bodyPr/>
          <a:lstStyle/>
          <a:p>
            <a:endParaRPr lang="en-US" dirty="0"/>
          </a:p>
        </p:txBody>
      </p:sp>
      <p:sp>
        <p:nvSpPr>
          <p:cNvPr id="5" name="Espace réservé de la date 4">
            <a:extLst>
              <a:ext uri="{FF2B5EF4-FFF2-40B4-BE49-F238E27FC236}">
                <a16:creationId xmlns:a16="http://schemas.microsoft.com/office/drawing/2014/main" id="{EE4B09DB-8E95-9CBA-F382-CD5CCD8E60CD}"/>
              </a:ext>
            </a:extLst>
          </p:cNvPr>
          <p:cNvSpPr>
            <a:spLocks noGrp="1"/>
          </p:cNvSpPr>
          <p:nvPr>
            <p:ph type="dt" sz="half" idx="15"/>
          </p:nvPr>
        </p:nvSpPr>
        <p:spPr/>
        <p:txBody>
          <a:bodyPr/>
          <a:lstStyle/>
          <a:p>
            <a:pPr>
              <a:defRPr/>
            </a:pPr>
            <a:fld id="{68D710C6-2035-B442-B655-7C3F46DA32CF}" type="datetime1">
              <a:rPr lang="fr-FR" altLang="fr-FR" smtClean="0"/>
              <a:t>07/07/2022</a:t>
            </a:fld>
            <a:endParaRPr lang="fr-FR" altLang="fr-FR"/>
          </a:p>
        </p:txBody>
      </p:sp>
      <p:sp>
        <p:nvSpPr>
          <p:cNvPr id="6" name="Espace réservé du pied de page 5">
            <a:extLst>
              <a:ext uri="{FF2B5EF4-FFF2-40B4-BE49-F238E27FC236}">
                <a16:creationId xmlns:a16="http://schemas.microsoft.com/office/drawing/2014/main" id="{77310AFD-FE0A-3901-A1D8-F1265A37FD3C}"/>
              </a:ext>
            </a:extLst>
          </p:cNvPr>
          <p:cNvSpPr>
            <a:spLocks noGrp="1"/>
          </p:cNvSpPr>
          <p:nvPr>
            <p:ph type="ftr" sz="quarter" idx="16"/>
          </p:nvPr>
        </p:nvSpPr>
        <p:spPr/>
        <p:txBody>
          <a:bodyPr/>
          <a:lstStyle/>
          <a:p>
            <a:pPr>
              <a:defRPr/>
            </a:pPr>
            <a:r>
              <a:rPr lang="fr-FR"/>
              <a:t>Journée Calcul – GDR ISIS </a:t>
            </a:r>
            <a:endParaRPr lang="fr-FR" dirty="0"/>
          </a:p>
        </p:txBody>
      </p:sp>
      <p:sp>
        <p:nvSpPr>
          <p:cNvPr id="7" name="Espace réservé du numéro de diapositive 6">
            <a:extLst>
              <a:ext uri="{FF2B5EF4-FFF2-40B4-BE49-F238E27FC236}">
                <a16:creationId xmlns:a16="http://schemas.microsoft.com/office/drawing/2014/main" id="{06474986-5E6A-DE3D-7F16-ABD65BE41264}"/>
              </a:ext>
            </a:extLst>
          </p:cNvPr>
          <p:cNvSpPr>
            <a:spLocks noGrp="1"/>
          </p:cNvSpPr>
          <p:nvPr>
            <p:ph type="sldNum" sz="quarter" idx="17"/>
          </p:nvPr>
        </p:nvSpPr>
        <p:spPr/>
        <p:txBody>
          <a:bodyPr/>
          <a:lstStyle/>
          <a:p>
            <a:pPr>
              <a:defRPr/>
            </a:pPr>
            <a:fld id="{B9861273-9B81-114D-8DF7-11413961F99B}" type="slidenum">
              <a:rPr lang="fr-FR" altLang="fr-FR" smtClean="0"/>
              <a:pPr>
                <a:defRPr/>
              </a:pPr>
              <a:t>35</a:t>
            </a:fld>
            <a:endParaRPr lang="fr-FR" altLang="fr-FR"/>
          </a:p>
        </p:txBody>
      </p:sp>
    </p:spTree>
    <p:extLst>
      <p:ext uri="{BB962C8B-B14F-4D97-AF65-F5344CB8AC3E}">
        <p14:creationId xmlns:p14="http://schemas.microsoft.com/office/powerpoint/2010/main" val="105541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a:extLst>
              <a:ext uri="{FF2B5EF4-FFF2-40B4-BE49-F238E27FC236}">
                <a16:creationId xmlns:a16="http://schemas.microsoft.com/office/drawing/2014/main" id="{9CA642DF-C9AF-B644-8413-075A4B52D16A}"/>
              </a:ext>
            </a:extLst>
          </p:cNvPr>
          <p:cNvSpPr txBox="1">
            <a:spLocks/>
          </p:cNvSpPr>
          <p:nvPr/>
        </p:nvSpPr>
        <p:spPr bwMode="auto">
          <a:xfrm>
            <a:off x="457200" y="1397726"/>
            <a:ext cx="8229600" cy="4728437"/>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F6600"/>
              </a:buClr>
              <a:buFont typeface="Wingdings" charset="2"/>
              <a:buChar char="§"/>
              <a:defRPr sz="2400" b="1" kern="1200">
                <a:solidFill>
                  <a:srgbClr val="336699"/>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Font typeface="Arial" charset="0"/>
              <a:buChar char="•"/>
              <a:defRPr sz="2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FF6600"/>
              </a:buClr>
              <a:buSzPct val="80000"/>
              <a:buFont typeface="Arial" charset="0"/>
              <a:buChar char="•"/>
              <a:defRPr sz="2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80000"/>
              <a:buFont typeface="Wingdings" charset="2"/>
              <a:buChar char="§"/>
              <a:defRPr sz="18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1800" i="1"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sz="3200" dirty="0"/>
          </a:p>
          <a:p>
            <a:endParaRPr lang="en-US" dirty="0"/>
          </a:p>
          <a:p>
            <a:r>
              <a:rPr lang="en-US" b="0" dirty="0"/>
              <a:t>Results as good as those obtained by Josipovic et al.</a:t>
            </a:r>
          </a:p>
          <a:p>
            <a:r>
              <a:rPr lang="en-US" b="0" dirty="0"/>
              <a:t>Seamless integration within HLS frameworks</a:t>
            </a:r>
          </a:p>
          <a:p>
            <a:endParaRPr lang="en-US" dirty="0"/>
          </a:p>
        </p:txBody>
      </p:sp>
      <p:sp>
        <p:nvSpPr>
          <p:cNvPr id="2" name="Title 1">
            <a:extLst>
              <a:ext uri="{FF2B5EF4-FFF2-40B4-BE49-F238E27FC236}">
                <a16:creationId xmlns:a16="http://schemas.microsoft.com/office/drawing/2014/main" id="{DE508D2D-4F12-C949-B66A-FA5D463F1EAE}"/>
              </a:ext>
            </a:extLst>
          </p:cNvPr>
          <p:cNvSpPr>
            <a:spLocks noGrp="1"/>
          </p:cNvSpPr>
          <p:nvPr>
            <p:ph type="title"/>
          </p:nvPr>
        </p:nvSpPr>
        <p:spPr/>
        <p:txBody>
          <a:bodyPr/>
          <a:lstStyle/>
          <a:p>
            <a:r>
              <a:rPr lang="en-US" dirty="0"/>
              <a:t>Related Work</a:t>
            </a:r>
          </a:p>
        </p:txBody>
      </p:sp>
      <p:graphicFrame>
        <p:nvGraphicFramePr>
          <p:cNvPr id="8" name="Table 8">
            <a:extLst>
              <a:ext uri="{FF2B5EF4-FFF2-40B4-BE49-F238E27FC236}">
                <a16:creationId xmlns:a16="http://schemas.microsoft.com/office/drawing/2014/main" id="{1908A15F-52C4-5940-82F8-889EABD61512}"/>
              </a:ext>
            </a:extLst>
          </p:cNvPr>
          <p:cNvGraphicFramePr>
            <a:graphicFrameLocks noGrp="1"/>
          </p:cNvGraphicFramePr>
          <p:nvPr>
            <p:ph idx="1"/>
          </p:nvPr>
        </p:nvGraphicFramePr>
        <p:xfrm>
          <a:off x="431453" y="1486013"/>
          <a:ext cx="8237152" cy="3237040"/>
        </p:xfrm>
        <a:graphic>
          <a:graphicData uri="http://schemas.openxmlformats.org/drawingml/2006/table">
            <a:tbl>
              <a:tblPr firstRow="1" bandRow="1">
                <a:tableStyleId>{5C22544A-7EE6-4342-B048-85BDC9FD1C3A}</a:tableStyleId>
              </a:tblPr>
              <a:tblGrid>
                <a:gridCol w="2751188">
                  <a:extLst>
                    <a:ext uri="{9D8B030D-6E8A-4147-A177-3AD203B41FA5}">
                      <a16:colId xmlns:a16="http://schemas.microsoft.com/office/drawing/2014/main" val="860064874"/>
                    </a:ext>
                  </a:extLst>
                </a:gridCol>
                <a:gridCol w="1191700">
                  <a:extLst>
                    <a:ext uri="{9D8B030D-6E8A-4147-A177-3AD203B41FA5}">
                      <a16:colId xmlns:a16="http://schemas.microsoft.com/office/drawing/2014/main" val="3979306024"/>
                    </a:ext>
                  </a:extLst>
                </a:gridCol>
                <a:gridCol w="1394900">
                  <a:extLst>
                    <a:ext uri="{9D8B030D-6E8A-4147-A177-3AD203B41FA5}">
                      <a16:colId xmlns:a16="http://schemas.microsoft.com/office/drawing/2014/main" val="321669772"/>
                    </a:ext>
                  </a:extLst>
                </a:gridCol>
                <a:gridCol w="1830891">
                  <a:extLst>
                    <a:ext uri="{9D8B030D-6E8A-4147-A177-3AD203B41FA5}">
                      <a16:colId xmlns:a16="http://schemas.microsoft.com/office/drawing/2014/main" val="4265398117"/>
                    </a:ext>
                  </a:extLst>
                </a:gridCol>
                <a:gridCol w="1068473">
                  <a:extLst>
                    <a:ext uri="{9D8B030D-6E8A-4147-A177-3AD203B41FA5}">
                      <a16:colId xmlns:a16="http://schemas.microsoft.com/office/drawing/2014/main" val="1047075063"/>
                    </a:ext>
                  </a:extLst>
                </a:gridCol>
              </a:tblGrid>
              <a:tr h="370840">
                <a:tc>
                  <a:txBody>
                    <a:bodyPr/>
                    <a:lstStyle/>
                    <a:p>
                      <a:endParaRPr lang="en-US" dirty="0"/>
                    </a:p>
                  </a:txBody>
                  <a:tcPr/>
                </a:tc>
                <a:tc>
                  <a:txBody>
                    <a:bodyPr/>
                    <a:lstStyle/>
                    <a:p>
                      <a:pPr algn="ctr"/>
                      <a:r>
                        <a:rPr lang="en-US" dirty="0"/>
                        <a:t>Loop</a:t>
                      </a:r>
                      <a:br>
                        <a:rPr lang="en-US" dirty="0"/>
                      </a:br>
                      <a:r>
                        <a:rPr lang="en-US" dirty="0"/>
                        <a:t>Pipelining</a:t>
                      </a:r>
                    </a:p>
                  </a:txBody>
                  <a:tcPr marL="18000" marR="18000"/>
                </a:tc>
                <a:tc>
                  <a:txBody>
                    <a:bodyPr/>
                    <a:lstStyle/>
                    <a:p>
                      <a:pPr algn="ctr"/>
                      <a:r>
                        <a:rPr lang="en-US" dirty="0"/>
                        <a:t>Control</a:t>
                      </a:r>
                    </a:p>
                    <a:p>
                      <a:pPr algn="ctr"/>
                      <a:r>
                        <a:rPr lang="en-US" dirty="0"/>
                        <a:t>Speculation</a:t>
                      </a:r>
                    </a:p>
                  </a:txBody>
                  <a:tcPr marL="18000" marR="18000" marT="46800"/>
                </a:tc>
                <a:tc>
                  <a:txBody>
                    <a:bodyPr/>
                    <a:lstStyle/>
                    <a:p>
                      <a:pPr algn="ctr"/>
                      <a:r>
                        <a:rPr lang="en-US" dirty="0"/>
                        <a:t>Memory Access</a:t>
                      </a:r>
                    </a:p>
                    <a:p>
                      <a:pPr algn="ctr"/>
                      <a:r>
                        <a:rPr lang="en-US" dirty="0"/>
                        <a:t>Disambiguation</a:t>
                      </a:r>
                    </a:p>
                  </a:txBody>
                  <a:tcPr marL="18000" marR="18000" marT="46800"/>
                </a:tc>
                <a:tc>
                  <a:txBody>
                    <a:bodyPr/>
                    <a:lstStyle/>
                    <a:p>
                      <a:pPr algn="ctr"/>
                      <a:r>
                        <a:rPr lang="en-US" dirty="0"/>
                        <a:t>Program</a:t>
                      </a:r>
                    </a:p>
                    <a:p>
                      <a:pPr algn="ctr"/>
                      <a:r>
                        <a:rPr lang="en-US" dirty="0"/>
                        <a:t>Level</a:t>
                      </a:r>
                    </a:p>
                  </a:txBody>
                  <a:tcPr marL="18000" marR="18000" marT="46800"/>
                </a:tc>
                <a:extLst>
                  <a:ext uri="{0D108BD9-81ED-4DB2-BD59-A6C34878D82A}">
                    <a16:rowId xmlns:a16="http://schemas.microsoft.com/office/drawing/2014/main" val="660481822"/>
                  </a:ext>
                </a:extLst>
              </a:tr>
              <a:tr h="370840">
                <a:tc>
                  <a:txBody>
                    <a:bodyPr/>
                    <a:lstStyle/>
                    <a:p>
                      <a:r>
                        <a:rPr lang="en-US" dirty="0" err="1"/>
                        <a:t>Holtmann</a:t>
                      </a:r>
                      <a:r>
                        <a:rPr lang="en-US" dirty="0"/>
                        <a:t> and Ernst </a:t>
                      </a:r>
                      <a:r>
                        <a:rPr lang="en-US" sz="1400" dirty="0"/>
                        <a:t>(1995)</a:t>
                      </a:r>
                      <a:endParaRPr lang="en-US" dirty="0"/>
                    </a:p>
                  </a:txBody>
                  <a:tcPr marL="90000" marR="18000"/>
                </a:tc>
                <a:tc>
                  <a:txBody>
                    <a:bodyPr/>
                    <a:lstStyle/>
                    <a:p>
                      <a:pPr algn="ctr"/>
                      <a:r>
                        <a:rPr lang="en-US" dirty="0"/>
                        <a:t>✔✔︎✔︎✔︎✔︎✔︎</a:t>
                      </a:r>
                    </a:p>
                  </a:txBody>
                  <a:tcPr marL="18000" marR="1800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a:t>
                      </a:r>
                    </a:p>
                  </a:txBody>
                  <a:tcPr marL="18000" marR="18000" marT="46800"/>
                </a:tc>
                <a:tc>
                  <a:txBody>
                    <a:bodyPr/>
                    <a:lstStyle/>
                    <a:p>
                      <a:pPr algn="ctr"/>
                      <a:endParaRPr lang="en-US" dirty="0"/>
                    </a:p>
                  </a:txBody>
                  <a:tcPr marL="18000" marR="18000" marT="46800"/>
                </a:tc>
                <a:tc>
                  <a:txBody>
                    <a:bodyPr/>
                    <a:lstStyle/>
                    <a:p>
                      <a:pPr algn="ctr"/>
                      <a:endParaRPr lang="en-US"/>
                    </a:p>
                  </a:txBody>
                  <a:tcPr marL="18000" marR="18000" marT="46800"/>
                </a:tc>
                <a:extLst>
                  <a:ext uri="{0D108BD9-81ED-4DB2-BD59-A6C34878D82A}">
                    <a16:rowId xmlns:a16="http://schemas.microsoft.com/office/drawing/2014/main" val="1454013224"/>
                  </a:ext>
                </a:extLst>
              </a:tr>
              <a:tr h="370840">
                <a:tc>
                  <a:txBody>
                    <a:bodyPr/>
                    <a:lstStyle/>
                    <a:p>
                      <a:r>
                        <a:rPr lang="en-US" dirty="0"/>
                        <a:t>Gupta et al.              </a:t>
                      </a:r>
                      <a:r>
                        <a:rPr lang="en-US" sz="1400" dirty="0"/>
                        <a:t>(2003)</a:t>
                      </a:r>
                      <a:endParaRPr lang="en-US" dirty="0"/>
                    </a:p>
                  </a:txBody>
                  <a:tcPr marL="90000" marR="18000"/>
                </a:tc>
                <a:tc>
                  <a:txBody>
                    <a:bodyPr/>
                    <a:lstStyle/>
                    <a:p>
                      <a:pPr algn="ctr"/>
                      <a:endParaRPr lang="en-US" dirty="0"/>
                    </a:p>
                  </a:txBody>
                  <a:tcPr marL="18000" marR="18000"/>
                </a:tc>
                <a:tc>
                  <a:txBody>
                    <a:bodyPr/>
                    <a:lstStyle/>
                    <a:p>
                      <a:pPr algn="ctr"/>
                      <a:r>
                        <a:rPr lang="en-US" dirty="0"/>
                        <a:t>✔✔︎✔︎✔︎✔︎✔︎</a:t>
                      </a:r>
                    </a:p>
                  </a:txBody>
                  <a:tcPr marL="18000" marR="18000" marT="46800"/>
                </a:tc>
                <a:tc>
                  <a:txBody>
                    <a:bodyPr/>
                    <a:lstStyle/>
                    <a:p>
                      <a:pPr algn="ctr"/>
                      <a:endParaRPr lang="en-US"/>
                    </a:p>
                  </a:txBody>
                  <a:tcPr marL="18000" marR="18000" marT="46800"/>
                </a:tc>
                <a:tc>
                  <a:txBody>
                    <a:bodyPr/>
                    <a:lstStyle/>
                    <a:p>
                      <a:pPr algn="ctr"/>
                      <a:endParaRPr lang="en-US"/>
                    </a:p>
                  </a:txBody>
                  <a:tcPr marL="18000" marR="18000" marT="46800"/>
                </a:tc>
                <a:extLst>
                  <a:ext uri="{0D108BD9-81ED-4DB2-BD59-A6C34878D82A}">
                    <a16:rowId xmlns:a16="http://schemas.microsoft.com/office/drawing/2014/main" val="3784416797"/>
                  </a:ext>
                </a:extLst>
              </a:tr>
              <a:tr h="370840">
                <a:tc>
                  <a:txBody>
                    <a:bodyPr/>
                    <a:lstStyle/>
                    <a:p>
                      <a:r>
                        <a:rPr lang="en-US" dirty="0" err="1"/>
                        <a:t>Lapotre</a:t>
                      </a:r>
                      <a:r>
                        <a:rPr lang="en-US" dirty="0"/>
                        <a:t> et al.           </a:t>
                      </a:r>
                      <a:r>
                        <a:rPr lang="en-US" sz="1200" dirty="0"/>
                        <a:t> </a:t>
                      </a:r>
                      <a:r>
                        <a:rPr lang="en-US" sz="1400" dirty="0"/>
                        <a:t>(2013)</a:t>
                      </a:r>
                      <a:endParaRPr lang="en-US" dirty="0"/>
                    </a:p>
                  </a:txBody>
                  <a:tcPr marL="90000" marR="18000"/>
                </a:tc>
                <a:tc>
                  <a:txBody>
                    <a:bodyPr/>
                    <a:lstStyle/>
                    <a:p>
                      <a:pPr algn="ctr"/>
                      <a:endParaRPr lang="en-US" dirty="0"/>
                    </a:p>
                  </a:txBody>
                  <a:tcPr marL="18000" marR="18000"/>
                </a:tc>
                <a:tc>
                  <a:txBody>
                    <a:bodyPr/>
                    <a:lstStyle/>
                    <a:p>
                      <a:pPr algn="ctr"/>
                      <a:r>
                        <a:rPr lang="en-US" dirty="0"/>
                        <a:t>✔✔︎✔︎✔︎✔︎✔︎</a:t>
                      </a:r>
                    </a:p>
                  </a:txBody>
                  <a:tcPr marL="18000" marR="18000" marT="46800"/>
                </a:tc>
                <a:tc>
                  <a:txBody>
                    <a:bodyPr/>
                    <a:lstStyle/>
                    <a:p>
                      <a:pPr algn="ctr"/>
                      <a:endParaRPr lang="en-US"/>
                    </a:p>
                  </a:txBody>
                  <a:tcPr marL="18000" marR="18000" marT="46800"/>
                </a:tc>
                <a:tc>
                  <a:txBody>
                    <a:bodyPr/>
                    <a:lstStyle/>
                    <a:p>
                      <a:pPr algn="ctr"/>
                      <a:endParaRPr lang="en-US"/>
                    </a:p>
                  </a:txBody>
                  <a:tcPr marL="18000" marR="18000" marT="46800"/>
                </a:tc>
                <a:extLst>
                  <a:ext uri="{0D108BD9-81ED-4DB2-BD59-A6C34878D82A}">
                    <a16:rowId xmlns:a16="http://schemas.microsoft.com/office/drawing/2014/main" val="2554651565"/>
                  </a:ext>
                </a:extLst>
              </a:tr>
              <a:tr h="370840">
                <a:tc>
                  <a:txBody>
                    <a:bodyPr/>
                    <a:lstStyle/>
                    <a:p>
                      <a:r>
                        <a:rPr lang="en-US" dirty="0"/>
                        <a:t>Alle et al.                  </a:t>
                      </a:r>
                      <a:r>
                        <a:rPr lang="en-US" sz="1400" dirty="0"/>
                        <a:t>(2013)</a:t>
                      </a:r>
                      <a:endParaRPr lang="en-US" dirty="0"/>
                    </a:p>
                  </a:txBody>
                  <a:tcPr marL="90000" marR="18000"/>
                </a:tc>
                <a:tc>
                  <a:txBody>
                    <a:bodyPr/>
                    <a:lstStyle/>
                    <a:p>
                      <a:pPr algn="ctr"/>
                      <a:r>
                        <a:rPr lang="en-US" dirty="0"/>
                        <a:t>✔✔︎✔︎✔︎✔︎✔︎</a:t>
                      </a:r>
                    </a:p>
                  </a:txBody>
                  <a:tcPr marL="18000" marR="18000"/>
                </a:tc>
                <a:tc>
                  <a:txBody>
                    <a:bodyPr/>
                    <a:lstStyle/>
                    <a:p>
                      <a:pPr algn="ctr"/>
                      <a:endParaRPr lang="en-US"/>
                    </a:p>
                  </a:txBody>
                  <a:tcPr marL="18000" marR="18000" marT="46800"/>
                </a:tc>
                <a:tc>
                  <a:txBody>
                    <a:bodyPr/>
                    <a:lstStyle/>
                    <a:p>
                      <a:pPr algn="ctr"/>
                      <a:r>
                        <a:rPr lang="en-US" dirty="0"/>
                        <a:t>✔✔︎✔︎✔︎✔︎✔︎✔✔︎✔︎✔︎✔︎✔︎</a:t>
                      </a:r>
                    </a:p>
                  </a:txBody>
                  <a:tcPr marL="18000" marR="18000" marT="46800"/>
                </a:tc>
                <a:tc>
                  <a:txBody>
                    <a:bodyPr/>
                    <a:lstStyle/>
                    <a:p>
                      <a:pPr algn="ctr"/>
                      <a:r>
                        <a:rPr lang="en-US" dirty="0"/>
                        <a:t>✔✔︎✔︎✔︎✔︎✔︎</a:t>
                      </a:r>
                    </a:p>
                  </a:txBody>
                  <a:tcPr marL="18000" marR="18000" marT="46800"/>
                </a:tc>
                <a:extLst>
                  <a:ext uri="{0D108BD9-81ED-4DB2-BD59-A6C34878D82A}">
                    <a16:rowId xmlns:a16="http://schemas.microsoft.com/office/drawing/2014/main" val="2493607199"/>
                  </a:ext>
                </a:extLst>
              </a:tr>
              <a:tr h="370840">
                <a:tc>
                  <a:txBody>
                    <a:bodyPr/>
                    <a:lstStyle/>
                    <a:p>
                      <a:r>
                        <a:rPr lang="en-US" dirty="0"/>
                        <a:t>Dai et al.                 </a:t>
                      </a:r>
                      <a:r>
                        <a:rPr lang="en-US" sz="1400" dirty="0"/>
                        <a:t>  (2017)</a:t>
                      </a:r>
                      <a:endParaRPr lang="en-US" dirty="0"/>
                    </a:p>
                  </a:txBody>
                  <a:tcPr marL="90000" marR="18000"/>
                </a:tc>
                <a:tc>
                  <a:txBody>
                    <a:bodyPr/>
                    <a:lstStyle/>
                    <a:p>
                      <a:pPr algn="ctr"/>
                      <a:r>
                        <a:rPr lang="en-US" dirty="0"/>
                        <a:t>✔✔︎✔︎✔︎✔︎✔︎</a:t>
                      </a:r>
                    </a:p>
                  </a:txBody>
                  <a:tcPr marL="18000" marR="18000"/>
                </a:tc>
                <a:tc>
                  <a:txBody>
                    <a:bodyPr/>
                    <a:lstStyle/>
                    <a:p>
                      <a:pPr algn="ctr"/>
                      <a:endParaRPr lang="en-US"/>
                    </a:p>
                  </a:txBody>
                  <a:tcPr marL="18000" marR="18000" marT="46800"/>
                </a:tc>
                <a:tc>
                  <a:txBody>
                    <a:bodyPr/>
                    <a:lstStyle/>
                    <a:p>
                      <a:pPr algn="ctr"/>
                      <a:r>
                        <a:rPr lang="en-US" dirty="0"/>
                        <a:t>✔✔︎✔︎✔︎✔︎✔︎</a:t>
                      </a:r>
                    </a:p>
                  </a:txBody>
                  <a:tcPr marL="18000" marR="18000" marT="46800"/>
                </a:tc>
                <a:tc>
                  <a:txBody>
                    <a:bodyPr/>
                    <a:lstStyle/>
                    <a:p>
                      <a:pPr algn="ctr"/>
                      <a:endParaRPr lang="en-US"/>
                    </a:p>
                  </a:txBody>
                  <a:tcPr marL="18000" marR="18000" marT="46800"/>
                </a:tc>
                <a:extLst>
                  <a:ext uri="{0D108BD9-81ED-4DB2-BD59-A6C34878D82A}">
                    <a16:rowId xmlns:a16="http://schemas.microsoft.com/office/drawing/2014/main" val="235440280"/>
                  </a:ext>
                </a:extLst>
              </a:tr>
              <a:tr h="370840">
                <a:tc>
                  <a:txBody>
                    <a:bodyPr/>
                    <a:lstStyle/>
                    <a:p>
                      <a:r>
                        <a:rPr lang="en-US" dirty="0"/>
                        <a:t>Josipovic et al.         </a:t>
                      </a:r>
                      <a:r>
                        <a:rPr lang="en-US" sz="1400" dirty="0"/>
                        <a:t>(2019)</a:t>
                      </a:r>
                      <a:endParaRPr lang="en-US" dirty="0"/>
                    </a:p>
                  </a:txBody>
                  <a:tcPr marL="90000" marR="18000"/>
                </a:tc>
                <a:tc>
                  <a:txBody>
                    <a:bodyPr/>
                    <a:lstStyle/>
                    <a:p>
                      <a:pPr algn="ctr"/>
                      <a:r>
                        <a:rPr lang="en-US" dirty="0"/>
                        <a:t>✔✔︎✔︎✔︎✔︎✔︎</a:t>
                      </a:r>
                    </a:p>
                  </a:txBody>
                  <a:tcPr marL="18000" marR="18000"/>
                </a:tc>
                <a:tc>
                  <a:txBody>
                    <a:bodyPr/>
                    <a:lstStyle/>
                    <a:p>
                      <a:pPr algn="ctr"/>
                      <a:r>
                        <a:rPr lang="en-US" dirty="0"/>
                        <a:t>✔✔︎✔︎✔︎✔︎✔︎</a:t>
                      </a:r>
                    </a:p>
                  </a:txBody>
                  <a:tcPr marL="18000" marR="18000" marT="46800"/>
                </a:tc>
                <a:tc>
                  <a:txBody>
                    <a:bodyPr/>
                    <a:lstStyle/>
                    <a:p>
                      <a:pPr algn="ctr"/>
                      <a:r>
                        <a:rPr lang="en-US" dirty="0"/>
                        <a:t>✔✔︎✔︎✔︎✔︎✔︎</a:t>
                      </a:r>
                    </a:p>
                  </a:txBody>
                  <a:tcPr marL="18000" marR="18000" marT="46800"/>
                </a:tc>
                <a:tc>
                  <a:txBody>
                    <a:bodyPr/>
                    <a:lstStyle/>
                    <a:p>
                      <a:pPr algn="ctr"/>
                      <a:endParaRPr lang="en-US"/>
                    </a:p>
                  </a:txBody>
                  <a:tcPr marL="18000" marR="18000" marT="46800"/>
                </a:tc>
                <a:extLst>
                  <a:ext uri="{0D108BD9-81ED-4DB2-BD59-A6C34878D82A}">
                    <a16:rowId xmlns:a16="http://schemas.microsoft.com/office/drawing/2014/main" val="1754158624"/>
                  </a:ext>
                </a:extLst>
              </a:tr>
              <a:tr h="370840">
                <a:tc>
                  <a:txBody>
                    <a:bodyPr/>
                    <a:lstStyle/>
                    <a:p>
                      <a:r>
                        <a:rPr lang="en-US" dirty="0"/>
                        <a:t>Our Approach</a:t>
                      </a:r>
                    </a:p>
                  </a:txBody>
                  <a:tcPr/>
                </a:tc>
                <a:tc>
                  <a:txBody>
                    <a:bodyPr/>
                    <a:lstStyle/>
                    <a:p>
                      <a:pPr algn="ctr"/>
                      <a:r>
                        <a:rPr lang="en-US" dirty="0"/>
                        <a:t>✔✔︎✔︎✔︎✔︎✔︎</a:t>
                      </a:r>
                    </a:p>
                  </a:txBody>
                  <a:tcPr marL="18000" marR="18000"/>
                </a:tc>
                <a:tc>
                  <a:txBody>
                    <a:bodyPr/>
                    <a:lstStyle/>
                    <a:p>
                      <a:pPr algn="ctr"/>
                      <a:r>
                        <a:rPr lang="en-US" dirty="0"/>
                        <a:t>✔✔︎✔︎✔︎✔︎✔︎</a:t>
                      </a:r>
                    </a:p>
                  </a:txBody>
                  <a:tcPr marL="18000" marR="18000" marT="46800"/>
                </a:tc>
                <a:tc>
                  <a:txBody>
                    <a:bodyPr/>
                    <a:lstStyle/>
                    <a:p>
                      <a:pPr algn="ctr"/>
                      <a:r>
                        <a:rPr lang="en-US" dirty="0"/>
                        <a:t>✔✔︎✔︎✔︎✔︎✔︎</a:t>
                      </a:r>
                    </a:p>
                  </a:txBody>
                  <a:tcPr marL="18000" marR="18000" marT="46800"/>
                </a:tc>
                <a:tc>
                  <a:txBody>
                    <a:bodyPr/>
                    <a:lstStyle/>
                    <a:p>
                      <a:pPr algn="ctr"/>
                      <a:r>
                        <a:rPr lang="en-US" dirty="0"/>
                        <a:t>✔✔︎✔︎✔︎✔︎✔︎</a:t>
                      </a:r>
                    </a:p>
                  </a:txBody>
                  <a:tcPr marL="18000" marR="18000" marT="46800"/>
                </a:tc>
                <a:extLst>
                  <a:ext uri="{0D108BD9-81ED-4DB2-BD59-A6C34878D82A}">
                    <a16:rowId xmlns:a16="http://schemas.microsoft.com/office/drawing/2014/main" val="3509166768"/>
                  </a:ext>
                </a:extLst>
              </a:tr>
            </a:tbl>
          </a:graphicData>
        </a:graphic>
      </p:graphicFrame>
      <p:sp>
        <p:nvSpPr>
          <p:cNvPr id="6" name="Slide Number Placeholder 5">
            <a:extLst>
              <a:ext uri="{FF2B5EF4-FFF2-40B4-BE49-F238E27FC236}">
                <a16:creationId xmlns:a16="http://schemas.microsoft.com/office/drawing/2014/main" id="{C70FB3A1-9F22-FE43-84FD-E4218C6EF34E}"/>
              </a:ext>
            </a:extLst>
          </p:cNvPr>
          <p:cNvSpPr>
            <a:spLocks noGrp="1"/>
          </p:cNvSpPr>
          <p:nvPr>
            <p:ph type="sldNum" sz="quarter" idx="12"/>
          </p:nvPr>
        </p:nvSpPr>
        <p:spPr/>
        <p:txBody>
          <a:bodyPr/>
          <a:lstStyle/>
          <a:p>
            <a:pPr>
              <a:defRPr/>
            </a:pPr>
            <a:fld id="{DBD9ECEC-04D6-3843-88DC-A7C45AC16B9C}" type="slidenum">
              <a:rPr lang="fr-FR" altLang="fr-FR" smtClean="0"/>
              <a:pPr>
                <a:defRPr/>
              </a:pPr>
              <a:t>36</a:t>
            </a:fld>
            <a:endParaRPr lang="fr-FR" altLang="fr-FR"/>
          </a:p>
        </p:txBody>
      </p:sp>
      <p:sp>
        <p:nvSpPr>
          <p:cNvPr id="12" name="Rectangular Callout 11">
            <a:extLst>
              <a:ext uri="{FF2B5EF4-FFF2-40B4-BE49-F238E27FC236}">
                <a16:creationId xmlns:a16="http://schemas.microsoft.com/office/drawing/2014/main" id="{D47F9A14-9EA0-1E46-86FA-A7FC1D5F773E}"/>
              </a:ext>
            </a:extLst>
          </p:cNvPr>
          <p:cNvSpPr/>
          <p:nvPr/>
        </p:nvSpPr>
        <p:spPr>
          <a:xfrm>
            <a:off x="3344708" y="3064858"/>
            <a:ext cx="3495759" cy="728283"/>
          </a:xfrm>
          <a:prstGeom prst="wedgeRectCallout">
            <a:avLst>
              <a:gd name="adj1" fmla="val -75463"/>
              <a:gd name="adj2" fmla="val 9472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Speculation + Dataflow</a:t>
            </a:r>
          </a:p>
        </p:txBody>
      </p:sp>
      <p:sp>
        <p:nvSpPr>
          <p:cNvPr id="9" name="Espace réservé du pied de page 4">
            <a:extLst>
              <a:ext uri="{FF2B5EF4-FFF2-40B4-BE49-F238E27FC236}">
                <a16:creationId xmlns:a16="http://schemas.microsoft.com/office/drawing/2014/main" id="{1051B114-3266-9544-8492-01F827D6DC62}"/>
              </a:ext>
            </a:extLst>
          </p:cNvPr>
          <p:cNvSpPr txBox="1">
            <a:spLocks/>
          </p:cNvSpPr>
          <p:nvPr/>
        </p:nvSpPr>
        <p:spPr>
          <a:xfrm>
            <a:off x="2722563" y="6356350"/>
            <a:ext cx="3516005" cy="365125"/>
          </a:xfrm>
          <a:prstGeom prst="rect">
            <a:avLst/>
          </a:prstGeom>
        </p:spPr>
        <p:txBody>
          <a:bodyPr/>
          <a:lstStyle>
            <a:defPPr>
              <a:defRPr lang="fr-FR"/>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pPr algn="ctr">
              <a:defRPr/>
            </a:pPr>
            <a:r>
              <a:rPr lang="fr-FR" dirty="0"/>
              <a:t>GDR SOC </a:t>
            </a:r>
          </a:p>
        </p:txBody>
      </p:sp>
    </p:spTree>
    <p:extLst>
      <p:ext uri="{BB962C8B-B14F-4D97-AF65-F5344CB8AC3E}">
        <p14:creationId xmlns:p14="http://schemas.microsoft.com/office/powerpoint/2010/main" val="97145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B19229C-AE06-5C49-8CC6-ECB1EA9D79B9}"/>
              </a:ext>
            </a:extLst>
          </p:cNvPr>
          <p:cNvSpPr>
            <a:spLocks noGrp="1"/>
          </p:cNvSpPr>
          <p:nvPr>
            <p:ph sz="half" idx="1"/>
          </p:nvPr>
        </p:nvSpPr>
        <p:spPr>
          <a:xfrm>
            <a:off x="457200" y="1415756"/>
            <a:ext cx="8229599" cy="4819877"/>
          </a:xfrm>
        </p:spPr>
        <p:txBody>
          <a:bodyPr/>
          <a:lstStyle/>
          <a:p>
            <a:r>
              <a:rPr lang="fr-FR" dirty="0"/>
              <a:t>Native speed cycle </a:t>
            </a:r>
            <a:r>
              <a:rPr lang="fr-FR" dirty="0" err="1"/>
              <a:t>accurate</a:t>
            </a:r>
            <a:r>
              <a:rPr lang="fr-FR" dirty="0"/>
              <a:t> simulation for free </a:t>
            </a:r>
          </a:p>
          <a:p>
            <a:pPr lvl="1"/>
            <a:r>
              <a:rPr lang="fr-FR" sz="2000" dirty="0" err="1"/>
              <a:t>Transformed</a:t>
            </a:r>
            <a:r>
              <a:rPr lang="fr-FR" sz="2000" dirty="0"/>
              <a:t> code </a:t>
            </a:r>
            <a:r>
              <a:rPr lang="fr-FR" sz="2000" dirty="0" err="1"/>
              <a:t>tracks</a:t>
            </a:r>
            <a:r>
              <a:rPr lang="fr-FR" sz="2000" dirty="0"/>
              <a:t> </a:t>
            </a:r>
            <a:r>
              <a:rPr lang="fr-FR" sz="2000" dirty="0" err="1"/>
              <a:t>actual</a:t>
            </a:r>
            <a:r>
              <a:rPr lang="fr-FR" sz="2000" dirty="0"/>
              <a:t>/</a:t>
            </a:r>
            <a:r>
              <a:rPr lang="fr-FR" sz="2000" dirty="0" err="1"/>
              <a:t>true</a:t>
            </a:r>
            <a:r>
              <a:rPr lang="fr-FR" sz="2000" dirty="0"/>
              <a:t> cycle count (variable </a:t>
            </a:r>
            <a:r>
              <a:rPr lang="fr-FR" sz="2000" b="1" dirty="0" err="1">
                <a:latin typeface="Courier" pitchFamily="2" charset="0"/>
              </a:rPr>
              <a:t>t</a:t>
            </a:r>
            <a:r>
              <a:rPr lang="fr-FR" sz="2000" dirty="0"/>
              <a:t>)</a:t>
            </a:r>
          </a:p>
          <a:p>
            <a:pPr lvl="1"/>
            <a:r>
              <a:rPr lang="fr-FR" sz="2000" dirty="0" err="1"/>
              <a:t>Run</a:t>
            </a:r>
            <a:r>
              <a:rPr lang="fr-FR" sz="2000" dirty="0"/>
              <a:t> C code and monitor values of </a:t>
            </a:r>
            <a:r>
              <a:rPr lang="fr-FR" sz="2000" b="1" dirty="0" err="1">
                <a:latin typeface="Courier" pitchFamily="2" charset="0"/>
              </a:rPr>
              <a:t>t</a:t>
            </a:r>
            <a:r>
              <a:rPr lang="fr-FR" sz="2000" dirty="0"/>
              <a:t> and </a:t>
            </a:r>
            <a:r>
              <a:rPr lang="fr-FR" sz="2000" dirty="0" err="1"/>
              <a:t>true</a:t>
            </a:r>
            <a:r>
              <a:rPr lang="fr-FR" sz="2000" dirty="0"/>
              <a:t> </a:t>
            </a:r>
            <a:r>
              <a:rPr lang="fr-FR" sz="2000" dirty="0" err="1"/>
              <a:t>loop</a:t>
            </a:r>
            <a:r>
              <a:rPr lang="fr-FR" sz="2000" dirty="0"/>
              <a:t> trip count </a:t>
            </a:r>
            <a:r>
              <a:rPr lang="fr-FR" sz="2000" b="1" dirty="0">
                <a:latin typeface="Courier" pitchFamily="2" charset="0"/>
              </a:rPr>
              <a:t>i</a:t>
            </a:r>
            <a:r>
              <a:rPr lang="fr-FR" sz="2000" dirty="0"/>
              <a:t> </a:t>
            </a:r>
          </a:p>
          <a:p>
            <a:pPr lvl="1"/>
            <a:endParaRPr lang="fr-FR" sz="1200" dirty="0"/>
          </a:p>
          <a:p>
            <a:pPr>
              <a:spcBef>
                <a:spcPts val="1176"/>
              </a:spcBef>
            </a:pPr>
            <a:endParaRPr lang="fr-FR" dirty="0"/>
          </a:p>
          <a:p>
            <a:pPr>
              <a:spcBef>
                <a:spcPts val="1176"/>
              </a:spcBef>
            </a:pPr>
            <a:endParaRPr lang="fr-FR" dirty="0"/>
          </a:p>
          <a:p>
            <a:pPr>
              <a:spcBef>
                <a:spcPts val="1176"/>
              </a:spcBef>
            </a:pPr>
            <a:endParaRPr lang="fr-FR" dirty="0"/>
          </a:p>
          <a:p>
            <a:pPr>
              <a:spcBef>
                <a:spcPts val="1176"/>
              </a:spcBef>
            </a:pPr>
            <a:endParaRPr lang="fr-FR" sz="3600" dirty="0"/>
          </a:p>
          <a:p>
            <a:pPr>
              <a:spcBef>
                <a:spcPts val="1176"/>
              </a:spcBef>
            </a:pPr>
            <a:r>
              <a:rPr lang="fr-FR" dirty="0" err="1"/>
              <a:t>Makes</a:t>
            </a:r>
            <a:r>
              <a:rPr lang="fr-FR" dirty="0"/>
              <a:t> Design </a:t>
            </a:r>
            <a:r>
              <a:rPr lang="fr-FR" dirty="0" err="1"/>
              <a:t>Space</a:t>
            </a:r>
            <a:r>
              <a:rPr lang="fr-FR" dirty="0"/>
              <a:t> Exploration </a:t>
            </a:r>
            <a:r>
              <a:rPr lang="fr-FR" dirty="0" err="1"/>
              <a:t>easier</a:t>
            </a:r>
            <a:endParaRPr lang="fr-FR" dirty="0"/>
          </a:p>
          <a:p>
            <a:pPr lvl="1"/>
            <a:r>
              <a:rPr lang="fr-FR" sz="2000" dirty="0" err="1"/>
              <a:t>Enables</a:t>
            </a:r>
            <a:r>
              <a:rPr lang="fr-FR" sz="2000" dirty="0"/>
              <a:t> </a:t>
            </a:r>
            <a:r>
              <a:rPr lang="fr-FR" sz="2000" dirty="0" err="1"/>
              <a:t>early</a:t>
            </a:r>
            <a:r>
              <a:rPr lang="fr-FR" sz="2000" dirty="0"/>
              <a:t> exploration of </a:t>
            </a:r>
            <a:r>
              <a:rPr lang="fr-FR" sz="2000" dirty="0" err="1"/>
              <a:t>speculation</a:t>
            </a:r>
            <a:r>
              <a:rPr lang="fr-FR" sz="2000" dirty="0"/>
              <a:t> scenarios</a:t>
            </a:r>
            <a:endParaRPr lang="fr-FR" sz="1200" dirty="0"/>
          </a:p>
          <a:p>
            <a:pPr lvl="1"/>
            <a:endParaRPr lang="fr-FR" dirty="0"/>
          </a:p>
          <a:p>
            <a:endParaRPr lang="fr-FR" dirty="0"/>
          </a:p>
          <a:p>
            <a:endParaRPr lang="fr-FR" dirty="0"/>
          </a:p>
        </p:txBody>
      </p:sp>
      <p:sp>
        <p:nvSpPr>
          <p:cNvPr id="5" name="Espace réservé du pied de page 4">
            <a:extLst>
              <a:ext uri="{FF2B5EF4-FFF2-40B4-BE49-F238E27FC236}">
                <a16:creationId xmlns:a16="http://schemas.microsoft.com/office/drawing/2014/main" id="{EE853F21-C772-7245-BB99-588CA19C3512}"/>
              </a:ext>
            </a:extLst>
          </p:cNvPr>
          <p:cNvSpPr>
            <a:spLocks noGrp="1"/>
          </p:cNvSpPr>
          <p:nvPr>
            <p:ph type="ftr" sz="quarter" idx="15"/>
          </p:nvPr>
        </p:nvSpPr>
        <p:spPr>
          <a:xfrm>
            <a:off x="2722563" y="6356350"/>
            <a:ext cx="3516005" cy="365125"/>
          </a:xfrm>
        </p:spPr>
        <p:txBody>
          <a:bodyPr/>
          <a:lstStyle/>
          <a:p>
            <a:pPr>
              <a:defRPr/>
            </a:pPr>
            <a:r>
              <a:rPr lang="fr-FR" dirty="0"/>
              <a:t>Journée Calcul – GDR ISIS </a:t>
            </a:r>
          </a:p>
          <a:p>
            <a:pPr>
              <a:defRPr/>
            </a:pPr>
            <a:r>
              <a:rPr lang="fr-FR" dirty="0"/>
              <a:t> </a:t>
            </a:r>
          </a:p>
        </p:txBody>
      </p:sp>
      <p:sp>
        <p:nvSpPr>
          <p:cNvPr id="6" name="Espace réservé du numéro de diapositive 5">
            <a:extLst>
              <a:ext uri="{FF2B5EF4-FFF2-40B4-BE49-F238E27FC236}">
                <a16:creationId xmlns:a16="http://schemas.microsoft.com/office/drawing/2014/main" id="{E5D2232F-B026-334D-9596-CB1A3494D5DC}"/>
              </a:ext>
            </a:extLst>
          </p:cNvPr>
          <p:cNvSpPr>
            <a:spLocks noGrp="1"/>
          </p:cNvSpPr>
          <p:nvPr>
            <p:ph type="sldNum" sz="quarter" idx="16"/>
          </p:nvPr>
        </p:nvSpPr>
        <p:spPr/>
        <p:txBody>
          <a:bodyPr/>
          <a:lstStyle/>
          <a:p>
            <a:pPr>
              <a:defRPr/>
            </a:pPr>
            <a:fld id="{76278404-3A45-144A-B4CB-24634C9936A8}" type="slidenum">
              <a:rPr lang="fr-FR" altLang="fr-FR" smtClean="0"/>
              <a:pPr>
                <a:defRPr/>
              </a:pPr>
              <a:t>37</a:t>
            </a:fld>
            <a:endParaRPr lang="fr-FR" altLang="fr-FR"/>
          </a:p>
        </p:txBody>
      </p:sp>
      <p:sp>
        <p:nvSpPr>
          <p:cNvPr id="7" name="Titre 6">
            <a:extLst>
              <a:ext uri="{FF2B5EF4-FFF2-40B4-BE49-F238E27FC236}">
                <a16:creationId xmlns:a16="http://schemas.microsoft.com/office/drawing/2014/main" id="{4B5E4AE4-5088-3B4B-B367-4B27879F1030}"/>
              </a:ext>
            </a:extLst>
          </p:cNvPr>
          <p:cNvSpPr>
            <a:spLocks noGrp="1"/>
          </p:cNvSpPr>
          <p:nvPr>
            <p:ph type="title"/>
          </p:nvPr>
        </p:nvSpPr>
        <p:spPr/>
        <p:txBody>
          <a:bodyPr/>
          <a:lstStyle/>
          <a:p>
            <a:r>
              <a:rPr lang="fr-FR" dirty="0" err="1"/>
              <a:t>Side</a:t>
            </a:r>
            <a:r>
              <a:rPr lang="fr-FR" dirty="0"/>
              <a:t> </a:t>
            </a:r>
            <a:r>
              <a:rPr lang="fr-FR" dirty="0" err="1"/>
              <a:t>benefits</a:t>
            </a:r>
            <a:r>
              <a:rPr lang="fr-FR" dirty="0"/>
              <a:t> : simulation speed</a:t>
            </a:r>
          </a:p>
        </p:txBody>
      </p:sp>
      <p:sp>
        <p:nvSpPr>
          <p:cNvPr id="8" name="Rectangle 7">
            <a:extLst>
              <a:ext uri="{FF2B5EF4-FFF2-40B4-BE49-F238E27FC236}">
                <a16:creationId xmlns:a16="http://schemas.microsoft.com/office/drawing/2014/main" id="{174B94AB-B917-8B46-95A0-405499D87EA9}"/>
              </a:ext>
            </a:extLst>
          </p:cNvPr>
          <p:cNvSpPr/>
          <p:nvPr/>
        </p:nvSpPr>
        <p:spPr>
          <a:xfrm>
            <a:off x="2016404" y="2620320"/>
            <a:ext cx="5572743" cy="2169825"/>
          </a:xfrm>
          <a:prstGeom prst="rect">
            <a:avLst/>
          </a:prstGeom>
          <a:solidFill>
            <a:srgbClr val="FFFFFF"/>
          </a:solidFill>
        </p:spPr>
        <p:txBody>
          <a:bodyPr wrap="square">
            <a:spAutoFit/>
          </a:bodyPr>
          <a:lstStyle/>
          <a:p>
            <a:pPr>
              <a:spcBef>
                <a:spcPts val="149"/>
              </a:spcBef>
            </a:pPr>
            <a:r>
              <a:rPr lang="fr-FR" sz="1400" b="1" dirty="0">
                <a:solidFill>
                  <a:srgbClr val="7F0055"/>
                </a:solidFill>
                <a:latin typeface="Courier New" panose="02070309020205020404" pitchFamily="49" charset="0"/>
                <a:cs typeface="Courier New" panose="02070309020205020404" pitchFamily="49" charset="0"/>
              </a:rPr>
              <a:t>do</a:t>
            </a:r>
            <a:r>
              <a:rPr lang="fr-FR" sz="1400" b="1" dirty="0">
                <a:latin typeface="Courier New" panose="02070309020205020404" pitchFamily="49" charset="0"/>
                <a:cs typeface="Courier New" panose="02070309020205020404" pitchFamily="49" charset="0"/>
              </a:rPr>
              <a:t> {</a:t>
            </a:r>
          </a:p>
          <a:p>
            <a:pPr>
              <a:spcBef>
                <a:spcPts val="149"/>
              </a:spcBef>
              <a:spcAft>
                <a:spcPts val="448"/>
              </a:spcAft>
            </a:pP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400" b="1" dirty="0">
                <a:latin typeface="Courier New" panose="02070309020205020404" pitchFamily="49" charset="0"/>
                <a:cs typeface="Courier New" panose="02070309020205020404" pitchFamily="49" charset="0"/>
              </a:rPr>
              <a:t>    if (</a:t>
            </a:r>
            <a:r>
              <a:rPr lang="fr-FR" sz="1400" b="1" dirty="0" err="1">
                <a:solidFill>
                  <a:srgbClr val="FF0000"/>
                </a:solidFill>
                <a:latin typeface="Courier New" panose="02070309020205020404" pitchFamily="49" charset="0"/>
                <a:cs typeface="Courier New" panose="02070309020205020404" pitchFamily="49" charset="0"/>
              </a:rPr>
              <a:t>cs.commit</a:t>
            </a: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800" b="1" dirty="0">
                <a:solidFill>
                  <a:srgbClr val="008F00"/>
                </a:solidFill>
                <a:latin typeface="Courier New" panose="02070309020205020404" pitchFamily="49" charset="0"/>
                <a:cs typeface="Courier New" panose="02070309020205020404" pitchFamily="49" charset="0"/>
              </a:rPr>
              <a:t>       i++;</a:t>
            </a:r>
          </a:p>
          <a:p>
            <a:pPr>
              <a:spcBef>
                <a:spcPts val="149"/>
              </a:spcBef>
              <a:spcAft>
                <a:spcPts val="149"/>
              </a:spcAft>
            </a:pP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800" b="1" dirty="0">
                <a:solidFill>
                  <a:srgbClr val="008F00"/>
                </a:solidFill>
                <a:latin typeface="Courier New" panose="02070309020205020404" pitchFamily="49" charset="0"/>
                <a:cs typeface="Courier New" panose="02070309020205020404" pitchFamily="49" charset="0"/>
              </a:rPr>
              <a:t>   </a:t>
            </a:r>
            <a:r>
              <a:rPr lang="fr-FR" sz="1800" b="1" dirty="0" err="1">
                <a:solidFill>
                  <a:srgbClr val="008F00"/>
                </a:solidFill>
                <a:latin typeface="Courier New" panose="02070309020205020404" pitchFamily="49" charset="0"/>
                <a:cs typeface="Courier New" panose="02070309020205020404" pitchFamily="49" charset="0"/>
              </a:rPr>
              <a:t>t</a:t>
            </a:r>
            <a:r>
              <a:rPr lang="fr-FR" sz="1800" b="1" dirty="0">
                <a:solidFill>
                  <a:srgbClr val="008F00"/>
                </a:solidFill>
                <a:latin typeface="Courier New" panose="02070309020205020404" pitchFamily="49" charset="0"/>
                <a:cs typeface="Courier New" panose="02070309020205020404" pitchFamily="49" charset="0"/>
              </a:rPr>
              <a:t>++;</a:t>
            </a:r>
            <a:endParaRPr lang="fr-FR" sz="1400" b="1" dirty="0">
              <a:solidFill>
                <a:srgbClr val="008F00"/>
              </a:solidFill>
              <a:latin typeface="Courier New" panose="02070309020205020404" pitchFamily="49" charset="0"/>
              <a:cs typeface="Courier New" panose="02070309020205020404" pitchFamily="49" charset="0"/>
            </a:endParaRPr>
          </a:p>
          <a:p>
            <a:pPr>
              <a:spcBef>
                <a:spcPts val="299"/>
              </a:spcBef>
              <a:spcAft>
                <a:spcPts val="598"/>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(!(x &amp;&amp; </a:t>
            </a:r>
            <a:r>
              <a:rPr lang="fr-FR" sz="1400" b="1" dirty="0" err="1">
                <a:solidFill>
                  <a:srgbClr val="FF0000"/>
                </a:solidFill>
                <a:latin typeface="Courier New" panose="02070309020205020404" pitchFamily="49" charset="0"/>
                <a:cs typeface="Courier New" panose="02070309020205020404" pitchFamily="49" charset="0"/>
              </a:rPr>
              <a:t>cs.commit</a:t>
            </a:r>
            <a:r>
              <a:rPr lang="fr-FR" sz="1400" b="1" dirty="0">
                <a:latin typeface="Courier New" panose="02070309020205020404" pitchFamily="49" charset="0"/>
                <a:cs typeface="Courier New" panose="02070309020205020404" pitchFamily="49" charset="0"/>
              </a:rPr>
              <a:t>));</a:t>
            </a:r>
          </a:p>
        </p:txBody>
      </p:sp>
      <p:sp>
        <p:nvSpPr>
          <p:cNvPr id="4" name="Bulle rectangulaire à coins arrondis 3">
            <a:extLst>
              <a:ext uri="{FF2B5EF4-FFF2-40B4-BE49-F238E27FC236}">
                <a16:creationId xmlns:a16="http://schemas.microsoft.com/office/drawing/2014/main" id="{B42A0FB3-B527-0847-B3B5-2052873889DC}"/>
              </a:ext>
            </a:extLst>
          </p:cNvPr>
          <p:cNvSpPr/>
          <p:nvPr/>
        </p:nvSpPr>
        <p:spPr>
          <a:xfrm>
            <a:off x="5333564" y="3214337"/>
            <a:ext cx="1810008" cy="694746"/>
          </a:xfrm>
          <a:prstGeom prst="wedgeRoundRectCallout">
            <a:avLst>
              <a:gd name="adj1" fmla="val -142704"/>
              <a:gd name="adj2" fmla="val 1900"/>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Original </a:t>
            </a:r>
            <a:r>
              <a:rPr lang="fr-FR" sz="1600" dirty="0" err="1">
                <a:solidFill>
                  <a:schemeClr val="tx1"/>
                </a:solidFill>
              </a:rPr>
              <a:t>loop</a:t>
            </a:r>
            <a:r>
              <a:rPr lang="fr-FR" sz="1600" dirty="0">
                <a:solidFill>
                  <a:schemeClr val="tx1"/>
                </a:solidFill>
              </a:rPr>
              <a:t> </a:t>
            </a:r>
            <a:r>
              <a:rPr lang="fr-FR" sz="1600" dirty="0" err="1">
                <a:solidFill>
                  <a:schemeClr val="tx1"/>
                </a:solidFill>
              </a:rPr>
              <a:t>counter</a:t>
            </a:r>
            <a:r>
              <a:rPr lang="fr-FR" sz="1600" dirty="0">
                <a:solidFill>
                  <a:schemeClr val="tx1"/>
                </a:solidFill>
              </a:rPr>
              <a:t> </a:t>
            </a:r>
          </a:p>
        </p:txBody>
      </p:sp>
      <p:sp>
        <p:nvSpPr>
          <p:cNvPr id="9" name="Bulle rectangulaire à coins arrondis 8">
            <a:extLst>
              <a:ext uri="{FF2B5EF4-FFF2-40B4-BE49-F238E27FC236}">
                <a16:creationId xmlns:a16="http://schemas.microsoft.com/office/drawing/2014/main" id="{3CCCB74B-BFE0-EE43-91A1-38C9D8E1AC48}"/>
              </a:ext>
            </a:extLst>
          </p:cNvPr>
          <p:cNvSpPr/>
          <p:nvPr/>
        </p:nvSpPr>
        <p:spPr>
          <a:xfrm>
            <a:off x="5337304" y="4114040"/>
            <a:ext cx="1802528" cy="694746"/>
          </a:xfrm>
          <a:prstGeom prst="wedgeRoundRectCallout">
            <a:avLst>
              <a:gd name="adj1" fmla="val -174652"/>
              <a:gd name="adj2" fmla="val -18283"/>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a:solidFill>
                  <a:schemeClr val="tx1"/>
                </a:solidFill>
              </a:rPr>
              <a:t>Speculative</a:t>
            </a:r>
            <a:r>
              <a:rPr lang="fr-FR" sz="1600" dirty="0">
                <a:solidFill>
                  <a:schemeClr val="tx1"/>
                </a:solidFill>
              </a:rPr>
              <a:t> </a:t>
            </a:r>
            <a:r>
              <a:rPr lang="fr-FR" sz="1600" dirty="0" err="1">
                <a:solidFill>
                  <a:schemeClr val="tx1"/>
                </a:solidFill>
              </a:rPr>
              <a:t>loop</a:t>
            </a:r>
            <a:r>
              <a:rPr lang="fr-FR" sz="1600" dirty="0">
                <a:solidFill>
                  <a:schemeClr val="tx1"/>
                </a:solidFill>
              </a:rPr>
              <a:t> </a:t>
            </a:r>
            <a:r>
              <a:rPr lang="fr-FR" sz="1600" dirty="0" err="1">
                <a:solidFill>
                  <a:schemeClr val="tx1"/>
                </a:solidFill>
              </a:rPr>
              <a:t>counter</a:t>
            </a:r>
            <a:endParaRPr lang="fr-FR" sz="1600" dirty="0">
              <a:solidFill>
                <a:schemeClr val="tx1"/>
              </a:solidFill>
            </a:endParaRPr>
          </a:p>
        </p:txBody>
      </p:sp>
    </p:spTree>
    <p:extLst>
      <p:ext uri="{BB962C8B-B14F-4D97-AF65-F5344CB8AC3E}">
        <p14:creationId xmlns:p14="http://schemas.microsoft.com/office/powerpoint/2010/main" val="40752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4"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20CEE4E7-2700-8D4E-B992-4F1717B746FB}"/>
              </a:ext>
            </a:extLst>
          </p:cNvPr>
          <p:cNvGrpSpPr/>
          <p:nvPr/>
        </p:nvGrpSpPr>
        <p:grpSpPr>
          <a:xfrm>
            <a:off x="4391983" y="3620481"/>
            <a:ext cx="4115594" cy="1741259"/>
            <a:chOff x="4391983" y="3751108"/>
            <a:chExt cx="4115594" cy="1741259"/>
          </a:xfrm>
        </p:grpSpPr>
        <p:sp>
          <p:nvSpPr>
            <p:cNvPr id="3" name="Rectangle : coins arrondis 2">
              <a:extLst>
                <a:ext uri="{FF2B5EF4-FFF2-40B4-BE49-F238E27FC236}">
                  <a16:creationId xmlns:a16="http://schemas.microsoft.com/office/drawing/2014/main" id="{4AD7DA44-0F8F-E54D-A5D3-4EA37ADFCBEF}"/>
                </a:ext>
              </a:extLst>
            </p:cNvPr>
            <p:cNvSpPr/>
            <p:nvPr/>
          </p:nvSpPr>
          <p:spPr>
            <a:xfrm>
              <a:off x="4960971" y="3961489"/>
              <a:ext cx="1978730" cy="298014"/>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0" name="ZoneTexte 29">
              <a:extLst>
                <a:ext uri="{FF2B5EF4-FFF2-40B4-BE49-F238E27FC236}">
                  <a16:creationId xmlns:a16="http://schemas.microsoft.com/office/drawing/2014/main" id="{1FA4D2EF-93E2-F546-8D4E-2188030E1828}"/>
                </a:ext>
              </a:extLst>
            </p:cNvPr>
            <p:cNvSpPr txBox="1"/>
            <p:nvPr/>
          </p:nvSpPr>
          <p:spPr>
            <a:xfrm>
              <a:off x="7326089" y="3929927"/>
              <a:ext cx="1181488" cy="369332"/>
            </a:xfrm>
            <a:prstGeom prst="rect">
              <a:avLst/>
            </a:prstGeom>
            <a:noFill/>
          </p:spPr>
          <p:txBody>
            <a:bodyPr wrap="square" rtlCol="0">
              <a:spAutoFit/>
            </a:bodyPr>
            <a:lstStyle/>
            <a:p>
              <a:r>
                <a:rPr lang="fr-FR" sz="1800" b="1" dirty="0">
                  <a:solidFill>
                    <a:srgbClr val="C00000"/>
                  </a:solidFill>
                </a:rPr>
                <a:t>slow </a:t>
              </a:r>
              <a:r>
                <a:rPr lang="fr-FR" sz="1800" b="1" dirty="0" err="1">
                  <a:solidFill>
                    <a:srgbClr val="C00000"/>
                  </a:solidFill>
                </a:rPr>
                <a:t>path</a:t>
              </a:r>
              <a:r>
                <a:rPr lang="fr-FR" sz="1800" b="1" dirty="0">
                  <a:solidFill>
                    <a:srgbClr val="C00000"/>
                  </a:solidFill>
                </a:rPr>
                <a:t> </a:t>
              </a:r>
              <a:endParaRPr lang="fr-FR" sz="1800" dirty="0"/>
            </a:p>
          </p:txBody>
        </p:sp>
        <p:cxnSp>
          <p:nvCxnSpPr>
            <p:cNvPr id="8" name="Connecteur droit avec flèche 7">
              <a:extLst>
                <a:ext uri="{FF2B5EF4-FFF2-40B4-BE49-F238E27FC236}">
                  <a16:creationId xmlns:a16="http://schemas.microsoft.com/office/drawing/2014/main" id="{B9963D35-B8B9-BB4D-B37E-22E391DB2606}"/>
                </a:ext>
              </a:extLst>
            </p:cNvPr>
            <p:cNvCxnSpPr>
              <a:cxnSpLocks/>
              <a:stCxn id="30" idx="1"/>
            </p:cNvCxnSpPr>
            <p:nvPr/>
          </p:nvCxnSpPr>
          <p:spPr>
            <a:xfrm flipH="1">
              <a:off x="6939701" y="4114593"/>
              <a:ext cx="3863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Forme libre 27">
              <a:extLst>
                <a:ext uri="{FF2B5EF4-FFF2-40B4-BE49-F238E27FC236}">
                  <a16:creationId xmlns:a16="http://schemas.microsoft.com/office/drawing/2014/main" id="{942569D5-EC0A-2047-809F-1668D4BA239D}"/>
                </a:ext>
              </a:extLst>
            </p:cNvPr>
            <p:cNvSpPr/>
            <p:nvPr/>
          </p:nvSpPr>
          <p:spPr>
            <a:xfrm flipH="1">
              <a:off x="4391983" y="3751108"/>
              <a:ext cx="1182003" cy="1741259"/>
            </a:xfrm>
            <a:custGeom>
              <a:avLst/>
              <a:gdLst>
                <a:gd name="connsiteX0" fmla="*/ 977462 w 1841188"/>
                <a:gd name="connsiteY0" fmla="*/ 189209 h 802374"/>
                <a:gd name="connsiteX1" fmla="*/ 1271752 w 1841188"/>
                <a:gd name="connsiteY1" fmla="*/ 23 h 802374"/>
                <a:gd name="connsiteX2" fmla="*/ 1839310 w 1841188"/>
                <a:gd name="connsiteY2" fmla="*/ 199719 h 802374"/>
                <a:gd name="connsiteX3" fmla="*/ 1397876 w 1841188"/>
                <a:gd name="connsiteY3" fmla="*/ 777788 h 802374"/>
                <a:gd name="connsiteX4" fmla="*/ 0 w 1841188"/>
                <a:gd name="connsiteY4" fmla="*/ 641154 h 802374"/>
                <a:gd name="connsiteX0" fmla="*/ 977462 w 1841188"/>
                <a:gd name="connsiteY0" fmla="*/ 189209 h 825125"/>
                <a:gd name="connsiteX1" fmla="*/ 1271752 w 1841188"/>
                <a:gd name="connsiteY1" fmla="*/ 23 h 825125"/>
                <a:gd name="connsiteX2" fmla="*/ 1839310 w 1841188"/>
                <a:gd name="connsiteY2" fmla="*/ 199719 h 825125"/>
                <a:gd name="connsiteX3" fmla="*/ 1397876 w 1841188"/>
                <a:gd name="connsiteY3" fmla="*/ 777788 h 825125"/>
                <a:gd name="connsiteX4" fmla="*/ 0 w 1841188"/>
                <a:gd name="connsiteY4" fmla="*/ 641154 h 825125"/>
                <a:gd name="connsiteX0" fmla="*/ 977462 w 1839948"/>
                <a:gd name="connsiteY0" fmla="*/ 189209 h 811653"/>
                <a:gd name="connsiteX1" fmla="*/ 1271752 w 1839948"/>
                <a:gd name="connsiteY1" fmla="*/ 23 h 811653"/>
                <a:gd name="connsiteX2" fmla="*/ 1839310 w 1839948"/>
                <a:gd name="connsiteY2" fmla="*/ 199719 h 811653"/>
                <a:gd name="connsiteX3" fmla="*/ 1351397 w 1839948"/>
                <a:gd name="connsiteY3" fmla="*/ 756767 h 811653"/>
                <a:gd name="connsiteX4" fmla="*/ 0 w 1839948"/>
                <a:gd name="connsiteY4" fmla="*/ 641154 h 811653"/>
                <a:gd name="connsiteX0" fmla="*/ 977462 w 1724283"/>
                <a:gd name="connsiteY0" fmla="*/ 189277 h 810983"/>
                <a:gd name="connsiteX1" fmla="*/ 1271752 w 1724283"/>
                <a:gd name="connsiteY1" fmla="*/ 91 h 810983"/>
                <a:gd name="connsiteX2" fmla="*/ 1723110 w 1724283"/>
                <a:gd name="connsiteY2" fmla="*/ 210298 h 810983"/>
                <a:gd name="connsiteX3" fmla="*/ 1351397 w 1724283"/>
                <a:gd name="connsiteY3" fmla="*/ 756835 h 810983"/>
                <a:gd name="connsiteX4" fmla="*/ 0 w 1724283"/>
                <a:gd name="connsiteY4" fmla="*/ 641222 h 810983"/>
                <a:gd name="connsiteX0" fmla="*/ 977462 w 1723166"/>
                <a:gd name="connsiteY0" fmla="*/ 189277 h 810983"/>
                <a:gd name="connsiteX1" fmla="*/ 1376331 w 1723166"/>
                <a:gd name="connsiteY1" fmla="*/ 91 h 810983"/>
                <a:gd name="connsiteX2" fmla="*/ 1723110 w 1723166"/>
                <a:gd name="connsiteY2" fmla="*/ 210298 h 810983"/>
                <a:gd name="connsiteX3" fmla="*/ 1351397 w 1723166"/>
                <a:gd name="connsiteY3" fmla="*/ 756835 h 810983"/>
                <a:gd name="connsiteX4" fmla="*/ 0 w 1723166"/>
                <a:gd name="connsiteY4" fmla="*/ 641222 h 810983"/>
                <a:gd name="connsiteX0" fmla="*/ 1000702 w 1746406"/>
                <a:gd name="connsiteY0" fmla="*/ 189277 h 810983"/>
                <a:gd name="connsiteX1" fmla="*/ 1399571 w 1746406"/>
                <a:gd name="connsiteY1" fmla="*/ 91 h 810983"/>
                <a:gd name="connsiteX2" fmla="*/ 1746350 w 1746406"/>
                <a:gd name="connsiteY2" fmla="*/ 210298 h 810983"/>
                <a:gd name="connsiteX3" fmla="*/ 1374637 w 1746406"/>
                <a:gd name="connsiteY3" fmla="*/ 756835 h 810983"/>
                <a:gd name="connsiteX4" fmla="*/ 0 w 1746406"/>
                <a:gd name="connsiteY4" fmla="*/ 641222 h 810983"/>
                <a:gd name="connsiteX0" fmla="*/ 1000702 w 1747692"/>
                <a:gd name="connsiteY0" fmla="*/ 189277 h 831594"/>
                <a:gd name="connsiteX1" fmla="*/ 1399571 w 1747692"/>
                <a:gd name="connsiteY1" fmla="*/ 91 h 831594"/>
                <a:gd name="connsiteX2" fmla="*/ 1746350 w 1747692"/>
                <a:gd name="connsiteY2" fmla="*/ 210298 h 831594"/>
                <a:gd name="connsiteX3" fmla="*/ 1270057 w 1747692"/>
                <a:gd name="connsiteY3" fmla="*/ 788366 h 831594"/>
                <a:gd name="connsiteX4" fmla="*/ 0 w 1747692"/>
                <a:gd name="connsiteY4" fmla="*/ 641222 h 831594"/>
                <a:gd name="connsiteX0" fmla="*/ 1000702 w 1747692"/>
                <a:gd name="connsiteY0" fmla="*/ 192459 h 825513"/>
                <a:gd name="connsiteX1" fmla="*/ 1399571 w 1747692"/>
                <a:gd name="connsiteY1" fmla="*/ 3273 h 825513"/>
                <a:gd name="connsiteX2" fmla="*/ 1746350 w 1747692"/>
                <a:gd name="connsiteY2" fmla="*/ 339604 h 825513"/>
                <a:gd name="connsiteX3" fmla="*/ 1270057 w 1747692"/>
                <a:gd name="connsiteY3" fmla="*/ 791548 h 825513"/>
                <a:gd name="connsiteX4" fmla="*/ 0 w 1747692"/>
                <a:gd name="connsiteY4" fmla="*/ 644404 h 825513"/>
                <a:gd name="connsiteX0" fmla="*/ 1000702 w 1749181"/>
                <a:gd name="connsiteY0" fmla="*/ 141798 h 774852"/>
                <a:gd name="connsiteX1" fmla="*/ 1446051 w 1749181"/>
                <a:gd name="connsiteY1" fmla="*/ 5164 h 774852"/>
                <a:gd name="connsiteX2" fmla="*/ 1746350 w 1749181"/>
                <a:gd name="connsiteY2" fmla="*/ 288943 h 774852"/>
                <a:gd name="connsiteX3" fmla="*/ 1270057 w 1749181"/>
                <a:gd name="connsiteY3" fmla="*/ 740887 h 774852"/>
                <a:gd name="connsiteX4" fmla="*/ 0 w 1749181"/>
                <a:gd name="connsiteY4" fmla="*/ 593743 h 774852"/>
                <a:gd name="connsiteX0" fmla="*/ 569265 w 1750390"/>
                <a:gd name="connsiteY0" fmla="*/ 174055 h 772060"/>
                <a:gd name="connsiteX1" fmla="*/ 1446051 w 1750390"/>
                <a:gd name="connsiteY1" fmla="*/ 2372 h 772060"/>
                <a:gd name="connsiteX2" fmla="*/ 1746350 w 1750390"/>
                <a:gd name="connsiteY2" fmla="*/ 286151 h 772060"/>
                <a:gd name="connsiteX3" fmla="*/ 1270057 w 1750390"/>
                <a:gd name="connsiteY3" fmla="*/ 738095 h 772060"/>
                <a:gd name="connsiteX4" fmla="*/ 0 w 1750390"/>
                <a:gd name="connsiteY4" fmla="*/ 590951 h 772060"/>
                <a:gd name="connsiteX0" fmla="*/ 569265 w 1746355"/>
                <a:gd name="connsiteY0" fmla="*/ 78895 h 676900"/>
                <a:gd name="connsiteX1" fmla="*/ 1263018 w 1746355"/>
                <a:gd name="connsiteY1" fmla="*/ 12361 h 676900"/>
                <a:gd name="connsiteX2" fmla="*/ 1746350 w 1746355"/>
                <a:gd name="connsiteY2" fmla="*/ 190991 h 676900"/>
                <a:gd name="connsiteX3" fmla="*/ 1270057 w 1746355"/>
                <a:gd name="connsiteY3" fmla="*/ 642935 h 676900"/>
                <a:gd name="connsiteX4" fmla="*/ 0 w 1746355"/>
                <a:gd name="connsiteY4" fmla="*/ 495791 h 676900"/>
                <a:gd name="connsiteX0" fmla="*/ 569265 w 1576413"/>
                <a:gd name="connsiteY0" fmla="*/ 89247 h 676996"/>
                <a:gd name="connsiteX1" fmla="*/ 1263018 w 1576413"/>
                <a:gd name="connsiteY1" fmla="*/ 22713 h 676996"/>
                <a:gd name="connsiteX2" fmla="*/ 1576391 w 1576413"/>
                <a:gd name="connsiteY2" fmla="*/ 341542 h 676996"/>
                <a:gd name="connsiteX3" fmla="*/ 1270057 w 1576413"/>
                <a:gd name="connsiteY3" fmla="*/ 653287 h 676996"/>
                <a:gd name="connsiteX4" fmla="*/ 0 w 1576413"/>
                <a:gd name="connsiteY4" fmla="*/ 506143 h 676996"/>
                <a:gd name="connsiteX0" fmla="*/ 569265 w 1576552"/>
                <a:gd name="connsiteY0" fmla="*/ 72202 h 659951"/>
                <a:gd name="connsiteX1" fmla="*/ 1249943 w 1576552"/>
                <a:gd name="connsiteY1" fmla="*/ 31956 h 659951"/>
                <a:gd name="connsiteX2" fmla="*/ 1576391 w 1576552"/>
                <a:gd name="connsiteY2" fmla="*/ 324497 h 659951"/>
                <a:gd name="connsiteX3" fmla="*/ 1270057 w 1576552"/>
                <a:gd name="connsiteY3" fmla="*/ 636242 h 659951"/>
                <a:gd name="connsiteX4" fmla="*/ 0 w 1576552"/>
                <a:gd name="connsiteY4" fmla="*/ 489098 h 659951"/>
                <a:gd name="connsiteX0" fmla="*/ 569265 w 1499574"/>
                <a:gd name="connsiteY0" fmla="*/ 66913 h 660424"/>
                <a:gd name="connsiteX1" fmla="*/ 1249943 w 1499574"/>
                <a:gd name="connsiteY1" fmla="*/ 26667 h 660424"/>
                <a:gd name="connsiteX2" fmla="*/ 1497949 w 1499574"/>
                <a:gd name="connsiteY2" fmla="*/ 240346 h 660424"/>
                <a:gd name="connsiteX3" fmla="*/ 1270057 w 1499574"/>
                <a:gd name="connsiteY3" fmla="*/ 630953 h 660424"/>
                <a:gd name="connsiteX4" fmla="*/ 0 w 1499574"/>
                <a:gd name="connsiteY4" fmla="*/ 483809 h 660424"/>
                <a:gd name="connsiteX0" fmla="*/ 569265 w 1552723"/>
                <a:gd name="connsiteY0" fmla="*/ 66913 h 633718"/>
                <a:gd name="connsiteX1" fmla="*/ 1249943 w 1552723"/>
                <a:gd name="connsiteY1" fmla="*/ 26667 h 633718"/>
                <a:gd name="connsiteX2" fmla="*/ 1497949 w 1552723"/>
                <a:gd name="connsiteY2" fmla="*/ 240346 h 633718"/>
                <a:gd name="connsiteX3" fmla="*/ 1400795 w 1552723"/>
                <a:gd name="connsiteY3" fmla="*/ 587141 h 633718"/>
                <a:gd name="connsiteX4" fmla="*/ 0 w 1552723"/>
                <a:gd name="connsiteY4" fmla="*/ 483809 h 633718"/>
                <a:gd name="connsiteX0" fmla="*/ 569265 w 1528484"/>
                <a:gd name="connsiteY0" fmla="*/ 66913 h 666140"/>
                <a:gd name="connsiteX1" fmla="*/ 1249943 w 1528484"/>
                <a:gd name="connsiteY1" fmla="*/ 26667 h 666140"/>
                <a:gd name="connsiteX2" fmla="*/ 1497949 w 1528484"/>
                <a:gd name="connsiteY2" fmla="*/ 240346 h 666140"/>
                <a:gd name="connsiteX3" fmla="*/ 1400795 w 1528484"/>
                <a:gd name="connsiteY3" fmla="*/ 587141 h 666140"/>
                <a:gd name="connsiteX4" fmla="*/ 0 w 1528484"/>
                <a:gd name="connsiteY4" fmla="*/ 483809 h 666140"/>
                <a:gd name="connsiteX0" fmla="*/ 569265 w 1504487"/>
                <a:gd name="connsiteY0" fmla="*/ 66913 h 645854"/>
                <a:gd name="connsiteX1" fmla="*/ 1249943 w 1504487"/>
                <a:gd name="connsiteY1" fmla="*/ 26667 h 645854"/>
                <a:gd name="connsiteX2" fmla="*/ 1497949 w 1504487"/>
                <a:gd name="connsiteY2" fmla="*/ 240346 h 645854"/>
                <a:gd name="connsiteX3" fmla="*/ 1335427 w 1504487"/>
                <a:gd name="connsiteY3" fmla="*/ 552092 h 645854"/>
                <a:gd name="connsiteX4" fmla="*/ 0 w 1504487"/>
                <a:gd name="connsiteY4" fmla="*/ 483809 h 645854"/>
                <a:gd name="connsiteX0" fmla="*/ 569265 w 1531186"/>
                <a:gd name="connsiteY0" fmla="*/ 66913 h 635675"/>
                <a:gd name="connsiteX1" fmla="*/ 1249943 w 1531186"/>
                <a:gd name="connsiteY1" fmla="*/ 26667 h 635675"/>
                <a:gd name="connsiteX2" fmla="*/ 1497949 w 1531186"/>
                <a:gd name="connsiteY2" fmla="*/ 240346 h 635675"/>
                <a:gd name="connsiteX3" fmla="*/ 1335427 w 1531186"/>
                <a:gd name="connsiteY3" fmla="*/ 552092 h 635675"/>
                <a:gd name="connsiteX4" fmla="*/ 0 w 1531186"/>
                <a:gd name="connsiteY4" fmla="*/ 483809 h 635675"/>
                <a:gd name="connsiteX0" fmla="*/ 569265 w 1531186"/>
                <a:gd name="connsiteY0" fmla="*/ 66913 h 614507"/>
                <a:gd name="connsiteX1" fmla="*/ 1249943 w 1531186"/>
                <a:gd name="connsiteY1" fmla="*/ 26667 h 614507"/>
                <a:gd name="connsiteX2" fmla="*/ 1497949 w 1531186"/>
                <a:gd name="connsiteY2" fmla="*/ 240346 h 614507"/>
                <a:gd name="connsiteX3" fmla="*/ 1335427 w 1531186"/>
                <a:gd name="connsiteY3" fmla="*/ 552092 h 614507"/>
                <a:gd name="connsiteX4" fmla="*/ 0 w 1531186"/>
                <a:gd name="connsiteY4" fmla="*/ 483809 h 614507"/>
                <a:gd name="connsiteX0" fmla="*/ 0 w 2264072"/>
                <a:gd name="connsiteY0" fmla="*/ 19299 h 877993"/>
                <a:gd name="connsiteX1" fmla="*/ 1982829 w 2264072"/>
                <a:gd name="connsiteY1" fmla="*/ 290153 h 877993"/>
                <a:gd name="connsiteX2" fmla="*/ 2230835 w 2264072"/>
                <a:gd name="connsiteY2" fmla="*/ 503832 h 877993"/>
                <a:gd name="connsiteX3" fmla="*/ 2068313 w 2264072"/>
                <a:gd name="connsiteY3" fmla="*/ 815578 h 877993"/>
                <a:gd name="connsiteX4" fmla="*/ 732886 w 2264072"/>
                <a:gd name="connsiteY4" fmla="*/ 747295 h 877993"/>
                <a:gd name="connsiteX0" fmla="*/ 0 w 2331108"/>
                <a:gd name="connsiteY0" fmla="*/ 61037 h 919731"/>
                <a:gd name="connsiteX1" fmla="*/ 1038311 w 2331108"/>
                <a:gd name="connsiteY1" fmla="*/ 72641 h 919731"/>
                <a:gd name="connsiteX2" fmla="*/ 2230835 w 2331108"/>
                <a:gd name="connsiteY2" fmla="*/ 545570 h 919731"/>
                <a:gd name="connsiteX3" fmla="*/ 2068313 w 2331108"/>
                <a:gd name="connsiteY3" fmla="*/ 857316 h 919731"/>
                <a:gd name="connsiteX4" fmla="*/ 732886 w 2331108"/>
                <a:gd name="connsiteY4" fmla="*/ 789033 h 919731"/>
                <a:gd name="connsiteX0" fmla="*/ 0 w 2130149"/>
                <a:gd name="connsiteY0" fmla="*/ 50287 h 908981"/>
                <a:gd name="connsiteX1" fmla="*/ 1038311 w 2130149"/>
                <a:gd name="connsiteY1" fmla="*/ 61891 h 908981"/>
                <a:gd name="connsiteX2" fmla="*/ 1378018 w 2130149"/>
                <a:gd name="connsiteY2" fmla="*/ 322707 h 908981"/>
                <a:gd name="connsiteX3" fmla="*/ 2068313 w 2130149"/>
                <a:gd name="connsiteY3" fmla="*/ 846566 h 908981"/>
                <a:gd name="connsiteX4" fmla="*/ 732886 w 2130149"/>
                <a:gd name="connsiteY4" fmla="*/ 778283 h 908981"/>
                <a:gd name="connsiteX0" fmla="*/ 0 w 2130149"/>
                <a:gd name="connsiteY0" fmla="*/ 66691 h 925385"/>
                <a:gd name="connsiteX1" fmla="*/ 1038311 w 2130149"/>
                <a:gd name="connsiteY1" fmla="*/ 78295 h 925385"/>
                <a:gd name="connsiteX2" fmla="*/ 1378018 w 2130149"/>
                <a:gd name="connsiteY2" fmla="*/ 339111 h 925385"/>
                <a:gd name="connsiteX3" fmla="*/ 2068313 w 2130149"/>
                <a:gd name="connsiteY3" fmla="*/ 862970 h 925385"/>
                <a:gd name="connsiteX4" fmla="*/ 732886 w 2130149"/>
                <a:gd name="connsiteY4" fmla="*/ 794687 h 925385"/>
                <a:gd name="connsiteX0" fmla="*/ 0 w 2130499"/>
                <a:gd name="connsiteY0" fmla="*/ 56928 h 915622"/>
                <a:gd name="connsiteX1" fmla="*/ 1001630 w 2130499"/>
                <a:gd name="connsiteY1" fmla="*/ 92100 h 915622"/>
                <a:gd name="connsiteX2" fmla="*/ 1378018 w 2130499"/>
                <a:gd name="connsiteY2" fmla="*/ 329348 h 915622"/>
                <a:gd name="connsiteX3" fmla="*/ 2068313 w 2130499"/>
                <a:gd name="connsiteY3" fmla="*/ 853207 h 915622"/>
                <a:gd name="connsiteX4" fmla="*/ 732886 w 2130499"/>
                <a:gd name="connsiteY4" fmla="*/ 784924 h 915622"/>
                <a:gd name="connsiteX0" fmla="*/ 0 w 2119827"/>
                <a:gd name="connsiteY0" fmla="*/ 41078 h 899772"/>
                <a:gd name="connsiteX1" fmla="*/ 1001630 w 2119827"/>
                <a:gd name="connsiteY1" fmla="*/ 76250 h 899772"/>
                <a:gd name="connsiteX2" fmla="*/ 1167106 w 2119827"/>
                <a:gd name="connsiteY2" fmla="*/ 247507 h 899772"/>
                <a:gd name="connsiteX3" fmla="*/ 2068313 w 2119827"/>
                <a:gd name="connsiteY3" fmla="*/ 837357 h 899772"/>
                <a:gd name="connsiteX4" fmla="*/ 732886 w 2119827"/>
                <a:gd name="connsiteY4" fmla="*/ 769074 h 899772"/>
                <a:gd name="connsiteX0" fmla="*/ 0 w 2119827"/>
                <a:gd name="connsiteY0" fmla="*/ 65451 h 924145"/>
                <a:gd name="connsiteX1" fmla="*/ 1001630 w 2119827"/>
                <a:gd name="connsiteY1" fmla="*/ 100623 h 924145"/>
                <a:gd name="connsiteX2" fmla="*/ 1167106 w 2119827"/>
                <a:gd name="connsiteY2" fmla="*/ 271880 h 924145"/>
                <a:gd name="connsiteX3" fmla="*/ 2068313 w 2119827"/>
                <a:gd name="connsiteY3" fmla="*/ 861730 h 924145"/>
                <a:gd name="connsiteX4" fmla="*/ 732886 w 2119827"/>
                <a:gd name="connsiteY4" fmla="*/ 793447 h 924145"/>
                <a:gd name="connsiteX0" fmla="*/ 0 w 2117367"/>
                <a:gd name="connsiteY0" fmla="*/ 65451 h 924145"/>
                <a:gd name="connsiteX1" fmla="*/ 1001630 w 2117367"/>
                <a:gd name="connsiteY1" fmla="*/ 100623 h 924145"/>
                <a:gd name="connsiteX2" fmla="*/ 1167106 w 2117367"/>
                <a:gd name="connsiteY2" fmla="*/ 271880 h 924145"/>
                <a:gd name="connsiteX3" fmla="*/ 2068313 w 2117367"/>
                <a:gd name="connsiteY3" fmla="*/ 861730 h 924145"/>
                <a:gd name="connsiteX4" fmla="*/ 732886 w 2117367"/>
                <a:gd name="connsiteY4" fmla="*/ 793447 h 924145"/>
                <a:gd name="connsiteX0" fmla="*/ 0 w 1753166"/>
                <a:gd name="connsiteY0" fmla="*/ 65451 h 841450"/>
                <a:gd name="connsiteX1" fmla="*/ 1001630 w 1753166"/>
                <a:gd name="connsiteY1" fmla="*/ 100623 h 841450"/>
                <a:gd name="connsiteX2" fmla="*/ 1167106 w 1753166"/>
                <a:gd name="connsiteY2" fmla="*/ 271880 h 841450"/>
                <a:gd name="connsiteX3" fmla="*/ 1683170 w 1753166"/>
                <a:gd name="connsiteY3" fmla="*/ 578912 h 841450"/>
                <a:gd name="connsiteX4" fmla="*/ 732886 w 1753166"/>
                <a:gd name="connsiteY4" fmla="*/ 793447 h 841450"/>
                <a:gd name="connsiteX0" fmla="*/ 0 w 1683170"/>
                <a:gd name="connsiteY0" fmla="*/ 65451 h 841450"/>
                <a:gd name="connsiteX1" fmla="*/ 1001630 w 1683170"/>
                <a:gd name="connsiteY1" fmla="*/ 100623 h 841450"/>
                <a:gd name="connsiteX2" fmla="*/ 1167106 w 1683170"/>
                <a:gd name="connsiteY2" fmla="*/ 271880 h 841450"/>
                <a:gd name="connsiteX3" fmla="*/ 1683170 w 1683170"/>
                <a:gd name="connsiteY3" fmla="*/ 578912 h 841450"/>
                <a:gd name="connsiteX4" fmla="*/ 732886 w 1683170"/>
                <a:gd name="connsiteY4" fmla="*/ 793447 h 841450"/>
                <a:gd name="connsiteX0" fmla="*/ 0 w 1683198"/>
                <a:gd name="connsiteY0" fmla="*/ 65451 h 860011"/>
                <a:gd name="connsiteX1" fmla="*/ 1001630 w 1683198"/>
                <a:gd name="connsiteY1" fmla="*/ 100623 h 860011"/>
                <a:gd name="connsiteX2" fmla="*/ 1167106 w 1683198"/>
                <a:gd name="connsiteY2" fmla="*/ 271880 h 860011"/>
                <a:gd name="connsiteX3" fmla="*/ 1683170 w 1683198"/>
                <a:gd name="connsiteY3" fmla="*/ 578912 h 860011"/>
                <a:gd name="connsiteX4" fmla="*/ 732886 w 1683198"/>
                <a:gd name="connsiteY4" fmla="*/ 793447 h 860011"/>
                <a:gd name="connsiteX0" fmla="*/ 0 w 1316447"/>
                <a:gd name="connsiteY0" fmla="*/ 65451 h 851470"/>
                <a:gd name="connsiteX1" fmla="*/ 1001630 w 1316447"/>
                <a:gd name="connsiteY1" fmla="*/ 100623 h 851470"/>
                <a:gd name="connsiteX2" fmla="*/ 1167106 w 1316447"/>
                <a:gd name="connsiteY2" fmla="*/ 271880 h 851470"/>
                <a:gd name="connsiteX3" fmla="*/ 1316366 w 1316447"/>
                <a:gd name="connsiteY3" fmla="*/ 531776 h 851470"/>
                <a:gd name="connsiteX4" fmla="*/ 732886 w 1316447"/>
                <a:gd name="connsiteY4" fmla="*/ 793447 h 851470"/>
                <a:gd name="connsiteX0" fmla="*/ 0 w 1316405"/>
                <a:gd name="connsiteY0" fmla="*/ 65451 h 851470"/>
                <a:gd name="connsiteX1" fmla="*/ 1001630 w 1316405"/>
                <a:gd name="connsiteY1" fmla="*/ 100623 h 851470"/>
                <a:gd name="connsiteX2" fmla="*/ 1167106 w 1316405"/>
                <a:gd name="connsiteY2" fmla="*/ 271880 h 851470"/>
                <a:gd name="connsiteX3" fmla="*/ 1316366 w 1316405"/>
                <a:gd name="connsiteY3" fmla="*/ 531776 h 851470"/>
                <a:gd name="connsiteX4" fmla="*/ 732886 w 1316405"/>
                <a:gd name="connsiteY4" fmla="*/ 793447 h 851470"/>
                <a:gd name="connsiteX0" fmla="*/ 0 w 1298066"/>
                <a:gd name="connsiteY0" fmla="*/ 65451 h 868511"/>
                <a:gd name="connsiteX1" fmla="*/ 1001630 w 1298066"/>
                <a:gd name="connsiteY1" fmla="*/ 100623 h 868511"/>
                <a:gd name="connsiteX2" fmla="*/ 1167106 w 1298066"/>
                <a:gd name="connsiteY2" fmla="*/ 271880 h 868511"/>
                <a:gd name="connsiteX3" fmla="*/ 1298026 w 1298066"/>
                <a:gd name="connsiteY3" fmla="*/ 616621 h 868511"/>
                <a:gd name="connsiteX4" fmla="*/ 732886 w 1298066"/>
                <a:gd name="connsiteY4" fmla="*/ 793447 h 868511"/>
                <a:gd name="connsiteX0" fmla="*/ 0 w 1298066"/>
                <a:gd name="connsiteY0" fmla="*/ 65451 h 868511"/>
                <a:gd name="connsiteX1" fmla="*/ 1001630 w 1298066"/>
                <a:gd name="connsiteY1" fmla="*/ 100623 h 868511"/>
                <a:gd name="connsiteX2" fmla="*/ 1167106 w 1298066"/>
                <a:gd name="connsiteY2" fmla="*/ 271880 h 868511"/>
                <a:gd name="connsiteX3" fmla="*/ 1298026 w 1298066"/>
                <a:gd name="connsiteY3" fmla="*/ 616621 h 868511"/>
                <a:gd name="connsiteX4" fmla="*/ 732886 w 1298066"/>
                <a:gd name="connsiteY4" fmla="*/ 793447 h 868511"/>
                <a:gd name="connsiteX0" fmla="*/ 0 w 1298066"/>
                <a:gd name="connsiteY0" fmla="*/ 65451 h 868511"/>
                <a:gd name="connsiteX1" fmla="*/ 1001630 w 1298066"/>
                <a:gd name="connsiteY1" fmla="*/ 100623 h 868511"/>
                <a:gd name="connsiteX2" fmla="*/ 1167106 w 1298066"/>
                <a:gd name="connsiteY2" fmla="*/ 271880 h 868511"/>
                <a:gd name="connsiteX3" fmla="*/ 1298026 w 1298066"/>
                <a:gd name="connsiteY3" fmla="*/ 616621 h 868511"/>
                <a:gd name="connsiteX4" fmla="*/ 732886 w 1298066"/>
                <a:gd name="connsiteY4" fmla="*/ 793447 h 868511"/>
                <a:gd name="connsiteX0" fmla="*/ 0 w 1298066"/>
                <a:gd name="connsiteY0" fmla="*/ 41078 h 844138"/>
                <a:gd name="connsiteX1" fmla="*/ 1001630 w 1298066"/>
                <a:gd name="connsiteY1" fmla="*/ 76250 h 844138"/>
                <a:gd name="connsiteX2" fmla="*/ 1185446 w 1298066"/>
                <a:gd name="connsiteY2" fmla="*/ 247507 h 844138"/>
                <a:gd name="connsiteX3" fmla="*/ 1298026 w 1298066"/>
                <a:gd name="connsiteY3" fmla="*/ 592248 h 844138"/>
                <a:gd name="connsiteX4" fmla="*/ 732886 w 1298066"/>
                <a:gd name="connsiteY4" fmla="*/ 769074 h 844138"/>
                <a:gd name="connsiteX0" fmla="*/ 0 w 1298066"/>
                <a:gd name="connsiteY0" fmla="*/ 55065 h 858125"/>
                <a:gd name="connsiteX1" fmla="*/ 1001630 w 1298066"/>
                <a:gd name="connsiteY1" fmla="*/ 90237 h 858125"/>
                <a:gd name="connsiteX2" fmla="*/ 1185446 w 1298066"/>
                <a:gd name="connsiteY2" fmla="*/ 261494 h 858125"/>
                <a:gd name="connsiteX3" fmla="*/ 1298026 w 1298066"/>
                <a:gd name="connsiteY3" fmla="*/ 606235 h 858125"/>
                <a:gd name="connsiteX4" fmla="*/ 732886 w 1298066"/>
                <a:gd name="connsiteY4" fmla="*/ 783061 h 858125"/>
                <a:gd name="connsiteX0" fmla="*/ 0 w 1270556"/>
                <a:gd name="connsiteY0" fmla="*/ 64151 h 791793"/>
                <a:gd name="connsiteX1" fmla="*/ 974120 w 1270556"/>
                <a:gd name="connsiteY1" fmla="*/ 23905 h 791793"/>
                <a:gd name="connsiteX2" fmla="*/ 1157936 w 1270556"/>
                <a:gd name="connsiteY2" fmla="*/ 195162 h 791793"/>
                <a:gd name="connsiteX3" fmla="*/ 1270516 w 1270556"/>
                <a:gd name="connsiteY3" fmla="*/ 539903 h 791793"/>
                <a:gd name="connsiteX4" fmla="*/ 705376 w 1270556"/>
                <a:gd name="connsiteY4" fmla="*/ 716729 h 791793"/>
                <a:gd name="connsiteX0" fmla="*/ 0 w 1270556"/>
                <a:gd name="connsiteY0" fmla="*/ 104503 h 832145"/>
                <a:gd name="connsiteX1" fmla="*/ 974120 w 1270556"/>
                <a:gd name="connsiteY1" fmla="*/ 64257 h 832145"/>
                <a:gd name="connsiteX2" fmla="*/ 1157936 w 1270556"/>
                <a:gd name="connsiteY2" fmla="*/ 235514 h 832145"/>
                <a:gd name="connsiteX3" fmla="*/ 1270516 w 1270556"/>
                <a:gd name="connsiteY3" fmla="*/ 580255 h 832145"/>
                <a:gd name="connsiteX4" fmla="*/ 705376 w 1270556"/>
                <a:gd name="connsiteY4" fmla="*/ 757081 h 832145"/>
                <a:gd name="connsiteX0" fmla="*/ 0 w 1270556"/>
                <a:gd name="connsiteY0" fmla="*/ 113844 h 841486"/>
                <a:gd name="connsiteX1" fmla="*/ 790719 w 1270556"/>
                <a:gd name="connsiteY1" fmla="*/ 50030 h 841486"/>
                <a:gd name="connsiteX2" fmla="*/ 1157936 w 1270556"/>
                <a:gd name="connsiteY2" fmla="*/ 244855 h 841486"/>
                <a:gd name="connsiteX3" fmla="*/ 1270516 w 1270556"/>
                <a:gd name="connsiteY3" fmla="*/ 589596 h 841486"/>
                <a:gd name="connsiteX4" fmla="*/ 705376 w 1270556"/>
                <a:gd name="connsiteY4" fmla="*/ 766422 h 841486"/>
                <a:gd name="connsiteX0" fmla="*/ 0 w 1270556"/>
                <a:gd name="connsiteY0" fmla="*/ 123726 h 851368"/>
                <a:gd name="connsiteX1" fmla="*/ 790719 w 1270556"/>
                <a:gd name="connsiteY1" fmla="*/ 59912 h 851368"/>
                <a:gd name="connsiteX2" fmla="*/ 1157936 w 1270556"/>
                <a:gd name="connsiteY2" fmla="*/ 254737 h 851368"/>
                <a:gd name="connsiteX3" fmla="*/ 1270516 w 1270556"/>
                <a:gd name="connsiteY3" fmla="*/ 599478 h 851368"/>
                <a:gd name="connsiteX4" fmla="*/ 705376 w 1270556"/>
                <a:gd name="connsiteY4" fmla="*/ 776304 h 851368"/>
                <a:gd name="connsiteX0" fmla="*/ 0 w 1270556"/>
                <a:gd name="connsiteY0" fmla="*/ 113845 h 841487"/>
                <a:gd name="connsiteX1" fmla="*/ 790719 w 1270556"/>
                <a:gd name="connsiteY1" fmla="*/ 50031 h 841487"/>
                <a:gd name="connsiteX2" fmla="*/ 1075406 w 1270556"/>
                <a:gd name="connsiteY2" fmla="*/ 244856 h 841487"/>
                <a:gd name="connsiteX3" fmla="*/ 1270516 w 1270556"/>
                <a:gd name="connsiteY3" fmla="*/ 589597 h 841487"/>
                <a:gd name="connsiteX4" fmla="*/ 705376 w 1270556"/>
                <a:gd name="connsiteY4" fmla="*/ 766423 h 841487"/>
                <a:gd name="connsiteX0" fmla="*/ 0 w 1270556"/>
                <a:gd name="connsiteY0" fmla="*/ 113845 h 841487"/>
                <a:gd name="connsiteX1" fmla="*/ 790719 w 1270556"/>
                <a:gd name="connsiteY1" fmla="*/ 50031 h 841487"/>
                <a:gd name="connsiteX2" fmla="*/ 1075406 w 1270556"/>
                <a:gd name="connsiteY2" fmla="*/ 244856 h 841487"/>
                <a:gd name="connsiteX3" fmla="*/ 1270516 w 1270556"/>
                <a:gd name="connsiteY3" fmla="*/ 589597 h 841487"/>
                <a:gd name="connsiteX4" fmla="*/ 705376 w 1270556"/>
                <a:gd name="connsiteY4" fmla="*/ 766423 h 841487"/>
                <a:gd name="connsiteX0" fmla="*/ 0 w 1270556"/>
                <a:gd name="connsiteY0" fmla="*/ 123727 h 851369"/>
                <a:gd name="connsiteX1" fmla="*/ 790719 w 1270556"/>
                <a:gd name="connsiteY1" fmla="*/ 59913 h 851369"/>
                <a:gd name="connsiteX2" fmla="*/ 1075406 w 1270556"/>
                <a:gd name="connsiteY2" fmla="*/ 254738 h 851369"/>
                <a:gd name="connsiteX3" fmla="*/ 1270516 w 1270556"/>
                <a:gd name="connsiteY3" fmla="*/ 599479 h 851369"/>
                <a:gd name="connsiteX4" fmla="*/ 705376 w 1270556"/>
                <a:gd name="connsiteY4" fmla="*/ 776305 h 851369"/>
                <a:gd name="connsiteX0" fmla="*/ 0 w 1188038"/>
                <a:gd name="connsiteY0" fmla="*/ 123727 h 850212"/>
                <a:gd name="connsiteX1" fmla="*/ 790719 w 1188038"/>
                <a:gd name="connsiteY1" fmla="*/ 59913 h 850212"/>
                <a:gd name="connsiteX2" fmla="*/ 1075406 w 1188038"/>
                <a:gd name="connsiteY2" fmla="*/ 254738 h 850212"/>
                <a:gd name="connsiteX3" fmla="*/ 1187986 w 1188038"/>
                <a:gd name="connsiteY3" fmla="*/ 594765 h 850212"/>
                <a:gd name="connsiteX4" fmla="*/ 705376 w 1188038"/>
                <a:gd name="connsiteY4" fmla="*/ 776305 h 850212"/>
                <a:gd name="connsiteX0" fmla="*/ 0 w 1197206"/>
                <a:gd name="connsiteY0" fmla="*/ 123727 h 860329"/>
                <a:gd name="connsiteX1" fmla="*/ 790719 w 1197206"/>
                <a:gd name="connsiteY1" fmla="*/ 59913 h 860329"/>
                <a:gd name="connsiteX2" fmla="*/ 1075406 w 1197206"/>
                <a:gd name="connsiteY2" fmla="*/ 254738 h 860329"/>
                <a:gd name="connsiteX3" fmla="*/ 1197156 w 1197206"/>
                <a:gd name="connsiteY3" fmla="*/ 632474 h 860329"/>
                <a:gd name="connsiteX4" fmla="*/ 705376 w 1197206"/>
                <a:gd name="connsiteY4" fmla="*/ 776305 h 860329"/>
                <a:gd name="connsiteX0" fmla="*/ 0 w 1197211"/>
                <a:gd name="connsiteY0" fmla="*/ 123727 h 924934"/>
                <a:gd name="connsiteX1" fmla="*/ 790719 w 1197211"/>
                <a:gd name="connsiteY1" fmla="*/ 59913 h 924934"/>
                <a:gd name="connsiteX2" fmla="*/ 1075406 w 1197211"/>
                <a:gd name="connsiteY2" fmla="*/ 254738 h 924934"/>
                <a:gd name="connsiteX3" fmla="*/ 1197156 w 1197211"/>
                <a:gd name="connsiteY3" fmla="*/ 632474 h 924934"/>
                <a:gd name="connsiteX4" fmla="*/ 732887 w 1197211"/>
                <a:gd name="connsiteY4" fmla="*/ 861150 h 924934"/>
                <a:gd name="connsiteX0" fmla="*/ 0 w 1197195"/>
                <a:gd name="connsiteY0" fmla="*/ 123727 h 902531"/>
                <a:gd name="connsiteX1" fmla="*/ 790719 w 1197195"/>
                <a:gd name="connsiteY1" fmla="*/ 59913 h 902531"/>
                <a:gd name="connsiteX2" fmla="*/ 1075406 w 1197195"/>
                <a:gd name="connsiteY2" fmla="*/ 254738 h 902531"/>
                <a:gd name="connsiteX3" fmla="*/ 1197156 w 1197195"/>
                <a:gd name="connsiteY3" fmla="*/ 632474 h 902531"/>
                <a:gd name="connsiteX4" fmla="*/ 732887 w 1197195"/>
                <a:gd name="connsiteY4" fmla="*/ 861150 h 902531"/>
                <a:gd name="connsiteX0" fmla="*/ 0 w 1197227"/>
                <a:gd name="connsiteY0" fmla="*/ 123727 h 906576"/>
                <a:gd name="connsiteX1" fmla="*/ 790719 w 1197227"/>
                <a:gd name="connsiteY1" fmla="*/ 59913 h 906576"/>
                <a:gd name="connsiteX2" fmla="*/ 1075406 w 1197227"/>
                <a:gd name="connsiteY2" fmla="*/ 254738 h 906576"/>
                <a:gd name="connsiteX3" fmla="*/ 1197156 w 1197227"/>
                <a:gd name="connsiteY3" fmla="*/ 632474 h 906576"/>
                <a:gd name="connsiteX4" fmla="*/ 732887 w 1197227"/>
                <a:gd name="connsiteY4" fmla="*/ 861150 h 90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227" h="906576">
                  <a:moveTo>
                    <a:pt x="0" y="123727"/>
                  </a:moveTo>
                  <a:cubicBezTo>
                    <a:pt x="148684" y="-70728"/>
                    <a:pt x="666506" y="9796"/>
                    <a:pt x="790719" y="59913"/>
                  </a:cubicBezTo>
                  <a:cubicBezTo>
                    <a:pt x="914932" y="110030"/>
                    <a:pt x="1007667" y="159311"/>
                    <a:pt x="1075406" y="254738"/>
                  </a:cubicBezTo>
                  <a:cubicBezTo>
                    <a:pt x="1143145" y="350165"/>
                    <a:pt x="1192591" y="402627"/>
                    <a:pt x="1197156" y="632474"/>
                  </a:cubicBezTo>
                  <a:cubicBezTo>
                    <a:pt x="1201721" y="857608"/>
                    <a:pt x="988037" y="978106"/>
                    <a:pt x="732887" y="86115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grpSp>
      <p:sp>
        <p:nvSpPr>
          <p:cNvPr id="13" name="Rectangle 12">
            <a:extLst>
              <a:ext uri="{FF2B5EF4-FFF2-40B4-BE49-F238E27FC236}">
                <a16:creationId xmlns:a16="http://schemas.microsoft.com/office/drawing/2014/main" id="{F731C1CF-AACF-2F43-82A1-647F24B0D8C4}"/>
              </a:ext>
            </a:extLst>
          </p:cNvPr>
          <p:cNvSpPr/>
          <p:nvPr/>
        </p:nvSpPr>
        <p:spPr>
          <a:xfrm>
            <a:off x="4414680" y="2215676"/>
            <a:ext cx="3516005" cy="4057521"/>
          </a:xfrm>
          <a:prstGeom prst="rect">
            <a:avLst/>
          </a:prstGeom>
        </p:spPr>
        <p:txBody>
          <a:bodyPr wrap="square">
            <a:spAutoFit/>
          </a:bodyPr>
          <a:lstStyle/>
          <a:p>
            <a:pPr>
              <a:spcBef>
                <a:spcPts val="200"/>
              </a:spcBef>
              <a:spcAft>
                <a:spcPts val="600"/>
              </a:spcAft>
            </a:pPr>
            <a:r>
              <a:rPr lang="fr-FR" sz="100" b="1" dirty="0">
                <a:solidFill>
                  <a:srgbClr val="FF0000"/>
                </a:solidFill>
                <a:latin typeface="Courier New" panose="02070309020205020404" pitchFamily="49" charset="0"/>
                <a:cs typeface="Courier New" panose="02070309020205020404" pitchFamily="49" charset="0"/>
              </a:rPr>
              <a:t>   </a:t>
            </a:r>
          </a:p>
          <a:p>
            <a:pPr>
              <a:spcBef>
                <a:spcPts val="200"/>
              </a:spcBef>
            </a:pPr>
            <a:endParaRPr lang="fr-FR" sz="1400" b="1" dirty="0">
              <a:solidFill>
                <a:srgbClr val="7F0055"/>
              </a:solidFill>
              <a:latin typeface="Courier New" panose="02070309020205020404" pitchFamily="49" charset="0"/>
              <a:cs typeface="Courier New" panose="02070309020205020404" pitchFamily="49" charset="0"/>
            </a:endParaRPr>
          </a:p>
          <a:p>
            <a:pPr>
              <a:spcBef>
                <a:spcPts val="200"/>
              </a:spcBef>
            </a:pPr>
            <a:r>
              <a:rPr lang="fr-FR" sz="1400" b="1" dirty="0">
                <a:solidFill>
                  <a:srgbClr val="7F0055"/>
                </a:solidFill>
                <a:latin typeface="Courier New" panose="02070309020205020404" pitchFamily="49" charset="0"/>
                <a:cs typeface="Courier New" panose="02070309020205020404" pitchFamily="49" charset="0"/>
              </a:rPr>
              <a:t>do</a:t>
            </a:r>
            <a:r>
              <a:rPr lang="fr-FR" sz="1400" b="1" dirty="0">
                <a:latin typeface="Courier New" panose="02070309020205020404" pitchFamily="49" charset="0"/>
                <a:cs typeface="Courier New" panose="02070309020205020404" pitchFamily="49" charset="0"/>
              </a:rPr>
              <a:t> {</a:t>
            </a:r>
          </a:p>
          <a:p>
            <a:pPr>
              <a:spcBef>
                <a:spcPts val="0"/>
              </a:spcBef>
              <a:spcAft>
                <a:spcPts val="0"/>
              </a:spcAft>
            </a:pPr>
            <a:r>
              <a:rPr lang="fr-FR" sz="1400" b="1" dirty="0">
                <a:solidFill>
                  <a:srgbClr val="FF0000"/>
                </a:solidFill>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rd_ad</a:t>
            </a:r>
            <a:r>
              <a:rPr lang="fr-FR" sz="1400" b="1" dirty="0">
                <a:latin typeface="Courier New" panose="02070309020205020404" pitchFamily="49" charset="0"/>
                <a:cs typeface="Courier New" panose="02070309020205020404" pitchFamily="49" charset="0"/>
              </a:rPr>
              <a:t> = rand();</a:t>
            </a:r>
          </a:p>
          <a:p>
            <a:pPr>
              <a:spcBef>
                <a:spcPts val="0"/>
              </a:spcBef>
              <a:spcAft>
                <a:spcPts val="0"/>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wr_ad</a:t>
            </a:r>
            <a:r>
              <a:rPr lang="fr-FR" sz="1400" b="1" dirty="0">
                <a:latin typeface="Courier New" panose="02070309020205020404" pitchFamily="49" charset="0"/>
                <a:cs typeface="Courier New" panose="02070309020205020404" pitchFamily="49" charset="0"/>
              </a:rPr>
              <a:t> = rand();</a:t>
            </a:r>
          </a:p>
          <a:p>
            <a:pPr>
              <a:spcBef>
                <a:spcPts val="200"/>
              </a:spcBef>
              <a:spcAft>
                <a:spcPts val="200"/>
              </a:spcAft>
            </a:pPr>
            <a:r>
              <a:rPr lang="fr-FR" sz="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latin typeface="Courier New" panose="02070309020205020404" pitchFamily="49" charset="0"/>
                <a:cs typeface="Courier New" panose="02070309020205020404" pitchFamily="49" charset="0"/>
              </a:rPr>
              <a:t>   if(</a:t>
            </a:r>
            <a:r>
              <a:rPr lang="fr-FR" sz="1400" b="1" dirty="0" err="1">
                <a:latin typeface="Courier New" panose="02070309020205020404" pitchFamily="49" charset="0"/>
                <a:cs typeface="Courier New" panose="02070309020205020404" pitchFamily="49" charset="0"/>
              </a:rPr>
              <a:t>rd_ad</a:t>
            </a:r>
            <a:r>
              <a:rPr lang="fr-FR" sz="1400" b="1" dirty="0">
                <a:latin typeface="Courier New" panose="02070309020205020404" pitchFamily="49" charset="0"/>
                <a:cs typeface="Courier New" panose="02070309020205020404" pitchFamily="49" charset="0"/>
              </a:rPr>
              <a:t> == </a:t>
            </a:r>
            <a:r>
              <a:rPr lang="fr-FR" sz="1400" b="1" dirty="0" err="1">
                <a:solidFill>
                  <a:srgbClr val="FF0000"/>
                </a:solidFill>
                <a:latin typeface="Courier New" panose="02070309020205020404" pitchFamily="49" charset="0"/>
                <a:cs typeface="Courier New" panose="02070309020205020404" pitchFamily="49" charset="0"/>
              </a:rPr>
              <a:t>d_wr_ad</a:t>
            </a:r>
            <a:r>
              <a:rPr lang="fr-FR" sz="1400" b="1" dirty="0">
                <a:latin typeface="Courier New" panose="02070309020205020404" pitchFamily="49" charset="0"/>
                <a:cs typeface="Courier New" panose="02070309020205020404" pitchFamily="49" charset="0"/>
              </a:rPr>
              <a:t>) {</a:t>
            </a:r>
          </a:p>
          <a:p>
            <a:pPr>
              <a:lnSpc>
                <a:spcPct val="150000"/>
              </a:lnSpc>
              <a:spcBef>
                <a:spcPts val="200"/>
              </a:spcBef>
              <a:spcAft>
                <a:spcPts val="200"/>
              </a:spcAft>
            </a:pPr>
            <a:endParaRPr lang="fr-FR" sz="400" b="1" dirty="0">
              <a:solidFill>
                <a:schemeClr val="accent1">
                  <a:lumMod val="75000"/>
                </a:schemeClr>
              </a:solidFill>
              <a:latin typeface="Courier New" panose="02070309020205020404" pitchFamily="49" charset="0"/>
              <a:cs typeface="Courier New" panose="02070309020205020404" pitchFamily="49" charset="0"/>
            </a:endParaRPr>
          </a:p>
          <a:p>
            <a:pPr>
              <a:lnSpc>
                <a:spcPct val="150000"/>
              </a:lnSpc>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     in = v;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   </a:t>
            </a: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else</a:t>
            </a:r>
            <a:r>
              <a:rPr lang="fr-FR" sz="1400" b="1" dirty="0">
                <a:latin typeface="Courier New" panose="02070309020205020404" pitchFamily="49" charset="0"/>
                <a:cs typeface="Courier New" panose="02070309020205020404" pitchFamily="49" charset="0"/>
              </a:rPr>
              <a:t> {</a:t>
            </a:r>
          </a:p>
          <a:p>
            <a:pPr>
              <a:lnSpc>
                <a:spcPct val="150000"/>
              </a:lnSpc>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R:   </a:t>
            </a:r>
            <a:r>
              <a:rPr lang="fr-FR" sz="1400" b="1" dirty="0">
                <a:latin typeface="Courier New" panose="02070309020205020404" pitchFamily="49" charset="0"/>
                <a:cs typeface="Courier New" panose="02070309020205020404" pitchFamily="49" charset="0"/>
              </a:rPr>
              <a:t>in = tab[</a:t>
            </a:r>
            <a:r>
              <a:rPr lang="fr-FR" sz="1400" b="1" dirty="0" err="1">
                <a:latin typeface="Courier New" panose="02070309020205020404" pitchFamily="49" charset="0"/>
                <a:cs typeface="Courier New" panose="02070309020205020404" pitchFamily="49" charset="0"/>
              </a:rPr>
              <a:t>rd_ad</a:t>
            </a:r>
            <a:r>
              <a:rPr lang="fr-FR" sz="1400" b="1" dirty="0">
                <a:latin typeface="Courier New" panose="02070309020205020404" pitchFamily="49" charset="0"/>
                <a:cs typeface="Courier New" panose="02070309020205020404" pitchFamily="49" charset="0"/>
              </a:rPr>
              <a:t>];</a:t>
            </a:r>
          </a:p>
          <a:p>
            <a:pPr>
              <a:spcBef>
                <a:spcPts val="200"/>
              </a:spcBef>
              <a:spcAft>
                <a:spcPts val="200"/>
              </a:spcAft>
            </a:pPr>
            <a:r>
              <a:rPr lang="fr-FR" sz="1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E: </a:t>
            </a:r>
            <a:r>
              <a:rPr lang="fr-FR" sz="1400" b="1" dirty="0">
                <a:latin typeface="Courier New" panose="02070309020205020404" pitchFamily="49" charset="0"/>
                <a:cs typeface="Courier New" panose="02070309020205020404" pitchFamily="49" charset="0"/>
              </a:rPr>
              <a:t>v = </a:t>
            </a:r>
            <a:r>
              <a:rPr lang="fr-FR" sz="1400" b="1" dirty="0" err="1">
                <a:latin typeface="Courier New" panose="02070309020205020404" pitchFamily="49" charset="0"/>
                <a:cs typeface="Courier New" panose="02070309020205020404" pitchFamily="49" charset="0"/>
              </a:rPr>
              <a:t>Foo</a:t>
            </a:r>
            <a:r>
              <a:rPr lang="fr-FR" sz="1400" b="1" dirty="0">
                <a:latin typeface="Courier New" panose="02070309020205020404" pitchFamily="49" charset="0"/>
                <a:cs typeface="Courier New" panose="02070309020205020404" pitchFamily="49" charset="0"/>
              </a:rPr>
              <a:t>(in);  </a:t>
            </a:r>
          </a:p>
          <a:p>
            <a:pPr>
              <a:spcBef>
                <a:spcPts val="200"/>
              </a:spcBef>
              <a:spcAft>
                <a:spcPts val="200"/>
              </a:spcAft>
            </a:pPr>
            <a:r>
              <a:rPr lang="fr-FR" sz="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W: </a:t>
            </a:r>
            <a:r>
              <a:rPr lang="fr-FR" sz="1400" b="1" dirty="0">
                <a:latin typeface="Courier New" panose="02070309020205020404" pitchFamily="49" charset="0"/>
                <a:cs typeface="Courier New" panose="02070309020205020404" pitchFamily="49" charset="0"/>
              </a:rPr>
              <a:t>tab[</a:t>
            </a:r>
            <a:r>
              <a:rPr lang="fr-FR" sz="1400" b="1" dirty="0" err="1">
                <a:latin typeface="Courier New" panose="02070309020205020404" pitchFamily="49" charset="0"/>
                <a:cs typeface="Courier New" panose="02070309020205020404" pitchFamily="49" charset="0"/>
              </a:rPr>
              <a:t>wr_ad</a:t>
            </a:r>
            <a:r>
              <a:rPr lang="fr-FR" sz="1400" b="1" dirty="0">
                <a:latin typeface="Courier New" panose="02070309020205020404" pitchFamily="49" charset="0"/>
                <a:cs typeface="Courier New" panose="02070309020205020404" pitchFamily="49" charset="0"/>
              </a:rPr>
              <a:t>] = v;</a:t>
            </a:r>
          </a:p>
          <a:p>
            <a:pPr>
              <a:spcBef>
                <a:spcPts val="200"/>
              </a:spcBef>
              <a:spcAft>
                <a:spcPts val="200"/>
              </a:spcAft>
            </a:pPr>
            <a:r>
              <a:rPr lang="fr-FR" sz="1400" b="1" dirty="0">
                <a:latin typeface="Courier New" panose="02070309020205020404" pitchFamily="49" charset="0"/>
                <a:cs typeface="Courier New" panose="02070309020205020404" pitchFamily="49" charset="0"/>
              </a:rPr>
              <a:t>   </a:t>
            </a:r>
            <a:r>
              <a:rPr lang="fr-FR" sz="1400" b="1" dirty="0" err="1">
                <a:solidFill>
                  <a:srgbClr val="FF0000"/>
                </a:solidFill>
                <a:latin typeface="Courier New" panose="02070309020205020404" pitchFamily="49" charset="0"/>
                <a:cs typeface="Courier New" panose="02070309020205020404" pitchFamily="49" charset="0"/>
              </a:rPr>
              <a:t>d_wr_ad</a:t>
            </a:r>
            <a:r>
              <a:rPr lang="fr-FR" sz="1400" b="1" dirty="0">
                <a:solidFill>
                  <a:schemeClr val="accent3">
                    <a:lumMod val="75000"/>
                  </a:schemeClr>
                </a:solidFill>
                <a:latin typeface="Courier New" panose="02070309020205020404" pitchFamily="49" charset="0"/>
                <a:cs typeface="Courier New" panose="02070309020205020404" pitchFamily="49" charset="0"/>
              </a:rPr>
              <a:t> = </a:t>
            </a:r>
            <a:r>
              <a:rPr lang="fr-FR" sz="1400" b="1" dirty="0" err="1">
                <a:latin typeface="Courier New" panose="02070309020205020404" pitchFamily="49" charset="0"/>
                <a:cs typeface="Courier New" panose="02070309020205020404" pitchFamily="49" charset="0"/>
              </a:rPr>
              <a:t>wr_ad</a:t>
            </a:r>
            <a:r>
              <a:rPr lang="fr-FR" sz="1400" b="1" dirty="0">
                <a:latin typeface="Courier New" panose="02070309020205020404" pitchFamily="49" charset="0"/>
                <a:cs typeface="Courier New" panose="02070309020205020404" pitchFamily="49" charset="0"/>
              </a:rPr>
              <a:t>;</a:t>
            </a:r>
          </a:p>
          <a:p>
            <a:pPr>
              <a:spcBef>
                <a:spcPts val="200"/>
              </a:spcBef>
              <a:spcAft>
                <a:spcPts val="200"/>
              </a:spcAft>
            </a:pPr>
            <a:r>
              <a:rPr lang="fr-FR" sz="1400" b="1" dirty="0">
                <a:latin typeface="Courier New" panose="02070309020205020404" pitchFamily="49" charset="0"/>
                <a:cs typeface="Courier New" panose="02070309020205020404" pitchFamily="49" charset="0"/>
              </a:rPr>
              <a:t>}</a:t>
            </a:r>
          </a:p>
        </p:txBody>
      </p:sp>
      <p:sp>
        <p:nvSpPr>
          <p:cNvPr id="2" name="Espace réservé du contenu 1">
            <a:extLst>
              <a:ext uri="{FF2B5EF4-FFF2-40B4-BE49-F238E27FC236}">
                <a16:creationId xmlns:a16="http://schemas.microsoft.com/office/drawing/2014/main" id="{5B19229C-AE06-5C49-8CC6-ECB1EA9D79B9}"/>
              </a:ext>
            </a:extLst>
          </p:cNvPr>
          <p:cNvSpPr>
            <a:spLocks noGrp="1"/>
          </p:cNvSpPr>
          <p:nvPr>
            <p:ph sz="half" idx="1"/>
          </p:nvPr>
        </p:nvSpPr>
        <p:spPr>
          <a:xfrm>
            <a:off x="457200" y="1415757"/>
            <a:ext cx="8229599" cy="612896"/>
          </a:xfrm>
        </p:spPr>
        <p:txBody>
          <a:bodyPr/>
          <a:lstStyle/>
          <a:p>
            <a:r>
              <a:rPr lang="fr-FR" dirty="0"/>
              <a:t>SLP </a:t>
            </a:r>
            <a:r>
              <a:rPr lang="fr-FR" dirty="0" err="1"/>
              <a:t>enables</a:t>
            </a:r>
            <a:r>
              <a:rPr lang="fr-FR" dirty="0"/>
              <a:t> memory </a:t>
            </a:r>
            <a:r>
              <a:rPr lang="fr-FR" dirty="0" err="1"/>
              <a:t>speculation</a:t>
            </a:r>
            <a:endParaRPr lang="fr-FR" dirty="0"/>
          </a:p>
          <a:p>
            <a:pPr lvl="1"/>
            <a:r>
              <a:rPr lang="fr-FR" sz="2000" dirty="0" err="1"/>
              <a:t>Generalizes</a:t>
            </a:r>
            <a:r>
              <a:rPr lang="fr-FR" sz="2000" dirty="0"/>
              <a:t> </a:t>
            </a:r>
            <a:r>
              <a:rPr lang="fr-FR" sz="2000" dirty="0" err="1"/>
              <a:t>several</a:t>
            </a:r>
            <a:r>
              <a:rPr lang="fr-FR" sz="2000" dirty="0"/>
              <a:t> </a:t>
            </a:r>
            <a:r>
              <a:rPr lang="fr-FR" sz="2000" dirty="0" err="1"/>
              <a:t>prior</a:t>
            </a:r>
            <a:r>
              <a:rPr lang="fr-FR" sz="2000" dirty="0"/>
              <a:t> techniques [Alle13, Dai17]</a:t>
            </a:r>
          </a:p>
        </p:txBody>
      </p:sp>
      <p:sp>
        <p:nvSpPr>
          <p:cNvPr id="6" name="Espace réservé du numéro de diapositive 5">
            <a:extLst>
              <a:ext uri="{FF2B5EF4-FFF2-40B4-BE49-F238E27FC236}">
                <a16:creationId xmlns:a16="http://schemas.microsoft.com/office/drawing/2014/main" id="{E5D2232F-B026-334D-9596-CB1A3494D5DC}"/>
              </a:ext>
            </a:extLst>
          </p:cNvPr>
          <p:cNvSpPr>
            <a:spLocks noGrp="1"/>
          </p:cNvSpPr>
          <p:nvPr>
            <p:ph type="sldNum" sz="quarter" idx="16"/>
          </p:nvPr>
        </p:nvSpPr>
        <p:spPr>
          <a:xfrm>
            <a:off x="7536053" y="6557518"/>
            <a:ext cx="803275" cy="365125"/>
          </a:xfrm>
        </p:spPr>
        <p:txBody>
          <a:bodyPr/>
          <a:lstStyle/>
          <a:p>
            <a:pPr>
              <a:defRPr/>
            </a:pPr>
            <a:fld id="{76278404-3A45-144A-B4CB-24634C9936A8}" type="slidenum">
              <a:rPr lang="fr-FR" altLang="fr-FR" smtClean="0"/>
              <a:pPr>
                <a:defRPr/>
              </a:pPr>
              <a:t>38</a:t>
            </a:fld>
            <a:endParaRPr lang="fr-FR" altLang="fr-FR"/>
          </a:p>
        </p:txBody>
      </p:sp>
      <p:sp>
        <p:nvSpPr>
          <p:cNvPr id="7" name="Titre 6">
            <a:extLst>
              <a:ext uri="{FF2B5EF4-FFF2-40B4-BE49-F238E27FC236}">
                <a16:creationId xmlns:a16="http://schemas.microsoft.com/office/drawing/2014/main" id="{4B5E4AE4-5088-3B4B-B367-4B27879F1030}"/>
              </a:ext>
            </a:extLst>
          </p:cNvPr>
          <p:cNvSpPr>
            <a:spLocks noGrp="1"/>
          </p:cNvSpPr>
          <p:nvPr>
            <p:ph type="title"/>
          </p:nvPr>
        </p:nvSpPr>
        <p:spPr/>
        <p:txBody>
          <a:bodyPr/>
          <a:lstStyle/>
          <a:p>
            <a:r>
              <a:rPr lang="fr-FR" dirty="0" err="1"/>
              <a:t>Why</a:t>
            </a:r>
            <a:r>
              <a:rPr lang="fr-FR" dirty="0"/>
              <a:t> SLP </a:t>
            </a:r>
            <a:r>
              <a:rPr lang="fr-FR" dirty="0" err="1"/>
              <a:t>matters</a:t>
            </a:r>
            <a:r>
              <a:rPr lang="fr-FR" dirty="0"/>
              <a:t> ?</a:t>
            </a:r>
          </a:p>
        </p:txBody>
      </p:sp>
      <p:sp>
        <p:nvSpPr>
          <p:cNvPr id="9" name="Rectangle 8">
            <a:extLst>
              <a:ext uri="{FF2B5EF4-FFF2-40B4-BE49-F238E27FC236}">
                <a16:creationId xmlns:a16="http://schemas.microsoft.com/office/drawing/2014/main" id="{07E04B45-059D-B648-9FCE-0FA790F96969}"/>
              </a:ext>
            </a:extLst>
          </p:cNvPr>
          <p:cNvSpPr/>
          <p:nvPr/>
        </p:nvSpPr>
        <p:spPr>
          <a:xfrm>
            <a:off x="752869" y="2569393"/>
            <a:ext cx="3912433" cy="2359620"/>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do</a:t>
            </a:r>
            <a:r>
              <a:rPr lang="fr-FR" sz="1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rd_ad</a:t>
            </a:r>
            <a:r>
              <a:rPr lang="fr-FR" sz="1400" b="1" dirty="0">
                <a:latin typeface="Courier New" panose="02070309020205020404" pitchFamily="49" charset="0"/>
                <a:cs typeface="Courier New" panose="02070309020205020404" pitchFamily="49" charset="0"/>
              </a:rPr>
              <a:t> = rand();</a:t>
            </a:r>
          </a:p>
          <a:p>
            <a:pPr>
              <a:spcBef>
                <a:spcPts val="200"/>
              </a:spcBef>
              <a:spcAft>
                <a:spcPts val="200"/>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wr_ad</a:t>
            </a:r>
            <a:r>
              <a:rPr lang="fr-FR" sz="1400" b="1" dirty="0">
                <a:latin typeface="Courier New" panose="02070309020205020404" pitchFamily="49" charset="0"/>
                <a:cs typeface="Courier New" panose="02070309020205020404" pitchFamily="49" charset="0"/>
              </a:rPr>
              <a:t> = rand();</a:t>
            </a:r>
          </a:p>
          <a:p>
            <a:pPr>
              <a:spcBef>
                <a:spcPts val="200"/>
              </a:spcBef>
              <a:spcAft>
                <a:spcPts val="200"/>
              </a:spcAft>
            </a:pPr>
            <a:r>
              <a:rPr lang="fr-FR" sz="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R:  </a:t>
            </a:r>
            <a:r>
              <a:rPr lang="fr-FR" sz="1400" b="1" dirty="0">
                <a:latin typeface="Courier New" panose="02070309020205020404" pitchFamily="49" charset="0"/>
                <a:cs typeface="Courier New" panose="02070309020205020404" pitchFamily="49" charset="0"/>
              </a:rPr>
              <a:t>in = </a:t>
            </a:r>
            <a:r>
              <a:rPr lang="fr-FR" sz="1400" b="1" dirty="0">
                <a:solidFill>
                  <a:srgbClr val="FF0000"/>
                </a:solidFill>
                <a:latin typeface="Courier New" panose="02070309020205020404" pitchFamily="49" charset="0"/>
                <a:cs typeface="Courier New" panose="02070309020205020404" pitchFamily="49" charset="0"/>
              </a:rPr>
              <a:t>tab[</a:t>
            </a:r>
            <a:r>
              <a:rPr lang="fr-FR" sz="1400" b="1" dirty="0" err="1">
                <a:solidFill>
                  <a:srgbClr val="008F00"/>
                </a:solidFill>
                <a:latin typeface="Courier New" panose="02070309020205020404" pitchFamily="49" charset="0"/>
                <a:cs typeface="Courier New" panose="02070309020205020404" pitchFamily="49" charset="0"/>
              </a:rPr>
              <a:t>rd_ad</a:t>
            </a:r>
            <a:r>
              <a:rPr lang="fr-FR" sz="1400" b="1" dirty="0">
                <a:solidFill>
                  <a:srgbClr val="FF0000"/>
                </a:solidFill>
                <a:latin typeface="Courier New" panose="02070309020205020404" pitchFamily="49" charset="0"/>
                <a:cs typeface="Courier New" panose="02070309020205020404" pitchFamily="49" charset="0"/>
              </a:rPr>
              <a:t>];</a:t>
            </a:r>
          </a:p>
          <a:p>
            <a:pPr>
              <a:spcBef>
                <a:spcPts val="200"/>
              </a:spcBef>
              <a:spcAft>
                <a:spcPts val="200"/>
              </a:spcAft>
            </a:pPr>
            <a:r>
              <a:rPr lang="fr-FR" sz="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E:  </a:t>
            </a:r>
            <a:r>
              <a:rPr lang="fr-FR" sz="1400" b="1" dirty="0">
                <a:latin typeface="Courier New" panose="02070309020205020404" pitchFamily="49" charset="0"/>
                <a:cs typeface="Courier New" panose="02070309020205020404" pitchFamily="49" charset="0"/>
              </a:rPr>
              <a:t>v = </a:t>
            </a:r>
            <a:r>
              <a:rPr lang="fr-FR" sz="1400" b="1" dirty="0" err="1">
                <a:latin typeface="Courier New" panose="02070309020205020404" pitchFamily="49" charset="0"/>
                <a:cs typeface="Courier New" panose="02070309020205020404" pitchFamily="49" charset="0"/>
              </a:rPr>
              <a:t>Foo</a:t>
            </a:r>
            <a:r>
              <a:rPr lang="fr-FR" sz="1400" b="1" dirty="0">
                <a:latin typeface="Courier New" panose="02070309020205020404" pitchFamily="49" charset="0"/>
                <a:cs typeface="Courier New" panose="02070309020205020404" pitchFamily="49" charset="0"/>
              </a:rPr>
              <a:t>(in);</a:t>
            </a:r>
          </a:p>
          <a:p>
            <a:pPr>
              <a:spcBef>
                <a:spcPts val="200"/>
              </a:spcBef>
              <a:spcAft>
                <a:spcPts val="200"/>
              </a:spcAft>
            </a:pPr>
            <a:r>
              <a:rPr lang="fr-FR" sz="400" b="1" dirty="0">
                <a:latin typeface="Courier New" panose="02070309020205020404" pitchFamily="49" charset="0"/>
                <a:cs typeface="Courier New" panose="02070309020205020404" pitchFamily="49" charset="0"/>
              </a:rPr>
              <a:t> </a:t>
            </a:r>
          </a:p>
          <a:p>
            <a:pPr>
              <a:spcBef>
                <a:spcPts val="200"/>
              </a:spcBef>
              <a:spcAft>
                <a:spcPts val="200"/>
              </a:spcAft>
            </a:pPr>
            <a:r>
              <a:rPr lang="fr-FR" sz="1400" b="1" dirty="0">
                <a:solidFill>
                  <a:schemeClr val="accent1">
                    <a:lumMod val="75000"/>
                  </a:schemeClr>
                </a:solidFill>
                <a:latin typeface="Courier New" panose="02070309020205020404" pitchFamily="49" charset="0"/>
                <a:cs typeface="Courier New" panose="02070309020205020404" pitchFamily="49" charset="0"/>
              </a:rPr>
              <a:t>W:  </a:t>
            </a:r>
            <a:r>
              <a:rPr lang="fr-FR" sz="1400" b="1" dirty="0">
                <a:solidFill>
                  <a:srgbClr val="FF0000"/>
                </a:solidFill>
                <a:latin typeface="Courier New" panose="02070309020205020404" pitchFamily="49" charset="0"/>
                <a:cs typeface="Courier New" panose="02070309020205020404" pitchFamily="49" charset="0"/>
              </a:rPr>
              <a:t>tab[</a:t>
            </a:r>
            <a:r>
              <a:rPr lang="fr-FR" sz="1400" b="1" dirty="0" err="1">
                <a:solidFill>
                  <a:srgbClr val="000099"/>
                </a:solidFill>
                <a:latin typeface="Courier New" panose="02070309020205020404" pitchFamily="49" charset="0"/>
                <a:cs typeface="Courier New" panose="02070309020205020404" pitchFamily="49" charset="0"/>
              </a:rPr>
              <a:t>wr_ad</a:t>
            </a:r>
            <a:r>
              <a:rPr lang="fr-FR" sz="1400" b="1" dirty="0">
                <a:solidFill>
                  <a:srgbClr val="FF0000"/>
                </a:solidFill>
                <a:latin typeface="Courier New" panose="02070309020205020404" pitchFamily="49" charset="0"/>
                <a:cs typeface="Courier New" panose="02070309020205020404" pitchFamily="49" charset="0"/>
              </a:rPr>
              <a:t>]</a:t>
            </a:r>
            <a:r>
              <a:rPr lang="fr-FR" sz="1400" b="1" dirty="0">
                <a:latin typeface="Courier New" panose="02070309020205020404" pitchFamily="49" charset="0"/>
                <a:cs typeface="Courier New" panose="02070309020205020404" pitchFamily="49" charset="0"/>
              </a:rPr>
              <a:t> = v;</a:t>
            </a:r>
          </a:p>
          <a:p>
            <a:pPr>
              <a:spcBef>
                <a:spcPts val="800"/>
              </a:spcBef>
              <a:spcAft>
                <a:spcPts val="800"/>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a:t>
            </a:r>
          </a:p>
        </p:txBody>
      </p:sp>
      <p:sp>
        <p:nvSpPr>
          <p:cNvPr id="10" name="Forme libre 9">
            <a:extLst>
              <a:ext uri="{FF2B5EF4-FFF2-40B4-BE49-F238E27FC236}">
                <a16:creationId xmlns:a16="http://schemas.microsoft.com/office/drawing/2014/main" id="{6927BB43-5469-9F44-9D57-0B4E64354BBD}"/>
              </a:ext>
            </a:extLst>
          </p:cNvPr>
          <p:cNvSpPr/>
          <p:nvPr/>
        </p:nvSpPr>
        <p:spPr>
          <a:xfrm>
            <a:off x="1766176" y="3475984"/>
            <a:ext cx="1511714" cy="1180283"/>
          </a:xfrm>
          <a:custGeom>
            <a:avLst/>
            <a:gdLst>
              <a:gd name="connsiteX0" fmla="*/ 977462 w 1841188"/>
              <a:gd name="connsiteY0" fmla="*/ 189209 h 802374"/>
              <a:gd name="connsiteX1" fmla="*/ 1271752 w 1841188"/>
              <a:gd name="connsiteY1" fmla="*/ 23 h 802374"/>
              <a:gd name="connsiteX2" fmla="*/ 1839310 w 1841188"/>
              <a:gd name="connsiteY2" fmla="*/ 199719 h 802374"/>
              <a:gd name="connsiteX3" fmla="*/ 1397876 w 1841188"/>
              <a:gd name="connsiteY3" fmla="*/ 777788 h 802374"/>
              <a:gd name="connsiteX4" fmla="*/ 0 w 1841188"/>
              <a:gd name="connsiteY4" fmla="*/ 641154 h 802374"/>
              <a:gd name="connsiteX0" fmla="*/ 977462 w 1841188"/>
              <a:gd name="connsiteY0" fmla="*/ 189209 h 825125"/>
              <a:gd name="connsiteX1" fmla="*/ 1271752 w 1841188"/>
              <a:gd name="connsiteY1" fmla="*/ 23 h 825125"/>
              <a:gd name="connsiteX2" fmla="*/ 1839310 w 1841188"/>
              <a:gd name="connsiteY2" fmla="*/ 199719 h 825125"/>
              <a:gd name="connsiteX3" fmla="*/ 1397876 w 1841188"/>
              <a:gd name="connsiteY3" fmla="*/ 777788 h 825125"/>
              <a:gd name="connsiteX4" fmla="*/ 0 w 1841188"/>
              <a:gd name="connsiteY4" fmla="*/ 641154 h 825125"/>
              <a:gd name="connsiteX0" fmla="*/ 977462 w 1839948"/>
              <a:gd name="connsiteY0" fmla="*/ 189209 h 811653"/>
              <a:gd name="connsiteX1" fmla="*/ 1271752 w 1839948"/>
              <a:gd name="connsiteY1" fmla="*/ 23 h 811653"/>
              <a:gd name="connsiteX2" fmla="*/ 1839310 w 1839948"/>
              <a:gd name="connsiteY2" fmla="*/ 199719 h 811653"/>
              <a:gd name="connsiteX3" fmla="*/ 1351397 w 1839948"/>
              <a:gd name="connsiteY3" fmla="*/ 756767 h 811653"/>
              <a:gd name="connsiteX4" fmla="*/ 0 w 1839948"/>
              <a:gd name="connsiteY4" fmla="*/ 641154 h 811653"/>
              <a:gd name="connsiteX0" fmla="*/ 977462 w 1724283"/>
              <a:gd name="connsiteY0" fmla="*/ 189277 h 810983"/>
              <a:gd name="connsiteX1" fmla="*/ 1271752 w 1724283"/>
              <a:gd name="connsiteY1" fmla="*/ 91 h 810983"/>
              <a:gd name="connsiteX2" fmla="*/ 1723110 w 1724283"/>
              <a:gd name="connsiteY2" fmla="*/ 210298 h 810983"/>
              <a:gd name="connsiteX3" fmla="*/ 1351397 w 1724283"/>
              <a:gd name="connsiteY3" fmla="*/ 756835 h 810983"/>
              <a:gd name="connsiteX4" fmla="*/ 0 w 1724283"/>
              <a:gd name="connsiteY4" fmla="*/ 641222 h 810983"/>
              <a:gd name="connsiteX0" fmla="*/ 977462 w 1723166"/>
              <a:gd name="connsiteY0" fmla="*/ 189277 h 810983"/>
              <a:gd name="connsiteX1" fmla="*/ 1376331 w 1723166"/>
              <a:gd name="connsiteY1" fmla="*/ 91 h 810983"/>
              <a:gd name="connsiteX2" fmla="*/ 1723110 w 1723166"/>
              <a:gd name="connsiteY2" fmla="*/ 210298 h 810983"/>
              <a:gd name="connsiteX3" fmla="*/ 1351397 w 1723166"/>
              <a:gd name="connsiteY3" fmla="*/ 756835 h 810983"/>
              <a:gd name="connsiteX4" fmla="*/ 0 w 1723166"/>
              <a:gd name="connsiteY4" fmla="*/ 641222 h 810983"/>
              <a:gd name="connsiteX0" fmla="*/ 1000702 w 1746406"/>
              <a:gd name="connsiteY0" fmla="*/ 189277 h 810983"/>
              <a:gd name="connsiteX1" fmla="*/ 1399571 w 1746406"/>
              <a:gd name="connsiteY1" fmla="*/ 91 h 810983"/>
              <a:gd name="connsiteX2" fmla="*/ 1746350 w 1746406"/>
              <a:gd name="connsiteY2" fmla="*/ 210298 h 810983"/>
              <a:gd name="connsiteX3" fmla="*/ 1374637 w 1746406"/>
              <a:gd name="connsiteY3" fmla="*/ 756835 h 810983"/>
              <a:gd name="connsiteX4" fmla="*/ 0 w 1746406"/>
              <a:gd name="connsiteY4" fmla="*/ 641222 h 810983"/>
              <a:gd name="connsiteX0" fmla="*/ 1000702 w 1747692"/>
              <a:gd name="connsiteY0" fmla="*/ 189277 h 831594"/>
              <a:gd name="connsiteX1" fmla="*/ 1399571 w 1747692"/>
              <a:gd name="connsiteY1" fmla="*/ 91 h 831594"/>
              <a:gd name="connsiteX2" fmla="*/ 1746350 w 1747692"/>
              <a:gd name="connsiteY2" fmla="*/ 210298 h 831594"/>
              <a:gd name="connsiteX3" fmla="*/ 1270057 w 1747692"/>
              <a:gd name="connsiteY3" fmla="*/ 788366 h 831594"/>
              <a:gd name="connsiteX4" fmla="*/ 0 w 1747692"/>
              <a:gd name="connsiteY4" fmla="*/ 641222 h 831594"/>
              <a:gd name="connsiteX0" fmla="*/ 1000702 w 1747692"/>
              <a:gd name="connsiteY0" fmla="*/ 192459 h 825513"/>
              <a:gd name="connsiteX1" fmla="*/ 1399571 w 1747692"/>
              <a:gd name="connsiteY1" fmla="*/ 3273 h 825513"/>
              <a:gd name="connsiteX2" fmla="*/ 1746350 w 1747692"/>
              <a:gd name="connsiteY2" fmla="*/ 339604 h 825513"/>
              <a:gd name="connsiteX3" fmla="*/ 1270057 w 1747692"/>
              <a:gd name="connsiteY3" fmla="*/ 791548 h 825513"/>
              <a:gd name="connsiteX4" fmla="*/ 0 w 1747692"/>
              <a:gd name="connsiteY4" fmla="*/ 644404 h 825513"/>
              <a:gd name="connsiteX0" fmla="*/ 1000702 w 1749181"/>
              <a:gd name="connsiteY0" fmla="*/ 141798 h 774852"/>
              <a:gd name="connsiteX1" fmla="*/ 1446051 w 1749181"/>
              <a:gd name="connsiteY1" fmla="*/ 5164 h 774852"/>
              <a:gd name="connsiteX2" fmla="*/ 1746350 w 1749181"/>
              <a:gd name="connsiteY2" fmla="*/ 288943 h 774852"/>
              <a:gd name="connsiteX3" fmla="*/ 1270057 w 1749181"/>
              <a:gd name="connsiteY3" fmla="*/ 740887 h 774852"/>
              <a:gd name="connsiteX4" fmla="*/ 0 w 1749181"/>
              <a:gd name="connsiteY4" fmla="*/ 593743 h 774852"/>
              <a:gd name="connsiteX0" fmla="*/ 569265 w 1750390"/>
              <a:gd name="connsiteY0" fmla="*/ 174055 h 772060"/>
              <a:gd name="connsiteX1" fmla="*/ 1446051 w 1750390"/>
              <a:gd name="connsiteY1" fmla="*/ 2372 h 772060"/>
              <a:gd name="connsiteX2" fmla="*/ 1746350 w 1750390"/>
              <a:gd name="connsiteY2" fmla="*/ 286151 h 772060"/>
              <a:gd name="connsiteX3" fmla="*/ 1270057 w 1750390"/>
              <a:gd name="connsiteY3" fmla="*/ 738095 h 772060"/>
              <a:gd name="connsiteX4" fmla="*/ 0 w 1750390"/>
              <a:gd name="connsiteY4" fmla="*/ 590951 h 772060"/>
              <a:gd name="connsiteX0" fmla="*/ 569265 w 1746355"/>
              <a:gd name="connsiteY0" fmla="*/ 78895 h 676900"/>
              <a:gd name="connsiteX1" fmla="*/ 1263018 w 1746355"/>
              <a:gd name="connsiteY1" fmla="*/ 12361 h 676900"/>
              <a:gd name="connsiteX2" fmla="*/ 1746350 w 1746355"/>
              <a:gd name="connsiteY2" fmla="*/ 190991 h 676900"/>
              <a:gd name="connsiteX3" fmla="*/ 1270057 w 1746355"/>
              <a:gd name="connsiteY3" fmla="*/ 642935 h 676900"/>
              <a:gd name="connsiteX4" fmla="*/ 0 w 1746355"/>
              <a:gd name="connsiteY4" fmla="*/ 495791 h 676900"/>
              <a:gd name="connsiteX0" fmla="*/ 569265 w 1576413"/>
              <a:gd name="connsiteY0" fmla="*/ 89247 h 676996"/>
              <a:gd name="connsiteX1" fmla="*/ 1263018 w 1576413"/>
              <a:gd name="connsiteY1" fmla="*/ 22713 h 676996"/>
              <a:gd name="connsiteX2" fmla="*/ 1576391 w 1576413"/>
              <a:gd name="connsiteY2" fmla="*/ 341542 h 676996"/>
              <a:gd name="connsiteX3" fmla="*/ 1270057 w 1576413"/>
              <a:gd name="connsiteY3" fmla="*/ 653287 h 676996"/>
              <a:gd name="connsiteX4" fmla="*/ 0 w 1576413"/>
              <a:gd name="connsiteY4" fmla="*/ 506143 h 676996"/>
              <a:gd name="connsiteX0" fmla="*/ 569265 w 1576552"/>
              <a:gd name="connsiteY0" fmla="*/ 72202 h 659951"/>
              <a:gd name="connsiteX1" fmla="*/ 1249943 w 1576552"/>
              <a:gd name="connsiteY1" fmla="*/ 31956 h 659951"/>
              <a:gd name="connsiteX2" fmla="*/ 1576391 w 1576552"/>
              <a:gd name="connsiteY2" fmla="*/ 324497 h 659951"/>
              <a:gd name="connsiteX3" fmla="*/ 1270057 w 1576552"/>
              <a:gd name="connsiteY3" fmla="*/ 636242 h 659951"/>
              <a:gd name="connsiteX4" fmla="*/ 0 w 1576552"/>
              <a:gd name="connsiteY4" fmla="*/ 489098 h 659951"/>
              <a:gd name="connsiteX0" fmla="*/ 569265 w 1499574"/>
              <a:gd name="connsiteY0" fmla="*/ 66913 h 660424"/>
              <a:gd name="connsiteX1" fmla="*/ 1249943 w 1499574"/>
              <a:gd name="connsiteY1" fmla="*/ 26667 h 660424"/>
              <a:gd name="connsiteX2" fmla="*/ 1497949 w 1499574"/>
              <a:gd name="connsiteY2" fmla="*/ 240346 h 660424"/>
              <a:gd name="connsiteX3" fmla="*/ 1270057 w 1499574"/>
              <a:gd name="connsiteY3" fmla="*/ 630953 h 660424"/>
              <a:gd name="connsiteX4" fmla="*/ 0 w 1499574"/>
              <a:gd name="connsiteY4" fmla="*/ 483809 h 660424"/>
              <a:gd name="connsiteX0" fmla="*/ 569265 w 1552723"/>
              <a:gd name="connsiteY0" fmla="*/ 66913 h 633718"/>
              <a:gd name="connsiteX1" fmla="*/ 1249943 w 1552723"/>
              <a:gd name="connsiteY1" fmla="*/ 26667 h 633718"/>
              <a:gd name="connsiteX2" fmla="*/ 1497949 w 1552723"/>
              <a:gd name="connsiteY2" fmla="*/ 240346 h 633718"/>
              <a:gd name="connsiteX3" fmla="*/ 1400795 w 1552723"/>
              <a:gd name="connsiteY3" fmla="*/ 587141 h 633718"/>
              <a:gd name="connsiteX4" fmla="*/ 0 w 1552723"/>
              <a:gd name="connsiteY4" fmla="*/ 483809 h 633718"/>
              <a:gd name="connsiteX0" fmla="*/ 569265 w 1528484"/>
              <a:gd name="connsiteY0" fmla="*/ 66913 h 666140"/>
              <a:gd name="connsiteX1" fmla="*/ 1249943 w 1528484"/>
              <a:gd name="connsiteY1" fmla="*/ 26667 h 666140"/>
              <a:gd name="connsiteX2" fmla="*/ 1497949 w 1528484"/>
              <a:gd name="connsiteY2" fmla="*/ 240346 h 666140"/>
              <a:gd name="connsiteX3" fmla="*/ 1400795 w 1528484"/>
              <a:gd name="connsiteY3" fmla="*/ 587141 h 666140"/>
              <a:gd name="connsiteX4" fmla="*/ 0 w 1528484"/>
              <a:gd name="connsiteY4" fmla="*/ 483809 h 666140"/>
              <a:gd name="connsiteX0" fmla="*/ 569265 w 1504487"/>
              <a:gd name="connsiteY0" fmla="*/ 66913 h 645854"/>
              <a:gd name="connsiteX1" fmla="*/ 1249943 w 1504487"/>
              <a:gd name="connsiteY1" fmla="*/ 26667 h 645854"/>
              <a:gd name="connsiteX2" fmla="*/ 1497949 w 1504487"/>
              <a:gd name="connsiteY2" fmla="*/ 240346 h 645854"/>
              <a:gd name="connsiteX3" fmla="*/ 1335427 w 1504487"/>
              <a:gd name="connsiteY3" fmla="*/ 552092 h 645854"/>
              <a:gd name="connsiteX4" fmla="*/ 0 w 1504487"/>
              <a:gd name="connsiteY4" fmla="*/ 483809 h 645854"/>
              <a:gd name="connsiteX0" fmla="*/ 569265 w 1531186"/>
              <a:gd name="connsiteY0" fmla="*/ 66913 h 635675"/>
              <a:gd name="connsiteX1" fmla="*/ 1249943 w 1531186"/>
              <a:gd name="connsiteY1" fmla="*/ 26667 h 635675"/>
              <a:gd name="connsiteX2" fmla="*/ 1497949 w 1531186"/>
              <a:gd name="connsiteY2" fmla="*/ 240346 h 635675"/>
              <a:gd name="connsiteX3" fmla="*/ 1335427 w 1531186"/>
              <a:gd name="connsiteY3" fmla="*/ 552092 h 635675"/>
              <a:gd name="connsiteX4" fmla="*/ 0 w 1531186"/>
              <a:gd name="connsiteY4" fmla="*/ 483809 h 635675"/>
              <a:gd name="connsiteX0" fmla="*/ 569265 w 1531186"/>
              <a:gd name="connsiteY0" fmla="*/ 66913 h 614507"/>
              <a:gd name="connsiteX1" fmla="*/ 1249943 w 1531186"/>
              <a:gd name="connsiteY1" fmla="*/ 26667 h 614507"/>
              <a:gd name="connsiteX2" fmla="*/ 1497949 w 1531186"/>
              <a:gd name="connsiteY2" fmla="*/ 240346 h 614507"/>
              <a:gd name="connsiteX3" fmla="*/ 1335427 w 1531186"/>
              <a:gd name="connsiteY3" fmla="*/ 552092 h 614507"/>
              <a:gd name="connsiteX4" fmla="*/ 0 w 1531186"/>
              <a:gd name="connsiteY4" fmla="*/ 483809 h 61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186" h="614507">
                <a:moveTo>
                  <a:pt x="569265" y="66913"/>
                </a:moveTo>
                <a:cubicBezTo>
                  <a:pt x="644589" y="-28556"/>
                  <a:pt x="1095162" y="-2239"/>
                  <a:pt x="1249943" y="26667"/>
                </a:cubicBezTo>
                <a:cubicBezTo>
                  <a:pt x="1404724" y="55573"/>
                  <a:pt x="1483702" y="152775"/>
                  <a:pt x="1497949" y="240346"/>
                </a:cubicBezTo>
                <a:cubicBezTo>
                  <a:pt x="1512196" y="327917"/>
                  <a:pt x="1624305" y="458940"/>
                  <a:pt x="1335427" y="552092"/>
                </a:cubicBezTo>
                <a:cubicBezTo>
                  <a:pt x="1046549" y="645244"/>
                  <a:pt x="401871" y="643188"/>
                  <a:pt x="0" y="483809"/>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1" name="ZoneTexte 10">
            <a:extLst>
              <a:ext uri="{FF2B5EF4-FFF2-40B4-BE49-F238E27FC236}">
                <a16:creationId xmlns:a16="http://schemas.microsoft.com/office/drawing/2014/main" id="{2B895948-18D7-E849-AFEA-F8B5CAAC9D19}"/>
              </a:ext>
            </a:extLst>
          </p:cNvPr>
          <p:cNvSpPr txBox="1"/>
          <p:nvPr/>
        </p:nvSpPr>
        <p:spPr>
          <a:xfrm>
            <a:off x="1358400" y="4886455"/>
            <a:ext cx="2135566" cy="830997"/>
          </a:xfrm>
          <a:prstGeom prst="rect">
            <a:avLst/>
          </a:prstGeom>
          <a:solidFill>
            <a:srgbClr val="FFFFFF">
              <a:alpha val="83137"/>
            </a:srgbClr>
          </a:solidFill>
        </p:spPr>
        <p:txBody>
          <a:bodyPr wrap="square" lIns="0" tIns="0" rIns="0" bIns="0" rtlCol="0">
            <a:spAutoFit/>
          </a:bodyPr>
          <a:lstStyle/>
          <a:p>
            <a:pPr algn="ctr"/>
            <a:r>
              <a:rPr lang="fr-FR" sz="1800" b="1" dirty="0">
                <a:solidFill>
                  <a:srgbClr val="FF0000"/>
                </a:solidFill>
              </a:rPr>
              <a:t>Data </a:t>
            </a:r>
            <a:r>
              <a:rPr lang="fr-FR" sz="1800" b="1" dirty="0" err="1">
                <a:solidFill>
                  <a:srgbClr val="FF0000"/>
                </a:solidFill>
              </a:rPr>
              <a:t>dependant</a:t>
            </a:r>
            <a:r>
              <a:rPr lang="fr-FR" sz="1800" b="1" dirty="0">
                <a:solidFill>
                  <a:srgbClr val="FF0000"/>
                </a:solidFill>
              </a:rPr>
              <a:t> memory </a:t>
            </a:r>
            <a:r>
              <a:rPr lang="fr-FR" sz="1800" b="1" dirty="0" err="1">
                <a:solidFill>
                  <a:srgbClr val="FF0000"/>
                </a:solidFill>
              </a:rPr>
              <a:t>dependency</a:t>
            </a:r>
            <a:endParaRPr lang="fr-FR" sz="1800" b="1" dirty="0">
              <a:solidFill>
                <a:srgbClr val="FF0000"/>
              </a:solidFill>
            </a:endParaRPr>
          </a:p>
          <a:p>
            <a:pPr algn="ctr"/>
            <a:r>
              <a:rPr lang="fr-FR" sz="1800" b="1" dirty="0">
                <a:solidFill>
                  <a:srgbClr val="FF0000"/>
                </a:solidFill>
              </a:rPr>
              <a:t>(</a:t>
            </a:r>
            <a:r>
              <a:rPr lang="fr-FR" sz="1800" b="1" dirty="0" err="1">
                <a:solidFill>
                  <a:srgbClr val="FF0000"/>
                </a:solidFill>
              </a:rPr>
              <a:t>dep</a:t>
            </a:r>
            <a:r>
              <a:rPr lang="fr-FR" sz="1800" b="1" dirty="0">
                <a:solidFill>
                  <a:srgbClr val="FF0000"/>
                </a:solidFill>
              </a:rPr>
              <a:t>. distance =1)</a:t>
            </a:r>
          </a:p>
        </p:txBody>
      </p:sp>
      <p:sp>
        <p:nvSpPr>
          <p:cNvPr id="19" name="Espace réservé du pied de page 4">
            <a:extLst>
              <a:ext uri="{FF2B5EF4-FFF2-40B4-BE49-F238E27FC236}">
                <a16:creationId xmlns:a16="http://schemas.microsoft.com/office/drawing/2014/main" id="{1A38C1B7-51B0-3346-8958-22E088707706}"/>
              </a:ext>
            </a:extLst>
          </p:cNvPr>
          <p:cNvSpPr>
            <a:spLocks noGrp="1"/>
          </p:cNvSpPr>
          <p:nvPr>
            <p:ph type="ftr" sz="quarter" idx="15"/>
          </p:nvPr>
        </p:nvSpPr>
        <p:spPr>
          <a:xfrm>
            <a:off x="2722563" y="6356350"/>
            <a:ext cx="3516005" cy="365125"/>
          </a:xfrm>
        </p:spPr>
        <p:txBody>
          <a:bodyPr/>
          <a:lstStyle/>
          <a:p>
            <a:pPr>
              <a:defRPr/>
            </a:pPr>
            <a:r>
              <a:rPr lang="fr-FR" dirty="0"/>
              <a:t>GDR SOC </a:t>
            </a:r>
          </a:p>
        </p:txBody>
      </p:sp>
      <p:grpSp>
        <p:nvGrpSpPr>
          <p:cNvPr id="15" name="Groupe 14">
            <a:extLst>
              <a:ext uri="{FF2B5EF4-FFF2-40B4-BE49-F238E27FC236}">
                <a16:creationId xmlns:a16="http://schemas.microsoft.com/office/drawing/2014/main" id="{24D30A06-F8EB-0C49-BCC2-318E6500B63B}"/>
              </a:ext>
            </a:extLst>
          </p:cNvPr>
          <p:cNvGrpSpPr/>
          <p:nvPr/>
        </p:nvGrpSpPr>
        <p:grpSpPr>
          <a:xfrm>
            <a:off x="4391983" y="2299790"/>
            <a:ext cx="4122007" cy="2504319"/>
            <a:chOff x="4391983" y="2430417"/>
            <a:chExt cx="4122007" cy="2504319"/>
          </a:xfrm>
        </p:grpSpPr>
        <p:sp>
          <p:nvSpPr>
            <p:cNvPr id="22" name="Rectangle : coins arrondis 21">
              <a:extLst>
                <a:ext uri="{FF2B5EF4-FFF2-40B4-BE49-F238E27FC236}">
                  <a16:creationId xmlns:a16="http://schemas.microsoft.com/office/drawing/2014/main" id="{2E9CBE7A-3D40-874D-8A8E-C68D13BB8031}"/>
                </a:ext>
              </a:extLst>
            </p:cNvPr>
            <p:cNvSpPr/>
            <p:nvPr/>
          </p:nvSpPr>
          <p:spPr>
            <a:xfrm>
              <a:off x="4960971" y="4583714"/>
              <a:ext cx="1978730" cy="298014"/>
            </a:xfrm>
            <a:prstGeom prst="round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1" name="ZoneTexte 20">
              <a:extLst>
                <a:ext uri="{FF2B5EF4-FFF2-40B4-BE49-F238E27FC236}">
                  <a16:creationId xmlns:a16="http://schemas.microsoft.com/office/drawing/2014/main" id="{9420B791-045E-134B-BC20-755D68D46EEE}"/>
                </a:ext>
              </a:extLst>
            </p:cNvPr>
            <p:cNvSpPr txBox="1"/>
            <p:nvPr/>
          </p:nvSpPr>
          <p:spPr>
            <a:xfrm>
              <a:off x="7319676" y="4565404"/>
              <a:ext cx="1194314" cy="369332"/>
            </a:xfrm>
            <a:prstGeom prst="rect">
              <a:avLst/>
            </a:prstGeom>
            <a:noFill/>
          </p:spPr>
          <p:txBody>
            <a:bodyPr wrap="square" rtlCol="0">
              <a:spAutoFit/>
            </a:bodyPr>
            <a:lstStyle/>
            <a:p>
              <a:r>
                <a:rPr lang="fr-FR" sz="1800" b="1" dirty="0" err="1">
                  <a:solidFill>
                    <a:srgbClr val="008F00"/>
                  </a:solidFill>
                </a:rPr>
                <a:t>fast</a:t>
              </a:r>
              <a:r>
                <a:rPr lang="fr-FR" sz="1800" b="1" dirty="0">
                  <a:solidFill>
                    <a:srgbClr val="008F00"/>
                  </a:solidFill>
                </a:rPr>
                <a:t> </a:t>
              </a:r>
              <a:r>
                <a:rPr lang="fr-FR" sz="1800" b="1" dirty="0" err="1">
                  <a:solidFill>
                    <a:srgbClr val="008F00"/>
                  </a:solidFill>
                </a:rPr>
                <a:t>path</a:t>
              </a:r>
              <a:r>
                <a:rPr lang="fr-FR" sz="1800" b="1" dirty="0">
                  <a:solidFill>
                    <a:srgbClr val="008F00"/>
                  </a:solidFill>
                </a:rPr>
                <a:t> </a:t>
              </a:r>
              <a:endParaRPr lang="fr-FR" sz="1800" dirty="0">
                <a:solidFill>
                  <a:srgbClr val="008F00"/>
                </a:solidFill>
              </a:endParaRPr>
            </a:p>
          </p:txBody>
        </p:sp>
        <p:cxnSp>
          <p:nvCxnSpPr>
            <p:cNvPr id="27" name="Connecteur droit avec flèche 26">
              <a:extLst>
                <a:ext uri="{FF2B5EF4-FFF2-40B4-BE49-F238E27FC236}">
                  <a16:creationId xmlns:a16="http://schemas.microsoft.com/office/drawing/2014/main" id="{5813BF7F-17BA-B44F-9CC9-66982964C3C5}"/>
                </a:ext>
              </a:extLst>
            </p:cNvPr>
            <p:cNvCxnSpPr>
              <a:cxnSpLocks/>
            </p:cNvCxnSpPr>
            <p:nvPr/>
          </p:nvCxnSpPr>
          <p:spPr>
            <a:xfrm flipH="1">
              <a:off x="6941239" y="4736122"/>
              <a:ext cx="3863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0282D30F-CDE5-9B4A-9231-E4D78E29E019}"/>
                </a:ext>
              </a:extLst>
            </p:cNvPr>
            <p:cNvSpPr/>
            <p:nvPr/>
          </p:nvSpPr>
          <p:spPr>
            <a:xfrm>
              <a:off x="4391983" y="2430417"/>
              <a:ext cx="3303227" cy="307777"/>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a:t>
              </a:r>
              <a:r>
                <a:rPr lang="fr-FR" sz="1400" b="1" dirty="0" err="1">
                  <a:solidFill>
                    <a:srgbClr val="7F0055"/>
                  </a:solidFill>
                  <a:latin typeface="Courier New" panose="02070309020205020404" pitchFamily="49" charset="0"/>
                  <a:cs typeface="Courier New" panose="02070309020205020404" pitchFamily="49" charset="0"/>
                </a:rPr>
                <a:t>pragma</a:t>
              </a:r>
              <a:r>
                <a:rPr lang="fr-FR" sz="1400" b="1" dirty="0">
                  <a:solidFill>
                    <a:srgbClr val="7F0055"/>
                  </a:solidFill>
                  <a:latin typeface="Courier New" panose="02070309020205020404" pitchFamily="49" charset="0"/>
                  <a:cs typeface="Courier New" panose="02070309020205020404" pitchFamily="49" charset="0"/>
                </a:rPr>
                <a:t> </a:t>
              </a:r>
              <a:r>
                <a:rPr lang="fr-FR" sz="1400" b="1" dirty="0" err="1">
                  <a:solidFill>
                    <a:srgbClr val="7F0055"/>
                  </a:solidFill>
                  <a:latin typeface="Courier New" panose="02070309020205020404" pitchFamily="49" charset="0"/>
                  <a:cs typeface="Courier New" panose="02070309020205020404" pitchFamily="49" charset="0"/>
                </a:rPr>
                <a:t>memdep</a:t>
              </a:r>
              <a:r>
                <a:rPr lang="fr-FR" sz="1400" b="1" dirty="0">
                  <a:solidFill>
                    <a:srgbClr val="7F0055"/>
                  </a:solidFill>
                  <a:latin typeface="Courier New" panose="02070309020205020404" pitchFamily="49" charset="0"/>
                  <a:cs typeface="Courier New" panose="02070309020205020404" pitchFamily="49" charset="0"/>
                </a:rPr>
                <a:t> tab distance=2</a:t>
              </a:r>
            </a:p>
          </p:txBody>
        </p:sp>
      </p:grpSp>
    </p:spTree>
    <p:extLst>
      <p:ext uri="{BB962C8B-B14F-4D97-AF65-F5344CB8AC3E}">
        <p14:creationId xmlns:p14="http://schemas.microsoft.com/office/powerpoint/2010/main" val="11161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uiExpand="1" build="p"/>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FF9E2D95-D5BA-2544-AA45-E12524A85FF1}"/>
              </a:ext>
            </a:extLst>
          </p:cNvPr>
          <p:cNvGrpSpPr/>
          <p:nvPr/>
        </p:nvGrpSpPr>
        <p:grpSpPr>
          <a:xfrm>
            <a:off x="4260163" y="3086097"/>
            <a:ext cx="3356635" cy="1346445"/>
            <a:chOff x="4635388" y="3520748"/>
            <a:chExt cx="2937035" cy="1346445"/>
          </a:xfrm>
        </p:grpSpPr>
        <p:sp>
          <p:nvSpPr>
            <p:cNvPr id="13" name="Rectangle : coins arrondis 12">
              <a:extLst>
                <a:ext uri="{FF2B5EF4-FFF2-40B4-BE49-F238E27FC236}">
                  <a16:creationId xmlns:a16="http://schemas.microsoft.com/office/drawing/2014/main" id="{99A14CF4-B90E-6A41-9A34-D2EE13A9E260}"/>
                </a:ext>
              </a:extLst>
            </p:cNvPr>
            <p:cNvSpPr/>
            <p:nvPr/>
          </p:nvSpPr>
          <p:spPr>
            <a:xfrm>
              <a:off x="4635388" y="3520748"/>
              <a:ext cx="2937035" cy="726349"/>
            </a:xfrm>
            <a:prstGeom prst="roundRect">
              <a:avLst>
                <a:gd name="adj" fmla="val 11122"/>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EF33F95B-F760-1E45-81BA-AB70FD682639}"/>
                </a:ext>
              </a:extLst>
            </p:cNvPr>
            <p:cNvSpPr/>
            <p:nvPr/>
          </p:nvSpPr>
          <p:spPr>
            <a:xfrm>
              <a:off x="4686945" y="4516194"/>
              <a:ext cx="2836926" cy="350999"/>
            </a:xfrm>
            <a:prstGeom prst="roundRect">
              <a:avLst>
                <a:gd name="adj" fmla="val 26204"/>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sp>
        <p:nvSpPr>
          <p:cNvPr id="2" name="Espace réservé du contenu 1">
            <a:extLst>
              <a:ext uri="{FF2B5EF4-FFF2-40B4-BE49-F238E27FC236}">
                <a16:creationId xmlns:a16="http://schemas.microsoft.com/office/drawing/2014/main" id="{D4904014-30AA-3645-AFD3-2F97A4D41D53}"/>
              </a:ext>
            </a:extLst>
          </p:cNvPr>
          <p:cNvSpPr>
            <a:spLocks noGrp="1"/>
          </p:cNvSpPr>
          <p:nvPr>
            <p:ph sz="half" idx="1"/>
          </p:nvPr>
        </p:nvSpPr>
        <p:spPr>
          <a:xfrm>
            <a:off x="457199" y="1306286"/>
            <a:ext cx="8112033" cy="4819877"/>
          </a:xfrm>
        </p:spPr>
        <p:txBody>
          <a:bodyPr/>
          <a:lstStyle/>
          <a:p>
            <a:r>
              <a:rPr lang="fr-FR" dirty="0" err="1"/>
              <a:t>Using</a:t>
            </a:r>
            <a:r>
              <a:rPr lang="fr-FR" dirty="0"/>
              <a:t> </a:t>
            </a:r>
            <a:r>
              <a:rPr lang="fr-FR" dirty="0" err="1"/>
              <a:t>customized</a:t>
            </a:r>
            <a:r>
              <a:rPr lang="fr-FR" dirty="0"/>
              <a:t> caches for </a:t>
            </a:r>
            <a:r>
              <a:rPr lang="fr-FR" dirty="0" err="1"/>
              <a:t>irregular</a:t>
            </a:r>
            <a:r>
              <a:rPr lang="fr-FR" dirty="0"/>
              <a:t> </a:t>
            </a:r>
            <a:r>
              <a:rPr lang="fr-FR" dirty="0" err="1"/>
              <a:t>access</a:t>
            </a:r>
            <a:r>
              <a:rPr lang="fr-FR" dirty="0"/>
              <a:t> patterns</a:t>
            </a:r>
          </a:p>
        </p:txBody>
      </p:sp>
      <p:sp>
        <p:nvSpPr>
          <p:cNvPr id="4" name="Espace réservé de la date 3">
            <a:extLst>
              <a:ext uri="{FF2B5EF4-FFF2-40B4-BE49-F238E27FC236}">
                <a16:creationId xmlns:a16="http://schemas.microsoft.com/office/drawing/2014/main" id="{85CF30FA-8460-1D41-9DE9-43D76F9D0124}"/>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668DBE15-CA64-654C-8342-4841571299E2}"/>
              </a:ext>
            </a:extLst>
          </p:cNvPr>
          <p:cNvSpPr>
            <a:spLocks noGrp="1"/>
          </p:cNvSpPr>
          <p:nvPr>
            <p:ph type="ftr" sz="quarter" idx="15"/>
          </p:nvPr>
        </p:nvSpPr>
        <p:spPr/>
        <p:txBody>
          <a:bodyPr/>
          <a:lstStyle/>
          <a:p>
            <a:pPr>
              <a:defRPr/>
            </a:pPr>
            <a:r>
              <a:rPr lang="fr-FR" dirty="0"/>
              <a:t>GDR SOC </a:t>
            </a:r>
          </a:p>
        </p:txBody>
      </p:sp>
      <p:sp>
        <p:nvSpPr>
          <p:cNvPr id="6" name="Espace réservé du numéro de diapositive 5">
            <a:extLst>
              <a:ext uri="{FF2B5EF4-FFF2-40B4-BE49-F238E27FC236}">
                <a16:creationId xmlns:a16="http://schemas.microsoft.com/office/drawing/2014/main" id="{17119E5F-293C-BD42-B8F0-425DCEE84162}"/>
              </a:ext>
            </a:extLst>
          </p:cNvPr>
          <p:cNvSpPr>
            <a:spLocks noGrp="1"/>
          </p:cNvSpPr>
          <p:nvPr>
            <p:ph type="sldNum" sz="quarter" idx="16"/>
          </p:nvPr>
        </p:nvSpPr>
        <p:spPr/>
        <p:txBody>
          <a:bodyPr/>
          <a:lstStyle/>
          <a:p>
            <a:pPr>
              <a:defRPr/>
            </a:pPr>
            <a:fld id="{76278404-3A45-144A-B4CB-24634C9936A8}" type="slidenum">
              <a:rPr lang="fr-FR" altLang="fr-FR" smtClean="0"/>
              <a:pPr>
                <a:defRPr/>
              </a:pPr>
              <a:t>39</a:t>
            </a:fld>
            <a:endParaRPr lang="fr-FR" altLang="fr-FR"/>
          </a:p>
        </p:txBody>
      </p:sp>
      <p:sp>
        <p:nvSpPr>
          <p:cNvPr id="7" name="Titre 6">
            <a:extLst>
              <a:ext uri="{FF2B5EF4-FFF2-40B4-BE49-F238E27FC236}">
                <a16:creationId xmlns:a16="http://schemas.microsoft.com/office/drawing/2014/main" id="{60970D1A-E7F3-D24B-A24F-BAF6EA310AFD}"/>
              </a:ext>
            </a:extLst>
          </p:cNvPr>
          <p:cNvSpPr>
            <a:spLocks noGrp="1"/>
          </p:cNvSpPr>
          <p:nvPr>
            <p:ph type="title"/>
          </p:nvPr>
        </p:nvSpPr>
        <p:spPr/>
        <p:txBody>
          <a:bodyPr/>
          <a:lstStyle/>
          <a:p>
            <a:r>
              <a:rPr lang="fr-FR" dirty="0" err="1"/>
              <a:t>Why</a:t>
            </a:r>
            <a:r>
              <a:rPr lang="fr-FR" dirty="0"/>
              <a:t> SLP </a:t>
            </a:r>
            <a:r>
              <a:rPr lang="fr-FR" dirty="0" err="1"/>
              <a:t>matters</a:t>
            </a:r>
            <a:r>
              <a:rPr lang="fr-FR" dirty="0"/>
              <a:t> ?</a:t>
            </a:r>
          </a:p>
        </p:txBody>
      </p:sp>
      <p:sp>
        <p:nvSpPr>
          <p:cNvPr id="8" name="Rectangle 7">
            <a:extLst>
              <a:ext uri="{FF2B5EF4-FFF2-40B4-BE49-F238E27FC236}">
                <a16:creationId xmlns:a16="http://schemas.microsoft.com/office/drawing/2014/main" id="{B21BB8D9-59EC-8A4B-AF46-452F827C904D}"/>
              </a:ext>
            </a:extLst>
          </p:cNvPr>
          <p:cNvSpPr/>
          <p:nvPr/>
        </p:nvSpPr>
        <p:spPr>
          <a:xfrm>
            <a:off x="3742925" y="1943440"/>
            <a:ext cx="4253651" cy="3539430"/>
          </a:xfrm>
          <a:prstGeom prst="rect">
            <a:avLst/>
          </a:prstGeom>
        </p:spPr>
        <p:txBody>
          <a:bodyPr wrap="square">
            <a:spAutoFit/>
          </a:bodyPr>
          <a:lstStyle/>
          <a:p>
            <a:pPr>
              <a:lnSpc>
                <a:spcPct val="150000"/>
              </a:lnSpc>
              <a:spcBef>
                <a:spcPts val="75"/>
              </a:spcBef>
              <a:spcAft>
                <a:spcPts val="75"/>
              </a:spcAft>
            </a:pPr>
            <a:r>
              <a:rPr lang="fr-FR" sz="1400" b="1" dirty="0">
                <a:solidFill>
                  <a:srgbClr val="7F0055"/>
                </a:solidFill>
                <a:latin typeface="Courier New" panose="02070309020205020404" pitchFamily="49" charset="0"/>
                <a:cs typeface="Courier New" panose="02070309020205020404" pitchFamily="49" charset="0"/>
              </a:rPr>
              <a:t>do </a:t>
            </a:r>
            <a:r>
              <a:rPr lang="fr-FR" sz="1400" b="1" dirty="0">
                <a:latin typeface="Courier New" panose="02070309020205020404" pitchFamily="49" charset="0"/>
                <a:cs typeface="Courier New" panose="02070309020205020404" pitchFamily="49" charset="0"/>
              </a:rPr>
              <a:t>{</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addr</a:t>
            </a:r>
            <a:r>
              <a:rPr lang="fr-FR" sz="1400" b="1" dirty="0">
                <a:latin typeface="Courier New" panose="02070309020205020404" pitchFamily="49" charset="0"/>
                <a:cs typeface="Courier New" panose="02070309020205020404" pitchFamily="49" charset="0"/>
              </a:rPr>
              <a:t> = offset(</a:t>
            </a:r>
            <a:r>
              <a:rPr lang="fr-FR" sz="1400" b="1" dirty="0" err="1">
                <a:latin typeface="Courier New" panose="02070309020205020404" pitchFamily="49" charset="0"/>
                <a:cs typeface="Courier New" panose="02070309020205020404" pitchFamily="49" charset="0"/>
              </a:rPr>
              <a:t>res</a:t>
            </a:r>
            <a:r>
              <a:rPr lang="fr-FR" sz="1400" b="1" dirty="0">
                <a:latin typeface="Courier New" panose="02070309020205020404" pitchFamily="49" charset="0"/>
                <a:cs typeface="Courier New" panose="02070309020205020404" pitchFamily="49" charset="0"/>
              </a:rPr>
              <a:t>);</a:t>
            </a:r>
          </a:p>
          <a:p>
            <a:pPr>
              <a:spcBef>
                <a:spcPts val="75"/>
              </a:spcBef>
              <a:spcAft>
                <a:spcPts val="75"/>
              </a:spcAft>
            </a:pPr>
            <a:r>
              <a:rPr lang="fr-FR" sz="200" b="1" dirty="0">
                <a:solidFill>
                  <a:srgbClr val="7F0055"/>
                </a:solidFill>
                <a:latin typeface="Courier New" panose="02070309020205020404" pitchFamily="49" charset="0"/>
                <a:cs typeface="Courier New" panose="02070309020205020404" pitchFamily="49" charset="0"/>
              </a:rPr>
              <a:t> </a:t>
            </a:r>
          </a:p>
          <a:p>
            <a:pPr>
              <a:spcBef>
                <a:spcPts val="75"/>
              </a:spcBef>
              <a:spcAft>
                <a:spcPts val="400"/>
              </a:spcAft>
            </a:pPr>
            <a:r>
              <a:rPr lang="fr-FR" sz="1400" b="1" dirty="0">
                <a:solidFill>
                  <a:srgbClr val="7F0055"/>
                </a:solidFill>
                <a:latin typeface="Courier New" panose="02070309020205020404" pitchFamily="49" charset="0"/>
                <a:cs typeface="Courier New" panose="02070309020205020404" pitchFamily="49" charset="0"/>
              </a:rPr>
              <a:t>  if</a:t>
            </a:r>
            <a:r>
              <a:rPr lang="fr-FR" sz="1400" b="1" dirty="0">
                <a:latin typeface="Courier New" panose="02070309020205020404" pitchFamily="49" charset="0"/>
                <a:cs typeface="Courier New" panose="02070309020205020404" pitchFamily="49" charset="0"/>
              </a:rPr>
              <a:t> (</a:t>
            </a:r>
            <a:r>
              <a:rPr lang="fr-FR" sz="1400" b="1" i="1" dirty="0">
                <a:latin typeface="Courier New" panose="02070309020205020404" pitchFamily="49" charset="0"/>
                <a:cs typeface="Courier New" panose="02070309020205020404" pitchFamily="49" charset="0"/>
              </a:rPr>
              <a:t>tag</a:t>
            </a:r>
            <a:r>
              <a:rPr lang="fr-FR" sz="1400" b="1" dirty="0">
                <a:latin typeface="Courier New" panose="02070309020205020404" pitchFamily="49" charset="0"/>
                <a:cs typeface="Courier New" panose="02070309020205020404" pitchFamily="49" charset="0"/>
              </a:rPr>
              <a:t>(ad)!=cache[</a:t>
            </a:r>
            <a:r>
              <a:rPr lang="fr-FR" sz="1400" b="1" i="1" dirty="0">
                <a:solidFill>
                  <a:srgbClr val="008F00"/>
                </a:solidFill>
                <a:latin typeface="Courier New" panose="02070309020205020404" pitchFamily="49" charset="0"/>
                <a:cs typeface="Courier New" panose="02070309020205020404" pitchFamily="49" charset="0"/>
              </a:rPr>
              <a:t>set</a:t>
            </a:r>
            <a:r>
              <a:rPr lang="fr-FR" sz="1400" b="1" dirty="0">
                <a:solidFill>
                  <a:srgbClr val="008F00"/>
                </a:solidFill>
                <a:latin typeface="Courier New" panose="02070309020205020404" pitchFamily="49" charset="0"/>
                <a:cs typeface="Courier New" panose="02070309020205020404" pitchFamily="49" charset="0"/>
              </a:rPr>
              <a:t>(ad)</a:t>
            </a:r>
            <a:r>
              <a:rPr lang="fr-FR" sz="1400" b="1" dirty="0">
                <a:latin typeface="Courier New" panose="02070309020205020404" pitchFamily="49" charset="0"/>
                <a:cs typeface="Courier New" panose="02070309020205020404" pitchFamily="49" charset="0"/>
              </a:rPr>
              <a:t>].tag) {</a:t>
            </a:r>
          </a:p>
          <a:p>
            <a:pPr>
              <a:spcBef>
                <a:spcPts val="75"/>
              </a:spcBef>
              <a:spcAft>
                <a:spcPts val="75"/>
              </a:spcAft>
            </a:pPr>
            <a:r>
              <a:rPr lang="fr-FR" sz="1400" b="1" dirty="0">
                <a:latin typeface="Courier New" panose="02070309020205020404" pitchFamily="49" charset="0"/>
                <a:cs typeface="Courier New" panose="02070309020205020404" pitchFamily="49" charset="0"/>
              </a:rPr>
              <a:t>     data = </a:t>
            </a:r>
            <a:r>
              <a:rPr lang="fr-FR" sz="1400" b="1" dirty="0" err="1">
                <a:solidFill>
                  <a:srgbClr val="FF0000"/>
                </a:solidFill>
                <a:latin typeface="Courier New" panose="02070309020205020404" pitchFamily="49" charset="0"/>
                <a:cs typeface="Courier New" panose="02070309020205020404" pitchFamily="49" charset="0"/>
              </a:rPr>
              <a:t>mem</a:t>
            </a:r>
            <a:r>
              <a:rPr lang="fr-FR" sz="1400" b="1" dirty="0">
                <a:solidFill>
                  <a:srgbClr val="FF0000"/>
                </a:solidFill>
                <a:latin typeface="Courier New" panose="02070309020205020404" pitchFamily="49" charset="0"/>
                <a:cs typeface="Courier New" panose="02070309020205020404" pitchFamily="49" charset="0"/>
              </a:rPr>
              <a:t>[</a:t>
            </a:r>
            <a:r>
              <a:rPr lang="fr-FR" sz="1400" b="1" dirty="0" err="1">
                <a:solidFill>
                  <a:srgbClr val="FF0000"/>
                </a:solidFill>
                <a:latin typeface="Courier New" panose="02070309020205020404" pitchFamily="49" charset="0"/>
                <a:cs typeface="Courier New" panose="02070309020205020404" pitchFamily="49" charset="0"/>
              </a:rPr>
              <a:t>addr</a:t>
            </a:r>
            <a:r>
              <a:rPr lang="fr-FR" sz="1400" b="1" dirty="0">
                <a:solidFill>
                  <a:srgbClr val="FF0000"/>
                </a:solidFill>
                <a:latin typeface="Courier New" panose="02070309020205020404" pitchFamily="49" charset="0"/>
                <a:cs typeface="Courier New" panose="02070309020205020404" pitchFamily="49" charset="0"/>
              </a:rPr>
              <a:t>]</a:t>
            </a:r>
            <a:r>
              <a:rPr lang="fr-FR" sz="1400" b="1" dirty="0">
                <a:latin typeface="Courier New" panose="02070309020205020404" pitchFamily="49" charset="0"/>
                <a:cs typeface="Courier New" panose="02070309020205020404" pitchFamily="49" charset="0"/>
              </a:rPr>
              <a:t>;</a:t>
            </a:r>
          </a:p>
          <a:p>
            <a:pPr>
              <a:spcBef>
                <a:spcPts val="75"/>
              </a:spcBef>
              <a:spcAft>
                <a:spcPts val="75"/>
              </a:spcAft>
            </a:pPr>
            <a:r>
              <a:rPr lang="fr-FR" sz="1400" b="1" dirty="0">
                <a:latin typeface="Courier New" panose="02070309020205020404" pitchFamily="49" charset="0"/>
                <a:cs typeface="Courier New" panose="02070309020205020404" pitchFamily="49" charset="0"/>
              </a:rPr>
              <a:t>     cache[</a:t>
            </a:r>
            <a:r>
              <a:rPr lang="fr-FR" sz="1400" b="1" i="1" dirty="0">
                <a:solidFill>
                  <a:srgbClr val="008F00"/>
                </a:solidFill>
                <a:latin typeface="Courier New" panose="02070309020205020404" pitchFamily="49" charset="0"/>
                <a:cs typeface="Courier New" panose="02070309020205020404" pitchFamily="49" charset="0"/>
              </a:rPr>
              <a:t>set</a:t>
            </a:r>
            <a:r>
              <a:rPr lang="fr-FR" sz="1400" b="1" dirty="0">
                <a:solidFill>
                  <a:srgbClr val="008F00"/>
                </a:solidFill>
                <a:latin typeface="Courier New" panose="02070309020205020404" pitchFamily="49" charset="0"/>
                <a:cs typeface="Courier New" panose="02070309020205020404" pitchFamily="49" charset="0"/>
              </a:rPr>
              <a:t>(ad)</a:t>
            </a:r>
            <a:r>
              <a:rPr lang="fr-FR" sz="1400" b="1" dirty="0">
                <a:latin typeface="Courier New" panose="02070309020205020404" pitchFamily="49" charset="0"/>
                <a:cs typeface="Courier New" panose="02070309020205020404" pitchFamily="49" charset="0"/>
              </a:rPr>
              <a:t>].data =data;</a:t>
            </a:r>
          </a:p>
          <a:p>
            <a:pPr>
              <a:spcBef>
                <a:spcPts val="75"/>
              </a:spcBef>
              <a:spcAft>
                <a:spcPts val="75"/>
              </a:spcAft>
            </a:pPr>
            <a:r>
              <a:rPr lang="fr-FR" sz="1400" b="1" dirty="0">
                <a:latin typeface="Courier New" panose="02070309020205020404" pitchFamily="49" charset="0"/>
                <a:cs typeface="Courier New" panose="02070309020205020404" pitchFamily="49" charset="0"/>
              </a:rPr>
              <a:t>     cache[</a:t>
            </a:r>
            <a:r>
              <a:rPr lang="fr-FR" sz="1400" b="1" i="1" dirty="0">
                <a:solidFill>
                  <a:srgbClr val="008F00"/>
                </a:solidFill>
                <a:latin typeface="Courier New" panose="02070309020205020404" pitchFamily="49" charset="0"/>
                <a:cs typeface="Courier New" panose="02070309020205020404" pitchFamily="49" charset="0"/>
              </a:rPr>
              <a:t>set</a:t>
            </a:r>
            <a:r>
              <a:rPr lang="fr-FR" sz="1400" b="1" dirty="0">
                <a:solidFill>
                  <a:srgbClr val="008F00"/>
                </a:solidFill>
                <a:latin typeface="Courier New" panose="02070309020205020404" pitchFamily="49" charset="0"/>
                <a:cs typeface="Courier New" panose="02070309020205020404" pitchFamily="49" charset="0"/>
              </a:rPr>
              <a:t>(ad)</a:t>
            </a:r>
            <a:r>
              <a:rPr lang="fr-FR" sz="1400" b="1" dirty="0">
                <a:latin typeface="Courier New" panose="02070309020205020404" pitchFamily="49" charset="0"/>
                <a:cs typeface="Courier New" panose="02070309020205020404" pitchFamily="49" charset="0"/>
              </a:rPr>
              <a:t>].tag = </a:t>
            </a:r>
            <a:r>
              <a:rPr lang="fr-FR" sz="1400" b="1" i="1" dirty="0">
                <a:solidFill>
                  <a:srgbClr val="008F00"/>
                </a:solidFill>
                <a:latin typeface="Courier New" panose="02070309020205020404" pitchFamily="49" charset="0"/>
                <a:cs typeface="Courier New" panose="02070309020205020404" pitchFamily="49" charset="0"/>
              </a:rPr>
              <a:t>tag</a:t>
            </a:r>
            <a:r>
              <a:rPr lang="fr-FR" sz="1400" b="1" dirty="0">
                <a:solidFill>
                  <a:srgbClr val="008F00"/>
                </a:solidFill>
                <a:latin typeface="Courier New" panose="02070309020205020404" pitchFamily="49" charset="0"/>
                <a:cs typeface="Courier New" panose="02070309020205020404" pitchFamily="49" charset="0"/>
              </a:rPr>
              <a:t>(</a:t>
            </a:r>
            <a:r>
              <a:rPr lang="fr-FR" sz="1400" b="1" dirty="0" err="1">
                <a:solidFill>
                  <a:srgbClr val="008F00"/>
                </a:solidFill>
                <a:latin typeface="Courier New" panose="02070309020205020404" pitchFamily="49" charset="0"/>
                <a:cs typeface="Courier New" panose="02070309020205020404" pitchFamily="49" charset="0"/>
              </a:rPr>
              <a:t>addr</a:t>
            </a:r>
            <a:r>
              <a:rPr lang="fr-FR" sz="1400" b="1" dirty="0">
                <a:solidFill>
                  <a:srgbClr val="008F00"/>
                </a:solidFill>
                <a:latin typeface="Courier New" panose="02070309020205020404" pitchFamily="49" charset="0"/>
                <a:cs typeface="Courier New" panose="02070309020205020404" pitchFamily="49" charset="0"/>
              </a:rPr>
              <a:t>)</a:t>
            </a:r>
            <a:r>
              <a:rPr lang="fr-FR" sz="1400" b="1" dirty="0">
                <a:latin typeface="Courier New" panose="02070309020205020404" pitchFamily="49" charset="0"/>
                <a:cs typeface="Courier New" panose="02070309020205020404" pitchFamily="49" charset="0"/>
              </a:rPr>
              <a:t>;</a:t>
            </a:r>
          </a:p>
          <a:p>
            <a:pPr>
              <a:spcBef>
                <a:spcPts val="200"/>
              </a:spcBef>
              <a:spcAft>
                <a:spcPts val="200"/>
              </a:spcAft>
            </a:pPr>
            <a:r>
              <a:rPr lang="fr-FR" sz="1400" b="1" dirty="0">
                <a:latin typeface="Courier New" panose="02070309020205020404" pitchFamily="49" charset="0"/>
                <a:cs typeface="Courier New" panose="02070309020205020404" pitchFamily="49" charset="0"/>
              </a:rPr>
              <a:t>  } </a:t>
            </a:r>
            <a:r>
              <a:rPr lang="fr-FR" sz="1400" b="1" dirty="0" err="1">
                <a:solidFill>
                  <a:srgbClr val="7F0055"/>
                </a:solidFill>
                <a:latin typeface="Courier New" panose="02070309020205020404" pitchFamily="49" charset="0"/>
                <a:cs typeface="Courier New" panose="02070309020205020404" pitchFamily="49" charset="0"/>
              </a:rPr>
              <a:t>else</a:t>
            </a:r>
            <a:r>
              <a:rPr lang="fr-FR" sz="1400" b="1" dirty="0">
                <a:latin typeface="Courier New" panose="02070309020205020404" pitchFamily="49" charset="0"/>
                <a:cs typeface="Courier New" panose="02070309020205020404" pitchFamily="49" charset="0"/>
              </a:rPr>
              <a:t> {</a:t>
            </a:r>
          </a:p>
          <a:p>
            <a:pPr>
              <a:spcBef>
                <a:spcPts val="75"/>
              </a:spcBef>
              <a:spcAft>
                <a:spcPts val="75"/>
              </a:spcAft>
            </a:pPr>
            <a:r>
              <a:rPr lang="fr-FR" sz="1400" b="1" dirty="0">
                <a:solidFill>
                  <a:schemeClr val="bg1">
                    <a:lumMod val="50000"/>
                  </a:schemeClr>
                </a:solidFill>
                <a:latin typeface="Courier New" panose="02070309020205020404" pitchFamily="49" charset="0"/>
                <a:cs typeface="Courier New" panose="02070309020205020404" pitchFamily="49" charset="0"/>
              </a:rPr>
              <a:t>	 </a:t>
            </a:r>
            <a:r>
              <a:rPr lang="fr-FR" sz="1400" b="1" dirty="0">
                <a:latin typeface="Courier New" panose="02070309020205020404" pitchFamily="49" charset="0"/>
                <a:cs typeface="Courier New" panose="02070309020205020404" pitchFamily="49" charset="0"/>
              </a:rPr>
              <a:t>data = cache[</a:t>
            </a:r>
            <a:r>
              <a:rPr lang="fr-FR" sz="1400" b="1" dirty="0">
                <a:solidFill>
                  <a:srgbClr val="008F00"/>
                </a:solidFill>
                <a:latin typeface="Courier New" panose="02070309020205020404" pitchFamily="49" charset="0"/>
                <a:cs typeface="Courier New" panose="02070309020205020404" pitchFamily="49" charset="0"/>
              </a:rPr>
              <a:t>set(</a:t>
            </a:r>
            <a:r>
              <a:rPr lang="fr-FR" sz="1400" b="1" dirty="0" err="1">
                <a:solidFill>
                  <a:srgbClr val="008F00"/>
                </a:solidFill>
                <a:latin typeface="Courier New" panose="02070309020205020404" pitchFamily="49" charset="0"/>
                <a:cs typeface="Courier New" panose="02070309020205020404" pitchFamily="49" charset="0"/>
              </a:rPr>
              <a:t>addr</a:t>
            </a:r>
            <a:r>
              <a:rPr lang="fr-FR" sz="1400" b="1" dirty="0">
                <a:solidFill>
                  <a:srgbClr val="008F00"/>
                </a:solidFill>
                <a:latin typeface="Courier New" panose="02070309020205020404" pitchFamily="49" charset="0"/>
                <a:cs typeface="Courier New" panose="02070309020205020404" pitchFamily="49" charset="0"/>
              </a:rPr>
              <a:t>)</a:t>
            </a:r>
            <a:r>
              <a:rPr lang="fr-FR" sz="1400" b="1" dirty="0">
                <a:latin typeface="Courier New" panose="02070309020205020404" pitchFamily="49" charset="0"/>
                <a:cs typeface="Courier New" panose="02070309020205020404" pitchFamily="49" charset="0"/>
              </a:rPr>
              <a:t>].data;</a:t>
            </a:r>
          </a:p>
          <a:p>
            <a:pPr>
              <a:spcBef>
                <a:spcPts val="75"/>
              </a:spcBef>
              <a:spcAft>
                <a:spcPts val="75"/>
              </a:spcAft>
            </a:pPr>
            <a:r>
              <a:rPr lang="fr-FR" sz="1400" b="1" dirty="0">
                <a:latin typeface="Courier New" panose="02070309020205020404" pitchFamily="49" charset="0"/>
                <a:cs typeface="Courier New" panose="02070309020205020404" pitchFamily="49" charset="0"/>
              </a:rPr>
              <a:t>  }</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res</a:t>
            </a:r>
            <a:r>
              <a:rPr lang="fr-FR" sz="1400" b="1" dirty="0">
                <a:latin typeface="Courier New" panose="02070309020205020404" pitchFamily="49" charset="0"/>
                <a:cs typeface="Courier New" panose="02070309020205020404" pitchFamily="49" charset="0"/>
              </a:rPr>
              <a:t> = </a:t>
            </a:r>
            <a:r>
              <a:rPr lang="fr-FR" sz="1400" b="1" dirty="0" err="1">
                <a:latin typeface="Courier New" panose="02070309020205020404" pitchFamily="49" charset="0"/>
                <a:cs typeface="Courier New" panose="02070309020205020404" pitchFamily="49" charset="0"/>
              </a:rPr>
              <a:t>foo</a:t>
            </a:r>
            <a:r>
              <a:rPr lang="fr-FR" sz="1400" b="1" dirty="0">
                <a:latin typeface="Courier New" panose="02070309020205020404" pitchFamily="49" charset="0"/>
                <a:cs typeface="Courier New" panose="02070309020205020404" pitchFamily="49" charset="0"/>
              </a:rPr>
              <a:t>(</a:t>
            </a:r>
            <a:r>
              <a:rPr lang="fr-FR" sz="1400" b="1" dirty="0" err="1">
                <a:latin typeface="Courier New" panose="02070309020205020404" pitchFamily="49" charset="0"/>
                <a:cs typeface="Courier New" panose="02070309020205020404" pitchFamily="49" charset="0"/>
              </a:rPr>
              <a:t>res,data</a:t>
            </a:r>
            <a:r>
              <a:rPr lang="fr-FR" sz="1400" b="1" dirty="0">
                <a:latin typeface="Courier New" panose="02070309020205020404" pitchFamily="49" charset="0"/>
                <a:cs typeface="Courier New" panose="02070309020205020404" pitchFamily="49" charset="0"/>
              </a:rPr>
              <a:t>);</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 (…)</a:t>
            </a:r>
          </a:p>
        </p:txBody>
      </p:sp>
      <p:sp>
        <p:nvSpPr>
          <p:cNvPr id="9" name="Rectangle 8">
            <a:extLst>
              <a:ext uri="{FF2B5EF4-FFF2-40B4-BE49-F238E27FC236}">
                <a16:creationId xmlns:a16="http://schemas.microsoft.com/office/drawing/2014/main" id="{0C926980-D27A-034D-9B01-364623DD1B3C}"/>
              </a:ext>
            </a:extLst>
          </p:cNvPr>
          <p:cNvSpPr/>
          <p:nvPr/>
        </p:nvSpPr>
        <p:spPr>
          <a:xfrm>
            <a:off x="351627" y="2185775"/>
            <a:ext cx="2669380" cy="2141612"/>
          </a:xfrm>
          <a:prstGeom prst="rect">
            <a:avLst/>
          </a:prstGeom>
        </p:spPr>
        <p:txBody>
          <a:bodyPr wrap="square">
            <a:spAutoFit/>
          </a:bodyPr>
          <a:lstStyle/>
          <a:p>
            <a:pPr>
              <a:spcBef>
                <a:spcPts val="75"/>
              </a:spcBef>
              <a:spcAft>
                <a:spcPts val="75"/>
              </a:spcAft>
            </a:pPr>
            <a:r>
              <a:rPr lang="fr-FR" sz="1400" b="1" dirty="0">
                <a:solidFill>
                  <a:srgbClr val="7F0055"/>
                </a:solidFill>
                <a:latin typeface="Courier New" panose="02070309020205020404" pitchFamily="49" charset="0"/>
                <a:cs typeface="Courier New" panose="02070309020205020404" pitchFamily="49" charset="0"/>
              </a:rPr>
              <a:t>do </a:t>
            </a:r>
            <a:r>
              <a:rPr lang="fr-FR" sz="1400" b="1" dirty="0">
                <a:latin typeface="Courier New" panose="02070309020205020404" pitchFamily="49" charset="0"/>
                <a:cs typeface="Courier New" panose="02070309020205020404" pitchFamily="49" charset="0"/>
              </a:rPr>
              <a:t>{</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addr</a:t>
            </a:r>
            <a:r>
              <a:rPr lang="fr-FR" sz="1400" b="1" dirty="0">
                <a:latin typeface="Courier New" panose="02070309020205020404" pitchFamily="49" charset="0"/>
                <a:cs typeface="Courier New" panose="02070309020205020404" pitchFamily="49" charset="0"/>
              </a:rPr>
              <a:t> = offset(</a:t>
            </a:r>
            <a:r>
              <a:rPr lang="fr-FR" sz="1400" b="1" dirty="0" err="1">
                <a:latin typeface="Courier New" panose="02070309020205020404" pitchFamily="49" charset="0"/>
                <a:cs typeface="Courier New" panose="02070309020205020404" pitchFamily="49" charset="0"/>
              </a:rPr>
              <a:t>res</a:t>
            </a:r>
            <a:r>
              <a:rPr lang="fr-FR" sz="1400" b="1" dirty="0">
                <a:latin typeface="Courier New" panose="02070309020205020404" pitchFamily="49" charset="0"/>
                <a:cs typeface="Courier New" panose="02070309020205020404" pitchFamily="49" charset="0"/>
              </a:rPr>
              <a:t>);             </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data = </a:t>
            </a:r>
            <a:r>
              <a:rPr lang="fr-FR" sz="1600" b="1" dirty="0" err="1">
                <a:solidFill>
                  <a:srgbClr val="FF0000"/>
                </a:solidFill>
                <a:latin typeface="Courier New" panose="02070309020205020404" pitchFamily="49" charset="0"/>
                <a:cs typeface="Courier New" panose="02070309020205020404" pitchFamily="49" charset="0"/>
              </a:rPr>
              <a:t>mem</a:t>
            </a:r>
            <a:r>
              <a:rPr lang="fr-FR" sz="1600" b="1" dirty="0">
                <a:solidFill>
                  <a:srgbClr val="FF0000"/>
                </a:solidFill>
                <a:latin typeface="Courier New" panose="02070309020205020404" pitchFamily="49" charset="0"/>
                <a:cs typeface="Courier New" panose="02070309020205020404" pitchFamily="49" charset="0"/>
              </a:rPr>
              <a:t>[</a:t>
            </a:r>
            <a:r>
              <a:rPr lang="fr-FR" sz="1600" b="1" dirty="0" err="1">
                <a:solidFill>
                  <a:srgbClr val="FF0000"/>
                </a:solidFill>
                <a:latin typeface="Courier New" panose="02070309020205020404" pitchFamily="49" charset="0"/>
                <a:cs typeface="Courier New" panose="02070309020205020404" pitchFamily="49" charset="0"/>
              </a:rPr>
              <a:t>addr</a:t>
            </a:r>
            <a:r>
              <a:rPr lang="fr-FR" sz="1600" b="1" dirty="0">
                <a:solidFill>
                  <a:srgbClr val="FF0000"/>
                </a:solidFill>
                <a:latin typeface="Courier New" panose="02070309020205020404" pitchFamily="49" charset="0"/>
                <a:cs typeface="Courier New" panose="02070309020205020404" pitchFamily="49" charset="0"/>
              </a:rPr>
              <a:t>];</a:t>
            </a:r>
            <a:endParaRPr lang="fr-FR" sz="1400" b="1" dirty="0">
              <a:solidFill>
                <a:srgbClr val="FF0000"/>
              </a:solidFill>
              <a:latin typeface="Courier New" panose="02070309020205020404" pitchFamily="49" charset="0"/>
              <a:cs typeface="Courier New" panose="02070309020205020404" pitchFamily="49" charset="0"/>
            </a:endParaRP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res</a:t>
            </a:r>
            <a:r>
              <a:rPr lang="fr-FR" sz="1400" b="1" dirty="0">
                <a:latin typeface="Courier New" panose="02070309020205020404" pitchFamily="49" charset="0"/>
                <a:cs typeface="Courier New" panose="02070309020205020404" pitchFamily="49" charset="0"/>
              </a:rPr>
              <a:t> = </a:t>
            </a:r>
            <a:r>
              <a:rPr lang="fr-FR" sz="1400" b="1" dirty="0" err="1">
                <a:latin typeface="Courier New" panose="02070309020205020404" pitchFamily="49" charset="0"/>
                <a:cs typeface="Courier New" panose="02070309020205020404" pitchFamily="49" charset="0"/>
              </a:rPr>
              <a:t>foo</a:t>
            </a:r>
            <a:r>
              <a:rPr lang="fr-FR" sz="1400" b="1" dirty="0">
                <a:latin typeface="Courier New" panose="02070309020205020404" pitchFamily="49" charset="0"/>
                <a:cs typeface="Courier New" panose="02070309020205020404" pitchFamily="49" charset="0"/>
              </a:rPr>
              <a:t>(</a:t>
            </a:r>
            <a:r>
              <a:rPr lang="fr-FR" sz="1400" b="1" dirty="0" err="1">
                <a:latin typeface="Courier New" panose="02070309020205020404" pitchFamily="49" charset="0"/>
                <a:cs typeface="Courier New" panose="02070309020205020404" pitchFamily="49" charset="0"/>
              </a:rPr>
              <a:t>res,data</a:t>
            </a:r>
            <a:r>
              <a:rPr lang="fr-FR" sz="1400" b="1" dirty="0">
                <a:latin typeface="Courier New" panose="02070309020205020404" pitchFamily="49" charset="0"/>
                <a:cs typeface="Courier New" panose="02070309020205020404" pitchFamily="49" charset="0"/>
              </a:rPr>
              <a:t>); </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 (…)</a:t>
            </a:r>
          </a:p>
        </p:txBody>
      </p:sp>
      <p:cxnSp>
        <p:nvCxnSpPr>
          <p:cNvPr id="10" name="Connecteur droit avec flèche 9">
            <a:extLst>
              <a:ext uri="{FF2B5EF4-FFF2-40B4-BE49-F238E27FC236}">
                <a16:creationId xmlns:a16="http://schemas.microsoft.com/office/drawing/2014/main" id="{69377681-8A17-E94C-BCC8-2D0CAAF90F54}"/>
              </a:ext>
            </a:extLst>
          </p:cNvPr>
          <p:cNvCxnSpPr>
            <a:cxnSpLocks/>
          </p:cNvCxnSpPr>
          <p:nvPr/>
        </p:nvCxnSpPr>
        <p:spPr>
          <a:xfrm>
            <a:off x="2903427" y="3234801"/>
            <a:ext cx="1027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B0FB8105-F04B-BD47-9F79-A4E86A44C0A7}"/>
              </a:ext>
            </a:extLst>
          </p:cNvPr>
          <p:cNvSpPr txBox="1"/>
          <p:nvPr/>
        </p:nvSpPr>
        <p:spPr>
          <a:xfrm>
            <a:off x="7856141" y="3187358"/>
            <a:ext cx="1181488" cy="646331"/>
          </a:xfrm>
          <a:prstGeom prst="rect">
            <a:avLst/>
          </a:prstGeom>
          <a:noFill/>
        </p:spPr>
        <p:txBody>
          <a:bodyPr wrap="square" rtlCol="0">
            <a:spAutoFit/>
          </a:bodyPr>
          <a:lstStyle/>
          <a:p>
            <a:pPr algn="ctr"/>
            <a:r>
              <a:rPr lang="fr-FR" sz="1800" b="1" dirty="0">
                <a:solidFill>
                  <a:srgbClr val="C00000"/>
                </a:solidFill>
              </a:rPr>
              <a:t>slow </a:t>
            </a:r>
            <a:r>
              <a:rPr lang="fr-FR" sz="1800" b="1" dirty="0" err="1">
                <a:solidFill>
                  <a:srgbClr val="C00000"/>
                </a:solidFill>
              </a:rPr>
              <a:t>path</a:t>
            </a:r>
            <a:r>
              <a:rPr lang="fr-FR" sz="1800" b="1" dirty="0">
                <a:solidFill>
                  <a:srgbClr val="C00000"/>
                </a:solidFill>
              </a:rPr>
              <a:t> </a:t>
            </a:r>
          </a:p>
          <a:p>
            <a:pPr algn="ctr"/>
            <a:r>
              <a:rPr lang="fr-FR" sz="1800" b="1" dirty="0">
                <a:solidFill>
                  <a:srgbClr val="C00000"/>
                </a:solidFill>
              </a:rPr>
              <a:t>(miss)</a:t>
            </a:r>
            <a:endParaRPr lang="fr-FR" sz="1800" dirty="0"/>
          </a:p>
        </p:txBody>
      </p:sp>
      <p:sp>
        <p:nvSpPr>
          <p:cNvPr id="16" name="ZoneTexte 15">
            <a:extLst>
              <a:ext uri="{FF2B5EF4-FFF2-40B4-BE49-F238E27FC236}">
                <a16:creationId xmlns:a16="http://schemas.microsoft.com/office/drawing/2014/main" id="{1C83CDCA-8E83-D741-8069-7B63B1F1276C}"/>
              </a:ext>
            </a:extLst>
          </p:cNvPr>
          <p:cNvSpPr txBox="1"/>
          <p:nvPr/>
        </p:nvSpPr>
        <p:spPr>
          <a:xfrm>
            <a:off x="7856141" y="3994934"/>
            <a:ext cx="1194314" cy="646331"/>
          </a:xfrm>
          <a:prstGeom prst="rect">
            <a:avLst/>
          </a:prstGeom>
          <a:noFill/>
        </p:spPr>
        <p:txBody>
          <a:bodyPr wrap="square" rtlCol="0">
            <a:spAutoFit/>
          </a:bodyPr>
          <a:lstStyle/>
          <a:p>
            <a:pPr algn="ctr"/>
            <a:r>
              <a:rPr lang="fr-FR" sz="1800" b="1" dirty="0" err="1">
                <a:solidFill>
                  <a:srgbClr val="008F00"/>
                </a:solidFill>
              </a:rPr>
              <a:t>fast</a:t>
            </a:r>
            <a:r>
              <a:rPr lang="fr-FR" sz="1800" b="1" dirty="0">
                <a:solidFill>
                  <a:srgbClr val="008F00"/>
                </a:solidFill>
              </a:rPr>
              <a:t> </a:t>
            </a:r>
            <a:r>
              <a:rPr lang="fr-FR" sz="1800" b="1" dirty="0" err="1">
                <a:solidFill>
                  <a:srgbClr val="008F00"/>
                </a:solidFill>
              </a:rPr>
              <a:t>path</a:t>
            </a:r>
            <a:r>
              <a:rPr lang="fr-FR" sz="1800" b="1" dirty="0">
                <a:solidFill>
                  <a:srgbClr val="008F00"/>
                </a:solidFill>
              </a:rPr>
              <a:t> </a:t>
            </a:r>
          </a:p>
          <a:p>
            <a:pPr algn="ctr"/>
            <a:r>
              <a:rPr lang="fr-FR" sz="1800" b="1" dirty="0">
                <a:solidFill>
                  <a:srgbClr val="008F00"/>
                </a:solidFill>
              </a:rPr>
              <a:t>(hit)</a:t>
            </a:r>
            <a:endParaRPr lang="fr-FR" sz="1800" dirty="0">
              <a:solidFill>
                <a:srgbClr val="008F00"/>
              </a:solidFill>
            </a:endParaRPr>
          </a:p>
        </p:txBody>
      </p:sp>
      <p:cxnSp>
        <p:nvCxnSpPr>
          <p:cNvPr id="17" name="Connecteur droit avec flèche 16">
            <a:extLst>
              <a:ext uri="{FF2B5EF4-FFF2-40B4-BE49-F238E27FC236}">
                <a16:creationId xmlns:a16="http://schemas.microsoft.com/office/drawing/2014/main" id="{1A5B98FE-5B6C-464A-98EC-14F6CAFBE7D3}"/>
              </a:ext>
            </a:extLst>
          </p:cNvPr>
          <p:cNvCxnSpPr>
            <a:cxnSpLocks/>
          </p:cNvCxnSpPr>
          <p:nvPr/>
        </p:nvCxnSpPr>
        <p:spPr>
          <a:xfrm flipH="1">
            <a:off x="7469753" y="3387173"/>
            <a:ext cx="3863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F1B1A581-FA05-3841-BE45-AF39F98EA713}"/>
              </a:ext>
            </a:extLst>
          </p:cNvPr>
          <p:cNvCxnSpPr>
            <a:cxnSpLocks/>
          </p:cNvCxnSpPr>
          <p:nvPr/>
        </p:nvCxnSpPr>
        <p:spPr>
          <a:xfrm flipH="1">
            <a:off x="7477704" y="4165652"/>
            <a:ext cx="3863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482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0" dirty="0"/>
              <a:t>Hardware Design ≠ Programming</a:t>
            </a:r>
            <a:br>
              <a:rPr lang="en-US" dirty="0"/>
            </a:br>
            <a:endParaRPr lang="en-US" dirty="0"/>
          </a:p>
        </p:txBody>
      </p:sp>
      <p:sp>
        <p:nvSpPr>
          <p:cNvPr id="3" name="Espace réservé du contenu 2"/>
          <p:cNvSpPr>
            <a:spLocks noGrp="1"/>
          </p:cNvSpPr>
          <p:nvPr>
            <p:ph idx="1"/>
          </p:nvPr>
        </p:nvSpPr>
        <p:spPr/>
        <p:txBody>
          <a:bodyPr/>
          <a:lstStyle/>
          <a:p>
            <a:r>
              <a:rPr lang="en-US" b="0" dirty="0"/>
              <a:t>Hardware design is difficult and tedious </a:t>
            </a:r>
          </a:p>
          <a:p>
            <a:endParaRPr lang="en-US" b="0" dirty="0"/>
          </a:p>
          <a:p>
            <a:endParaRPr lang="en-US" b="0" dirty="0"/>
          </a:p>
          <a:p>
            <a:endParaRPr lang="en-US" b="0" dirty="0"/>
          </a:p>
          <a:p>
            <a:endParaRPr lang="en-US" b="0" dirty="0"/>
          </a:p>
          <a:p>
            <a:endParaRPr lang="en-US" b="0" dirty="0"/>
          </a:p>
          <a:p>
            <a:endParaRPr lang="en-US" b="0" dirty="0"/>
          </a:p>
          <a:p>
            <a:endParaRPr lang="en-US" b="0" dirty="0"/>
          </a:p>
          <a:p>
            <a:endParaRPr lang="en-US" b="0" dirty="0"/>
          </a:p>
          <a:p>
            <a:r>
              <a:rPr lang="en-US" b="0" dirty="0"/>
              <a:t>No instruction set abstraction, complex design toolchains</a:t>
            </a:r>
          </a:p>
        </p:txBody>
      </p:sp>
      <p:sp>
        <p:nvSpPr>
          <p:cNvPr id="6" name="Espace réservé du numéro de diapositive 5"/>
          <p:cNvSpPr>
            <a:spLocks noGrp="1"/>
          </p:cNvSpPr>
          <p:nvPr>
            <p:ph type="sldNum" sz="quarter" idx="12"/>
          </p:nvPr>
        </p:nvSpPr>
        <p:spPr/>
        <p:txBody>
          <a:bodyPr/>
          <a:lstStyle/>
          <a:p>
            <a:pPr>
              <a:defRPr/>
            </a:pPr>
            <a:fld id="{DBD9ECEC-04D6-3843-88DC-A7C45AC16B9C}" type="slidenum">
              <a:rPr lang="fr-FR" altLang="fr-FR" smtClean="0"/>
              <a:pPr>
                <a:defRPr/>
              </a:pPr>
              <a:t>4</a:t>
            </a:fld>
            <a:endParaRPr lang="fr-FR" altLang="fr-FR"/>
          </a:p>
        </p:txBody>
      </p:sp>
      <p:pic>
        <p:nvPicPr>
          <p:cNvPr id="7" name="Image 6"/>
          <p:cNvPicPr>
            <a:picLocks noChangeAspect="1"/>
          </p:cNvPicPr>
          <p:nvPr/>
        </p:nvPicPr>
        <p:blipFill>
          <a:blip r:embed="rId3"/>
          <a:stretch>
            <a:fillRect/>
          </a:stretch>
        </p:blipFill>
        <p:spPr>
          <a:xfrm>
            <a:off x="947654" y="1984281"/>
            <a:ext cx="3648666" cy="3200401"/>
          </a:xfrm>
          <a:prstGeom prst="rect">
            <a:avLst/>
          </a:prstGeom>
        </p:spPr>
      </p:pic>
      <p:pic>
        <p:nvPicPr>
          <p:cNvPr id="8" name="Image 7"/>
          <p:cNvPicPr>
            <a:picLocks noChangeAspect="1"/>
          </p:cNvPicPr>
          <p:nvPr/>
        </p:nvPicPr>
        <p:blipFill>
          <a:blip r:embed="rId4"/>
          <a:stretch>
            <a:fillRect/>
          </a:stretch>
        </p:blipFill>
        <p:spPr>
          <a:xfrm>
            <a:off x="5497052" y="2906252"/>
            <a:ext cx="2127864" cy="1525638"/>
          </a:xfrm>
          <a:prstGeom prst="rect">
            <a:avLst/>
          </a:prstGeom>
        </p:spPr>
      </p:pic>
      <p:cxnSp>
        <p:nvCxnSpPr>
          <p:cNvPr id="10" name="Connecteur droit 9">
            <a:extLst>
              <a:ext uri="{FF2B5EF4-FFF2-40B4-BE49-F238E27FC236}">
                <a16:creationId xmlns:a16="http://schemas.microsoft.com/office/drawing/2014/main" id="{30C50AFF-2359-1C41-A342-9FA0E69FCFD2}"/>
              </a:ext>
            </a:extLst>
          </p:cNvPr>
          <p:cNvCxnSpPr/>
          <p:nvPr/>
        </p:nvCxnSpPr>
        <p:spPr>
          <a:xfrm>
            <a:off x="5497052" y="2766951"/>
            <a:ext cx="1948777" cy="166493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406879B9-0034-FC4C-ABE3-7A7AA200ED2F}"/>
              </a:ext>
            </a:extLst>
          </p:cNvPr>
          <p:cNvCxnSpPr>
            <a:cxnSpLocks/>
          </p:cNvCxnSpPr>
          <p:nvPr/>
        </p:nvCxnSpPr>
        <p:spPr>
          <a:xfrm flipH="1">
            <a:off x="5497052" y="2766951"/>
            <a:ext cx="1818148" cy="166493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0493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46BA0535-316B-7543-B65F-942CDE4086B1}"/>
              </a:ext>
            </a:extLst>
          </p:cNvPr>
          <p:cNvSpPr/>
          <p:nvPr/>
        </p:nvSpPr>
        <p:spPr>
          <a:xfrm>
            <a:off x="4314819" y="3990075"/>
            <a:ext cx="3869513" cy="222890"/>
          </a:xfrm>
          <a:prstGeom prst="roundRect">
            <a:avLst>
              <a:gd name="adj" fmla="val 7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contenu 1">
            <a:extLst>
              <a:ext uri="{FF2B5EF4-FFF2-40B4-BE49-F238E27FC236}">
                <a16:creationId xmlns:a16="http://schemas.microsoft.com/office/drawing/2014/main" id="{49CD91E3-A562-5043-8E37-608A2A967CC6}"/>
              </a:ext>
            </a:extLst>
          </p:cNvPr>
          <p:cNvSpPr>
            <a:spLocks noGrp="1"/>
          </p:cNvSpPr>
          <p:nvPr>
            <p:ph sz="half" idx="1"/>
          </p:nvPr>
        </p:nvSpPr>
        <p:spPr>
          <a:xfrm>
            <a:off x="457200" y="1306287"/>
            <a:ext cx="7878726" cy="641532"/>
          </a:xfrm>
        </p:spPr>
        <p:txBody>
          <a:bodyPr/>
          <a:lstStyle/>
          <a:p>
            <a:r>
              <a:rPr lang="fr-FR" dirty="0" err="1"/>
              <a:t>Enabling</a:t>
            </a:r>
            <a:r>
              <a:rPr lang="fr-FR" dirty="0"/>
              <a:t> </a:t>
            </a:r>
            <a:r>
              <a:rPr lang="fr-FR" dirty="0" err="1"/>
              <a:t>speculative</a:t>
            </a:r>
            <a:r>
              <a:rPr lang="fr-FR" dirty="0"/>
              <a:t> </a:t>
            </a:r>
            <a:r>
              <a:rPr lang="fr-FR" dirty="0" err="1"/>
              <a:t>algorithms</a:t>
            </a:r>
            <a:r>
              <a:rPr lang="fr-FR" dirty="0"/>
              <a:t>/</a:t>
            </a:r>
            <a:r>
              <a:rPr lang="fr-FR" dirty="0" err="1"/>
              <a:t>operators</a:t>
            </a:r>
            <a:r>
              <a:rPr lang="fr-FR" dirty="0"/>
              <a:t> ?</a:t>
            </a:r>
          </a:p>
        </p:txBody>
      </p:sp>
      <p:sp>
        <p:nvSpPr>
          <p:cNvPr id="4" name="Espace réservé de la date 3">
            <a:extLst>
              <a:ext uri="{FF2B5EF4-FFF2-40B4-BE49-F238E27FC236}">
                <a16:creationId xmlns:a16="http://schemas.microsoft.com/office/drawing/2014/main" id="{A6DE3B4E-0677-0640-8D4F-0DAA768055F2}"/>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A8333797-ECC3-6644-AAFD-4EB46EE9C4DF}"/>
              </a:ext>
            </a:extLst>
          </p:cNvPr>
          <p:cNvSpPr>
            <a:spLocks noGrp="1"/>
          </p:cNvSpPr>
          <p:nvPr>
            <p:ph type="ftr" sz="quarter" idx="15"/>
          </p:nvPr>
        </p:nvSpPr>
        <p:spPr/>
        <p:txBody>
          <a:bodyPr/>
          <a:lstStyle/>
          <a:p>
            <a:pPr>
              <a:defRPr/>
            </a:pPr>
            <a:r>
              <a:rPr lang="fr-FR" dirty="0"/>
              <a:t>GDR SOC </a:t>
            </a:r>
          </a:p>
        </p:txBody>
      </p:sp>
      <p:sp>
        <p:nvSpPr>
          <p:cNvPr id="6" name="Espace réservé du numéro de diapositive 5">
            <a:extLst>
              <a:ext uri="{FF2B5EF4-FFF2-40B4-BE49-F238E27FC236}">
                <a16:creationId xmlns:a16="http://schemas.microsoft.com/office/drawing/2014/main" id="{0DF83358-2C04-6241-BB6D-536A45FD19B3}"/>
              </a:ext>
            </a:extLst>
          </p:cNvPr>
          <p:cNvSpPr>
            <a:spLocks noGrp="1"/>
          </p:cNvSpPr>
          <p:nvPr>
            <p:ph type="sldNum" sz="quarter" idx="16"/>
          </p:nvPr>
        </p:nvSpPr>
        <p:spPr/>
        <p:txBody>
          <a:bodyPr/>
          <a:lstStyle/>
          <a:p>
            <a:pPr>
              <a:defRPr/>
            </a:pPr>
            <a:fld id="{76278404-3A45-144A-B4CB-24634C9936A8}" type="slidenum">
              <a:rPr lang="fr-FR" altLang="fr-FR" smtClean="0"/>
              <a:pPr>
                <a:defRPr/>
              </a:pPr>
              <a:t>40</a:t>
            </a:fld>
            <a:endParaRPr lang="fr-FR" altLang="fr-FR"/>
          </a:p>
        </p:txBody>
      </p:sp>
      <p:sp>
        <p:nvSpPr>
          <p:cNvPr id="7" name="Titre 6">
            <a:extLst>
              <a:ext uri="{FF2B5EF4-FFF2-40B4-BE49-F238E27FC236}">
                <a16:creationId xmlns:a16="http://schemas.microsoft.com/office/drawing/2014/main" id="{FE9A7BD1-9794-9647-AB04-A841AD97CD0B}"/>
              </a:ext>
            </a:extLst>
          </p:cNvPr>
          <p:cNvSpPr>
            <a:spLocks noGrp="1"/>
          </p:cNvSpPr>
          <p:nvPr>
            <p:ph type="title"/>
          </p:nvPr>
        </p:nvSpPr>
        <p:spPr/>
        <p:txBody>
          <a:bodyPr/>
          <a:lstStyle/>
          <a:p>
            <a:r>
              <a:rPr lang="fr-FR" dirty="0" err="1"/>
              <a:t>Why</a:t>
            </a:r>
            <a:r>
              <a:rPr lang="fr-FR" dirty="0"/>
              <a:t> SLP </a:t>
            </a:r>
            <a:r>
              <a:rPr lang="fr-FR" dirty="0" err="1"/>
              <a:t>matters</a:t>
            </a:r>
            <a:r>
              <a:rPr lang="fr-FR" dirty="0"/>
              <a:t> ?</a:t>
            </a:r>
          </a:p>
        </p:txBody>
      </p:sp>
      <p:sp>
        <p:nvSpPr>
          <p:cNvPr id="8" name="Rectangle 7">
            <a:extLst>
              <a:ext uri="{FF2B5EF4-FFF2-40B4-BE49-F238E27FC236}">
                <a16:creationId xmlns:a16="http://schemas.microsoft.com/office/drawing/2014/main" id="{5BDFAC30-ACD6-B341-BB28-EA1BC87438F6}"/>
              </a:ext>
            </a:extLst>
          </p:cNvPr>
          <p:cNvSpPr/>
          <p:nvPr/>
        </p:nvSpPr>
        <p:spPr>
          <a:xfrm>
            <a:off x="3670450" y="2271917"/>
            <a:ext cx="4898783" cy="3126497"/>
          </a:xfrm>
          <a:prstGeom prst="rect">
            <a:avLst/>
          </a:prstGeom>
        </p:spPr>
        <p:txBody>
          <a:bodyPr wrap="square">
            <a:spAutoFit/>
          </a:bodyPr>
          <a:lstStyle/>
          <a:p>
            <a:pPr>
              <a:lnSpc>
                <a:spcPct val="150000"/>
              </a:lnSpc>
              <a:spcBef>
                <a:spcPts val="75"/>
              </a:spcBef>
              <a:spcAft>
                <a:spcPts val="75"/>
              </a:spcAft>
            </a:pPr>
            <a:r>
              <a:rPr lang="fr-FR" sz="1400" b="1" dirty="0" err="1">
                <a:solidFill>
                  <a:srgbClr val="7F0055"/>
                </a:solidFill>
                <a:latin typeface="Courier New" panose="02070309020205020404" pitchFamily="49" charset="0"/>
                <a:cs typeface="Courier New" panose="02070309020205020404" pitchFamily="49" charset="0"/>
              </a:rPr>
              <a:t>float</a:t>
            </a:r>
            <a:r>
              <a:rPr lang="fr-FR" sz="1400" b="1" dirty="0">
                <a:solidFill>
                  <a:srgbClr val="7F0055"/>
                </a:solidFill>
                <a:latin typeface="Courier New" panose="02070309020205020404" pitchFamily="49" charset="0"/>
                <a:cs typeface="Courier New" panose="02070309020205020404" pitchFamily="49" charset="0"/>
              </a:rPr>
              <a:t> </a:t>
            </a:r>
            <a:r>
              <a:rPr lang="fr-FR" sz="1400" b="1" dirty="0" err="1">
                <a:solidFill>
                  <a:srgbClr val="7F0055"/>
                </a:solidFill>
                <a:latin typeface="Courier New" panose="02070309020205020404" pitchFamily="49" charset="0"/>
                <a:cs typeface="Courier New" panose="02070309020205020404" pitchFamily="49" charset="0"/>
              </a:rPr>
              <a:t>acc</a:t>
            </a:r>
            <a:r>
              <a:rPr lang="fr-FR" sz="1400" b="1" dirty="0">
                <a:solidFill>
                  <a:srgbClr val="7F0055"/>
                </a:solidFill>
                <a:latin typeface="Courier New" panose="02070309020205020404" pitchFamily="49" charset="0"/>
                <a:cs typeface="Courier New" panose="02070309020205020404" pitchFamily="49" charset="0"/>
              </a:rPr>
              <a:t>;</a:t>
            </a:r>
          </a:p>
          <a:p>
            <a:pPr>
              <a:lnSpc>
                <a:spcPct val="150000"/>
              </a:lnSpc>
              <a:spcBef>
                <a:spcPts val="75"/>
              </a:spcBef>
              <a:spcAft>
                <a:spcPts val="75"/>
              </a:spcAft>
            </a:pPr>
            <a:r>
              <a:rPr lang="fr-FR" sz="1400" b="1" dirty="0">
                <a:solidFill>
                  <a:srgbClr val="7F0055"/>
                </a:solidFill>
                <a:latin typeface="Courier New" panose="02070309020205020404" pitchFamily="49" charset="0"/>
                <a:cs typeface="Courier New" panose="02070309020205020404" pitchFamily="49" charset="0"/>
              </a:rPr>
              <a:t>do </a:t>
            </a:r>
            <a:r>
              <a:rPr lang="fr-FR" sz="1400" b="1" dirty="0">
                <a:latin typeface="Courier New" panose="02070309020205020404" pitchFamily="49" charset="0"/>
                <a:cs typeface="Courier New" panose="02070309020205020404" pitchFamily="49" charset="0"/>
              </a:rPr>
              <a:t>{</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data = …</a:t>
            </a:r>
          </a:p>
          <a:p>
            <a:pPr>
              <a:spcBef>
                <a:spcPts val="75"/>
              </a:spcBef>
              <a:spcAft>
                <a:spcPts val="75"/>
              </a:spcAft>
            </a:pPr>
            <a:r>
              <a:rPr lang="fr-FR" sz="200" b="1" dirty="0">
                <a:solidFill>
                  <a:srgbClr val="7F0055"/>
                </a:solidFill>
                <a:latin typeface="Courier New" panose="02070309020205020404" pitchFamily="49" charset="0"/>
                <a:cs typeface="Courier New" panose="02070309020205020404" pitchFamily="49" charset="0"/>
              </a:rPr>
              <a:t> </a:t>
            </a:r>
          </a:p>
          <a:p>
            <a:pPr>
              <a:spcBef>
                <a:spcPts val="75"/>
              </a:spcBef>
              <a:spcAft>
                <a:spcPts val="75"/>
              </a:spcAft>
            </a:pPr>
            <a:r>
              <a:rPr lang="fr-FR" sz="1400" b="1" dirty="0">
                <a:solidFill>
                  <a:srgbClr val="7F0055"/>
                </a:solidFill>
                <a:latin typeface="Courier New" panose="02070309020205020404" pitchFamily="49" charset="0"/>
                <a:cs typeface="Courier New" panose="02070309020205020404" pitchFamily="49" charset="0"/>
              </a:rPr>
              <a:t>  if</a:t>
            </a:r>
            <a:r>
              <a:rPr lang="fr-FR" sz="1400" b="1" dirty="0">
                <a:latin typeface="Courier New" panose="02070309020205020404" pitchFamily="49" charset="0"/>
                <a:cs typeface="Courier New" panose="02070309020205020404" pitchFamily="49" charset="0"/>
              </a:rPr>
              <a:t> (</a:t>
            </a:r>
            <a:r>
              <a:rPr lang="fr-FR" sz="1400" b="1" i="1" dirty="0" err="1">
                <a:solidFill>
                  <a:srgbClr val="0070C0"/>
                </a:solidFill>
                <a:latin typeface="Courier New" panose="02070309020205020404" pitchFamily="49" charset="0"/>
                <a:cs typeface="Courier New" panose="02070309020205020404" pitchFamily="49" charset="0"/>
              </a:rPr>
              <a:t>acc.E</a:t>
            </a:r>
            <a:r>
              <a:rPr lang="fr-FR" sz="1400" b="1" i="1" dirty="0">
                <a:solidFill>
                  <a:srgbClr val="0070C0"/>
                </a:solidFill>
                <a:latin typeface="Courier New" panose="02070309020205020404" pitchFamily="49" charset="0"/>
                <a:cs typeface="Courier New" panose="02070309020205020404" pitchFamily="49" charset="0"/>
              </a:rPr>
              <a:t>&gt;(data.E+4) &amp;&amp; </a:t>
            </a:r>
          </a:p>
          <a:p>
            <a:pPr>
              <a:spcBef>
                <a:spcPts val="75"/>
              </a:spcBef>
              <a:spcAft>
                <a:spcPts val="75"/>
              </a:spcAft>
            </a:pPr>
            <a:r>
              <a:rPr lang="fr-FR" sz="1400" b="1" i="1" dirty="0">
                <a:solidFill>
                  <a:srgbClr val="0070C0"/>
                </a:solidFill>
                <a:latin typeface="Courier New" panose="02070309020205020404" pitchFamily="49" charset="0"/>
                <a:cs typeface="Courier New" panose="02070309020205020404" pitchFamily="49" charset="0"/>
              </a:rPr>
              <a:t>      (</a:t>
            </a:r>
            <a:r>
              <a:rPr lang="fr-FR" sz="1400" b="1" i="1" dirty="0" err="1">
                <a:solidFill>
                  <a:srgbClr val="0070C0"/>
                </a:solidFill>
                <a:latin typeface="Courier New" panose="02070309020205020404" pitchFamily="49" charset="0"/>
                <a:cs typeface="Courier New" panose="02070309020205020404" pitchFamily="49" charset="0"/>
              </a:rPr>
              <a:t>data.M</a:t>
            </a:r>
            <a:r>
              <a:rPr lang="fr-FR" sz="1400" b="1" i="1" dirty="0">
                <a:solidFill>
                  <a:srgbClr val="0070C0"/>
                </a:solidFill>
                <a:latin typeface="Courier New" panose="02070309020205020404" pitchFamily="49" charset="0"/>
                <a:cs typeface="Courier New" panose="02070309020205020404" pitchFamily="49" charset="0"/>
              </a:rPr>
              <a:t>[23:20]!=0xF</a:t>
            </a:r>
            <a:r>
              <a:rPr lang="fr-FR" sz="1400" b="1" i="1" dirty="0">
                <a:latin typeface="Courier New" panose="02070309020205020404" pitchFamily="49" charset="0"/>
                <a:cs typeface="Courier New" panose="02070309020205020404" pitchFamily="49" charset="0"/>
              </a:rPr>
              <a:t>) {</a:t>
            </a:r>
          </a:p>
          <a:p>
            <a:pPr>
              <a:spcBef>
                <a:spcPts val="75"/>
              </a:spcBef>
              <a:spcAft>
                <a:spcPts val="75"/>
              </a:spcAft>
            </a:pPr>
            <a:r>
              <a:rPr lang="fr-FR" sz="1400" b="1" i="1" dirty="0">
                <a:latin typeface="Courier New" panose="02070309020205020404" pitchFamily="49" charset="0"/>
                <a:cs typeface="Courier New" panose="02070309020205020404" pitchFamily="49" charset="0"/>
              </a:rPr>
              <a:t>	  </a:t>
            </a:r>
            <a:r>
              <a:rPr lang="fr-FR" sz="1400" b="1" dirty="0" err="1">
                <a:solidFill>
                  <a:srgbClr val="008F00"/>
                </a:solidFill>
                <a:latin typeface="Courier New" panose="02070309020205020404" pitchFamily="49" charset="0"/>
                <a:cs typeface="Courier New" panose="02070309020205020404" pitchFamily="49" charset="0"/>
              </a:rPr>
              <a:t>acc.M</a:t>
            </a:r>
            <a:r>
              <a:rPr lang="fr-FR" sz="1400" b="1" dirty="0">
                <a:solidFill>
                  <a:srgbClr val="008F00"/>
                </a:solidFill>
                <a:latin typeface="Courier New" panose="02070309020205020404" pitchFamily="49" charset="0"/>
                <a:cs typeface="Courier New" panose="02070309020205020404" pitchFamily="49" charset="0"/>
              </a:rPr>
              <a:t> += </a:t>
            </a:r>
            <a:r>
              <a:rPr lang="fr-FR" sz="1400" b="1" dirty="0" err="1">
                <a:solidFill>
                  <a:srgbClr val="008F00"/>
                </a:solidFill>
                <a:latin typeface="Courier New" panose="02070309020205020404" pitchFamily="49" charset="0"/>
                <a:cs typeface="Courier New" panose="02070309020205020404" pitchFamily="49" charset="0"/>
              </a:rPr>
              <a:t>data.M</a:t>
            </a:r>
            <a:r>
              <a:rPr lang="fr-FR" sz="1400" b="1" dirty="0">
                <a:solidFill>
                  <a:srgbClr val="008F00"/>
                </a:solidFill>
                <a:latin typeface="Courier New" panose="02070309020205020404" pitchFamily="49" charset="0"/>
                <a:cs typeface="Courier New" panose="02070309020205020404" pitchFamily="49" charset="0"/>
              </a:rPr>
              <a:t> &gt;&gt; (</a:t>
            </a:r>
            <a:r>
              <a:rPr lang="fr-FR" sz="1400" b="1" i="1" dirty="0" err="1">
                <a:solidFill>
                  <a:srgbClr val="008F00"/>
                </a:solidFill>
                <a:latin typeface="Courier New" panose="02070309020205020404" pitchFamily="49" charset="0"/>
                <a:cs typeface="Courier New" panose="02070309020205020404" pitchFamily="49" charset="0"/>
              </a:rPr>
              <a:t>acc.E-data.E</a:t>
            </a:r>
            <a:r>
              <a:rPr lang="fr-FR" sz="1400" b="1" dirty="0">
                <a:solidFill>
                  <a:srgbClr val="008F00"/>
                </a:solidFill>
                <a:latin typeface="Courier New" panose="02070309020205020404" pitchFamily="49" charset="0"/>
                <a:cs typeface="Courier New" panose="02070309020205020404" pitchFamily="49" charset="0"/>
              </a:rPr>
              <a:t>);</a:t>
            </a:r>
            <a:endParaRPr lang="fr-FR" sz="1400" b="1" i="1" dirty="0">
              <a:solidFill>
                <a:srgbClr val="008F00"/>
              </a:solidFill>
              <a:latin typeface="Courier New" panose="02070309020205020404" pitchFamily="49" charset="0"/>
              <a:cs typeface="Courier New" panose="02070309020205020404" pitchFamily="49" charset="0"/>
            </a:endParaRPr>
          </a:p>
          <a:p>
            <a:pPr>
              <a:spcBef>
                <a:spcPts val="75"/>
              </a:spcBef>
              <a:spcAft>
                <a:spcPts val="75"/>
              </a:spcAft>
            </a:pPr>
            <a:r>
              <a:rPr lang="fr-FR" sz="1400" b="1" i="1" dirty="0">
                <a:latin typeface="Courier New" panose="02070309020205020404" pitchFamily="49" charset="0"/>
                <a:cs typeface="Courier New" panose="02070309020205020404" pitchFamily="49" charset="0"/>
              </a:rPr>
              <a:t>  } </a:t>
            </a:r>
            <a:r>
              <a:rPr lang="fr-FR" sz="1400" b="1" i="1" dirty="0" err="1">
                <a:latin typeface="Courier New" panose="02070309020205020404" pitchFamily="49" charset="0"/>
                <a:cs typeface="Courier New" panose="02070309020205020404" pitchFamily="49" charset="0"/>
              </a:rPr>
              <a:t>else</a:t>
            </a:r>
            <a:r>
              <a:rPr lang="fr-FR" sz="1400" b="1" i="1" dirty="0">
                <a:latin typeface="Courier New" panose="02070309020205020404" pitchFamily="49" charset="0"/>
                <a:cs typeface="Courier New" panose="02070309020205020404" pitchFamily="49" charset="0"/>
              </a:rPr>
              <a:t> {</a:t>
            </a:r>
          </a:p>
          <a:p>
            <a:pPr>
              <a:spcBef>
                <a:spcPts val="75"/>
              </a:spcBef>
              <a:spcAft>
                <a:spcPts val="75"/>
              </a:spcAft>
            </a:pPr>
            <a:r>
              <a:rPr lang="fr-FR" sz="1400" b="1" i="1" dirty="0">
                <a:latin typeface="Courier New" panose="02070309020205020404" pitchFamily="49" charset="0"/>
                <a:cs typeface="Courier New" panose="02070309020205020404" pitchFamily="49" charset="0"/>
              </a:rPr>
              <a:t>	  </a:t>
            </a:r>
            <a:r>
              <a:rPr lang="fr-FR" sz="1400" b="1" dirty="0" err="1">
                <a:solidFill>
                  <a:srgbClr val="FF0000"/>
                </a:solidFill>
                <a:latin typeface="Courier New" panose="02070309020205020404" pitchFamily="49" charset="0"/>
                <a:cs typeface="Courier New" panose="02070309020205020404" pitchFamily="49" charset="0"/>
              </a:rPr>
              <a:t>acc</a:t>
            </a:r>
            <a:r>
              <a:rPr lang="fr-FR" sz="1400" b="1" dirty="0">
                <a:solidFill>
                  <a:srgbClr val="FF0000"/>
                </a:solidFill>
                <a:latin typeface="Courier New" panose="02070309020205020404" pitchFamily="49" charset="0"/>
                <a:cs typeface="Courier New" panose="02070309020205020404" pitchFamily="49" charset="0"/>
              </a:rPr>
              <a:t> += data;</a:t>
            </a:r>
            <a:endParaRPr lang="fr-FR" sz="1400" b="1" i="1" dirty="0">
              <a:solidFill>
                <a:srgbClr val="FF0000"/>
              </a:solidFill>
              <a:latin typeface="Courier New" panose="02070309020205020404" pitchFamily="49" charset="0"/>
              <a:cs typeface="Courier New" panose="02070309020205020404" pitchFamily="49" charset="0"/>
            </a:endParaRPr>
          </a:p>
          <a:p>
            <a:pPr>
              <a:spcBef>
                <a:spcPts val="75"/>
              </a:spcBef>
              <a:spcAft>
                <a:spcPts val="75"/>
              </a:spcAft>
            </a:pPr>
            <a:r>
              <a:rPr lang="fr-FR" sz="1400" b="1" i="1" dirty="0">
                <a:latin typeface="Courier New" panose="02070309020205020404" pitchFamily="49" charset="0"/>
                <a:cs typeface="Courier New" panose="02070309020205020404" pitchFamily="49" charset="0"/>
              </a:rPr>
              <a:t>  }</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 (…)</a:t>
            </a:r>
          </a:p>
        </p:txBody>
      </p:sp>
      <p:sp>
        <p:nvSpPr>
          <p:cNvPr id="9" name="Rectangle 8">
            <a:extLst>
              <a:ext uri="{FF2B5EF4-FFF2-40B4-BE49-F238E27FC236}">
                <a16:creationId xmlns:a16="http://schemas.microsoft.com/office/drawing/2014/main" id="{A0EFB47C-2653-7148-9A6E-67F76FEBA531}"/>
              </a:ext>
            </a:extLst>
          </p:cNvPr>
          <p:cNvSpPr/>
          <p:nvPr/>
        </p:nvSpPr>
        <p:spPr>
          <a:xfrm>
            <a:off x="841026" y="2276341"/>
            <a:ext cx="2669380" cy="2080057"/>
          </a:xfrm>
          <a:prstGeom prst="rect">
            <a:avLst/>
          </a:prstGeom>
        </p:spPr>
        <p:txBody>
          <a:bodyPr wrap="square">
            <a:spAutoFit/>
          </a:bodyPr>
          <a:lstStyle/>
          <a:p>
            <a:pPr>
              <a:lnSpc>
                <a:spcPct val="150000"/>
              </a:lnSpc>
              <a:spcBef>
                <a:spcPts val="75"/>
              </a:spcBef>
              <a:spcAft>
                <a:spcPts val="75"/>
              </a:spcAft>
            </a:pPr>
            <a:r>
              <a:rPr lang="fr-FR" sz="1400" b="1" dirty="0" err="1">
                <a:solidFill>
                  <a:srgbClr val="7F0055"/>
                </a:solidFill>
                <a:latin typeface="Courier New" panose="02070309020205020404" pitchFamily="49" charset="0"/>
                <a:cs typeface="Courier New" panose="02070309020205020404" pitchFamily="49" charset="0"/>
              </a:rPr>
              <a:t>float</a:t>
            </a:r>
            <a:r>
              <a:rPr lang="fr-FR" sz="1400" b="1" dirty="0">
                <a:solidFill>
                  <a:srgbClr val="7F0055"/>
                </a:solidFill>
                <a:latin typeface="Courier New" panose="02070309020205020404" pitchFamily="49" charset="0"/>
                <a:cs typeface="Courier New" panose="02070309020205020404" pitchFamily="49" charset="0"/>
              </a:rPr>
              <a:t> </a:t>
            </a:r>
            <a:r>
              <a:rPr lang="fr-FR" sz="1400" b="1" dirty="0" err="1">
                <a:solidFill>
                  <a:srgbClr val="7F0055"/>
                </a:solidFill>
                <a:latin typeface="Courier New" panose="02070309020205020404" pitchFamily="49" charset="0"/>
                <a:cs typeface="Courier New" panose="02070309020205020404" pitchFamily="49" charset="0"/>
              </a:rPr>
              <a:t>acc</a:t>
            </a:r>
            <a:r>
              <a:rPr lang="fr-FR" sz="1400" b="1" dirty="0">
                <a:solidFill>
                  <a:srgbClr val="7F0055"/>
                </a:solidFill>
                <a:latin typeface="Courier New" panose="02070309020205020404" pitchFamily="49" charset="0"/>
                <a:cs typeface="Courier New" panose="02070309020205020404" pitchFamily="49" charset="0"/>
              </a:rPr>
              <a:t>;</a:t>
            </a:r>
          </a:p>
          <a:p>
            <a:pPr>
              <a:lnSpc>
                <a:spcPct val="150000"/>
              </a:lnSpc>
              <a:spcBef>
                <a:spcPts val="75"/>
              </a:spcBef>
              <a:spcAft>
                <a:spcPts val="75"/>
              </a:spcAft>
            </a:pPr>
            <a:r>
              <a:rPr lang="fr-FR" sz="1400" b="1" dirty="0">
                <a:solidFill>
                  <a:srgbClr val="7F0055"/>
                </a:solidFill>
                <a:latin typeface="Courier New" panose="02070309020205020404" pitchFamily="49" charset="0"/>
                <a:cs typeface="Courier New" panose="02070309020205020404" pitchFamily="49" charset="0"/>
              </a:rPr>
              <a:t>do </a:t>
            </a:r>
            <a:r>
              <a:rPr lang="fr-FR" sz="1400" b="1" dirty="0">
                <a:latin typeface="Courier New" panose="02070309020205020404" pitchFamily="49" charset="0"/>
                <a:cs typeface="Courier New" panose="02070309020205020404" pitchFamily="49" charset="0"/>
              </a:rPr>
              <a:t>{</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data = …</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acc</a:t>
            </a:r>
            <a:r>
              <a:rPr lang="fr-FR" sz="1400" b="1" dirty="0">
                <a:latin typeface="Courier New" panose="02070309020205020404" pitchFamily="49" charset="0"/>
                <a:cs typeface="Courier New" panose="02070309020205020404" pitchFamily="49" charset="0"/>
              </a:rPr>
              <a:t> += data</a:t>
            </a:r>
          </a:p>
          <a:p>
            <a:pPr>
              <a:lnSpc>
                <a:spcPct val="200000"/>
              </a:lnSpc>
              <a:spcBef>
                <a:spcPts val="75"/>
              </a:spcBef>
              <a:spcAft>
                <a:spcPts val="75"/>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 (…)</a:t>
            </a:r>
          </a:p>
        </p:txBody>
      </p:sp>
      <p:sp>
        <p:nvSpPr>
          <p:cNvPr id="13" name="Bulle rectangulaire à coins arrondis 12">
            <a:extLst>
              <a:ext uri="{FF2B5EF4-FFF2-40B4-BE49-F238E27FC236}">
                <a16:creationId xmlns:a16="http://schemas.microsoft.com/office/drawing/2014/main" id="{A5970E8A-4A26-714D-BED3-2F35E823C026}"/>
              </a:ext>
            </a:extLst>
          </p:cNvPr>
          <p:cNvSpPr/>
          <p:nvPr/>
        </p:nvSpPr>
        <p:spPr>
          <a:xfrm>
            <a:off x="5261800" y="1988482"/>
            <a:ext cx="3467477" cy="1095827"/>
          </a:xfrm>
          <a:prstGeom prst="wedgeRoundRectCallout">
            <a:avLst>
              <a:gd name="adj1" fmla="val -36183"/>
              <a:gd name="adj2" fmla="val 7762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In </a:t>
            </a:r>
            <a:r>
              <a:rPr lang="fr-FR" sz="1800" dirty="0" err="1">
                <a:solidFill>
                  <a:schemeClr val="tx1"/>
                </a:solidFill>
              </a:rPr>
              <a:t>some</a:t>
            </a:r>
            <a:r>
              <a:rPr lang="fr-FR" sz="1800" dirty="0">
                <a:solidFill>
                  <a:schemeClr val="tx1"/>
                </a:solidFill>
              </a:rPr>
              <a:t> </a:t>
            </a:r>
            <a:r>
              <a:rPr lang="fr-FR" sz="1800" dirty="0" err="1">
                <a:solidFill>
                  <a:schemeClr val="tx1"/>
                </a:solidFill>
              </a:rPr>
              <a:t>specific</a:t>
            </a:r>
            <a:r>
              <a:rPr lang="fr-FR" sz="1800" dirty="0">
                <a:solidFill>
                  <a:schemeClr val="tx1"/>
                </a:solidFill>
              </a:rPr>
              <a:t> cases, </a:t>
            </a:r>
            <a:r>
              <a:rPr lang="fr-FR" sz="1800" dirty="0" err="1">
                <a:solidFill>
                  <a:schemeClr val="tx1"/>
                </a:solidFill>
              </a:rPr>
              <a:t>floating</a:t>
            </a:r>
            <a:r>
              <a:rPr lang="fr-FR" sz="1800" dirty="0">
                <a:solidFill>
                  <a:schemeClr val="tx1"/>
                </a:solidFill>
              </a:rPr>
              <a:t> point accumulation </a:t>
            </a:r>
            <a:r>
              <a:rPr lang="fr-FR" sz="1800" dirty="0" err="1">
                <a:solidFill>
                  <a:schemeClr val="tx1"/>
                </a:solidFill>
              </a:rPr>
              <a:t>can</a:t>
            </a:r>
            <a:r>
              <a:rPr lang="fr-FR" sz="1800" dirty="0">
                <a:solidFill>
                  <a:schemeClr val="tx1"/>
                </a:solidFill>
              </a:rPr>
              <a:t> </a:t>
            </a:r>
            <a:r>
              <a:rPr lang="fr-FR" sz="1800" dirty="0" err="1">
                <a:solidFill>
                  <a:schemeClr val="tx1"/>
                </a:solidFill>
              </a:rPr>
              <a:t>be</a:t>
            </a:r>
            <a:r>
              <a:rPr lang="fr-FR" sz="1800" dirty="0">
                <a:solidFill>
                  <a:schemeClr val="tx1"/>
                </a:solidFill>
              </a:rPr>
              <a:t> </a:t>
            </a:r>
            <a:r>
              <a:rPr lang="fr-FR" sz="1800" dirty="0" err="1">
                <a:solidFill>
                  <a:schemeClr val="tx1"/>
                </a:solidFill>
              </a:rPr>
              <a:t>simplified</a:t>
            </a:r>
            <a:r>
              <a:rPr lang="fr-FR" sz="1800" dirty="0">
                <a:solidFill>
                  <a:schemeClr val="tx1"/>
                </a:solidFill>
              </a:rPr>
              <a:t> to a shift and </a:t>
            </a:r>
            <a:r>
              <a:rPr lang="fr-FR" sz="1800" dirty="0" err="1">
                <a:solidFill>
                  <a:schemeClr val="tx1"/>
                </a:solidFill>
              </a:rPr>
              <a:t>add</a:t>
            </a:r>
            <a:r>
              <a:rPr lang="fr-FR" sz="1800" dirty="0">
                <a:solidFill>
                  <a:schemeClr val="tx1"/>
                </a:solidFill>
              </a:rPr>
              <a:t>.</a:t>
            </a:r>
          </a:p>
        </p:txBody>
      </p:sp>
      <p:cxnSp>
        <p:nvCxnSpPr>
          <p:cNvPr id="11" name="Connecteur droit avec flèche 10">
            <a:extLst>
              <a:ext uri="{FF2B5EF4-FFF2-40B4-BE49-F238E27FC236}">
                <a16:creationId xmlns:a16="http://schemas.microsoft.com/office/drawing/2014/main" id="{B711A4D6-1CB1-A64C-88AB-D83A934C90A7}"/>
              </a:ext>
            </a:extLst>
          </p:cNvPr>
          <p:cNvCxnSpPr>
            <a:cxnSpLocks/>
          </p:cNvCxnSpPr>
          <p:nvPr/>
        </p:nvCxnSpPr>
        <p:spPr>
          <a:xfrm>
            <a:off x="2722563" y="3722769"/>
            <a:ext cx="9478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989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35C6C84-C17A-9550-5B17-F649EEBCA052}"/>
              </a:ext>
            </a:extLst>
          </p:cNvPr>
          <p:cNvSpPr>
            <a:spLocks noGrp="1"/>
          </p:cNvSpPr>
          <p:nvPr>
            <p:ph sz="half" idx="1"/>
          </p:nvPr>
        </p:nvSpPr>
        <p:spPr>
          <a:xfrm>
            <a:off x="457199" y="1306286"/>
            <a:ext cx="7962405" cy="4819877"/>
          </a:xfrm>
        </p:spPr>
        <p:txBody>
          <a:bodyPr/>
          <a:lstStyle/>
          <a:p>
            <a:r>
              <a:rPr lang="en-US" dirty="0"/>
              <a:t>Based on interaction patterns between speculations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One type of FSM per speculation pattern</a:t>
            </a:r>
          </a:p>
        </p:txBody>
      </p:sp>
      <p:sp>
        <p:nvSpPr>
          <p:cNvPr id="6" name="Espace réservé du numéro de diapositive 5">
            <a:extLst>
              <a:ext uri="{FF2B5EF4-FFF2-40B4-BE49-F238E27FC236}">
                <a16:creationId xmlns:a16="http://schemas.microsoft.com/office/drawing/2014/main" id="{7C3E37FE-8C5D-642E-E246-BC87E96406C4}"/>
              </a:ext>
            </a:extLst>
          </p:cNvPr>
          <p:cNvSpPr>
            <a:spLocks noGrp="1"/>
          </p:cNvSpPr>
          <p:nvPr>
            <p:ph type="sldNum" sz="quarter" idx="16"/>
          </p:nvPr>
        </p:nvSpPr>
        <p:spPr/>
        <p:txBody>
          <a:bodyPr/>
          <a:lstStyle/>
          <a:p>
            <a:pPr>
              <a:defRPr/>
            </a:pPr>
            <a:fld id="{76278404-3A45-144A-B4CB-24634C9936A8}" type="slidenum">
              <a:rPr lang="fr-FR" altLang="fr-FR" smtClean="0"/>
              <a:pPr>
                <a:defRPr/>
              </a:pPr>
              <a:t>41</a:t>
            </a:fld>
            <a:endParaRPr lang="fr-FR" altLang="fr-FR"/>
          </a:p>
        </p:txBody>
      </p:sp>
      <p:sp>
        <p:nvSpPr>
          <p:cNvPr id="7" name="Titre 6">
            <a:extLst>
              <a:ext uri="{FF2B5EF4-FFF2-40B4-BE49-F238E27FC236}">
                <a16:creationId xmlns:a16="http://schemas.microsoft.com/office/drawing/2014/main" id="{1F82B16B-1FFE-2F13-6753-1332703C75E1}"/>
              </a:ext>
            </a:extLst>
          </p:cNvPr>
          <p:cNvSpPr>
            <a:spLocks noGrp="1"/>
          </p:cNvSpPr>
          <p:nvPr>
            <p:ph type="title"/>
          </p:nvPr>
        </p:nvSpPr>
        <p:spPr/>
        <p:txBody>
          <a:bodyPr/>
          <a:lstStyle/>
          <a:p>
            <a:r>
              <a:rPr lang="en-US" dirty="0"/>
              <a:t>Handling multiple speculations</a:t>
            </a:r>
          </a:p>
        </p:txBody>
      </p:sp>
      <p:pic>
        <p:nvPicPr>
          <p:cNvPr id="4100" name="Picture 4">
            <a:extLst>
              <a:ext uri="{FF2B5EF4-FFF2-40B4-BE49-F238E27FC236}">
                <a16:creationId xmlns:a16="http://schemas.microsoft.com/office/drawing/2014/main" id="{C2CF3435-E468-956A-BD7C-0915914BC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821" y="2040385"/>
            <a:ext cx="2120569" cy="33696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6A340E6-3C06-6B2D-CA80-CD946961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31" y="2043114"/>
            <a:ext cx="2120570" cy="338513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A402811-4CFA-71AF-0085-ACEF84E37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048" y="2195513"/>
            <a:ext cx="2816912" cy="312089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A5CBEDE-5990-2FCF-0E4B-0DDCB5228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15" y="2120347"/>
            <a:ext cx="3216648" cy="278488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29D0D7F-7B19-F6DF-DA3B-65484A8A828E}"/>
              </a:ext>
            </a:extLst>
          </p:cNvPr>
          <p:cNvSpPr txBox="1"/>
          <p:nvPr/>
        </p:nvSpPr>
        <p:spPr>
          <a:xfrm>
            <a:off x="766697" y="4427823"/>
            <a:ext cx="1596557" cy="584775"/>
          </a:xfrm>
          <a:prstGeom prst="rect">
            <a:avLst/>
          </a:prstGeom>
          <a:noFill/>
        </p:spPr>
        <p:txBody>
          <a:bodyPr wrap="square" rtlCol="0">
            <a:spAutoFit/>
          </a:bodyPr>
          <a:lstStyle/>
          <a:p>
            <a:pPr algn="ctr"/>
            <a:r>
              <a:rPr lang="en-US" sz="1600" dirty="0"/>
              <a:t>Decoupled speculations</a:t>
            </a:r>
          </a:p>
        </p:txBody>
      </p:sp>
      <p:sp>
        <p:nvSpPr>
          <p:cNvPr id="14" name="ZoneTexte 13">
            <a:extLst>
              <a:ext uri="{FF2B5EF4-FFF2-40B4-BE49-F238E27FC236}">
                <a16:creationId xmlns:a16="http://schemas.microsoft.com/office/drawing/2014/main" id="{497C797B-58E0-C112-9FD6-AE8540780E2D}"/>
              </a:ext>
            </a:extLst>
          </p:cNvPr>
          <p:cNvSpPr txBox="1"/>
          <p:nvPr/>
        </p:nvSpPr>
        <p:spPr>
          <a:xfrm>
            <a:off x="2634959" y="4839994"/>
            <a:ext cx="1596557" cy="584775"/>
          </a:xfrm>
          <a:prstGeom prst="rect">
            <a:avLst/>
          </a:prstGeom>
          <a:noFill/>
        </p:spPr>
        <p:txBody>
          <a:bodyPr wrap="square" rtlCol="0">
            <a:spAutoFit/>
          </a:bodyPr>
          <a:lstStyle/>
          <a:p>
            <a:pPr algn="ctr"/>
            <a:r>
              <a:rPr lang="en-US" sz="1600" dirty="0"/>
              <a:t>Data </a:t>
            </a:r>
            <a:r>
              <a:rPr lang="en-US" sz="1600" dirty="0" err="1"/>
              <a:t>dependant</a:t>
            </a:r>
            <a:r>
              <a:rPr lang="en-US" sz="1600" dirty="0"/>
              <a:t> speculations</a:t>
            </a:r>
          </a:p>
        </p:txBody>
      </p:sp>
      <p:sp>
        <p:nvSpPr>
          <p:cNvPr id="15" name="ZoneTexte 14">
            <a:extLst>
              <a:ext uri="{FF2B5EF4-FFF2-40B4-BE49-F238E27FC236}">
                <a16:creationId xmlns:a16="http://schemas.microsoft.com/office/drawing/2014/main" id="{AA1B8A88-6D3B-9CB1-7A9C-A7C59560EB8D}"/>
              </a:ext>
            </a:extLst>
          </p:cNvPr>
          <p:cNvSpPr txBox="1"/>
          <p:nvPr/>
        </p:nvSpPr>
        <p:spPr>
          <a:xfrm>
            <a:off x="4376394" y="4839994"/>
            <a:ext cx="1748185" cy="584775"/>
          </a:xfrm>
          <a:prstGeom prst="rect">
            <a:avLst/>
          </a:prstGeom>
          <a:noFill/>
        </p:spPr>
        <p:txBody>
          <a:bodyPr wrap="square" rtlCol="0">
            <a:spAutoFit/>
          </a:bodyPr>
          <a:lstStyle/>
          <a:p>
            <a:pPr algn="ctr"/>
            <a:r>
              <a:rPr lang="en-US" sz="1600" dirty="0"/>
              <a:t>Control </a:t>
            </a:r>
            <a:r>
              <a:rPr lang="en-US" sz="1600" dirty="0" err="1"/>
              <a:t>dependant</a:t>
            </a:r>
            <a:r>
              <a:rPr lang="en-US" sz="1600" dirty="0"/>
              <a:t> speculations</a:t>
            </a:r>
          </a:p>
        </p:txBody>
      </p:sp>
      <p:sp>
        <p:nvSpPr>
          <p:cNvPr id="16" name="ZoneTexte 15">
            <a:extLst>
              <a:ext uri="{FF2B5EF4-FFF2-40B4-BE49-F238E27FC236}">
                <a16:creationId xmlns:a16="http://schemas.microsoft.com/office/drawing/2014/main" id="{98073ABF-C5C9-FE71-D194-25A48450290D}"/>
              </a:ext>
            </a:extLst>
          </p:cNvPr>
          <p:cNvSpPr txBox="1"/>
          <p:nvPr/>
        </p:nvSpPr>
        <p:spPr>
          <a:xfrm>
            <a:off x="6397656" y="4603310"/>
            <a:ext cx="1748185" cy="584775"/>
          </a:xfrm>
          <a:prstGeom prst="rect">
            <a:avLst/>
          </a:prstGeom>
          <a:noFill/>
        </p:spPr>
        <p:txBody>
          <a:bodyPr wrap="square" rtlCol="0">
            <a:spAutoFit/>
          </a:bodyPr>
          <a:lstStyle/>
          <a:p>
            <a:pPr algn="ctr"/>
            <a:r>
              <a:rPr lang="en-US" sz="1600" dirty="0" err="1"/>
              <a:t>Independant</a:t>
            </a:r>
            <a:r>
              <a:rPr lang="en-US" sz="1600" dirty="0"/>
              <a:t> speculations</a:t>
            </a:r>
          </a:p>
        </p:txBody>
      </p:sp>
    </p:spTree>
    <p:extLst>
      <p:ext uri="{BB962C8B-B14F-4D97-AF65-F5344CB8AC3E}">
        <p14:creationId xmlns:p14="http://schemas.microsoft.com/office/powerpoint/2010/main" val="23754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nodeType="clickEffect">
                                  <p:stCondLst>
                                    <p:cond delay="0"/>
                                  </p:stCondLst>
                                  <p:childTnLst>
                                    <p:animScale>
                                      <p:cBhvr>
                                        <p:cTn id="11" dur="1500" fill="hold"/>
                                        <p:tgtEl>
                                          <p:spTgt spid="4106"/>
                                        </p:tgtEl>
                                      </p:cBhvr>
                                      <p:by x="66000" y="66000"/>
                                    </p:animScale>
                                  </p:childTnLst>
                                </p:cTn>
                              </p:par>
                              <p:par>
                                <p:cTn id="12" presetID="42" presetClass="path" presetSubtype="0" accel="50000" decel="50000" fill="hold" nodeType="withEffect">
                                  <p:stCondLst>
                                    <p:cond delay="0"/>
                                  </p:stCondLst>
                                  <p:childTnLst>
                                    <p:animMotion origin="layout" path="M -4.44444E-6 1.48148E-6 L -0.05399 0.00023 " pathEditMode="relative" rAng="0" ptsTypes="AA">
                                      <p:cBhvr>
                                        <p:cTn id="13" dur="2000" fill="hold"/>
                                        <p:tgtEl>
                                          <p:spTgt spid="4106"/>
                                        </p:tgtEl>
                                        <p:attrNameLst>
                                          <p:attrName>ppt_x</p:attrName>
                                          <p:attrName>ppt_y</p:attrName>
                                        </p:attrNameLst>
                                      </p:cBhvr>
                                      <p:rCtr x="-2708" y="0"/>
                                    </p:animMotion>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accel="50000" decel="50000" fill="hold" nodeType="clickEffect">
                                  <p:stCondLst>
                                    <p:cond delay="0"/>
                                  </p:stCondLst>
                                  <p:childTnLst>
                                    <p:animScale>
                                      <p:cBhvr>
                                        <p:cTn id="26" dur="1500" fill="hold"/>
                                        <p:tgtEl>
                                          <p:spTgt spid="4100"/>
                                        </p:tgtEl>
                                      </p:cBhvr>
                                      <p:by x="66000" y="66000"/>
                                    </p:animScale>
                                  </p:childTnLst>
                                </p:cTn>
                              </p:par>
                              <p:par>
                                <p:cTn id="27" presetID="42" presetClass="path" presetSubtype="0" accel="50000" decel="50000" fill="hold" nodeType="withEffect">
                                  <p:stCondLst>
                                    <p:cond delay="0"/>
                                  </p:stCondLst>
                                  <p:childTnLst>
                                    <p:animMotion origin="layout" path="M -5.55556E-7 4.44444E-6 L -0.04705 4.44444E-6 " pathEditMode="relative" rAng="0" ptsTypes="AA">
                                      <p:cBhvr>
                                        <p:cTn id="28" dur="2000" fill="hold"/>
                                        <p:tgtEl>
                                          <p:spTgt spid="4100"/>
                                        </p:tgtEl>
                                        <p:attrNameLst>
                                          <p:attrName>ppt_x</p:attrName>
                                          <p:attrName>ppt_y</p:attrName>
                                        </p:attrNameLst>
                                      </p:cBhvr>
                                      <p:rCtr x="-2361" y="0"/>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4102"/>
                                        </p:tgtEl>
                                        <p:attrNameLst>
                                          <p:attrName>style.visibility</p:attrName>
                                        </p:attrNameLst>
                                      </p:cBhvr>
                                      <p:to>
                                        <p:strVal val="visible"/>
                                      </p:to>
                                    </p:set>
                                    <p:animEffect transition="in" filter="fade">
                                      <p:cBhvr>
                                        <p:cTn id="35" dur="500"/>
                                        <p:tgtEl>
                                          <p:spTgt spid="410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accel="50000" decel="50000" fill="hold" nodeType="clickEffect">
                                  <p:stCondLst>
                                    <p:cond delay="0"/>
                                  </p:stCondLst>
                                  <p:childTnLst>
                                    <p:animScale>
                                      <p:cBhvr>
                                        <p:cTn id="39" dur="1500" fill="hold"/>
                                        <p:tgtEl>
                                          <p:spTgt spid="4102"/>
                                        </p:tgtEl>
                                      </p:cBhvr>
                                      <p:by x="66000" y="66000"/>
                                    </p:animScale>
                                  </p:childTnLst>
                                </p:cTn>
                              </p:par>
                              <p:par>
                                <p:cTn id="40" presetID="42" presetClass="path" presetSubtype="0" accel="50000" decel="50000" fill="hold" nodeType="withEffect">
                                  <p:stCondLst>
                                    <p:cond delay="0"/>
                                  </p:stCondLst>
                                  <p:childTnLst>
                                    <p:animMotion origin="layout" path="M -5.55556E-7 4.07407E-6 L -0.04844 -0.00024 " pathEditMode="relative" rAng="0" ptsTypes="AA">
                                      <p:cBhvr>
                                        <p:cTn id="41" dur="2000" fill="hold"/>
                                        <p:tgtEl>
                                          <p:spTgt spid="4102"/>
                                        </p:tgtEl>
                                        <p:attrNameLst>
                                          <p:attrName>ppt_x</p:attrName>
                                          <p:attrName>ppt_y</p:attrName>
                                        </p:attrNameLst>
                                      </p:cBhvr>
                                      <p:rCtr x="-2431" y="-23"/>
                                    </p:animMotion>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4104"/>
                                        </p:tgtEl>
                                        <p:attrNameLst>
                                          <p:attrName>style.visibility</p:attrName>
                                        </p:attrNameLst>
                                      </p:cBhvr>
                                      <p:to>
                                        <p:strVal val="visible"/>
                                      </p:to>
                                    </p:set>
                                    <p:animEffect transition="in" filter="fade">
                                      <p:cBhvr>
                                        <p:cTn id="48" dur="500"/>
                                        <p:tgtEl>
                                          <p:spTgt spid="410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accel="50000" decel="50000" fill="hold" nodeType="clickEffect">
                                  <p:stCondLst>
                                    <p:cond delay="0"/>
                                  </p:stCondLst>
                                  <p:childTnLst>
                                    <p:animScale>
                                      <p:cBhvr>
                                        <p:cTn id="52" dur="1500" fill="hold"/>
                                        <p:tgtEl>
                                          <p:spTgt spid="4104"/>
                                        </p:tgtEl>
                                      </p:cBhvr>
                                      <p:by x="66000" y="66000"/>
                                    </p:animScale>
                                  </p:childTnLst>
                                </p:cTn>
                              </p:par>
                              <p:par>
                                <p:cTn id="53" presetID="42" presetClass="path" presetSubtype="0" accel="50000" decel="50000" fill="hold" nodeType="withEffect">
                                  <p:stCondLst>
                                    <p:cond delay="0"/>
                                  </p:stCondLst>
                                  <p:childTnLst>
                                    <p:animMotion origin="layout" path="M 5.55556E-7 4.81481E-6 L -0.05642 0.00046 " pathEditMode="relative" rAng="0" ptsTypes="AA">
                                      <p:cBhvr>
                                        <p:cTn id="54" dur="2000" fill="hold"/>
                                        <p:tgtEl>
                                          <p:spTgt spid="4104"/>
                                        </p:tgtEl>
                                        <p:attrNameLst>
                                          <p:attrName>ppt_x</p:attrName>
                                          <p:attrName>ppt_y</p:attrName>
                                        </p:attrNameLst>
                                      </p:cBhvr>
                                      <p:rCtr x="-2830" y="23"/>
                                    </p:animMotion>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2552021-E235-025C-8690-6B4BC97B3A68}"/>
              </a:ext>
            </a:extLst>
          </p:cNvPr>
          <p:cNvSpPr>
            <a:spLocks noGrp="1"/>
          </p:cNvSpPr>
          <p:nvPr>
            <p:ph type="sldNum" sz="quarter" idx="16"/>
          </p:nvPr>
        </p:nvSpPr>
        <p:spPr/>
        <p:txBody>
          <a:bodyPr/>
          <a:lstStyle/>
          <a:p>
            <a:pPr>
              <a:defRPr/>
            </a:pPr>
            <a:fld id="{76278404-3A45-144A-B4CB-24634C9936A8}" type="slidenum">
              <a:rPr lang="fr-FR" altLang="fr-FR" smtClean="0"/>
              <a:pPr>
                <a:defRPr/>
              </a:pPr>
              <a:t>42</a:t>
            </a:fld>
            <a:endParaRPr lang="fr-FR" altLang="fr-FR"/>
          </a:p>
        </p:txBody>
      </p:sp>
      <p:sp>
        <p:nvSpPr>
          <p:cNvPr id="7" name="Titre 6">
            <a:extLst>
              <a:ext uri="{FF2B5EF4-FFF2-40B4-BE49-F238E27FC236}">
                <a16:creationId xmlns:a16="http://schemas.microsoft.com/office/drawing/2014/main" id="{1EEDC362-9B30-9120-5783-8D973CF183A4}"/>
              </a:ext>
            </a:extLst>
          </p:cNvPr>
          <p:cNvSpPr>
            <a:spLocks noGrp="1"/>
          </p:cNvSpPr>
          <p:nvPr>
            <p:ph type="title"/>
          </p:nvPr>
        </p:nvSpPr>
        <p:spPr/>
        <p:txBody>
          <a:bodyPr/>
          <a:lstStyle/>
          <a:p>
            <a:r>
              <a:rPr lang="en-US" dirty="0"/>
              <a:t>Example</a:t>
            </a:r>
          </a:p>
        </p:txBody>
      </p:sp>
      <p:pic>
        <p:nvPicPr>
          <p:cNvPr id="2050" name="Picture 2">
            <a:extLst>
              <a:ext uri="{FF2B5EF4-FFF2-40B4-BE49-F238E27FC236}">
                <a16:creationId xmlns:a16="http://schemas.microsoft.com/office/drawing/2014/main" id="{D7D527B0-4B40-E7DB-BB6E-A3A90078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55" y="1665470"/>
            <a:ext cx="2583008" cy="26853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47A7191-714E-DE58-67F9-C14A5E73A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4"/>
          <a:stretch/>
        </p:blipFill>
        <p:spPr bwMode="auto">
          <a:xfrm>
            <a:off x="3126544" y="1665470"/>
            <a:ext cx="2583008" cy="2567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BC636C5-C59F-C9DD-1CA8-0D88C03C94FD}"/>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b="18580"/>
          <a:stretch/>
        </p:blipFill>
        <p:spPr bwMode="auto">
          <a:xfrm>
            <a:off x="6198921" y="1548066"/>
            <a:ext cx="2636748" cy="26853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97E2F7E-0967-BBCD-A08E-FBBB404098B7}"/>
              </a:ext>
            </a:extLst>
          </p:cNvPr>
          <p:cNvSpPr txBox="1"/>
          <p:nvPr/>
        </p:nvSpPr>
        <p:spPr>
          <a:xfrm>
            <a:off x="3460582" y="4431413"/>
            <a:ext cx="1229824" cy="461665"/>
          </a:xfrm>
          <a:prstGeom prst="rect">
            <a:avLst/>
          </a:prstGeom>
          <a:noFill/>
        </p:spPr>
        <p:txBody>
          <a:bodyPr wrap="none" rtlCol="0">
            <a:spAutoFit/>
          </a:bodyPr>
          <a:lstStyle/>
          <a:p>
            <a:r>
              <a:rPr lang="en-US" dirty="0"/>
              <a:t>Baseline</a:t>
            </a:r>
          </a:p>
        </p:txBody>
      </p:sp>
      <p:sp>
        <p:nvSpPr>
          <p:cNvPr id="15" name="ZoneTexte 14">
            <a:extLst>
              <a:ext uri="{FF2B5EF4-FFF2-40B4-BE49-F238E27FC236}">
                <a16:creationId xmlns:a16="http://schemas.microsoft.com/office/drawing/2014/main" id="{DBCE5EEB-247F-1BA0-1296-142DA842CD5C}"/>
              </a:ext>
            </a:extLst>
          </p:cNvPr>
          <p:cNvSpPr txBox="1"/>
          <p:nvPr/>
        </p:nvSpPr>
        <p:spPr>
          <a:xfrm>
            <a:off x="6711369" y="4368869"/>
            <a:ext cx="1611852" cy="461665"/>
          </a:xfrm>
          <a:prstGeom prst="rect">
            <a:avLst/>
          </a:prstGeom>
          <a:noFill/>
        </p:spPr>
        <p:txBody>
          <a:bodyPr wrap="none" rtlCol="0">
            <a:spAutoFit/>
          </a:bodyPr>
          <a:lstStyle/>
          <a:p>
            <a:r>
              <a:rPr lang="en-US" dirty="0"/>
              <a:t>Speculative</a:t>
            </a:r>
          </a:p>
        </p:txBody>
      </p:sp>
      <p:sp>
        <p:nvSpPr>
          <p:cNvPr id="16" name="ZoneTexte 15">
            <a:extLst>
              <a:ext uri="{FF2B5EF4-FFF2-40B4-BE49-F238E27FC236}">
                <a16:creationId xmlns:a16="http://schemas.microsoft.com/office/drawing/2014/main" id="{E8746BB8-AF13-78BA-5059-03B507E694CC}"/>
              </a:ext>
            </a:extLst>
          </p:cNvPr>
          <p:cNvSpPr txBox="1"/>
          <p:nvPr/>
        </p:nvSpPr>
        <p:spPr>
          <a:xfrm>
            <a:off x="3459195" y="4893078"/>
            <a:ext cx="1382109" cy="1015663"/>
          </a:xfrm>
          <a:prstGeom prst="rect">
            <a:avLst/>
          </a:prstGeom>
          <a:noFill/>
        </p:spPr>
        <p:txBody>
          <a:bodyPr wrap="none" rtlCol="0">
            <a:spAutoFit/>
          </a:bodyPr>
          <a:lstStyle/>
          <a:p>
            <a:pPr algn="ctr"/>
            <a:r>
              <a:rPr lang="en-US" sz="2000" dirty="0"/>
              <a:t>CPI=2</a:t>
            </a:r>
          </a:p>
          <a:p>
            <a:pPr algn="ctr"/>
            <a:r>
              <a:rPr lang="en-US" sz="2000" dirty="0" err="1"/>
              <a:t>T</a:t>
            </a:r>
            <a:r>
              <a:rPr lang="en-US" sz="2000" baseline="-25000" dirty="0" err="1"/>
              <a:t>clk</a:t>
            </a:r>
            <a:r>
              <a:rPr lang="en-US" sz="2000" dirty="0"/>
              <a:t>=1.95ns</a:t>
            </a:r>
          </a:p>
          <a:p>
            <a:pPr algn="ctr"/>
            <a:r>
              <a:rPr lang="en-US" sz="2000" dirty="0"/>
              <a:t>~260 </a:t>
            </a:r>
            <a:r>
              <a:rPr lang="en-US" sz="2000" dirty="0" err="1"/>
              <a:t>MItPS</a:t>
            </a:r>
            <a:endParaRPr lang="en-US" sz="2000" dirty="0"/>
          </a:p>
        </p:txBody>
      </p:sp>
      <p:sp>
        <p:nvSpPr>
          <p:cNvPr id="18" name="ZoneTexte 17">
            <a:extLst>
              <a:ext uri="{FF2B5EF4-FFF2-40B4-BE49-F238E27FC236}">
                <a16:creationId xmlns:a16="http://schemas.microsoft.com/office/drawing/2014/main" id="{8B9CDF3D-CB84-E700-D032-483328DBB3F0}"/>
              </a:ext>
            </a:extLst>
          </p:cNvPr>
          <p:cNvSpPr txBox="1"/>
          <p:nvPr/>
        </p:nvSpPr>
        <p:spPr>
          <a:xfrm>
            <a:off x="6235841" y="4885145"/>
            <a:ext cx="2497799" cy="1015663"/>
          </a:xfrm>
          <a:prstGeom prst="rect">
            <a:avLst/>
          </a:prstGeom>
          <a:noFill/>
        </p:spPr>
        <p:txBody>
          <a:bodyPr wrap="none" rtlCol="0">
            <a:spAutoFit/>
          </a:bodyPr>
          <a:lstStyle/>
          <a:p>
            <a:pPr algn="ctr"/>
            <a:r>
              <a:rPr lang="en-US" sz="2000" dirty="0"/>
              <a:t>CPI=1.(50%) +2.(50%))</a:t>
            </a:r>
          </a:p>
          <a:p>
            <a:pPr algn="ctr"/>
            <a:r>
              <a:rPr lang="en-US" sz="2000" dirty="0" err="1"/>
              <a:t>T</a:t>
            </a:r>
            <a:r>
              <a:rPr lang="en-US" sz="2000" baseline="-25000" dirty="0" err="1"/>
              <a:t>clk</a:t>
            </a:r>
            <a:r>
              <a:rPr lang="en-US" sz="2000" dirty="0"/>
              <a:t>=2.11ns</a:t>
            </a:r>
          </a:p>
          <a:p>
            <a:pPr algn="ctr"/>
            <a:r>
              <a:rPr lang="en-US" sz="2000" dirty="0"/>
              <a:t>~300 </a:t>
            </a:r>
            <a:r>
              <a:rPr lang="en-US" sz="2000" dirty="0" err="1"/>
              <a:t>MItPS</a:t>
            </a:r>
            <a:endParaRPr lang="en-US" sz="2000" dirty="0"/>
          </a:p>
        </p:txBody>
      </p:sp>
      <p:sp>
        <p:nvSpPr>
          <p:cNvPr id="3" name="ZoneTexte 2">
            <a:extLst>
              <a:ext uri="{FF2B5EF4-FFF2-40B4-BE49-F238E27FC236}">
                <a16:creationId xmlns:a16="http://schemas.microsoft.com/office/drawing/2014/main" id="{4C49616D-3ED4-CA6F-D1A9-E94C8DB83345}"/>
              </a:ext>
            </a:extLst>
          </p:cNvPr>
          <p:cNvSpPr txBox="1"/>
          <p:nvPr/>
        </p:nvSpPr>
        <p:spPr>
          <a:xfrm>
            <a:off x="195499" y="4548817"/>
            <a:ext cx="2583008" cy="461665"/>
          </a:xfrm>
          <a:prstGeom prst="rect">
            <a:avLst/>
          </a:prstGeom>
          <a:noFill/>
        </p:spPr>
        <p:txBody>
          <a:bodyPr wrap="square" rtlCol="0">
            <a:spAutoFit/>
          </a:bodyPr>
          <a:lstStyle/>
          <a:p>
            <a:r>
              <a:rPr lang="en-US" dirty="0"/>
              <a:t>50% </a:t>
            </a:r>
            <a:r>
              <a:rPr lang="en-US" dirty="0" err="1"/>
              <a:t>mispeculated</a:t>
            </a:r>
            <a:endParaRPr lang="en-US" dirty="0"/>
          </a:p>
        </p:txBody>
      </p:sp>
    </p:spTree>
    <p:extLst>
      <p:ext uri="{BB962C8B-B14F-4D97-AF65-F5344CB8AC3E}">
        <p14:creationId xmlns:p14="http://schemas.microsoft.com/office/powerpoint/2010/main" val="31499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fade">
                                      <p:cBhvr>
                                        <p:cTn id="18" dur="500"/>
                                        <p:tgtEl>
                                          <p:spTgt spid="20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2552021-E235-025C-8690-6B4BC97B3A68}"/>
              </a:ext>
            </a:extLst>
          </p:cNvPr>
          <p:cNvSpPr>
            <a:spLocks noGrp="1"/>
          </p:cNvSpPr>
          <p:nvPr>
            <p:ph type="sldNum" sz="quarter" idx="16"/>
          </p:nvPr>
        </p:nvSpPr>
        <p:spPr/>
        <p:txBody>
          <a:bodyPr/>
          <a:lstStyle/>
          <a:p>
            <a:pPr>
              <a:defRPr/>
            </a:pPr>
            <a:fld id="{76278404-3A45-144A-B4CB-24634C9936A8}" type="slidenum">
              <a:rPr lang="fr-FR" altLang="fr-FR" smtClean="0"/>
              <a:pPr>
                <a:defRPr/>
              </a:pPr>
              <a:t>43</a:t>
            </a:fld>
            <a:endParaRPr lang="fr-FR" altLang="fr-FR"/>
          </a:p>
        </p:txBody>
      </p:sp>
      <p:sp>
        <p:nvSpPr>
          <p:cNvPr id="7" name="Titre 6">
            <a:extLst>
              <a:ext uri="{FF2B5EF4-FFF2-40B4-BE49-F238E27FC236}">
                <a16:creationId xmlns:a16="http://schemas.microsoft.com/office/drawing/2014/main" id="{1EEDC362-9B30-9120-5783-8D973CF183A4}"/>
              </a:ext>
            </a:extLst>
          </p:cNvPr>
          <p:cNvSpPr>
            <a:spLocks noGrp="1"/>
          </p:cNvSpPr>
          <p:nvPr>
            <p:ph type="title"/>
          </p:nvPr>
        </p:nvSpPr>
        <p:spPr/>
        <p:txBody>
          <a:bodyPr/>
          <a:lstStyle/>
          <a:p>
            <a:r>
              <a:rPr lang="en-US" dirty="0"/>
              <a:t>More speculation …</a:t>
            </a:r>
          </a:p>
        </p:txBody>
      </p:sp>
      <p:pic>
        <p:nvPicPr>
          <p:cNvPr id="2058" name="Picture 10">
            <a:extLst>
              <a:ext uri="{FF2B5EF4-FFF2-40B4-BE49-F238E27FC236}">
                <a16:creationId xmlns:a16="http://schemas.microsoft.com/office/drawing/2014/main" id="{59941488-A33B-2CB5-356B-B2B55BF51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38" y="1421902"/>
            <a:ext cx="2334725" cy="49344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250F16B-23A5-724D-E71B-9BD85F483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6" y="1475942"/>
            <a:ext cx="2952727" cy="45686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DBCCD200-1A8B-BB6F-CB3D-3F71EF07E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710" y="1501168"/>
            <a:ext cx="2686452" cy="159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130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C11E0915-1B54-D24B-AFA9-19CF525A4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270" y="1222422"/>
            <a:ext cx="3371506" cy="178846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9DB8A3EF-631C-A944-A31F-32BD8A9425BB}"/>
              </a:ext>
            </a:extLst>
          </p:cNvPr>
          <p:cNvSpPr>
            <a:spLocks noGrp="1"/>
          </p:cNvSpPr>
          <p:nvPr>
            <p:ph type="sldNum" sz="quarter" idx="16"/>
          </p:nvPr>
        </p:nvSpPr>
        <p:spPr/>
        <p:txBody>
          <a:bodyPr/>
          <a:lstStyle/>
          <a:p>
            <a:pPr>
              <a:defRPr/>
            </a:pPr>
            <a:fld id="{76278404-3A45-144A-B4CB-24634C9936A8}" type="slidenum">
              <a:rPr lang="fr-FR" altLang="fr-FR" smtClean="0"/>
              <a:pPr>
                <a:defRPr/>
              </a:pPr>
              <a:t>44</a:t>
            </a:fld>
            <a:endParaRPr lang="fr-FR" altLang="fr-FR"/>
          </a:p>
        </p:txBody>
      </p:sp>
      <p:sp>
        <p:nvSpPr>
          <p:cNvPr id="7" name="Titre 6">
            <a:extLst>
              <a:ext uri="{FF2B5EF4-FFF2-40B4-BE49-F238E27FC236}">
                <a16:creationId xmlns:a16="http://schemas.microsoft.com/office/drawing/2014/main" id="{02ED6BF3-656E-E546-8D80-B7BD2B67427C}"/>
              </a:ext>
            </a:extLst>
          </p:cNvPr>
          <p:cNvSpPr>
            <a:spLocks noGrp="1"/>
          </p:cNvSpPr>
          <p:nvPr>
            <p:ph type="title"/>
          </p:nvPr>
        </p:nvSpPr>
        <p:spPr/>
        <p:txBody>
          <a:bodyPr/>
          <a:lstStyle/>
          <a:p>
            <a:r>
              <a:rPr lang="fr-FR" dirty="0"/>
              <a:t>Pipeline </a:t>
            </a:r>
            <a:r>
              <a:rPr lang="fr-FR" dirty="0" err="1"/>
              <a:t>depth</a:t>
            </a:r>
            <a:r>
              <a:rPr lang="fr-FR" dirty="0"/>
              <a:t> exploration</a:t>
            </a:r>
          </a:p>
        </p:txBody>
      </p:sp>
      <p:pic>
        <p:nvPicPr>
          <p:cNvPr id="13" name="Picture 6">
            <a:extLst>
              <a:ext uri="{FF2B5EF4-FFF2-40B4-BE49-F238E27FC236}">
                <a16:creationId xmlns:a16="http://schemas.microsoft.com/office/drawing/2014/main" id="{E58D37CF-7C01-8E41-8BDF-53E29D994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7" y="4817831"/>
            <a:ext cx="3320152" cy="17612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A77C57F-71EB-064C-9227-ED7C85062B78}"/>
              </a:ext>
            </a:extLst>
          </p:cNvPr>
          <p:cNvSpPr/>
          <p:nvPr/>
        </p:nvSpPr>
        <p:spPr>
          <a:xfrm>
            <a:off x="1371600" y="5202344"/>
            <a:ext cx="90152" cy="670594"/>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Picture 6">
            <a:extLst>
              <a:ext uri="{FF2B5EF4-FFF2-40B4-BE49-F238E27FC236}">
                <a16:creationId xmlns:a16="http://schemas.microsoft.com/office/drawing/2014/main" id="{2F236659-8109-2144-A414-58DB20954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951" y="4807780"/>
            <a:ext cx="3320152" cy="176122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8DA852D0-03D3-3342-A701-3B4139F537CA}"/>
              </a:ext>
            </a:extLst>
          </p:cNvPr>
          <p:cNvSpPr/>
          <p:nvPr/>
        </p:nvSpPr>
        <p:spPr>
          <a:xfrm>
            <a:off x="6961737" y="5226386"/>
            <a:ext cx="90152" cy="67059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A1275FEE-5F04-1048-AAAC-7A60E598544D}"/>
              </a:ext>
            </a:extLst>
          </p:cNvPr>
          <p:cNvSpPr/>
          <p:nvPr/>
        </p:nvSpPr>
        <p:spPr>
          <a:xfrm>
            <a:off x="7051889" y="5226386"/>
            <a:ext cx="90152" cy="67059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E6B822D-FC09-B947-AD97-966F669389CC}"/>
              </a:ext>
            </a:extLst>
          </p:cNvPr>
          <p:cNvSpPr/>
          <p:nvPr/>
        </p:nvSpPr>
        <p:spPr>
          <a:xfrm>
            <a:off x="8678469" y="5226386"/>
            <a:ext cx="90152" cy="670594"/>
          </a:xfrm>
          <a:prstGeom prst="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E880EB79-F692-3744-9B7C-295533587095}"/>
              </a:ext>
            </a:extLst>
          </p:cNvPr>
          <p:cNvSpPr/>
          <p:nvPr/>
        </p:nvSpPr>
        <p:spPr>
          <a:xfrm>
            <a:off x="8792232" y="5226386"/>
            <a:ext cx="90152" cy="670594"/>
          </a:xfrm>
          <a:prstGeom prst="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3620E36D-740B-B14F-AF04-107C6180B0AF}"/>
              </a:ext>
            </a:extLst>
          </p:cNvPr>
          <p:cNvSpPr/>
          <p:nvPr/>
        </p:nvSpPr>
        <p:spPr>
          <a:xfrm>
            <a:off x="7622798" y="5226386"/>
            <a:ext cx="90152" cy="67059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A2F93E6A-CE7D-A741-BC62-3F01BFFBE11F}"/>
              </a:ext>
            </a:extLst>
          </p:cNvPr>
          <p:cNvSpPr/>
          <p:nvPr/>
        </p:nvSpPr>
        <p:spPr>
          <a:xfrm>
            <a:off x="8561987" y="5228232"/>
            <a:ext cx="90152" cy="670594"/>
          </a:xfrm>
          <a:prstGeom prst="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445E4F95-936D-BA47-9C4F-5976C7FBB55F}"/>
              </a:ext>
            </a:extLst>
          </p:cNvPr>
          <p:cNvCxnSpPr>
            <a:cxnSpLocks/>
          </p:cNvCxnSpPr>
          <p:nvPr/>
        </p:nvCxnSpPr>
        <p:spPr>
          <a:xfrm flipH="1">
            <a:off x="2280621" y="2483517"/>
            <a:ext cx="1187689" cy="6262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91B878D6-BAA4-0143-9B76-90E9A379BB7D}"/>
              </a:ext>
            </a:extLst>
          </p:cNvPr>
          <p:cNvCxnSpPr>
            <a:cxnSpLocks/>
          </p:cNvCxnSpPr>
          <p:nvPr/>
        </p:nvCxnSpPr>
        <p:spPr>
          <a:xfrm>
            <a:off x="5072023" y="2551861"/>
            <a:ext cx="993454" cy="489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072F2BED-DB4E-C747-98D5-349EF54ED2D5}"/>
              </a:ext>
            </a:extLst>
          </p:cNvPr>
          <p:cNvSpPr/>
          <p:nvPr/>
        </p:nvSpPr>
        <p:spPr>
          <a:xfrm>
            <a:off x="179403" y="2889081"/>
            <a:ext cx="3827379" cy="1600438"/>
          </a:xfrm>
          <a:prstGeom prst="rect">
            <a:avLst/>
          </a:prstGeom>
        </p:spPr>
        <p:txBody>
          <a:bodyPr wrap="square">
            <a:spAutoFit/>
          </a:bodyPr>
          <a:lstStyle/>
          <a:p>
            <a:pPr>
              <a:spcBef>
                <a:spcPts val="149"/>
              </a:spcBef>
            </a:pPr>
            <a:r>
              <a:rPr lang="fr-FR" sz="1000" b="1" dirty="0">
                <a:solidFill>
                  <a:srgbClr val="7F0055"/>
                </a:solidFill>
                <a:latin typeface="Courier New" panose="02070309020205020404" pitchFamily="49" charset="0"/>
                <a:cs typeface="Courier New" panose="02070309020205020404" pitchFamily="49" charset="0"/>
              </a:rPr>
              <a:t>do</a:t>
            </a:r>
            <a:r>
              <a:rPr lang="fr-FR" sz="1000" b="1" dirty="0">
                <a:latin typeface="Courier New" panose="02070309020205020404" pitchFamily="49" charset="0"/>
                <a:cs typeface="Courier New" panose="02070309020205020404" pitchFamily="49" charset="0"/>
              </a:rPr>
              <a:t> {</a:t>
            </a:r>
          </a:p>
          <a:p>
            <a:pPr>
              <a:spcBef>
                <a:spcPts val="149"/>
              </a:spcBef>
              <a:spcAft>
                <a:spcPts val="448"/>
              </a:spcAft>
            </a:pPr>
            <a:r>
              <a:rPr lang="fr-FR" sz="1000" b="1" dirty="0">
                <a:solidFill>
                  <a:srgbClr val="7030A0"/>
                </a:solidFill>
                <a:latin typeface="Courier New" panose="02070309020205020404" pitchFamily="49" charset="0"/>
                <a:cs typeface="Courier New" panose="02070309020205020404" pitchFamily="49" charset="0"/>
              </a:rPr>
              <a:t>#</a:t>
            </a:r>
            <a:r>
              <a:rPr lang="fr-FR" sz="1000" b="1" dirty="0" err="1">
                <a:solidFill>
                  <a:srgbClr val="7030A0"/>
                </a:solidFill>
                <a:latin typeface="Courier New" panose="02070309020205020404" pitchFamily="49" charset="0"/>
                <a:cs typeface="Courier New" panose="02070309020205020404" pitchFamily="49" charset="0"/>
              </a:rPr>
              <a:t>pragma</a:t>
            </a: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hls</a:t>
            </a:r>
            <a:r>
              <a:rPr lang="fr-FR" sz="1000" b="1" dirty="0">
                <a:latin typeface="Courier New" panose="02070309020205020404" pitchFamily="49" charset="0"/>
                <a:cs typeface="Courier New" panose="02070309020205020404" pitchFamily="49" charset="0"/>
              </a:rPr>
              <a:t> pipeline II=1</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ir</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F</a:t>
            </a:r>
            <a:r>
              <a:rPr lang="fr-FR" sz="1000" b="1" dirty="0">
                <a:latin typeface="Courier New" panose="02070309020205020404" pitchFamily="49" charset="0"/>
                <a:cs typeface="Courier New" panose="02070309020205020404" pitchFamily="49" charset="0"/>
              </a:rPr>
              <a:t>(pc[t-</a:t>
            </a:r>
            <a:r>
              <a:rPr lang="fr-FR" sz="1200" b="1" dirty="0">
                <a:solidFill>
                  <a:schemeClr val="accent6">
                    <a:lumMod val="75000"/>
                  </a:schemeClr>
                </a:solidFill>
                <a:latin typeface="Courier New" panose="02070309020205020404" pitchFamily="49" charset="0"/>
                <a:cs typeface="Courier New" panose="02070309020205020404" pitchFamily="49" charset="0"/>
              </a:rPr>
              <a:t>1</a:t>
            </a:r>
            <a:r>
              <a:rPr lang="fr-FR" sz="1000" b="1" dirty="0">
                <a:latin typeface="Courier New" panose="02070309020205020404" pitchFamily="49" charset="0"/>
                <a:cs typeface="Courier New" panose="02070309020205020404" pitchFamily="49" charset="0"/>
              </a:rPr>
              <a:t>); </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opc</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D</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ir</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s_pc</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E</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opcod</a:t>
            </a:r>
            <a:r>
              <a:rPr lang="fr-FR" sz="1000" b="1" dirty="0">
                <a:latin typeface="Courier New" panose="02070309020205020404" pitchFamily="49" charset="0"/>
                <a:cs typeface="Courier New" panose="02070309020205020404" pitchFamily="49" charset="0"/>
              </a:rPr>
              <a:t>[t-</a:t>
            </a:r>
            <a:r>
              <a:rPr lang="fr-FR" sz="1200" b="1" dirty="0">
                <a:solidFill>
                  <a:srgbClr val="008F00"/>
                </a:solidFill>
                <a:latin typeface="Courier New" panose="02070309020205020404" pitchFamily="49" charset="0"/>
                <a:cs typeface="Courier New" panose="02070309020205020404" pitchFamily="49" charset="0"/>
              </a:rPr>
              <a:t>1</a:t>
            </a:r>
            <a:r>
              <a:rPr lang="fr-FR" sz="1000" b="1" dirty="0">
                <a:latin typeface="Courier New" panose="02070309020205020404" pitchFamily="49" charset="0"/>
                <a:cs typeface="Courier New" panose="02070309020205020404" pitchFamily="49" charset="0"/>
              </a:rPr>
              <a:t>],pc[t-</a:t>
            </a:r>
            <a:r>
              <a:rPr lang="fr-FR" sz="1200" b="1" dirty="0">
                <a:solidFill>
                  <a:srgbClr val="008F00"/>
                </a:solidFill>
                <a:latin typeface="Courier New" panose="02070309020205020404" pitchFamily="49" charset="0"/>
                <a:cs typeface="Courier New" panose="02070309020205020404" pitchFamily="49" charset="0"/>
              </a:rPr>
              <a:t>1</a:t>
            </a:r>
            <a:r>
              <a:rPr lang="fr-FR" sz="1000" b="1" dirty="0">
                <a:latin typeface="Courier New" panose="02070309020205020404" pitchFamily="49" charset="0"/>
                <a:cs typeface="Courier New" panose="02070309020205020404" pitchFamily="49" charset="0"/>
              </a:rPr>
              <a:t>]);</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p>
          <a:p>
            <a:pPr>
              <a:spcBef>
                <a:spcPts val="149"/>
              </a:spcBef>
              <a:spcAft>
                <a:spcPts val="149"/>
              </a:spcAft>
            </a:pPr>
            <a:r>
              <a:rPr lang="fr-FR" sz="1000" b="1" dirty="0">
                <a:latin typeface="Courier New" panose="02070309020205020404" pitchFamily="49" charset="0"/>
                <a:cs typeface="Courier New" panose="02070309020205020404" pitchFamily="49" charset="0"/>
              </a:rPr>
              <a:t>    fsm_v1()</a:t>
            </a:r>
          </a:p>
          <a:p>
            <a:pPr>
              <a:spcBef>
                <a:spcPts val="299"/>
              </a:spcBef>
              <a:spcAft>
                <a:spcPts val="598"/>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while</a:t>
            </a:r>
            <a:r>
              <a:rPr lang="fr-FR" sz="1000" b="1" dirty="0">
                <a:latin typeface="Courier New" panose="02070309020205020404" pitchFamily="49" charset="0"/>
                <a:cs typeface="Courier New" panose="02070309020205020404" pitchFamily="49" charset="0"/>
              </a:rPr>
              <a:t>(1);</a:t>
            </a:r>
          </a:p>
        </p:txBody>
      </p:sp>
      <p:sp>
        <p:nvSpPr>
          <p:cNvPr id="42" name="Rectangle 41">
            <a:extLst>
              <a:ext uri="{FF2B5EF4-FFF2-40B4-BE49-F238E27FC236}">
                <a16:creationId xmlns:a16="http://schemas.microsoft.com/office/drawing/2014/main" id="{BD8EBBDB-5353-B448-AF9E-9756AC122CCF}"/>
              </a:ext>
            </a:extLst>
          </p:cNvPr>
          <p:cNvSpPr/>
          <p:nvPr/>
        </p:nvSpPr>
        <p:spPr>
          <a:xfrm>
            <a:off x="3072248" y="5226836"/>
            <a:ext cx="90152" cy="670594"/>
          </a:xfrm>
          <a:prstGeom prst="rect">
            <a:avLst/>
          </a:prstGeom>
          <a:solidFill>
            <a:srgbClr val="008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BEC5E434-3C8B-D949-A913-F92196B4CEEE}"/>
              </a:ext>
            </a:extLst>
          </p:cNvPr>
          <p:cNvSpPr/>
          <p:nvPr/>
        </p:nvSpPr>
        <p:spPr>
          <a:xfrm>
            <a:off x="6065477" y="2909022"/>
            <a:ext cx="3827379" cy="1646605"/>
          </a:xfrm>
          <a:prstGeom prst="rect">
            <a:avLst/>
          </a:prstGeom>
        </p:spPr>
        <p:txBody>
          <a:bodyPr wrap="square">
            <a:spAutoFit/>
          </a:bodyPr>
          <a:lstStyle/>
          <a:p>
            <a:pPr>
              <a:spcBef>
                <a:spcPts val="149"/>
              </a:spcBef>
            </a:pPr>
            <a:r>
              <a:rPr lang="fr-FR" sz="1000" b="1" dirty="0">
                <a:solidFill>
                  <a:srgbClr val="7F0055"/>
                </a:solidFill>
                <a:latin typeface="Courier New" panose="02070309020205020404" pitchFamily="49" charset="0"/>
                <a:cs typeface="Courier New" panose="02070309020205020404" pitchFamily="49" charset="0"/>
              </a:rPr>
              <a:t>do</a:t>
            </a:r>
            <a:r>
              <a:rPr lang="fr-FR" sz="1000" b="1" dirty="0">
                <a:latin typeface="Courier New" panose="02070309020205020404" pitchFamily="49" charset="0"/>
                <a:cs typeface="Courier New" panose="02070309020205020404" pitchFamily="49" charset="0"/>
              </a:rPr>
              <a:t> {</a:t>
            </a:r>
          </a:p>
          <a:p>
            <a:pPr>
              <a:spcBef>
                <a:spcPts val="149"/>
              </a:spcBef>
              <a:spcAft>
                <a:spcPts val="448"/>
              </a:spcAft>
            </a:pPr>
            <a:r>
              <a:rPr lang="fr-FR" sz="1000" b="1" dirty="0">
                <a:solidFill>
                  <a:srgbClr val="7030A0"/>
                </a:solidFill>
                <a:latin typeface="Courier New" panose="02070309020205020404" pitchFamily="49" charset="0"/>
                <a:cs typeface="Courier New" panose="02070309020205020404" pitchFamily="49" charset="0"/>
              </a:rPr>
              <a:t>#</a:t>
            </a:r>
            <a:r>
              <a:rPr lang="fr-FR" sz="1000" b="1" dirty="0" err="1">
                <a:solidFill>
                  <a:srgbClr val="7030A0"/>
                </a:solidFill>
                <a:latin typeface="Courier New" panose="02070309020205020404" pitchFamily="49" charset="0"/>
                <a:cs typeface="Courier New" panose="02070309020205020404" pitchFamily="49" charset="0"/>
              </a:rPr>
              <a:t>pragma</a:t>
            </a: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hls</a:t>
            </a:r>
            <a:r>
              <a:rPr lang="fr-FR" sz="1000" b="1" dirty="0">
                <a:latin typeface="Courier New" panose="02070309020205020404" pitchFamily="49" charset="0"/>
                <a:cs typeface="Courier New" panose="02070309020205020404" pitchFamily="49" charset="0"/>
              </a:rPr>
              <a:t> pipeline II=1</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ir</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F</a:t>
            </a:r>
            <a:r>
              <a:rPr lang="fr-FR" sz="1000" b="1" dirty="0">
                <a:latin typeface="Courier New" panose="02070309020205020404" pitchFamily="49" charset="0"/>
                <a:cs typeface="Courier New" panose="02070309020205020404" pitchFamily="49" charset="0"/>
              </a:rPr>
              <a:t>(pc[t-</a:t>
            </a:r>
            <a:r>
              <a:rPr lang="fr-FR" sz="1200" b="1" dirty="0">
                <a:solidFill>
                  <a:schemeClr val="accent6">
                    <a:lumMod val="75000"/>
                  </a:schemeClr>
                </a:solidFill>
                <a:latin typeface="Courier New" panose="02070309020205020404" pitchFamily="49" charset="0"/>
                <a:cs typeface="Courier New" panose="02070309020205020404" pitchFamily="49" charset="0"/>
              </a:rPr>
              <a:t>2</a:t>
            </a:r>
            <a:r>
              <a:rPr lang="fr-FR" sz="1000" b="1" dirty="0">
                <a:latin typeface="Courier New" panose="02070309020205020404" pitchFamily="49" charset="0"/>
                <a:cs typeface="Courier New" panose="02070309020205020404" pitchFamily="49" charset="0"/>
              </a:rPr>
              <a:t>); </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opc</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D</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ir</a:t>
            </a:r>
            <a:r>
              <a:rPr lang="fr-FR" sz="1000" b="1" dirty="0">
                <a:latin typeface="Courier New" panose="02070309020205020404" pitchFamily="49" charset="0"/>
                <a:cs typeface="Courier New" panose="02070309020205020404" pitchFamily="49" charset="0"/>
              </a:rPr>
              <a:t>[t-</a:t>
            </a:r>
            <a:r>
              <a:rPr lang="fr-FR" sz="1200" b="1" dirty="0">
                <a:solidFill>
                  <a:schemeClr val="accent5">
                    <a:lumMod val="75000"/>
                  </a:schemeClr>
                </a:solidFill>
                <a:latin typeface="Courier New" panose="02070309020205020404" pitchFamily="49" charset="0"/>
                <a:cs typeface="Courier New" panose="02070309020205020404" pitchFamily="49" charset="0"/>
              </a:rPr>
              <a:t>1</a:t>
            </a:r>
            <a:r>
              <a:rPr lang="fr-FR" sz="1000" b="1" dirty="0">
                <a:latin typeface="Courier New" panose="02070309020205020404" pitchFamily="49" charset="0"/>
                <a:cs typeface="Courier New" panose="02070309020205020404" pitchFamily="49" charset="0"/>
              </a:rPr>
              <a:t>]);</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s_pc</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t</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E</a:t>
            </a:r>
            <a:r>
              <a:rPr lang="fr-FR" sz="1000" b="1" dirty="0">
                <a:latin typeface="Courier New" panose="02070309020205020404" pitchFamily="49" charset="0"/>
                <a:cs typeface="Courier New" panose="02070309020205020404" pitchFamily="49" charset="0"/>
              </a:rPr>
              <a:t>(</a:t>
            </a:r>
            <a:r>
              <a:rPr lang="fr-FR" sz="1000" b="1" dirty="0" err="1">
                <a:latin typeface="Courier New" panose="02070309020205020404" pitchFamily="49" charset="0"/>
                <a:cs typeface="Courier New" panose="02070309020205020404" pitchFamily="49" charset="0"/>
              </a:rPr>
              <a:t>opcod</a:t>
            </a:r>
            <a:r>
              <a:rPr lang="fr-FR" sz="1000" b="1" dirty="0">
                <a:latin typeface="Courier New" panose="02070309020205020404" pitchFamily="49" charset="0"/>
                <a:cs typeface="Courier New" panose="02070309020205020404" pitchFamily="49" charset="0"/>
              </a:rPr>
              <a:t>[t-</a:t>
            </a:r>
            <a:r>
              <a:rPr lang="fr-FR" sz="1200" b="1" dirty="0">
                <a:solidFill>
                  <a:srgbClr val="008F00"/>
                </a:solidFill>
                <a:latin typeface="Courier New" panose="02070309020205020404" pitchFamily="49" charset="0"/>
                <a:cs typeface="Courier New" panose="02070309020205020404" pitchFamily="49" charset="0"/>
              </a:rPr>
              <a:t>2</a:t>
            </a:r>
            <a:r>
              <a:rPr lang="fr-FR" sz="1000" b="1" dirty="0">
                <a:latin typeface="Courier New" panose="02070309020205020404" pitchFamily="49" charset="0"/>
                <a:cs typeface="Courier New" panose="02070309020205020404" pitchFamily="49" charset="0"/>
              </a:rPr>
              <a:t>],pc[t-</a:t>
            </a:r>
            <a:r>
              <a:rPr lang="fr-FR" sz="1200" b="1" dirty="0">
                <a:solidFill>
                  <a:srgbClr val="008F00"/>
                </a:solidFill>
                <a:latin typeface="Courier New" panose="02070309020205020404" pitchFamily="49" charset="0"/>
                <a:cs typeface="Courier New" panose="02070309020205020404" pitchFamily="49" charset="0"/>
              </a:rPr>
              <a:t>5</a:t>
            </a:r>
            <a:r>
              <a:rPr lang="fr-FR" sz="1000" b="1" dirty="0">
                <a:latin typeface="Courier New" panose="02070309020205020404" pitchFamily="49" charset="0"/>
                <a:cs typeface="Courier New" panose="02070309020205020404" pitchFamily="49" charset="0"/>
              </a:rPr>
              <a:t>]);</a:t>
            </a:r>
          </a:p>
          <a:p>
            <a:pPr>
              <a:spcBef>
                <a:spcPts val="149"/>
              </a:spcBef>
              <a:spcAft>
                <a:spcPts val="149"/>
              </a:spcAft>
            </a:pPr>
            <a:r>
              <a:rPr lang="fr-FR" sz="1000" b="1" dirty="0">
                <a:latin typeface="Courier New" panose="02070309020205020404" pitchFamily="49" charset="0"/>
                <a:cs typeface="Courier New" panose="02070309020205020404" pitchFamily="49" charset="0"/>
              </a:rPr>
              <a:t>    ….</a:t>
            </a:r>
          </a:p>
          <a:p>
            <a:pPr>
              <a:spcBef>
                <a:spcPts val="149"/>
              </a:spcBef>
              <a:spcAft>
                <a:spcPts val="149"/>
              </a:spcAft>
            </a:pPr>
            <a:r>
              <a:rPr lang="fr-FR" sz="1000" b="1" dirty="0">
                <a:latin typeface="Courier New" panose="02070309020205020404" pitchFamily="49" charset="0"/>
                <a:cs typeface="Courier New" panose="02070309020205020404" pitchFamily="49" charset="0"/>
              </a:rPr>
              <a:t>    fsm_v2()</a:t>
            </a:r>
          </a:p>
          <a:p>
            <a:pPr>
              <a:spcBef>
                <a:spcPts val="299"/>
              </a:spcBef>
              <a:spcAft>
                <a:spcPts val="598"/>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while</a:t>
            </a:r>
            <a:r>
              <a:rPr lang="fr-FR" sz="1000" b="1" dirty="0">
                <a:latin typeface="Courier New" panose="02070309020205020404" pitchFamily="49" charset="0"/>
                <a:cs typeface="Courier New" panose="02070309020205020404" pitchFamily="49" charset="0"/>
              </a:rPr>
              <a:t>(1);</a:t>
            </a:r>
          </a:p>
        </p:txBody>
      </p:sp>
      <p:sp>
        <p:nvSpPr>
          <p:cNvPr id="49" name="ZoneTexte 48">
            <a:extLst>
              <a:ext uri="{FF2B5EF4-FFF2-40B4-BE49-F238E27FC236}">
                <a16:creationId xmlns:a16="http://schemas.microsoft.com/office/drawing/2014/main" id="{A8D576E0-B41F-9041-8470-A9BE511BB43F}"/>
              </a:ext>
            </a:extLst>
          </p:cNvPr>
          <p:cNvSpPr txBox="1"/>
          <p:nvPr/>
        </p:nvSpPr>
        <p:spPr>
          <a:xfrm>
            <a:off x="3546909" y="5149530"/>
            <a:ext cx="1946664" cy="1077218"/>
          </a:xfrm>
          <a:prstGeom prst="rect">
            <a:avLst/>
          </a:prstGeom>
          <a:noFill/>
        </p:spPr>
        <p:txBody>
          <a:bodyPr wrap="square" rtlCol="0">
            <a:spAutoFit/>
          </a:bodyPr>
          <a:lstStyle/>
          <a:p>
            <a:pPr algn="ctr"/>
            <a:r>
              <a:rPr lang="fr-FR" sz="1600" dirty="0"/>
              <a:t>Pipeline </a:t>
            </a:r>
            <a:r>
              <a:rPr lang="fr-FR" sz="1600" dirty="0" err="1"/>
              <a:t>balancing</a:t>
            </a:r>
            <a:r>
              <a:rPr lang="fr-FR" sz="1600" dirty="0"/>
              <a:t> </a:t>
            </a:r>
            <a:r>
              <a:rPr lang="fr-FR" sz="1600" dirty="0" err="1"/>
              <a:t>achieved</a:t>
            </a:r>
            <a:r>
              <a:rPr lang="fr-FR" sz="1600" dirty="0"/>
              <a:t> </a:t>
            </a:r>
            <a:r>
              <a:rPr lang="fr-FR" sz="1600" dirty="0" err="1"/>
              <a:t>using</a:t>
            </a:r>
            <a:r>
              <a:rPr lang="fr-FR" sz="1600" dirty="0"/>
              <a:t> the HLS </a:t>
            </a:r>
            <a:r>
              <a:rPr lang="fr-FR" sz="1600" dirty="0" err="1"/>
              <a:t>tool</a:t>
            </a:r>
            <a:r>
              <a:rPr lang="fr-FR" sz="1600" dirty="0"/>
              <a:t> </a:t>
            </a:r>
            <a:r>
              <a:rPr lang="fr-FR" sz="1600" dirty="0" err="1"/>
              <a:t>loop</a:t>
            </a:r>
            <a:r>
              <a:rPr lang="fr-FR" sz="1600" dirty="0"/>
              <a:t> pipelining back-end</a:t>
            </a:r>
          </a:p>
        </p:txBody>
      </p:sp>
      <p:sp>
        <p:nvSpPr>
          <p:cNvPr id="51" name="ZoneTexte 50">
            <a:extLst>
              <a:ext uri="{FF2B5EF4-FFF2-40B4-BE49-F238E27FC236}">
                <a16:creationId xmlns:a16="http://schemas.microsoft.com/office/drawing/2014/main" id="{26425039-EDB3-074F-90B5-4E6E514DD62F}"/>
              </a:ext>
            </a:extLst>
          </p:cNvPr>
          <p:cNvSpPr txBox="1"/>
          <p:nvPr/>
        </p:nvSpPr>
        <p:spPr>
          <a:xfrm>
            <a:off x="3518365" y="3781840"/>
            <a:ext cx="2109654" cy="584775"/>
          </a:xfrm>
          <a:prstGeom prst="rect">
            <a:avLst/>
          </a:prstGeom>
          <a:noFill/>
        </p:spPr>
        <p:txBody>
          <a:bodyPr wrap="square" rtlCol="0">
            <a:spAutoFit/>
          </a:bodyPr>
          <a:lstStyle/>
          <a:p>
            <a:pPr algn="ctr"/>
            <a:r>
              <a:rPr lang="fr-FR" sz="1600" dirty="0" err="1"/>
              <a:t>Each</a:t>
            </a:r>
            <a:r>
              <a:rPr lang="fr-FR" sz="1600" dirty="0"/>
              <a:t> version has </a:t>
            </a:r>
            <a:r>
              <a:rPr lang="fr-FR" sz="1600" dirty="0" err="1"/>
              <a:t>its</a:t>
            </a:r>
            <a:r>
              <a:rPr lang="fr-FR" sz="1600" dirty="0"/>
              <a:t>  </a:t>
            </a:r>
            <a:r>
              <a:rPr lang="fr-FR" sz="1600" dirty="0" err="1"/>
              <a:t>own</a:t>
            </a:r>
            <a:r>
              <a:rPr lang="fr-FR" sz="1600" dirty="0"/>
              <a:t> </a:t>
            </a:r>
            <a:r>
              <a:rPr lang="fr-FR" sz="1600" dirty="0" err="1"/>
              <a:t>hazard</a:t>
            </a:r>
            <a:r>
              <a:rPr lang="fr-FR" sz="1600" dirty="0"/>
              <a:t> </a:t>
            </a:r>
            <a:r>
              <a:rPr lang="fr-FR" sz="1600" dirty="0" err="1"/>
              <a:t>mngt</a:t>
            </a:r>
            <a:r>
              <a:rPr lang="fr-FR" sz="1600" dirty="0"/>
              <a:t> </a:t>
            </a:r>
            <a:r>
              <a:rPr lang="fr-FR" sz="1600" dirty="0" err="1"/>
              <a:t>logic</a:t>
            </a:r>
            <a:endParaRPr lang="fr-FR" sz="1600" dirty="0"/>
          </a:p>
        </p:txBody>
      </p:sp>
      <p:cxnSp>
        <p:nvCxnSpPr>
          <p:cNvPr id="52" name="Connecteur droit avec flèche 51">
            <a:extLst>
              <a:ext uri="{FF2B5EF4-FFF2-40B4-BE49-F238E27FC236}">
                <a16:creationId xmlns:a16="http://schemas.microsoft.com/office/drawing/2014/main" id="{1D8B8D02-04B8-F144-A75B-CDEA64350D12}"/>
              </a:ext>
            </a:extLst>
          </p:cNvPr>
          <p:cNvCxnSpPr>
            <a:cxnSpLocks/>
          </p:cNvCxnSpPr>
          <p:nvPr/>
        </p:nvCxnSpPr>
        <p:spPr>
          <a:xfrm flipH="1" flipV="1">
            <a:off x="1505469" y="4141674"/>
            <a:ext cx="209721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eur droit avec flèche 53">
            <a:extLst>
              <a:ext uri="{FF2B5EF4-FFF2-40B4-BE49-F238E27FC236}">
                <a16:creationId xmlns:a16="http://schemas.microsoft.com/office/drawing/2014/main" id="{DF1E0B72-B93A-0C4C-8D62-D5CCD6BE23C5}"/>
              </a:ext>
            </a:extLst>
          </p:cNvPr>
          <p:cNvCxnSpPr>
            <a:cxnSpLocks/>
          </p:cNvCxnSpPr>
          <p:nvPr/>
        </p:nvCxnSpPr>
        <p:spPr>
          <a:xfrm>
            <a:off x="5430797" y="4153979"/>
            <a:ext cx="8794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Rectangle 65">
            <a:extLst>
              <a:ext uri="{FF2B5EF4-FFF2-40B4-BE49-F238E27FC236}">
                <a16:creationId xmlns:a16="http://schemas.microsoft.com/office/drawing/2014/main" id="{93C6C3FA-EF1D-1546-84DE-E5B6DE134D1C}"/>
              </a:ext>
            </a:extLst>
          </p:cNvPr>
          <p:cNvSpPr/>
          <p:nvPr/>
        </p:nvSpPr>
        <p:spPr>
          <a:xfrm>
            <a:off x="640386" y="1281262"/>
            <a:ext cx="3827379" cy="1131079"/>
          </a:xfrm>
          <a:prstGeom prst="rect">
            <a:avLst/>
          </a:prstGeom>
        </p:spPr>
        <p:txBody>
          <a:bodyPr wrap="square">
            <a:spAutoFit/>
          </a:bodyPr>
          <a:lstStyle/>
          <a:p>
            <a:pPr>
              <a:spcBef>
                <a:spcPts val="149"/>
              </a:spcBef>
            </a:pPr>
            <a:r>
              <a:rPr lang="fr-FR" sz="1000" b="1" dirty="0">
                <a:solidFill>
                  <a:srgbClr val="7F0055"/>
                </a:solidFill>
                <a:latin typeface="Courier New" panose="02070309020205020404" pitchFamily="49" charset="0"/>
                <a:cs typeface="Courier New" panose="02070309020205020404" pitchFamily="49" charset="0"/>
              </a:rPr>
              <a:t>do</a:t>
            </a:r>
            <a:r>
              <a:rPr lang="fr-FR" sz="1000" b="1" dirty="0">
                <a:latin typeface="Courier New" panose="02070309020205020404" pitchFamily="49" charset="0"/>
                <a:cs typeface="Courier New" panose="02070309020205020404" pitchFamily="49" charset="0"/>
              </a:rPr>
              <a:t> {</a:t>
            </a:r>
          </a:p>
          <a:p>
            <a:pPr>
              <a:spcBef>
                <a:spcPts val="300"/>
              </a:spcBef>
              <a:spcAft>
                <a:spcPts val="300"/>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ir</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F</a:t>
            </a:r>
            <a:r>
              <a:rPr lang="fr-FR" sz="1000" b="1" dirty="0">
                <a:latin typeface="Courier New" panose="02070309020205020404" pitchFamily="49" charset="0"/>
                <a:cs typeface="Courier New" panose="02070309020205020404" pitchFamily="49" charset="0"/>
              </a:rPr>
              <a:t> (pc); </a:t>
            </a:r>
          </a:p>
          <a:p>
            <a:pPr>
              <a:spcBef>
                <a:spcPts val="300"/>
              </a:spcBef>
              <a:spcAft>
                <a:spcPts val="300"/>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op,reg</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D</a:t>
            </a: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ir</a:t>
            </a:r>
            <a:r>
              <a:rPr lang="fr-FR" sz="1000" b="1" dirty="0">
                <a:latin typeface="Courier New" panose="02070309020205020404" pitchFamily="49" charset="0"/>
                <a:cs typeface="Courier New" panose="02070309020205020404" pitchFamily="49" charset="0"/>
              </a:rPr>
              <a:t>);</a:t>
            </a:r>
          </a:p>
          <a:p>
            <a:pPr>
              <a:spcBef>
                <a:spcPts val="300"/>
              </a:spcBef>
              <a:spcAft>
                <a:spcPts val="300"/>
              </a:spcAft>
            </a:pP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pc,reg</a:t>
            </a:r>
            <a:r>
              <a:rPr lang="fr-FR" sz="1000" b="1" dirty="0">
                <a:latin typeface="Courier New" panose="02070309020205020404" pitchFamily="49" charset="0"/>
                <a:cs typeface="Courier New" panose="02070309020205020404" pitchFamily="49" charset="0"/>
              </a:rPr>
              <a:t>} = </a:t>
            </a:r>
            <a:r>
              <a:rPr lang="fr-FR" sz="1000" b="1" u="sng" dirty="0">
                <a:latin typeface="Courier New" panose="02070309020205020404" pitchFamily="49" charset="0"/>
                <a:cs typeface="Courier New" panose="02070309020205020404" pitchFamily="49" charset="0"/>
              </a:rPr>
              <a:t>E</a:t>
            </a:r>
            <a:r>
              <a:rPr lang="fr-FR" sz="1000" b="1" dirty="0">
                <a:latin typeface="Courier New" panose="02070309020205020404" pitchFamily="49" charset="0"/>
                <a:cs typeface="Courier New" panose="02070309020205020404" pitchFamily="49" charset="0"/>
              </a:rPr>
              <a:t> (</a:t>
            </a:r>
            <a:r>
              <a:rPr lang="fr-FR" sz="1000" b="1" dirty="0" err="1">
                <a:latin typeface="Courier New" panose="02070309020205020404" pitchFamily="49" charset="0"/>
                <a:cs typeface="Courier New" panose="02070309020205020404" pitchFamily="49" charset="0"/>
              </a:rPr>
              <a:t>op,reg</a:t>
            </a:r>
            <a:r>
              <a:rPr lang="fr-FR" sz="1000" b="1" dirty="0">
                <a:latin typeface="Courier New" panose="02070309020205020404" pitchFamily="49" charset="0"/>
                <a:cs typeface="Courier New" panose="02070309020205020404" pitchFamily="49" charset="0"/>
              </a:rPr>
              <a:t>);</a:t>
            </a:r>
          </a:p>
          <a:p>
            <a:pPr>
              <a:spcBef>
                <a:spcPts val="299"/>
              </a:spcBef>
              <a:spcAft>
                <a:spcPts val="598"/>
              </a:spcAft>
            </a:pPr>
            <a:r>
              <a:rPr lang="fr-FR" sz="1000" b="1" dirty="0">
                <a:latin typeface="Courier New" panose="02070309020205020404" pitchFamily="49" charset="0"/>
                <a:cs typeface="Courier New" panose="02070309020205020404" pitchFamily="49" charset="0"/>
              </a:rPr>
              <a:t>} </a:t>
            </a:r>
            <a:r>
              <a:rPr lang="fr-FR" sz="1000" b="1" dirty="0" err="1">
                <a:solidFill>
                  <a:srgbClr val="7F0055"/>
                </a:solidFill>
                <a:latin typeface="Courier New" panose="02070309020205020404" pitchFamily="49" charset="0"/>
                <a:cs typeface="Courier New" panose="02070309020205020404" pitchFamily="49" charset="0"/>
              </a:rPr>
              <a:t>while</a:t>
            </a:r>
            <a:r>
              <a:rPr lang="fr-FR" sz="1000" b="1" dirty="0">
                <a:latin typeface="Courier New" panose="02070309020205020404" pitchFamily="49" charset="0"/>
                <a:cs typeface="Courier New" panose="02070309020205020404" pitchFamily="49" charset="0"/>
              </a:rPr>
              <a:t>(1);</a:t>
            </a:r>
          </a:p>
        </p:txBody>
      </p:sp>
      <p:cxnSp>
        <p:nvCxnSpPr>
          <p:cNvPr id="67" name="Connecteur droit avec flèche 66">
            <a:extLst>
              <a:ext uri="{FF2B5EF4-FFF2-40B4-BE49-F238E27FC236}">
                <a16:creationId xmlns:a16="http://schemas.microsoft.com/office/drawing/2014/main" id="{C31EBFCF-1947-0F41-BC97-78CE62728B30}"/>
              </a:ext>
            </a:extLst>
          </p:cNvPr>
          <p:cNvCxnSpPr>
            <a:cxnSpLocks/>
          </p:cNvCxnSpPr>
          <p:nvPr/>
        </p:nvCxnSpPr>
        <p:spPr>
          <a:xfrm>
            <a:off x="2888999" y="1947585"/>
            <a:ext cx="52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9" name="ZoneTexte 78">
            <a:extLst>
              <a:ext uri="{FF2B5EF4-FFF2-40B4-BE49-F238E27FC236}">
                <a16:creationId xmlns:a16="http://schemas.microsoft.com/office/drawing/2014/main" id="{C5952D4A-4585-C440-B62F-52D64658A82A}"/>
              </a:ext>
            </a:extLst>
          </p:cNvPr>
          <p:cNvSpPr txBox="1"/>
          <p:nvPr/>
        </p:nvSpPr>
        <p:spPr>
          <a:xfrm>
            <a:off x="1272162" y="4621760"/>
            <a:ext cx="901081" cy="338554"/>
          </a:xfrm>
          <a:prstGeom prst="rect">
            <a:avLst/>
          </a:prstGeom>
          <a:noFill/>
        </p:spPr>
        <p:txBody>
          <a:bodyPr wrap="none" rtlCol="0">
            <a:spAutoFit/>
          </a:bodyPr>
          <a:lstStyle/>
          <a:p>
            <a:r>
              <a:rPr lang="fr-FR" sz="1600" dirty="0"/>
              <a:t>3 stages </a:t>
            </a:r>
          </a:p>
        </p:txBody>
      </p:sp>
      <p:sp>
        <p:nvSpPr>
          <p:cNvPr id="81" name="ZoneTexte 80">
            <a:extLst>
              <a:ext uri="{FF2B5EF4-FFF2-40B4-BE49-F238E27FC236}">
                <a16:creationId xmlns:a16="http://schemas.microsoft.com/office/drawing/2014/main" id="{8DFFE4DF-37DD-F846-98FB-B4653C424B05}"/>
              </a:ext>
            </a:extLst>
          </p:cNvPr>
          <p:cNvSpPr txBox="1"/>
          <p:nvPr/>
        </p:nvSpPr>
        <p:spPr>
          <a:xfrm>
            <a:off x="7050908" y="4621760"/>
            <a:ext cx="901081" cy="338554"/>
          </a:xfrm>
          <a:prstGeom prst="rect">
            <a:avLst/>
          </a:prstGeom>
          <a:noFill/>
        </p:spPr>
        <p:txBody>
          <a:bodyPr wrap="none" rtlCol="0">
            <a:spAutoFit/>
          </a:bodyPr>
          <a:lstStyle/>
          <a:p>
            <a:r>
              <a:rPr lang="fr-FR" sz="1600" dirty="0"/>
              <a:t>6 stages </a:t>
            </a:r>
          </a:p>
        </p:txBody>
      </p:sp>
    </p:spTree>
    <p:extLst>
      <p:ext uri="{BB962C8B-B14F-4D97-AF65-F5344CB8AC3E}">
        <p14:creationId xmlns:p14="http://schemas.microsoft.com/office/powerpoint/2010/main" val="41221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10"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0" nodeType="clickEffect">
                                  <p:stCondLst>
                                    <p:cond delay="0"/>
                                  </p:stCondLst>
                                  <p:childTnLst>
                                    <p:animMotion origin="layout" path="M -1.11111E-6 2.59259E-6 L 0.03941 0.00115 " pathEditMode="relative" rAng="0" ptsTypes="AA">
                                      <p:cBhvr>
                                        <p:cTn id="82" dur="2000" fill="hold"/>
                                        <p:tgtEl>
                                          <p:spTgt spid="15"/>
                                        </p:tgtEl>
                                        <p:attrNameLst>
                                          <p:attrName>ppt_x</p:attrName>
                                          <p:attrName>ppt_y</p:attrName>
                                        </p:attrNameLst>
                                      </p:cBhvr>
                                      <p:rCtr x="1962" y="46"/>
                                    </p:animMotion>
                                  </p:childTnLst>
                                </p:cTn>
                              </p:par>
                              <p:par>
                                <p:cTn id="83" presetID="0" presetClass="path" presetSubtype="0" accel="50000" decel="50000" fill="hold" grpId="1" nodeType="withEffect">
                                  <p:stCondLst>
                                    <p:cond delay="0"/>
                                  </p:stCondLst>
                                  <p:childTnLst>
                                    <p:animMotion origin="layout" path="M 4.16667E-6 3.7037E-7 L -0.02952 3.7037E-7 " pathEditMode="relative" rAng="0" ptsTypes="AA">
                                      <p:cBhvr>
                                        <p:cTn id="84" dur="2000" fill="hold"/>
                                        <p:tgtEl>
                                          <p:spTgt spid="28"/>
                                        </p:tgtEl>
                                        <p:attrNameLst>
                                          <p:attrName>ppt_x</p:attrName>
                                          <p:attrName>ppt_y</p:attrName>
                                        </p:attrNameLst>
                                      </p:cBhvr>
                                      <p:rCtr x="-1476" y="0"/>
                                    </p:animMotion>
                                  </p:childTnLst>
                                </p:cTn>
                              </p:par>
                              <p:par>
                                <p:cTn id="85" presetID="0" presetClass="path" presetSubtype="0" accel="50000" decel="50000" fill="hold" grpId="1" nodeType="withEffect">
                                  <p:stCondLst>
                                    <p:cond delay="0"/>
                                  </p:stCondLst>
                                  <p:childTnLst>
                                    <p:animMotion origin="layout" path="M 4.16667E-6 -1.11111E-6 L -0.05018 -1.11111E-6 " pathEditMode="relative" rAng="0" ptsTypes="AA">
                                      <p:cBhvr>
                                        <p:cTn id="86" dur="2000" fill="hold"/>
                                        <p:tgtEl>
                                          <p:spTgt spid="33"/>
                                        </p:tgtEl>
                                        <p:attrNameLst>
                                          <p:attrName>ppt_x</p:attrName>
                                          <p:attrName>ppt_y</p:attrName>
                                        </p:attrNameLst>
                                      </p:cBhvr>
                                      <p:rCtr x="-2517" y="0"/>
                                    </p:animMotion>
                                  </p:childTnLst>
                                </p:cTn>
                              </p:par>
                              <p:par>
                                <p:cTn id="87" presetID="0" presetClass="path" presetSubtype="0" accel="50000" decel="50000" fill="hold" grpId="1" nodeType="withEffect">
                                  <p:stCondLst>
                                    <p:cond delay="0"/>
                                  </p:stCondLst>
                                  <p:childTnLst>
                                    <p:animMotion origin="layout" path="M -3.05556E-6 3.7037E-7 L -0.02621 0.00116 " pathEditMode="relative" rAng="0" ptsTypes="AA">
                                      <p:cBhvr>
                                        <p:cTn id="88" dur="2000" fill="hold"/>
                                        <p:tgtEl>
                                          <p:spTgt spid="30"/>
                                        </p:tgtEl>
                                        <p:attrNameLst>
                                          <p:attrName>ppt_x</p:attrName>
                                          <p:attrName>ppt_y</p:attrName>
                                        </p:attrNameLst>
                                      </p:cBhvr>
                                      <p:rCtr x="-131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8" grpId="0" animBg="1"/>
      <p:bldP spid="28" grpId="1" animBg="1"/>
      <p:bldP spid="29" grpId="0" animBg="1"/>
      <p:bldP spid="30" grpId="0" animBg="1"/>
      <p:bldP spid="30" grpId="1" animBg="1"/>
      <p:bldP spid="31" grpId="0" animBg="1"/>
      <p:bldP spid="32" grpId="0" animBg="1"/>
      <p:bldP spid="33" grpId="0" animBg="1"/>
      <p:bldP spid="33" grpId="1" animBg="1"/>
      <p:bldP spid="38" grpId="0"/>
      <p:bldP spid="42" grpId="0" animBg="1"/>
      <p:bldP spid="47" grpId="0"/>
      <p:bldP spid="49" grpId="0"/>
      <p:bldP spid="51" grpId="0"/>
      <p:bldP spid="79" grpId="0"/>
      <p:bldP spid="8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194B54-D742-5B21-9105-AB50E2EDA514}"/>
              </a:ext>
            </a:extLst>
          </p:cNvPr>
          <p:cNvSpPr/>
          <p:nvPr/>
        </p:nvSpPr>
        <p:spPr>
          <a:xfrm>
            <a:off x="2073815" y="2978536"/>
            <a:ext cx="2241722" cy="1549685"/>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Espace réservé de la date 3">
            <a:extLst>
              <a:ext uri="{FF2B5EF4-FFF2-40B4-BE49-F238E27FC236}">
                <a16:creationId xmlns:a16="http://schemas.microsoft.com/office/drawing/2014/main" id="{D39EB41C-ACF2-6200-4BE1-3A22FC5ABA73}"/>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0311F7BC-A75C-0A75-9BC0-ED55F9401BA0}"/>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75C042E4-1FC2-8218-A43A-ACFDAFC2846E}"/>
              </a:ext>
            </a:extLst>
          </p:cNvPr>
          <p:cNvSpPr>
            <a:spLocks noGrp="1"/>
          </p:cNvSpPr>
          <p:nvPr>
            <p:ph type="sldNum" sz="quarter" idx="16"/>
          </p:nvPr>
        </p:nvSpPr>
        <p:spPr/>
        <p:txBody>
          <a:bodyPr/>
          <a:lstStyle/>
          <a:p>
            <a:pPr>
              <a:defRPr/>
            </a:pPr>
            <a:fld id="{76278404-3A45-144A-B4CB-24634C9936A8}" type="slidenum">
              <a:rPr lang="fr-FR" altLang="fr-FR" smtClean="0"/>
              <a:pPr>
                <a:defRPr/>
              </a:pPr>
              <a:t>45</a:t>
            </a:fld>
            <a:endParaRPr lang="fr-FR" altLang="fr-FR"/>
          </a:p>
        </p:txBody>
      </p:sp>
      <p:sp>
        <p:nvSpPr>
          <p:cNvPr id="7" name="Titre 6">
            <a:extLst>
              <a:ext uri="{FF2B5EF4-FFF2-40B4-BE49-F238E27FC236}">
                <a16:creationId xmlns:a16="http://schemas.microsoft.com/office/drawing/2014/main" id="{A858438A-885C-BC9B-56FD-74677343EE2E}"/>
              </a:ext>
            </a:extLst>
          </p:cNvPr>
          <p:cNvSpPr>
            <a:spLocks noGrp="1"/>
          </p:cNvSpPr>
          <p:nvPr>
            <p:ph type="title"/>
          </p:nvPr>
        </p:nvSpPr>
        <p:spPr/>
        <p:txBody>
          <a:bodyPr/>
          <a:lstStyle/>
          <a:p>
            <a:r>
              <a:rPr lang="en-US" sz="3200" dirty="0"/>
              <a:t>Modeling complex </a:t>
            </a:r>
            <a:r>
              <a:rPr lang="en-US" sz="3200" dirty="0">
                <a:latin typeface="Symbol" pitchFamily="2" charset="2"/>
              </a:rPr>
              <a:t>m</a:t>
            </a:r>
            <a:r>
              <a:rPr lang="en-US" sz="3200" dirty="0"/>
              <a:t>arch features</a:t>
            </a:r>
          </a:p>
        </p:txBody>
      </p:sp>
      <p:pic>
        <p:nvPicPr>
          <p:cNvPr id="6152" name="Picture 8">
            <a:extLst>
              <a:ext uri="{FF2B5EF4-FFF2-40B4-BE49-F238E27FC236}">
                <a16:creationId xmlns:a16="http://schemas.microsoft.com/office/drawing/2014/main" id="{771A4F1C-EDFF-6C56-5294-A996B2B7E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478" y="3753379"/>
            <a:ext cx="4395448" cy="282422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1279B7C6-005E-D4EB-454B-00EC40FAF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9313"/>
            <a:ext cx="4951867" cy="1848353"/>
          </a:xfrm>
          <a:prstGeom prst="rect">
            <a:avLst/>
          </a:prstGeom>
          <a:noFill/>
          <a:extLst>
            <a:ext uri="{909E8E84-426E-40DD-AFC4-6F175D3DCCD1}">
              <a14:hiddenFill xmlns:a14="http://schemas.microsoft.com/office/drawing/2010/main">
                <a:solidFill>
                  <a:srgbClr val="FFFFFF"/>
                </a:solidFill>
              </a14:hiddenFill>
            </a:ext>
          </a:extLst>
        </p:spPr>
      </p:pic>
      <p:sp>
        <p:nvSpPr>
          <p:cNvPr id="18" name="Virage 17">
            <a:extLst>
              <a:ext uri="{FF2B5EF4-FFF2-40B4-BE49-F238E27FC236}">
                <a16:creationId xmlns:a16="http://schemas.microsoft.com/office/drawing/2014/main" id="{27173AB6-34D7-56FE-EDE8-79DBABC0AA6B}"/>
              </a:ext>
            </a:extLst>
          </p:cNvPr>
          <p:cNvSpPr/>
          <p:nvPr/>
        </p:nvSpPr>
        <p:spPr>
          <a:xfrm flipV="1">
            <a:off x="3604944" y="4920966"/>
            <a:ext cx="750534" cy="723746"/>
          </a:xfrm>
          <a:prstGeom prst="bentArrow">
            <a:avLst>
              <a:gd name="adj1" fmla="val 10606"/>
              <a:gd name="adj2" fmla="val 20202"/>
              <a:gd name="adj3" fmla="val 28199"/>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3" name="Groupe 12">
            <a:extLst>
              <a:ext uri="{FF2B5EF4-FFF2-40B4-BE49-F238E27FC236}">
                <a16:creationId xmlns:a16="http://schemas.microsoft.com/office/drawing/2014/main" id="{0AB3E42D-2D65-FECE-D6F7-9C33D5004097}"/>
              </a:ext>
            </a:extLst>
          </p:cNvPr>
          <p:cNvGrpSpPr/>
          <p:nvPr/>
        </p:nvGrpSpPr>
        <p:grpSpPr>
          <a:xfrm>
            <a:off x="3153606" y="1130519"/>
            <a:ext cx="5728470" cy="2478293"/>
            <a:chOff x="3153606" y="1130519"/>
            <a:chExt cx="5728470" cy="2478293"/>
          </a:xfrm>
        </p:grpSpPr>
        <p:pic>
          <p:nvPicPr>
            <p:cNvPr id="6150" name="Picture 6">
              <a:extLst>
                <a:ext uri="{FF2B5EF4-FFF2-40B4-BE49-F238E27FC236}">
                  <a16:creationId xmlns:a16="http://schemas.microsoft.com/office/drawing/2014/main" id="{A5A1261D-4BDD-DC0C-C501-9DF7B09AB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130519"/>
              <a:ext cx="4310077" cy="2478293"/>
            </a:xfrm>
            <a:prstGeom prst="rect">
              <a:avLst/>
            </a:prstGeom>
            <a:noFill/>
            <a:extLst>
              <a:ext uri="{909E8E84-426E-40DD-AFC4-6F175D3DCCD1}">
                <a14:hiddenFill xmlns:a14="http://schemas.microsoft.com/office/drawing/2010/main">
                  <a:solidFill>
                    <a:srgbClr val="FFFFFF"/>
                  </a:solidFill>
                </a14:hiddenFill>
              </a:ext>
            </a:extLst>
          </p:spPr>
        </p:pic>
        <p:sp>
          <p:nvSpPr>
            <p:cNvPr id="9" name="Virage 8">
              <a:extLst>
                <a:ext uri="{FF2B5EF4-FFF2-40B4-BE49-F238E27FC236}">
                  <a16:creationId xmlns:a16="http://schemas.microsoft.com/office/drawing/2014/main" id="{EEA6046A-6A1E-BC30-DA82-E1F37B456459}"/>
                </a:ext>
              </a:extLst>
            </p:cNvPr>
            <p:cNvSpPr/>
            <p:nvPr/>
          </p:nvSpPr>
          <p:spPr>
            <a:xfrm>
              <a:off x="3565003" y="1956122"/>
              <a:ext cx="750534" cy="723746"/>
            </a:xfrm>
            <a:prstGeom prst="bentArrow">
              <a:avLst>
                <a:gd name="adj1" fmla="val 10606"/>
                <a:gd name="adj2" fmla="val 20202"/>
                <a:gd name="adj3" fmla="val 28199"/>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ZoneTexte 11">
              <a:extLst>
                <a:ext uri="{FF2B5EF4-FFF2-40B4-BE49-F238E27FC236}">
                  <a16:creationId xmlns:a16="http://schemas.microsoft.com/office/drawing/2014/main" id="{4BA5FC52-A623-2FEF-98C8-EE0C0D862476}"/>
                </a:ext>
              </a:extLst>
            </p:cNvPr>
            <p:cNvSpPr txBox="1"/>
            <p:nvPr/>
          </p:nvSpPr>
          <p:spPr>
            <a:xfrm>
              <a:off x="3153606" y="1508251"/>
              <a:ext cx="1659621" cy="461665"/>
            </a:xfrm>
            <a:prstGeom prst="rect">
              <a:avLst/>
            </a:prstGeom>
            <a:noFill/>
          </p:spPr>
          <p:txBody>
            <a:bodyPr wrap="none" rtlCol="0">
              <a:spAutoFit/>
            </a:bodyPr>
            <a:lstStyle/>
            <a:p>
              <a:r>
                <a:rPr lang="en-US" dirty="0"/>
                <a:t>Interlocking</a:t>
              </a:r>
            </a:p>
          </p:txBody>
        </p:sp>
      </p:grpSp>
      <p:sp>
        <p:nvSpPr>
          <p:cNvPr id="20" name="ZoneTexte 19">
            <a:extLst>
              <a:ext uri="{FF2B5EF4-FFF2-40B4-BE49-F238E27FC236}">
                <a16:creationId xmlns:a16="http://schemas.microsoft.com/office/drawing/2014/main" id="{8B0CBFB4-EB02-03E2-F97B-765366DCBEF5}"/>
              </a:ext>
            </a:extLst>
          </p:cNvPr>
          <p:cNvSpPr txBox="1"/>
          <p:nvPr/>
        </p:nvSpPr>
        <p:spPr>
          <a:xfrm>
            <a:off x="3215354" y="5769698"/>
            <a:ext cx="1597873" cy="461665"/>
          </a:xfrm>
          <a:prstGeom prst="rect">
            <a:avLst/>
          </a:prstGeom>
          <a:noFill/>
        </p:spPr>
        <p:txBody>
          <a:bodyPr wrap="none" rtlCol="0">
            <a:spAutoFit/>
          </a:bodyPr>
          <a:lstStyle/>
          <a:p>
            <a:r>
              <a:rPr lang="en-US" dirty="0"/>
              <a:t>Forwarding</a:t>
            </a:r>
          </a:p>
        </p:txBody>
      </p:sp>
    </p:spTree>
    <p:extLst>
      <p:ext uri="{BB962C8B-B14F-4D97-AF65-F5344CB8AC3E}">
        <p14:creationId xmlns:p14="http://schemas.microsoft.com/office/powerpoint/2010/main" val="1452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154"/>
                                        </p:tgtEl>
                                      </p:cBhvr>
                                      <p:by x="75000" y="75000"/>
                                    </p:animScale>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6152"/>
                                        </p:tgtEl>
                                        <p:attrNameLst>
                                          <p:attrName>style.visibility</p:attrName>
                                        </p:attrNameLst>
                                      </p:cBhvr>
                                      <p:to>
                                        <p:strVal val="visible"/>
                                      </p:to>
                                    </p:set>
                                    <p:animEffect transition="in" filter="fade">
                                      <p:cBhvr>
                                        <p:cTn id="26"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75C042E4-1FC2-8218-A43A-ACFDAFC2846E}"/>
              </a:ext>
            </a:extLst>
          </p:cNvPr>
          <p:cNvSpPr>
            <a:spLocks noGrp="1"/>
          </p:cNvSpPr>
          <p:nvPr>
            <p:ph type="sldNum" sz="quarter" idx="16"/>
          </p:nvPr>
        </p:nvSpPr>
        <p:spPr/>
        <p:txBody>
          <a:bodyPr/>
          <a:lstStyle/>
          <a:p>
            <a:pPr>
              <a:defRPr/>
            </a:pPr>
            <a:fld id="{76278404-3A45-144A-B4CB-24634C9936A8}" type="slidenum">
              <a:rPr lang="fr-FR" altLang="fr-FR" smtClean="0"/>
              <a:pPr>
                <a:defRPr/>
              </a:pPr>
              <a:t>46</a:t>
            </a:fld>
            <a:endParaRPr lang="fr-FR" altLang="fr-FR"/>
          </a:p>
        </p:txBody>
      </p:sp>
      <p:sp>
        <p:nvSpPr>
          <p:cNvPr id="7" name="Titre 6">
            <a:extLst>
              <a:ext uri="{FF2B5EF4-FFF2-40B4-BE49-F238E27FC236}">
                <a16:creationId xmlns:a16="http://schemas.microsoft.com/office/drawing/2014/main" id="{A858438A-885C-BC9B-56FD-74677343EE2E}"/>
              </a:ext>
            </a:extLst>
          </p:cNvPr>
          <p:cNvSpPr>
            <a:spLocks noGrp="1"/>
          </p:cNvSpPr>
          <p:nvPr>
            <p:ph type="title"/>
          </p:nvPr>
        </p:nvSpPr>
        <p:spPr/>
        <p:txBody>
          <a:bodyPr/>
          <a:lstStyle/>
          <a:p>
            <a:r>
              <a:rPr lang="en-US" sz="3200" dirty="0"/>
              <a:t>Modeling complex </a:t>
            </a:r>
            <a:r>
              <a:rPr lang="en-US" sz="3200" dirty="0">
                <a:latin typeface="Symbol" pitchFamily="2" charset="2"/>
              </a:rPr>
              <a:t>m</a:t>
            </a:r>
            <a:r>
              <a:rPr lang="en-US" sz="3200" dirty="0"/>
              <a:t>arch features</a:t>
            </a:r>
          </a:p>
        </p:txBody>
      </p:sp>
      <p:pic>
        <p:nvPicPr>
          <p:cNvPr id="6146" name="Picture 2">
            <a:extLst>
              <a:ext uri="{FF2B5EF4-FFF2-40B4-BE49-F238E27FC236}">
                <a16:creationId xmlns:a16="http://schemas.microsoft.com/office/drawing/2014/main" id="{BDFE0080-3D49-40D1-18D6-70C33E312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769" y="2654684"/>
            <a:ext cx="5058924" cy="25066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16EF225-D793-4766-E266-CF0123C864EA}"/>
              </a:ext>
            </a:extLst>
          </p:cNvPr>
          <p:cNvPicPr>
            <a:picLocks noChangeAspect="1" noChangeArrowheads="1"/>
          </p:cNvPicPr>
          <p:nvPr/>
        </p:nvPicPr>
        <p:blipFill rotWithShape="1">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l="11003" t="5443" r="15876" b="53623"/>
          <a:stretch/>
        </p:blipFill>
        <p:spPr bwMode="auto">
          <a:xfrm>
            <a:off x="457200" y="1175105"/>
            <a:ext cx="1559504" cy="147957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E9B0283D-8DBE-FEF0-D52E-55E6FF2F3D3E}"/>
              </a:ext>
            </a:extLst>
          </p:cNvPr>
          <p:cNvPicPr>
            <a:picLocks noChangeAspect="1"/>
          </p:cNvPicPr>
          <p:nvPr/>
        </p:nvPicPr>
        <p:blipFill rotWithShape="1">
          <a:blip r:embed="rId4">
            <a:clrChange>
              <a:clrFrom>
                <a:srgbClr val="F2F2F2"/>
              </a:clrFrom>
              <a:clrTo>
                <a:srgbClr val="F2F2F2">
                  <a:alpha val="0"/>
                </a:srgbClr>
              </a:clrTo>
            </a:clrChange>
          </a:blip>
          <a:srcRect t="8963" b="10413"/>
          <a:stretch/>
        </p:blipFill>
        <p:spPr>
          <a:xfrm>
            <a:off x="273438" y="2706593"/>
            <a:ext cx="3454600" cy="2506674"/>
          </a:xfrm>
          <a:prstGeom prst="rect">
            <a:avLst/>
          </a:prstGeom>
        </p:spPr>
      </p:pic>
      <p:pic>
        <p:nvPicPr>
          <p:cNvPr id="11" name="Picture 4">
            <a:extLst>
              <a:ext uri="{FF2B5EF4-FFF2-40B4-BE49-F238E27FC236}">
                <a16:creationId xmlns:a16="http://schemas.microsoft.com/office/drawing/2014/main" id="{30FFE8CD-2967-C92E-CFEF-794CEAFD8D27}"/>
              </a:ext>
            </a:extLst>
          </p:cNvPr>
          <p:cNvPicPr>
            <a:picLocks noChangeAspect="1" noChangeArrowheads="1"/>
          </p:cNvPicPr>
          <p:nvPr/>
        </p:nvPicPr>
        <p:blipFill rotWithShape="1">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l="10650" t="65913" r="11466" b="5324"/>
          <a:stretch/>
        </p:blipFill>
        <p:spPr bwMode="auto">
          <a:xfrm>
            <a:off x="441234" y="5265176"/>
            <a:ext cx="1661104" cy="103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35C6C84-C17A-9550-5B17-F649EEBCA052}"/>
              </a:ext>
            </a:extLst>
          </p:cNvPr>
          <p:cNvSpPr>
            <a:spLocks noGrp="1"/>
          </p:cNvSpPr>
          <p:nvPr>
            <p:ph sz="half" idx="1"/>
          </p:nvPr>
        </p:nvSpPr>
        <p:spPr>
          <a:xfrm>
            <a:off x="457199" y="1306286"/>
            <a:ext cx="7962405" cy="4819877"/>
          </a:xfrm>
        </p:spPr>
        <p:txBody>
          <a:bodyPr/>
          <a:lstStyle/>
          <a:p>
            <a:r>
              <a:rPr lang="en-US" dirty="0"/>
              <a:t>Based on interaction patterns between speculations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One type of FSM per speculation pattern</a:t>
            </a:r>
          </a:p>
        </p:txBody>
      </p:sp>
      <p:sp>
        <p:nvSpPr>
          <p:cNvPr id="6" name="Espace réservé du numéro de diapositive 5">
            <a:extLst>
              <a:ext uri="{FF2B5EF4-FFF2-40B4-BE49-F238E27FC236}">
                <a16:creationId xmlns:a16="http://schemas.microsoft.com/office/drawing/2014/main" id="{7C3E37FE-8C5D-642E-E246-BC87E96406C4}"/>
              </a:ext>
            </a:extLst>
          </p:cNvPr>
          <p:cNvSpPr>
            <a:spLocks noGrp="1"/>
          </p:cNvSpPr>
          <p:nvPr>
            <p:ph type="sldNum" sz="quarter" idx="16"/>
          </p:nvPr>
        </p:nvSpPr>
        <p:spPr/>
        <p:txBody>
          <a:bodyPr/>
          <a:lstStyle/>
          <a:p>
            <a:pPr>
              <a:defRPr/>
            </a:pPr>
            <a:fld id="{76278404-3A45-144A-B4CB-24634C9936A8}" type="slidenum">
              <a:rPr lang="fr-FR" altLang="fr-FR" smtClean="0"/>
              <a:pPr>
                <a:defRPr/>
              </a:pPr>
              <a:t>47</a:t>
            </a:fld>
            <a:endParaRPr lang="fr-FR" altLang="fr-FR"/>
          </a:p>
        </p:txBody>
      </p:sp>
      <p:sp>
        <p:nvSpPr>
          <p:cNvPr id="7" name="Titre 6">
            <a:extLst>
              <a:ext uri="{FF2B5EF4-FFF2-40B4-BE49-F238E27FC236}">
                <a16:creationId xmlns:a16="http://schemas.microsoft.com/office/drawing/2014/main" id="{1F82B16B-1FFE-2F13-6753-1332703C75E1}"/>
              </a:ext>
            </a:extLst>
          </p:cNvPr>
          <p:cNvSpPr>
            <a:spLocks noGrp="1"/>
          </p:cNvSpPr>
          <p:nvPr>
            <p:ph type="title"/>
          </p:nvPr>
        </p:nvSpPr>
        <p:spPr/>
        <p:txBody>
          <a:bodyPr/>
          <a:lstStyle/>
          <a:p>
            <a:r>
              <a:rPr lang="en-US" dirty="0"/>
              <a:t>Handling multiple speculations</a:t>
            </a:r>
          </a:p>
        </p:txBody>
      </p:sp>
      <p:pic>
        <p:nvPicPr>
          <p:cNvPr id="4100" name="Picture 4">
            <a:extLst>
              <a:ext uri="{FF2B5EF4-FFF2-40B4-BE49-F238E27FC236}">
                <a16:creationId xmlns:a16="http://schemas.microsoft.com/office/drawing/2014/main" id="{C2CF3435-E468-956A-BD7C-0915914BC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821" y="2040385"/>
            <a:ext cx="2120569" cy="33696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6A340E6-3C06-6B2D-CA80-CD946961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31" y="2043114"/>
            <a:ext cx="2120570" cy="338513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A402811-4CFA-71AF-0085-ACEF84E37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048" y="2195513"/>
            <a:ext cx="2816912" cy="312089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A5CBEDE-5990-2FCF-0E4B-0DDCB5228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15" y="2120347"/>
            <a:ext cx="3216648" cy="278488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29D0D7F-7B19-F6DF-DA3B-65484A8A828E}"/>
              </a:ext>
            </a:extLst>
          </p:cNvPr>
          <p:cNvSpPr txBox="1"/>
          <p:nvPr/>
        </p:nvSpPr>
        <p:spPr>
          <a:xfrm>
            <a:off x="766697" y="4427823"/>
            <a:ext cx="1596557" cy="584775"/>
          </a:xfrm>
          <a:prstGeom prst="rect">
            <a:avLst/>
          </a:prstGeom>
          <a:noFill/>
        </p:spPr>
        <p:txBody>
          <a:bodyPr wrap="square" rtlCol="0">
            <a:spAutoFit/>
          </a:bodyPr>
          <a:lstStyle/>
          <a:p>
            <a:pPr algn="ctr"/>
            <a:r>
              <a:rPr lang="en-US" sz="1600" dirty="0"/>
              <a:t>Decoupled speculations</a:t>
            </a:r>
          </a:p>
        </p:txBody>
      </p:sp>
      <p:sp>
        <p:nvSpPr>
          <p:cNvPr id="14" name="ZoneTexte 13">
            <a:extLst>
              <a:ext uri="{FF2B5EF4-FFF2-40B4-BE49-F238E27FC236}">
                <a16:creationId xmlns:a16="http://schemas.microsoft.com/office/drawing/2014/main" id="{497C797B-58E0-C112-9FD6-AE8540780E2D}"/>
              </a:ext>
            </a:extLst>
          </p:cNvPr>
          <p:cNvSpPr txBox="1"/>
          <p:nvPr/>
        </p:nvSpPr>
        <p:spPr>
          <a:xfrm>
            <a:off x="2634959" y="4839994"/>
            <a:ext cx="1596557" cy="584775"/>
          </a:xfrm>
          <a:prstGeom prst="rect">
            <a:avLst/>
          </a:prstGeom>
          <a:noFill/>
        </p:spPr>
        <p:txBody>
          <a:bodyPr wrap="square" rtlCol="0">
            <a:spAutoFit/>
          </a:bodyPr>
          <a:lstStyle/>
          <a:p>
            <a:pPr algn="ctr"/>
            <a:r>
              <a:rPr lang="en-US" sz="1600" dirty="0"/>
              <a:t>Data </a:t>
            </a:r>
            <a:r>
              <a:rPr lang="en-US" sz="1600" dirty="0" err="1"/>
              <a:t>dependant</a:t>
            </a:r>
            <a:r>
              <a:rPr lang="en-US" sz="1600" dirty="0"/>
              <a:t> speculations</a:t>
            </a:r>
          </a:p>
        </p:txBody>
      </p:sp>
      <p:sp>
        <p:nvSpPr>
          <p:cNvPr id="15" name="ZoneTexte 14">
            <a:extLst>
              <a:ext uri="{FF2B5EF4-FFF2-40B4-BE49-F238E27FC236}">
                <a16:creationId xmlns:a16="http://schemas.microsoft.com/office/drawing/2014/main" id="{AA1B8A88-6D3B-9CB1-7A9C-A7C59560EB8D}"/>
              </a:ext>
            </a:extLst>
          </p:cNvPr>
          <p:cNvSpPr txBox="1"/>
          <p:nvPr/>
        </p:nvSpPr>
        <p:spPr>
          <a:xfrm>
            <a:off x="4376394" y="4839994"/>
            <a:ext cx="1748185" cy="584775"/>
          </a:xfrm>
          <a:prstGeom prst="rect">
            <a:avLst/>
          </a:prstGeom>
          <a:noFill/>
        </p:spPr>
        <p:txBody>
          <a:bodyPr wrap="square" rtlCol="0">
            <a:spAutoFit/>
          </a:bodyPr>
          <a:lstStyle/>
          <a:p>
            <a:pPr algn="ctr"/>
            <a:r>
              <a:rPr lang="en-US" sz="1600" dirty="0"/>
              <a:t>Control </a:t>
            </a:r>
            <a:r>
              <a:rPr lang="en-US" sz="1600" dirty="0" err="1"/>
              <a:t>dependant</a:t>
            </a:r>
            <a:r>
              <a:rPr lang="en-US" sz="1600" dirty="0"/>
              <a:t> speculations</a:t>
            </a:r>
          </a:p>
        </p:txBody>
      </p:sp>
      <p:sp>
        <p:nvSpPr>
          <p:cNvPr id="16" name="ZoneTexte 15">
            <a:extLst>
              <a:ext uri="{FF2B5EF4-FFF2-40B4-BE49-F238E27FC236}">
                <a16:creationId xmlns:a16="http://schemas.microsoft.com/office/drawing/2014/main" id="{98073ABF-C5C9-FE71-D194-25A48450290D}"/>
              </a:ext>
            </a:extLst>
          </p:cNvPr>
          <p:cNvSpPr txBox="1"/>
          <p:nvPr/>
        </p:nvSpPr>
        <p:spPr>
          <a:xfrm>
            <a:off x="6397656" y="4603310"/>
            <a:ext cx="1748185" cy="584775"/>
          </a:xfrm>
          <a:prstGeom prst="rect">
            <a:avLst/>
          </a:prstGeom>
          <a:noFill/>
        </p:spPr>
        <p:txBody>
          <a:bodyPr wrap="square" rtlCol="0">
            <a:spAutoFit/>
          </a:bodyPr>
          <a:lstStyle/>
          <a:p>
            <a:pPr algn="ctr"/>
            <a:r>
              <a:rPr lang="en-US" sz="1600" dirty="0" err="1"/>
              <a:t>Independant</a:t>
            </a:r>
            <a:r>
              <a:rPr lang="en-US" sz="1600" dirty="0"/>
              <a:t> speculations</a:t>
            </a:r>
          </a:p>
        </p:txBody>
      </p:sp>
    </p:spTree>
    <p:extLst>
      <p:ext uri="{BB962C8B-B14F-4D97-AF65-F5344CB8AC3E}">
        <p14:creationId xmlns:p14="http://schemas.microsoft.com/office/powerpoint/2010/main" val="23716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nodeType="clickEffect">
                                  <p:stCondLst>
                                    <p:cond delay="0"/>
                                  </p:stCondLst>
                                  <p:childTnLst>
                                    <p:animScale>
                                      <p:cBhvr>
                                        <p:cTn id="11" dur="1500" fill="hold"/>
                                        <p:tgtEl>
                                          <p:spTgt spid="4106"/>
                                        </p:tgtEl>
                                      </p:cBhvr>
                                      <p:by x="66000" y="66000"/>
                                    </p:animScale>
                                  </p:childTnLst>
                                </p:cTn>
                              </p:par>
                              <p:par>
                                <p:cTn id="12" presetID="42" presetClass="path" presetSubtype="0" accel="50000" decel="50000" fill="hold" nodeType="withEffect">
                                  <p:stCondLst>
                                    <p:cond delay="0"/>
                                  </p:stCondLst>
                                  <p:childTnLst>
                                    <p:animMotion origin="layout" path="M -4.44444E-6 1.48148E-6 L -0.05399 0.00023 " pathEditMode="relative" rAng="0" ptsTypes="AA">
                                      <p:cBhvr>
                                        <p:cTn id="13" dur="2000" fill="hold"/>
                                        <p:tgtEl>
                                          <p:spTgt spid="4106"/>
                                        </p:tgtEl>
                                        <p:attrNameLst>
                                          <p:attrName>ppt_x</p:attrName>
                                          <p:attrName>ppt_y</p:attrName>
                                        </p:attrNameLst>
                                      </p:cBhvr>
                                      <p:rCtr x="-2708" y="0"/>
                                    </p:animMotion>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accel="50000" decel="50000" fill="hold" nodeType="clickEffect">
                                  <p:stCondLst>
                                    <p:cond delay="0"/>
                                  </p:stCondLst>
                                  <p:childTnLst>
                                    <p:animScale>
                                      <p:cBhvr>
                                        <p:cTn id="26" dur="1500" fill="hold"/>
                                        <p:tgtEl>
                                          <p:spTgt spid="4100"/>
                                        </p:tgtEl>
                                      </p:cBhvr>
                                      <p:by x="66000" y="66000"/>
                                    </p:animScale>
                                  </p:childTnLst>
                                </p:cTn>
                              </p:par>
                              <p:par>
                                <p:cTn id="27" presetID="42" presetClass="path" presetSubtype="0" accel="50000" decel="50000" fill="hold" nodeType="withEffect">
                                  <p:stCondLst>
                                    <p:cond delay="0"/>
                                  </p:stCondLst>
                                  <p:childTnLst>
                                    <p:animMotion origin="layout" path="M -5.55556E-7 4.44444E-6 L -0.04705 4.44444E-6 " pathEditMode="relative" rAng="0" ptsTypes="AA">
                                      <p:cBhvr>
                                        <p:cTn id="28" dur="2000" fill="hold"/>
                                        <p:tgtEl>
                                          <p:spTgt spid="4100"/>
                                        </p:tgtEl>
                                        <p:attrNameLst>
                                          <p:attrName>ppt_x</p:attrName>
                                          <p:attrName>ppt_y</p:attrName>
                                        </p:attrNameLst>
                                      </p:cBhvr>
                                      <p:rCtr x="-2361" y="0"/>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4102"/>
                                        </p:tgtEl>
                                        <p:attrNameLst>
                                          <p:attrName>style.visibility</p:attrName>
                                        </p:attrNameLst>
                                      </p:cBhvr>
                                      <p:to>
                                        <p:strVal val="visible"/>
                                      </p:to>
                                    </p:set>
                                    <p:animEffect transition="in" filter="fade">
                                      <p:cBhvr>
                                        <p:cTn id="35" dur="500"/>
                                        <p:tgtEl>
                                          <p:spTgt spid="410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accel="50000" decel="50000" fill="hold" nodeType="clickEffect">
                                  <p:stCondLst>
                                    <p:cond delay="0"/>
                                  </p:stCondLst>
                                  <p:childTnLst>
                                    <p:animScale>
                                      <p:cBhvr>
                                        <p:cTn id="39" dur="1500" fill="hold"/>
                                        <p:tgtEl>
                                          <p:spTgt spid="4102"/>
                                        </p:tgtEl>
                                      </p:cBhvr>
                                      <p:by x="66000" y="66000"/>
                                    </p:animScale>
                                  </p:childTnLst>
                                </p:cTn>
                              </p:par>
                              <p:par>
                                <p:cTn id="40" presetID="42" presetClass="path" presetSubtype="0" accel="50000" decel="50000" fill="hold" nodeType="withEffect">
                                  <p:stCondLst>
                                    <p:cond delay="0"/>
                                  </p:stCondLst>
                                  <p:childTnLst>
                                    <p:animMotion origin="layout" path="M -5.55556E-7 4.07407E-6 L -0.04844 -0.00024 " pathEditMode="relative" rAng="0" ptsTypes="AA">
                                      <p:cBhvr>
                                        <p:cTn id="41" dur="2000" fill="hold"/>
                                        <p:tgtEl>
                                          <p:spTgt spid="4102"/>
                                        </p:tgtEl>
                                        <p:attrNameLst>
                                          <p:attrName>ppt_x</p:attrName>
                                          <p:attrName>ppt_y</p:attrName>
                                        </p:attrNameLst>
                                      </p:cBhvr>
                                      <p:rCtr x="-2431" y="-23"/>
                                    </p:animMotion>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4104"/>
                                        </p:tgtEl>
                                        <p:attrNameLst>
                                          <p:attrName>style.visibility</p:attrName>
                                        </p:attrNameLst>
                                      </p:cBhvr>
                                      <p:to>
                                        <p:strVal val="visible"/>
                                      </p:to>
                                    </p:set>
                                    <p:animEffect transition="in" filter="fade">
                                      <p:cBhvr>
                                        <p:cTn id="48" dur="500"/>
                                        <p:tgtEl>
                                          <p:spTgt spid="410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accel="50000" decel="50000" fill="hold" nodeType="clickEffect">
                                  <p:stCondLst>
                                    <p:cond delay="0"/>
                                  </p:stCondLst>
                                  <p:childTnLst>
                                    <p:animScale>
                                      <p:cBhvr>
                                        <p:cTn id="52" dur="1500" fill="hold"/>
                                        <p:tgtEl>
                                          <p:spTgt spid="4104"/>
                                        </p:tgtEl>
                                      </p:cBhvr>
                                      <p:by x="66000" y="66000"/>
                                    </p:animScale>
                                  </p:childTnLst>
                                </p:cTn>
                              </p:par>
                              <p:par>
                                <p:cTn id="53" presetID="42" presetClass="path" presetSubtype="0" accel="50000" decel="50000" fill="hold" nodeType="withEffect">
                                  <p:stCondLst>
                                    <p:cond delay="0"/>
                                  </p:stCondLst>
                                  <p:childTnLst>
                                    <p:animMotion origin="layout" path="M 5.55556E-7 4.81481E-6 L -0.05642 0.00046 " pathEditMode="relative" rAng="0" ptsTypes="AA">
                                      <p:cBhvr>
                                        <p:cTn id="54" dur="2000" fill="hold"/>
                                        <p:tgtEl>
                                          <p:spTgt spid="4104"/>
                                        </p:tgtEl>
                                        <p:attrNameLst>
                                          <p:attrName>ppt_x</p:attrName>
                                          <p:attrName>ppt_y</p:attrName>
                                        </p:attrNameLst>
                                      </p:cBhvr>
                                      <p:rCtr x="-2830" y="23"/>
                                    </p:animMotion>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F61A8BC-4A3C-0EBB-F158-625ADFF4FD87}"/>
              </a:ext>
            </a:extLst>
          </p:cNvPr>
          <p:cNvSpPr>
            <a:spLocks noGrp="1"/>
          </p:cNvSpPr>
          <p:nvPr>
            <p:ph sz="half" idx="1"/>
          </p:nvPr>
        </p:nvSpPr>
        <p:spPr>
          <a:xfrm>
            <a:off x="457200" y="1306286"/>
            <a:ext cx="7783286" cy="4819877"/>
          </a:xfrm>
        </p:spPr>
        <p:txBody>
          <a:bodyPr/>
          <a:lstStyle/>
          <a:p>
            <a:r>
              <a:rPr lang="en-US" dirty="0"/>
              <a:t>The set of speculated </a:t>
            </a:r>
            <a:r>
              <a:rPr lang="en-US" dirty="0">
                <a:latin typeface="Symbol" pitchFamily="2" charset="2"/>
              </a:rPr>
              <a:t>g</a:t>
            </a:r>
            <a:r>
              <a:rPr lang="en-US" dirty="0"/>
              <a:t> nodes forms a DAG</a:t>
            </a:r>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sz="5400" dirty="0">
              <a:sym typeface="Wingdings" pitchFamily="2" charset="2"/>
            </a:endParaRPr>
          </a:p>
          <a:p>
            <a:r>
              <a:rPr lang="en-US" dirty="0">
                <a:sym typeface="Wingdings" pitchFamily="2" charset="2"/>
              </a:rPr>
              <a:t>We merge its node using a set of rewriting rules</a:t>
            </a:r>
            <a:endParaRPr lang="en-US" dirty="0"/>
          </a:p>
        </p:txBody>
      </p:sp>
      <p:sp>
        <p:nvSpPr>
          <p:cNvPr id="6" name="Espace réservé du numéro de diapositive 5">
            <a:extLst>
              <a:ext uri="{FF2B5EF4-FFF2-40B4-BE49-F238E27FC236}">
                <a16:creationId xmlns:a16="http://schemas.microsoft.com/office/drawing/2014/main" id="{47A6C664-BB70-2D26-B083-37E802196762}"/>
              </a:ext>
            </a:extLst>
          </p:cNvPr>
          <p:cNvSpPr>
            <a:spLocks noGrp="1"/>
          </p:cNvSpPr>
          <p:nvPr>
            <p:ph type="sldNum" sz="quarter" idx="16"/>
          </p:nvPr>
        </p:nvSpPr>
        <p:spPr/>
        <p:txBody>
          <a:bodyPr/>
          <a:lstStyle/>
          <a:p>
            <a:pPr>
              <a:defRPr/>
            </a:pPr>
            <a:fld id="{76278404-3A45-144A-B4CB-24634C9936A8}" type="slidenum">
              <a:rPr lang="fr-FR" altLang="fr-FR" smtClean="0"/>
              <a:pPr>
                <a:defRPr/>
              </a:pPr>
              <a:t>48</a:t>
            </a:fld>
            <a:endParaRPr lang="fr-FR" altLang="fr-FR"/>
          </a:p>
        </p:txBody>
      </p:sp>
      <p:sp>
        <p:nvSpPr>
          <p:cNvPr id="7" name="Titre 6">
            <a:extLst>
              <a:ext uri="{FF2B5EF4-FFF2-40B4-BE49-F238E27FC236}">
                <a16:creationId xmlns:a16="http://schemas.microsoft.com/office/drawing/2014/main" id="{EBD87FAB-C87E-DF4C-D27C-FE41DEF82CA1}"/>
              </a:ext>
            </a:extLst>
          </p:cNvPr>
          <p:cNvSpPr>
            <a:spLocks noGrp="1"/>
          </p:cNvSpPr>
          <p:nvPr>
            <p:ph type="title"/>
          </p:nvPr>
        </p:nvSpPr>
        <p:spPr/>
        <p:txBody>
          <a:bodyPr/>
          <a:lstStyle/>
          <a:p>
            <a:r>
              <a:rPr lang="en-US" dirty="0"/>
              <a:t>Composing FSM</a:t>
            </a:r>
          </a:p>
        </p:txBody>
      </p:sp>
      <p:sp>
        <p:nvSpPr>
          <p:cNvPr id="16" name="Ellipse 15">
            <a:extLst>
              <a:ext uri="{FF2B5EF4-FFF2-40B4-BE49-F238E27FC236}">
                <a16:creationId xmlns:a16="http://schemas.microsoft.com/office/drawing/2014/main" id="{42411DEC-7DDA-0B77-B121-B933F3F36C06}"/>
              </a:ext>
            </a:extLst>
          </p:cNvPr>
          <p:cNvSpPr/>
          <p:nvPr/>
        </p:nvSpPr>
        <p:spPr>
          <a:xfrm rot="18444143">
            <a:off x="3368075" y="5609355"/>
            <a:ext cx="1052682" cy="57337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Ellipse 16">
            <a:extLst>
              <a:ext uri="{FF2B5EF4-FFF2-40B4-BE49-F238E27FC236}">
                <a16:creationId xmlns:a16="http://schemas.microsoft.com/office/drawing/2014/main" id="{9D9DD470-D831-515B-9719-D3B6B5689175}"/>
              </a:ext>
            </a:extLst>
          </p:cNvPr>
          <p:cNvSpPr/>
          <p:nvPr/>
        </p:nvSpPr>
        <p:spPr>
          <a:xfrm rot="2089790">
            <a:off x="5965760" y="4356364"/>
            <a:ext cx="1193650" cy="6047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Ellipse 8">
            <a:extLst>
              <a:ext uri="{FF2B5EF4-FFF2-40B4-BE49-F238E27FC236}">
                <a16:creationId xmlns:a16="http://schemas.microsoft.com/office/drawing/2014/main" id="{528821C8-86AB-EF6C-55A1-51848895B39C}"/>
              </a:ext>
            </a:extLst>
          </p:cNvPr>
          <p:cNvSpPr/>
          <p:nvPr/>
        </p:nvSpPr>
        <p:spPr>
          <a:xfrm>
            <a:off x="839948" y="4126355"/>
            <a:ext cx="1147274" cy="99490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5130" name="Picture 10">
            <a:extLst>
              <a:ext uri="{FF2B5EF4-FFF2-40B4-BE49-F238E27FC236}">
                <a16:creationId xmlns:a16="http://schemas.microsoft.com/office/drawing/2014/main" id="{5B6C8DFA-1DD5-1AD3-5663-FC80EB83A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8" y="4224092"/>
            <a:ext cx="2042488" cy="209887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5B363B7E-5935-AA71-88B8-DDCE49C50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797" y="4236203"/>
            <a:ext cx="1757601" cy="212896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701C8E60-A19C-8A52-818E-FC9813661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667" y="4220603"/>
            <a:ext cx="2132127" cy="190824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219DF358-3C7A-8C6D-3219-A604A1F593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869" y="4247527"/>
            <a:ext cx="1563043" cy="1841694"/>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4EFC51E0-57A3-D294-A363-9A8689E9D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3109" y="4214253"/>
            <a:ext cx="1205809" cy="1908242"/>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a:extLst>
              <a:ext uri="{FF2B5EF4-FFF2-40B4-BE49-F238E27FC236}">
                <a16:creationId xmlns:a16="http://schemas.microsoft.com/office/drawing/2014/main" id="{73325F13-2FD5-7CAD-B942-867DB6FB9A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924"/>
          <a:stretch/>
        </p:blipFill>
        <p:spPr bwMode="auto">
          <a:xfrm>
            <a:off x="1722698" y="1759421"/>
            <a:ext cx="2344630" cy="1825342"/>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a:extLst>
              <a:ext uri="{FF2B5EF4-FFF2-40B4-BE49-F238E27FC236}">
                <a16:creationId xmlns:a16="http://schemas.microsoft.com/office/drawing/2014/main" id="{9A4886A7-0CCA-6FFF-F6AE-94411EC192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7279"/>
          <a:stretch/>
        </p:blipFill>
        <p:spPr bwMode="auto">
          <a:xfrm>
            <a:off x="4812067" y="1759421"/>
            <a:ext cx="2432029" cy="190824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78BABFCF-68D0-30D4-433A-15704AC68C6A}"/>
              </a:ext>
            </a:extLst>
          </p:cNvPr>
          <p:cNvSpPr txBox="1"/>
          <p:nvPr/>
        </p:nvSpPr>
        <p:spPr>
          <a:xfrm>
            <a:off x="274799" y="2390376"/>
            <a:ext cx="1431331" cy="646331"/>
          </a:xfrm>
          <a:prstGeom prst="rect">
            <a:avLst/>
          </a:prstGeom>
          <a:noFill/>
        </p:spPr>
        <p:txBody>
          <a:bodyPr wrap="square" rtlCol="0">
            <a:spAutoFit/>
          </a:bodyPr>
          <a:lstStyle/>
          <a:p>
            <a:pPr algn="r"/>
            <a:r>
              <a:rPr lang="en-US" sz="1800" b="1" dirty="0">
                <a:solidFill>
                  <a:srgbClr val="C00000"/>
                </a:solidFill>
              </a:rPr>
              <a:t>Data domination</a:t>
            </a:r>
          </a:p>
        </p:txBody>
      </p:sp>
      <p:sp>
        <p:nvSpPr>
          <p:cNvPr id="37" name="ZoneTexte 36">
            <a:extLst>
              <a:ext uri="{FF2B5EF4-FFF2-40B4-BE49-F238E27FC236}">
                <a16:creationId xmlns:a16="http://schemas.microsoft.com/office/drawing/2014/main" id="{8872F9AF-5E09-F534-25A7-CF12D6F4BD6C}"/>
              </a:ext>
            </a:extLst>
          </p:cNvPr>
          <p:cNvSpPr txBox="1"/>
          <p:nvPr/>
        </p:nvSpPr>
        <p:spPr>
          <a:xfrm>
            <a:off x="7242501" y="2390376"/>
            <a:ext cx="1329136" cy="646331"/>
          </a:xfrm>
          <a:prstGeom prst="rect">
            <a:avLst/>
          </a:prstGeom>
          <a:noFill/>
        </p:spPr>
        <p:txBody>
          <a:bodyPr wrap="square" rtlCol="0">
            <a:spAutoFit/>
          </a:bodyPr>
          <a:lstStyle/>
          <a:p>
            <a:r>
              <a:rPr lang="en-US" sz="1800" b="1" dirty="0">
                <a:solidFill>
                  <a:srgbClr val="008F00"/>
                </a:solidFill>
              </a:rPr>
              <a:t>Control domination</a:t>
            </a:r>
          </a:p>
        </p:txBody>
      </p:sp>
    </p:spTree>
    <p:extLst>
      <p:ext uri="{BB962C8B-B14F-4D97-AF65-F5344CB8AC3E}">
        <p14:creationId xmlns:p14="http://schemas.microsoft.com/office/powerpoint/2010/main" val="1980806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F5FAE4-B652-D0B1-563A-EC0BAA8E2993}"/>
              </a:ext>
            </a:extLst>
          </p:cNvPr>
          <p:cNvSpPr>
            <a:spLocks noGrp="1"/>
          </p:cNvSpPr>
          <p:nvPr>
            <p:ph type="title"/>
          </p:nvPr>
        </p:nvSpPr>
        <p:spPr/>
        <p:txBody>
          <a:bodyPr/>
          <a:lstStyle/>
          <a:p>
            <a:r>
              <a:rPr lang="en-US" dirty="0"/>
              <a:t>Handling multiple speculations</a:t>
            </a:r>
            <a:endParaRPr lang="fr-FR" dirty="0"/>
          </a:p>
        </p:txBody>
      </p:sp>
      <p:pic>
        <p:nvPicPr>
          <p:cNvPr id="3" name="Image 3" descr="Une image contenant texte, contrôleur, télécommande, couteau&#10;&#10;Description générée automatiquement">
            <a:extLst>
              <a:ext uri="{FF2B5EF4-FFF2-40B4-BE49-F238E27FC236}">
                <a16:creationId xmlns:a16="http://schemas.microsoft.com/office/drawing/2014/main" id="{EA0B89A3-CCFD-BC81-38AF-0A3A43F65594}"/>
              </a:ext>
            </a:extLst>
          </p:cNvPr>
          <p:cNvPicPr>
            <a:picLocks noChangeAspect="1"/>
          </p:cNvPicPr>
          <p:nvPr/>
        </p:nvPicPr>
        <p:blipFill>
          <a:blip r:embed="rId3"/>
          <a:stretch>
            <a:fillRect/>
          </a:stretch>
        </p:blipFill>
        <p:spPr>
          <a:xfrm>
            <a:off x="3787598" y="2295755"/>
            <a:ext cx="2649808" cy="2668379"/>
          </a:xfrm>
          <a:prstGeom prst="rect">
            <a:avLst/>
          </a:prstGeom>
        </p:spPr>
      </p:pic>
      <p:pic>
        <p:nvPicPr>
          <p:cNvPr id="9" name="Image 5">
            <a:extLst>
              <a:ext uri="{FF2B5EF4-FFF2-40B4-BE49-F238E27FC236}">
                <a16:creationId xmlns:a16="http://schemas.microsoft.com/office/drawing/2014/main" id="{44698491-F327-B761-EBC6-B60DE9B2646C}"/>
              </a:ext>
            </a:extLst>
          </p:cNvPr>
          <p:cNvPicPr>
            <a:picLocks noChangeAspect="1"/>
          </p:cNvPicPr>
          <p:nvPr/>
        </p:nvPicPr>
        <p:blipFill>
          <a:blip r:embed="rId4"/>
          <a:stretch>
            <a:fillRect/>
          </a:stretch>
        </p:blipFill>
        <p:spPr>
          <a:xfrm>
            <a:off x="673885" y="2431642"/>
            <a:ext cx="1811306" cy="3183418"/>
          </a:xfrm>
          <a:prstGeom prst="rect">
            <a:avLst/>
          </a:prstGeom>
        </p:spPr>
      </p:pic>
      <p:pic>
        <p:nvPicPr>
          <p:cNvPr id="10" name="Image 5" descr="Une image contenant texte, couteau, arme&#10;&#10;Description générée automatiquement">
            <a:extLst>
              <a:ext uri="{FF2B5EF4-FFF2-40B4-BE49-F238E27FC236}">
                <a16:creationId xmlns:a16="http://schemas.microsoft.com/office/drawing/2014/main" id="{416E2DF1-EBBE-3543-F6EB-038E9F723115}"/>
              </a:ext>
            </a:extLst>
          </p:cNvPr>
          <p:cNvPicPr>
            <a:picLocks noChangeAspect="1"/>
          </p:cNvPicPr>
          <p:nvPr/>
        </p:nvPicPr>
        <p:blipFill>
          <a:blip r:embed="rId5"/>
          <a:stretch>
            <a:fillRect/>
          </a:stretch>
        </p:blipFill>
        <p:spPr>
          <a:xfrm>
            <a:off x="3764805" y="2293530"/>
            <a:ext cx="2670717" cy="2696258"/>
          </a:xfrm>
          <a:prstGeom prst="rect">
            <a:avLst/>
          </a:prstGeom>
        </p:spPr>
      </p:pic>
      <p:pic>
        <p:nvPicPr>
          <p:cNvPr id="11" name="Image 7">
            <a:extLst>
              <a:ext uri="{FF2B5EF4-FFF2-40B4-BE49-F238E27FC236}">
                <a16:creationId xmlns:a16="http://schemas.microsoft.com/office/drawing/2014/main" id="{61C727C9-5656-D6BE-D4AB-C907FE23592F}"/>
              </a:ext>
            </a:extLst>
          </p:cNvPr>
          <p:cNvPicPr>
            <a:picLocks noChangeAspect="1"/>
          </p:cNvPicPr>
          <p:nvPr/>
        </p:nvPicPr>
        <p:blipFill>
          <a:blip r:embed="rId6"/>
          <a:stretch>
            <a:fillRect/>
          </a:stretch>
        </p:blipFill>
        <p:spPr>
          <a:xfrm>
            <a:off x="3750086" y="2248987"/>
            <a:ext cx="4803388" cy="2755529"/>
          </a:xfrm>
          <a:prstGeom prst="rect">
            <a:avLst/>
          </a:prstGeom>
        </p:spPr>
      </p:pic>
      <p:pic>
        <p:nvPicPr>
          <p:cNvPr id="12" name="Image 5">
            <a:extLst>
              <a:ext uri="{FF2B5EF4-FFF2-40B4-BE49-F238E27FC236}">
                <a16:creationId xmlns:a16="http://schemas.microsoft.com/office/drawing/2014/main" id="{7F3DFC90-A9EB-231E-F7EF-0DB18208E8B6}"/>
              </a:ext>
            </a:extLst>
          </p:cNvPr>
          <p:cNvPicPr>
            <a:picLocks noChangeAspect="1"/>
          </p:cNvPicPr>
          <p:nvPr/>
        </p:nvPicPr>
        <p:blipFill>
          <a:blip r:embed="rId7"/>
          <a:stretch>
            <a:fillRect/>
          </a:stretch>
        </p:blipFill>
        <p:spPr>
          <a:xfrm>
            <a:off x="3107435" y="2231435"/>
            <a:ext cx="5472461" cy="3027389"/>
          </a:xfrm>
          <a:prstGeom prst="rect">
            <a:avLst/>
          </a:prstGeom>
        </p:spPr>
      </p:pic>
      <p:grpSp>
        <p:nvGrpSpPr>
          <p:cNvPr id="4" name="Groupe 3">
            <a:extLst>
              <a:ext uri="{FF2B5EF4-FFF2-40B4-BE49-F238E27FC236}">
                <a16:creationId xmlns:a16="http://schemas.microsoft.com/office/drawing/2014/main" id="{2EC42867-606F-97C5-201B-14D99F96695D}"/>
              </a:ext>
            </a:extLst>
          </p:cNvPr>
          <p:cNvGrpSpPr/>
          <p:nvPr/>
        </p:nvGrpSpPr>
        <p:grpSpPr>
          <a:xfrm>
            <a:off x="3607665" y="4434462"/>
            <a:ext cx="4407844" cy="1960954"/>
            <a:chOff x="3480070" y="4221803"/>
            <a:chExt cx="4407844" cy="1960954"/>
          </a:xfrm>
        </p:grpSpPr>
        <p:cxnSp>
          <p:nvCxnSpPr>
            <p:cNvPr id="13" name="Connecteur droit avec flèche 12">
              <a:extLst>
                <a:ext uri="{FF2B5EF4-FFF2-40B4-BE49-F238E27FC236}">
                  <a16:creationId xmlns:a16="http://schemas.microsoft.com/office/drawing/2014/main" id="{3D53B1D2-C6BB-EA99-D47E-0D667853838A}"/>
                </a:ext>
              </a:extLst>
            </p:cNvPr>
            <p:cNvCxnSpPr/>
            <p:nvPr/>
          </p:nvCxnSpPr>
          <p:spPr>
            <a:xfrm flipH="1" flipV="1">
              <a:off x="3480070" y="4556192"/>
              <a:ext cx="742950" cy="980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58590476-63CD-DE97-9FED-42190CBFF1C5}"/>
                </a:ext>
              </a:extLst>
            </p:cNvPr>
            <p:cNvCxnSpPr>
              <a:cxnSpLocks/>
            </p:cNvCxnSpPr>
            <p:nvPr/>
          </p:nvCxnSpPr>
          <p:spPr>
            <a:xfrm flipH="1" flipV="1">
              <a:off x="3887415" y="4574431"/>
              <a:ext cx="347765" cy="973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538B8672-0013-6A6F-C378-7355CDBC6B1D}"/>
                </a:ext>
              </a:extLst>
            </p:cNvPr>
            <p:cNvCxnSpPr>
              <a:cxnSpLocks/>
            </p:cNvCxnSpPr>
            <p:nvPr/>
          </p:nvCxnSpPr>
          <p:spPr>
            <a:xfrm flipV="1">
              <a:off x="4375013" y="4562272"/>
              <a:ext cx="327092" cy="96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C5E1F49A-1DF7-3A66-08A9-27E2BF4575B6}"/>
                </a:ext>
              </a:extLst>
            </p:cNvPr>
            <p:cNvCxnSpPr>
              <a:cxnSpLocks/>
            </p:cNvCxnSpPr>
            <p:nvPr/>
          </p:nvCxnSpPr>
          <p:spPr>
            <a:xfrm flipV="1">
              <a:off x="4527009" y="4221803"/>
              <a:ext cx="3360905" cy="1290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7DA340CB-16FF-31AF-090A-3841F0494867}"/>
                </a:ext>
              </a:extLst>
            </p:cNvPr>
            <p:cNvSpPr txBox="1"/>
            <p:nvPr/>
          </p:nvSpPr>
          <p:spPr>
            <a:xfrm>
              <a:off x="3814611" y="5559509"/>
              <a:ext cx="2057399"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FR" sz="1800"/>
                <a:t>Retour sur un autre état qui existe déjà</a:t>
              </a:r>
            </a:p>
          </p:txBody>
        </p:sp>
      </p:grpSp>
      <p:pic>
        <p:nvPicPr>
          <p:cNvPr id="18" name="Image 5">
            <a:extLst>
              <a:ext uri="{FF2B5EF4-FFF2-40B4-BE49-F238E27FC236}">
                <a16:creationId xmlns:a16="http://schemas.microsoft.com/office/drawing/2014/main" id="{B7FEC147-DFF5-B5EC-ED73-A11BDE8DF900}"/>
              </a:ext>
            </a:extLst>
          </p:cNvPr>
          <p:cNvPicPr>
            <a:picLocks noChangeAspect="1"/>
          </p:cNvPicPr>
          <p:nvPr/>
        </p:nvPicPr>
        <p:blipFill>
          <a:blip r:embed="rId8"/>
          <a:stretch>
            <a:fillRect/>
          </a:stretch>
        </p:blipFill>
        <p:spPr>
          <a:xfrm>
            <a:off x="3123610" y="2275098"/>
            <a:ext cx="5340039" cy="3798743"/>
          </a:xfrm>
          <a:prstGeom prst="rect">
            <a:avLst/>
          </a:prstGeom>
        </p:spPr>
      </p:pic>
      <p:pic>
        <p:nvPicPr>
          <p:cNvPr id="19" name="Image 5">
            <a:extLst>
              <a:ext uri="{FF2B5EF4-FFF2-40B4-BE49-F238E27FC236}">
                <a16:creationId xmlns:a16="http://schemas.microsoft.com/office/drawing/2014/main" id="{3A98E505-B862-F9F3-DC21-DE3267F48886}"/>
              </a:ext>
            </a:extLst>
          </p:cNvPr>
          <p:cNvPicPr>
            <a:picLocks noChangeAspect="1"/>
          </p:cNvPicPr>
          <p:nvPr/>
        </p:nvPicPr>
        <p:blipFill>
          <a:blip r:embed="rId9"/>
          <a:stretch>
            <a:fillRect/>
          </a:stretch>
        </p:blipFill>
        <p:spPr>
          <a:xfrm>
            <a:off x="3127273" y="2264107"/>
            <a:ext cx="5367918" cy="3812682"/>
          </a:xfrm>
          <a:prstGeom prst="rect">
            <a:avLst/>
          </a:prstGeom>
        </p:spPr>
      </p:pic>
      <p:pic>
        <p:nvPicPr>
          <p:cNvPr id="20" name="Image 3">
            <a:extLst>
              <a:ext uri="{FF2B5EF4-FFF2-40B4-BE49-F238E27FC236}">
                <a16:creationId xmlns:a16="http://schemas.microsoft.com/office/drawing/2014/main" id="{AD72957F-6CC6-08FA-EA16-CA7F27E9D320}"/>
              </a:ext>
            </a:extLst>
          </p:cNvPr>
          <p:cNvPicPr>
            <a:picLocks noChangeAspect="1"/>
          </p:cNvPicPr>
          <p:nvPr/>
        </p:nvPicPr>
        <p:blipFill>
          <a:blip r:embed="rId10"/>
          <a:stretch>
            <a:fillRect/>
          </a:stretch>
        </p:blipFill>
        <p:spPr>
          <a:xfrm>
            <a:off x="3103773" y="2221932"/>
            <a:ext cx="5472461" cy="3889347"/>
          </a:xfrm>
          <a:prstGeom prst="rect">
            <a:avLst/>
          </a:prstGeom>
        </p:spPr>
      </p:pic>
      <p:sp>
        <p:nvSpPr>
          <p:cNvPr id="21" name="Espace réservé du contenu 1">
            <a:extLst>
              <a:ext uri="{FF2B5EF4-FFF2-40B4-BE49-F238E27FC236}">
                <a16:creationId xmlns:a16="http://schemas.microsoft.com/office/drawing/2014/main" id="{5ED73BAA-3ACE-348A-80FF-3E295DE9A4B0}"/>
              </a:ext>
            </a:extLst>
          </p:cNvPr>
          <p:cNvSpPr txBox="1">
            <a:spLocks/>
          </p:cNvSpPr>
          <p:nvPr/>
        </p:nvSpPr>
        <p:spPr>
          <a:xfrm>
            <a:off x="609599" y="1458686"/>
            <a:ext cx="8112033" cy="4819877"/>
          </a:xfrm>
          <a:prstGeom prst="rect">
            <a:avLst/>
          </a:prstGeom>
        </p:spPr>
        <p:txBody>
          <a:bodyPr/>
          <a:lstStyle>
            <a:lvl1pPr marL="342900" indent="-342900" algn="l" defTabSz="457200" rtl="0" eaLnBrk="0" fontAlgn="base" hangingPunct="0">
              <a:spcBef>
                <a:spcPct val="20000"/>
              </a:spcBef>
              <a:spcAft>
                <a:spcPct val="0"/>
              </a:spcAft>
              <a:buClr>
                <a:srgbClr val="FF6600"/>
              </a:buClr>
              <a:buFont typeface="Wingdings" charset="2"/>
              <a:buChar char="§"/>
              <a:defRPr sz="2400" b="0" kern="1200">
                <a:solidFill>
                  <a:srgbClr val="336699"/>
                </a:solidFill>
                <a:latin typeface="+mn-lt"/>
                <a:ea typeface="ＭＳ Ｐゴシック" charset="0"/>
                <a:cs typeface="Arial"/>
              </a:defRPr>
            </a:lvl1pPr>
            <a:lvl2pPr marL="742950" indent="-285750" algn="l" defTabSz="457200" rtl="0" eaLnBrk="0" fontAlgn="base" hangingPunct="0">
              <a:spcBef>
                <a:spcPct val="20000"/>
              </a:spcBef>
              <a:spcAft>
                <a:spcPct val="0"/>
              </a:spcAft>
              <a:buSzPct val="100000"/>
              <a:buFont typeface="Arial" charset="0"/>
              <a:buChar char="•"/>
              <a:defRPr sz="2400" kern="1200">
                <a:solidFill>
                  <a:schemeClr val="tx1"/>
                </a:solidFill>
                <a:latin typeface="+mn-lt"/>
                <a:ea typeface="ＭＳ Ｐゴシック" charset="0"/>
                <a:cs typeface="Arial"/>
              </a:defRPr>
            </a:lvl2pPr>
            <a:lvl3pPr marL="1143000" indent="-228600" algn="l" defTabSz="457200" rtl="0" eaLnBrk="0" fontAlgn="base" hangingPunct="0">
              <a:spcBef>
                <a:spcPct val="20000"/>
              </a:spcBef>
              <a:spcAft>
                <a:spcPct val="0"/>
              </a:spcAft>
              <a:buClr>
                <a:srgbClr val="FF6600"/>
              </a:buClr>
              <a:buSzPct val="80000"/>
              <a:buFont typeface="Arial" charset="0"/>
              <a:buChar char="•"/>
              <a:defRPr sz="2000" kern="1200">
                <a:solidFill>
                  <a:schemeClr val="tx1"/>
                </a:solidFill>
                <a:latin typeface="+mn-lt"/>
                <a:ea typeface="ＭＳ Ｐゴシック" charset="0"/>
                <a:cs typeface="Arial"/>
              </a:defRPr>
            </a:lvl3pPr>
            <a:lvl4pPr marL="1600200" indent="-228600" algn="l" defTabSz="457200" rtl="0" eaLnBrk="0" fontAlgn="base" hangingPunct="0">
              <a:spcBef>
                <a:spcPct val="20000"/>
              </a:spcBef>
              <a:spcAft>
                <a:spcPct val="0"/>
              </a:spcAft>
              <a:buSzPct val="80000"/>
              <a:buFont typeface="Wingdings" charset="2"/>
              <a:buChar char="§"/>
              <a:defRPr sz="1800" kern="1200">
                <a:solidFill>
                  <a:schemeClr val="tx1"/>
                </a:solidFill>
                <a:latin typeface="+mn-lt"/>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1800" i="1" kern="1200">
                <a:solidFill>
                  <a:schemeClr val="tx1"/>
                </a:solidFill>
                <a:latin typeface="+mn-lt"/>
                <a:ea typeface="ＭＳ Ｐゴシック" charset="0"/>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For a control-dominated double speculation</a:t>
            </a:r>
          </a:p>
        </p:txBody>
      </p:sp>
    </p:spTree>
    <p:extLst>
      <p:ext uri="{BB962C8B-B14F-4D97-AF65-F5344CB8AC3E}">
        <p14:creationId xmlns:p14="http://schemas.microsoft.com/office/powerpoint/2010/main" val="33230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3135-EBA5-CB40-A646-959DA064208B}"/>
              </a:ext>
            </a:extLst>
          </p:cNvPr>
          <p:cNvSpPr>
            <a:spLocks noGrp="1"/>
          </p:cNvSpPr>
          <p:nvPr>
            <p:ph type="title"/>
          </p:nvPr>
        </p:nvSpPr>
        <p:spPr/>
        <p:txBody>
          <a:bodyPr/>
          <a:lstStyle/>
          <a:p>
            <a:r>
              <a:rPr lang="en-US" dirty="0"/>
              <a:t>High Level Synthesis</a:t>
            </a:r>
          </a:p>
        </p:txBody>
      </p:sp>
      <p:sp>
        <p:nvSpPr>
          <p:cNvPr id="3" name="Espace réservé du contenu 2">
            <a:extLst>
              <a:ext uri="{FF2B5EF4-FFF2-40B4-BE49-F238E27FC236}">
                <a16:creationId xmlns:a16="http://schemas.microsoft.com/office/drawing/2014/main" id="{540B42DC-08FC-EA4E-BD88-315D35D8D686}"/>
              </a:ext>
            </a:extLst>
          </p:cNvPr>
          <p:cNvSpPr>
            <a:spLocks noGrp="1"/>
          </p:cNvSpPr>
          <p:nvPr>
            <p:ph idx="1"/>
          </p:nvPr>
        </p:nvSpPr>
        <p:spPr>
          <a:xfrm>
            <a:off x="491065" y="1360221"/>
            <a:ext cx="8229600" cy="4728437"/>
          </a:xfrm>
        </p:spPr>
        <p:txBody>
          <a:bodyPr/>
          <a:lstStyle/>
          <a:p>
            <a:r>
              <a:rPr lang="en-US" dirty="0"/>
              <a:t>From C to digital circuit/hardware accelerators</a:t>
            </a:r>
          </a:p>
        </p:txBody>
      </p:sp>
      <p:sp>
        <p:nvSpPr>
          <p:cNvPr id="6" name="Espace réservé du numéro de diapositive 5">
            <a:extLst>
              <a:ext uri="{FF2B5EF4-FFF2-40B4-BE49-F238E27FC236}">
                <a16:creationId xmlns:a16="http://schemas.microsoft.com/office/drawing/2014/main" id="{6F9C1B4C-CFDC-7F4C-93CA-36E8838CF9BE}"/>
              </a:ext>
            </a:extLst>
          </p:cNvPr>
          <p:cNvSpPr>
            <a:spLocks noGrp="1"/>
          </p:cNvSpPr>
          <p:nvPr>
            <p:ph type="sldNum" sz="quarter" idx="12"/>
          </p:nvPr>
        </p:nvSpPr>
        <p:spPr/>
        <p:txBody>
          <a:bodyPr/>
          <a:lstStyle/>
          <a:p>
            <a:pPr>
              <a:defRPr/>
            </a:pPr>
            <a:fld id="{DBD9ECEC-04D6-3843-88DC-A7C45AC16B9C}" type="slidenum">
              <a:rPr lang="fr-FR" altLang="fr-FR" smtClean="0"/>
              <a:pPr>
                <a:defRPr/>
              </a:pPr>
              <a:t>5</a:t>
            </a:fld>
            <a:endParaRPr lang="fr-FR" altLang="fr-FR"/>
          </a:p>
        </p:txBody>
      </p:sp>
      <p:sp>
        <p:nvSpPr>
          <p:cNvPr id="7" name="Rectangle 6">
            <a:extLst>
              <a:ext uri="{FF2B5EF4-FFF2-40B4-BE49-F238E27FC236}">
                <a16:creationId xmlns:a16="http://schemas.microsoft.com/office/drawing/2014/main" id="{44EB7F9A-B3EB-984D-9195-ED502FB67A7D}"/>
              </a:ext>
            </a:extLst>
          </p:cNvPr>
          <p:cNvSpPr/>
          <p:nvPr/>
        </p:nvSpPr>
        <p:spPr>
          <a:xfrm>
            <a:off x="2732490" y="2148766"/>
            <a:ext cx="2815453" cy="923330"/>
          </a:xfrm>
          <a:prstGeom prst="rect">
            <a:avLst/>
          </a:prstGeom>
        </p:spPr>
        <p:txBody>
          <a:bodyPr wrap="square">
            <a:spAutoFit/>
          </a:bodyPr>
          <a:lstStyle/>
          <a:p>
            <a:r>
              <a:rPr lang="fr-FR" sz="1800" b="1" dirty="0">
                <a:solidFill>
                  <a:srgbClr val="7F0055"/>
                </a:solidFill>
                <a:latin typeface="Courier New" panose="02070309020205020404" pitchFamily="49" charset="0"/>
                <a:cs typeface="Courier New" panose="02070309020205020404" pitchFamily="49" charset="0"/>
              </a:rPr>
              <a:t>for</a:t>
            </a:r>
            <a:r>
              <a:rPr lang="fr-FR" sz="1800" b="1" dirty="0">
                <a:latin typeface="Courier New" panose="02070309020205020404" pitchFamily="49" charset="0"/>
                <a:cs typeface="Courier New" panose="02070309020205020404" pitchFamily="49" charset="0"/>
              </a:rPr>
              <a:t>(i=0;i&lt;</a:t>
            </a:r>
            <a:r>
              <a:rPr lang="fr-FR" sz="1800" b="1" dirty="0" err="1">
                <a:latin typeface="Courier New" panose="02070309020205020404" pitchFamily="49" charset="0"/>
                <a:cs typeface="Courier New" panose="02070309020205020404" pitchFamily="49" charset="0"/>
              </a:rPr>
              <a:t>N;i</a:t>
            </a:r>
            <a:r>
              <a:rPr lang="fr-FR" sz="1800" b="1" dirty="0">
                <a:latin typeface="Courier New" panose="02070309020205020404" pitchFamily="49" charset="0"/>
                <a:cs typeface="Courier New" panose="02070309020205020404" pitchFamily="49" charset="0"/>
              </a:rPr>
              <a:t>++) {</a:t>
            </a:r>
          </a:p>
          <a:p>
            <a:r>
              <a:rPr lang="fr-FR" sz="1800" b="1" dirty="0">
                <a:solidFill>
                  <a:srgbClr val="7F0055"/>
                </a:solidFill>
                <a:latin typeface="Courier New" panose="02070309020205020404" pitchFamily="49" charset="0"/>
                <a:cs typeface="Courier New" panose="02070309020205020404" pitchFamily="49" charset="0"/>
              </a:rPr>
              <a:t>	</a:t>
            </a:r>
            <a:r>
              <a:rPr lang="fr-FR" sz="1800" b="1" dirty="0">
                <a:latin typeface="Courier New" panose="02070309020205020404" pitchFamily="49" charset="0"/>
                <a:cs typeface="Courier New" panose="02070309020205020404" pitchFamily="49" charset="0"/>
              </a:rPr>
              <a:t>x = x + y[i];</a:t>
            </a:r>
          </a:p>
          <a:p>
            <a:r>
              <a:rPr lang="fr-FR" sz="1800" b="1" dirty="0">
                <a:latin typeface="Courier New" panose="02070309020205020404" pitchFamily="49" charset="0"/>
                <a:cs typeface="Courier New" panose="02070309020205020404" pitchFamily="49" charset="0"/>
              </a:rPr>
              <a:t>}</a:t>
            </a:r>
          </a:p>
        </p:txBody>
      </p:sp>
      <p:sp>
        <p:nvSpPr>
          <p:cNvPr id="8" name="Flèche vers le bas 7">
            <a:extLst>
              <a:ext uri="{FF2B5EF4-FFF2-40B4-BE49-F238E27FC236}">
                <a16:creationId xmlns:a16="http://schemas.microsoft.com/office/drawing/2014/main" id="{05656800-9916-9C4B-A680-E0FE1882842C}"/>
              </a:ext>
            </a:extLst>
          </p:cNvPr>
          <p:cNvSpPr/>
          <p:nvPr/>
        </p:nvSpPr>
        <p:spPr>
          <a:xfrm rot="3088036">
            <a:off x="3149504" y="3252248"/>
            <a:ext cx="357352" cy="6621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e bas 8">
            <a:extLst>
              <a:ext uri="{FF2B5EF4-FFF2-40B4-BE49-F238E27FC236}">
                <a16:creationId xmlns:a16="http://schemas.microsoft.com/office/drawing/2014/main" id="{EBE2B03E-9C2A-5A46-8641-B4BF789F4BFA}"/>
              </a:ext>
            </a:extLst>
          </p:cNvPr>
          <p:cNvSpPr/>
          <p:nvPr/>
        </p:nvSpPr>
        <p:spPr>
          <a:xfrm rot="18709270">
            <a:off x="5003396" y="3252248"/>
            <a:ext cx="357352" cy="6621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 coins arrondis 50">
            <a:extLst>
              <a:ext uri="{FF2B5EF4-FFF2-40B4-BE49-F238E27FC236}">
                <a16:creationId xmlns:a16="http://schemas.microsoft.com/office/drawing/2014/main" id="{110B17FA-386F-E14B-8A5C-147BA5500D1A}"/>
              </a:ext>
            </a:extLst>
          </p:cNvPr>
          <p:cNvSpPr/>
          <p:nvPr/>
        </p:nvSpPr>
        <p:spPr>
          <a:xfrm>
            <a:off x="5883706" y="5516927"/>
            <a:ext cx="899399" cy="67678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t"/>
          <a:lstStyle/>
          <a:p>
            <a:pPr algn="ctr"/>
            <a:r>
              <a:rPr lang="fr-FR" sz="1600" dirty="0">
                <a:solidFill>
                  <a:schemeClr val="tx1"/>
                </a:solidFill>
              </a:rPr>
              <a:t>FSM</a:t>
            </a:r>
          </a:p>
        </p:txBody>
      </p:sp>
      <p:grpSp>
        <p:nvGrpSpPr>
          <p:cNvPr id="52" name="Groupe 51">
            <a:extLst>
              <a:ext uri="{FF2B5EF4-FFF2-40B4-BE49-F238E27FC236}">
                <a16:creationId xmlns:a16="http://schemas.microsoft.com/office/drawing/2014/main" id="{4E8C44D6-69A6-0F40-AF1D-033F1AE3DFAB}"/>
              </a:ext>
            </a:extLst>
          </p:cNvPr>
          <p:cNvGrpSpPr/>
          <p:nvPr/>
        </p:nvGrpSpPr>
        <p:grpSpPr>
          <a:xfrm>
            <a:off x="5990080" y="5925309"/>
            <a:ext cx="687977" cy="163349"/>
            <a:chOff x="5817326" y="5427553"/>
            <a:chExt cx="687977" cy="163349"/>
          </a:xfrm>
        </p:grpSpPr>
        <p:sp>
          <p:nvSpPr>
            <p:cNvPr id="53" name="Rectangle : coins arrondis 52">
              <a:extLst>
                <a:ext uri="{FF2B5EF4-FFF2-40B4-BE49-F238E27FC236}">
                  <a16:creationId xmlns:a16="http://schemas.microsoft.com/office/drawing/2014/main" id="{2D9E3043-32E4-F94A-9154-3C976C08C61C}"/>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600" dirty="0"/>
            </a:p>
          </p:txBody>
        </p:sp>
        <p:sp>
          <p:nvSpPr>
            <p:cNvPr id="54" name="Triangle 53">
              <a:extLst>
                <a:ext uri="{FF2B5EF4-FFF2-40B4-BE49-F238E27FC236}">
                  <a16:creationId xmlns:a16="http://schemas.microsoft.com/office/drawing/2014/main" id="{007C50D6-5D4C-1649-B576-FF867F50A903}"/>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70" name="Connecteur en angle 69">
            <a:extLst>
              <a:ext uri="{FF2B5EF4-FFF2-40B4-BE49-F238E27FC236}">
                <a16:creationId xmlns:a16="http://schemas.microsoft.com/office/drawing/2014/main" id="{BD866942-9044-4E4A-ABFB-D939A75CD427}"/>
              </a:ext>
            </a:extLst>
          </p:cNvPr>
          <p:cNvCxnSpPr>
            <a:cxnSpLocks/>
            <a:stCxn id="51" idx="1"/>
            <a:endCxn id="68" idx="2"/>
          </p:cNvCxnSpPr>
          <p:nvPr/>
        </p:nvCxnSpPr>
        <p:spPr>
          <a:xfrm rot="10800000">
            <a:off x="3145972" y="4688832"/>
            <a:ext cx="2737734" cy="1166487"/>
          </a:xfrm>
          <a:prstGeom prst="bentConnector2">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88" name="ZoneTexte 87">
            <a:extLst>
              <a:ext uri="{FF2B5EF4-FFF2-40B4-BE49-F238E27FC236}">
                <a16:creationId xmlns:a16="http://schemas.microsoft.com/office/drawing/2014/main" id="{CB89CD63-8611-C34B-A9F1-FECFB534C063}"/>
              </a:ext>
            </a:extLst>
          </p:cNvPr>
          <p:cNvSpPr txBox="1"/>
          <p:nvPr/>
        </p:nvSpPr>
        <p:spPr>
          <a:xfrm>
            <a:off x="1050357" y="3376720"/>
            <a:ext cx="2032001" cy="461665"/>
          </a:xfrm>
          <a:prstGeom prst="rect">
            <a:avLst/>
          </a:prstGeom>
          <a:noFill/>
        </p:spPr>
        <p:txBody>
          <a:bodyPr wrap="square" rtlCol="0">
            <a:spAutoFit/>
          </a:bodyPr>
          <a:lstStyle/>
          <a:p>
            <a:pPr algn="ctr"/>
            <a:r>
              <a:rPr lang="en-US" dirty="0"/>
              <a:t>Datapath</a:t>
            </a:r>
          </a:p>
        </p:txBody>
      </p:sp>
      <p:sp>
        <p:nvSpPr>
          <p:cNvPr id="89" name="ZoneTexte 88">
            <a:extLst>
              <a:ext uri="{FF2B5EF4-FFF2-40B4-BE49-F238E27FC236}">
                <a16:creationId xmlns:a16="http://schemas.microsoft.com/office/drawing/2014/main" id="{5A2A2744-B103-1E4C-9028-53B3713A5240}"/>
              </a:ext>
            </a:extLst>
          </p:cNvPr>
          <p:cNvSpPr txBox="1"/>
          <p:nvPr/>
        </p:nvSpPr>
        <p:spPr>
          <a:xfrm>
            <a:off x="5655732" y="3376720"/>
            <a:ext cx="1106585" cy="461665"/>
          </a:xfrm>
          <a:prstGeom prst="rect">
            <a:avLst/>
          </a:prstGeom>
          <a:noFill/>
        </p:spPr>
        <p:txBody>
          <a:bodyPr wrap="none" rtlCol="0">
            <a:spAutoFit/>
          </a:bodyPr>
          <a:lstStyle/>
          <a:p>
            <a:r>
              <a:rPr lang="en-US" dirty="0"/>
              <a:t>Control</a:t>
            </a:r>
          </a:p>
        </p:txBody>
      </p:sp>
      <p:grpSp>
        <p:nvGrpSpPr>
          <p:cNvPr id="43" name="Groupe 51">
            <a:extLst>
              <a:ext uri="{FF2B5EF4-FFF2-40B4-BE49-F238E27FC236}">
                <a16:creationId xmlns:a16="http://schemas.microsoft.com/office/drawing/2014/main" id="{2D6B08F0-A178-8341-8281-0FDC277EEFDF}"/>
              </a:ext>
            </a:extLst>
          </p:cNvPr>
          <p:cNvGrpSpPr/>
          <p:nvPr/>
        </p:nvGrpSpPr>
        <p:grpSpPr>
          <a:xfrm>
            <a:off x="1622279" y="5301419"/>
            <a:ext cx="687977" cy="223953"/>
            <a:chOff x="5817326" y="5427553"/>
            <a:chExt cx="687977" cy="223953"/>
          </a:xfrm>
        </p:grpSpPr>
        <p:sp>
          <p:nvSpPr>
            <p:cNvPr id="44" name="Rectangle : coins arrondis 52">
              <a:extLst>
                <a:ext uri="{FF2B5EF4-FFF2-40B4-BE49-F238E27FC236}">
                  <a16:creationId xmlns:a16="http://schemas.microsoft.com/office/drawing/2014/main" id="{786F95B0-2828-D74C-822F-FCC57BFA42BD}"/>
                </a:ext>
              </a:extLst>
            </p:cNvPr>
            <p:cNvSpPr/>
            <p:nvPr/>
          </p:nvSpPr>
          <p:spPr>
            <a:xfrm>
              <a:off x="5820668" y="5427553"/>
              <a:ext cx="684635" cy="223953"/>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r>
                <a:rPr lang="fr-FR" sz="1600" dirty="0">
                  <a:solidFill>
                    <a:sysClr val="windowText" lastClr="000000"/>
                  </a:solidFill>
                </a:rPr>
                <a:t>x</a:t>
              </a:r>
            </a:p>
          </p:txBody>
        </p:sp>
        <p:sp>
          <p:nvSpPr>
            <p:cNvPr id="46" name="Triangle 45">
              <a:extLst>
                <a:ext uri="{FF2B5EF4-FFF2-40B4-BE49-F238E27FC236}">
                  <a16:creationId xmlns:a16="http://schemas.microsoft.com/office/drawing/2014/main" id="{0AABDDE6-3EBC-ED4B-92AA-51EA39D08532}"/>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6" name="Or 15">
            <a:extLst>
              <a:ext uri="{FF2B5EF4-FFF2-40B4-BE49-F238E27FC236}">
                <a16:creationId xmlns:a16="http://schemas.microsoft.com/office/drawing/2014/main" id="{2D7D5064-8AAD-1541-86FD-2BAACA4D9700}"/>
              </a:ext>
            </a:extLst>
          </p:cNvPr>
          <p:cNvSpPr/>
          <p:nvPr/>
        </p:nvSpPr>
        <p:spPr>
          <a:xfrm>
            <a:off x="1829198" y="4693078"/>
            <a:ext cx="279780" cy="279780"/>
          </a:xfrm>
          <a:prstGeom prst="flowChartOr">
            <a:avLst/>
          </a:prstGeom>
          <a:solidFill>
            <a:srgbClr val="FF00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Connecteur en angle 18">
            <a:extLst>
              <a:ext uri="{FF2B5EF4-FFF2-40B4-BE49-F238E27FC236}">
                <a16:creationId xmlns:a16="http://schemas.microsoft.com/office/drawing/2014/main" id="{7714C149-A199-654E-9CCE-C9861F4636FB}"/>
              </a:ext>
            </a:extLst>
          </p:cNvPr>
          <p:cNvCxnSpPr>
            <a:cxnSpLocks/>
            <a:stCxn id="16" idx="4"/>
            <a:endCxn id="44" idx="0"/>
          </p:cNvCxnSpPr>
          <p:nvPr/>
        </p:nvCxnSpPr>
        <p:spPr>
          <a:xfrm rot="5400000">
            <a:off x="1804234" y="5136564"/>
            <a:ext cx="328561" cy="1149"/>
          </a:xfrm>
          <a:prstGeom prst="bentConnector3">
            <a:avLst>
              <a:gd name="adj1" fmla="val 50000"/>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6" name="Connecteur en angle 18">
            <a:extLst>
              <a:ext uri="{FF2B5EF4-FFF2-40B4-BE49-F238E27FC236}">
                <a16:creationId xmlns:a16="http://schemas.microsoft.com/office/drawing/2014/main" id="{E8763225-3416-5B4C-B8F7-D0BCAB2B77D5}"/>
              </a:ext>
            </a:extLst>
          </p:cNvPr>
          <p:cNvCxnSpPr>
            <a:cxnSpLocks/>
            <a:stCxn id="44" idx="2"/>
            <a:endCxn id="16" idx="1"/>
          </p:cNvCxnSpPr>
          <p:nvPr/>
        </p:nvCxnSpPr>
        <p:spPr>
          <a:xfrm rot="5400000" flipH="1">
            <a:off x="1523394" y="5080828"/>
            <a:ext cx="791321" cy="97768"/>
          </a:xfrm>
          <a:prstGeom prst="bentConnector5">
            <a:avLst>
              <a:gd name="adj1" fmla="val -28888"/>
              <a:gd name="adj2" fmla="val 583952"/>
              <a:gd name="adj3" fmla="val 128888"/>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57" name="Groupe 51">
            <a:extLst>
              <a:ext uri="{FF2B5EF4-FFF2-40B4-BE49-F238E27FC236}">
                <a16:creationId xmlns:a16="http://schemas.microsoft.com/office/drawing/2014/main" id="{23C6E7F5-635D-EA4A-86EF-3EDDA088CAD2}"/>
              </a:ext>
            </a:extLst>
          </p:cNvPr>
          <p:cNvGrpSpPr/>
          <p:nvPr/>
        </p:nvGrpSpPr>
        <p:grpSpPr>
          <a:xfrm>
            <a:off x="5979037" y="4860538"/>
            <a:ext cx="687977" cy="223953"/>
            <a:chOff x="5817326" y="5427553"/>
            <a:chExt cx="687977" cy="223953"/>
          </a:xfrm>
        </p:grpSpPr>
        <p:sp>
          <p:nvSpPr>
            <p:cNvPr id="58" name="Rectangle : coins arrondis 52">
              <a:extLst>
                <a:ext uri="{FF2B5EF4-FFF2-40B4-BE49-F238E27FC236}">
                  <a16:creationId xmlns:a16="http://schemas.microsoft.com/office/drawing/2014/main" id="{941B7818-F1AD-AD4D-B023-FBD6F3A17FF9}"/>
                </a:ext>
              </a:extLst>
            </p:cNvPr>
            <p:cNvSpPr/>
            <p:nvPr/>
          </p:nvSpPr>
          <p:spPr>
            <a:xfrm>
              <a:off x="5820668" y="5427553"/>
              <a:ext cx="684635" cy="223953"/>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r>
                <a:rPr lang="fr-FR" sz="1600" dirty="0">
                  <a:solidFill>
                    <a:sysClr val="windowText" lastClr="000000"/>
                  </a:solidFill>
                </a:rPr>
                <a:t>i</a:t>
              </a:r>
            </a:p>
          </p:txBody>
        </p:sp>
        <p:sp>
          <p:nvSpPr>
            <p:cNvPr id="60" name="Triangle 59">
              <a:extLst>
                <a:ext uri="{FF2B5EF4-FFF2-40B4-BE49-F238E27FC236}">
                  <a16:creationId xmlns:a16="http://schemas.microsoft.com/office/drawing/2014/main" id="{85648FD1-4566-EC46-B5AF-A90523A362F8}"/>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1" name="Or 60">
            <a:extLst>
              <a:ext uri="{FF2B5EF4-FFF2-40B4-BE49-F238E27FC236}">
                <a16:creationId xmlns:a16="http://schemas.microsoft.com/office/drawing/2014/main" id="{24F0CA1C-D4CA-904B-A057-79FEC9E08827}"/>
              </a:ext>
            </a:extLst>
          </p:cNvPr>
          <p:cNvSpPr/>
          <p:nvPr/>
        </p:nvSpPr>
        <p:spPr>
          <a:xfrm>
            <a:off x="6185956" y="4252197"/>
            <a:ext cx="279780" cy="279780"/>
          </a:xfrm>
          <a:prstGeom prst="flowChartOr">
            <a:avLst/>
          </a:prstGeom>
          <a:solidFill>
            <a:srgbClr val="FF00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Connecteur en angle 18">
            <a:extLst>
              <a:ext uri="{FF2B5EF4-FFF2-40B4-BE49-F238E27FC236}">
                <a16:creationId xmlns:a16="http://schemas.microsoft.com/office/drawing/2014/main" id="{92B213E9-460B-0640-9699-41D90D5CE808}"/>
              </a:ext>
            </a:extLst>
          </p:cNvPr>
          <p:cNvCxnSpPr>
            <a:cxnSpLocks/>
            <a:stCxn id="61" idx="4"/>
            <a:endCxn id="58" idx="0"/>
          </p:cNvCxnSpPr>
          <p:nvPr/>
        </p:nvCxnSpPr>
        <p:spPr>
          <a:xfrm rot="5400000">
            <a:off x="6160992" y="4695683"/>
            <a:ext cx="328561" cy="1149"/>
          </a:xfrm>
          <a:prstGeom prst="bentConnector3">
            <a:avLst>
              <a:gd name="adj1" fmla="val 50000"/>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3" name="Connecteur en angle 18">
            <a:extLst>
              <a:ext uri="{FF2B5EF4-FFF2-40B4-BE49-F238E27FC236}">
                <a16:creationId xmlns:a16="http://schemas.microsoft.com/office/drawing/2014/main" id="{212270D3-6DFA-2B4C-BB09-723522EF2049}"/>
              </a:ext>
            </a:extLst>
          </p:cNvPr>
          <p:cNvCxnSpPr>
            <a:cxnSpLocks/>
            <a:stCxn id="58" idx="2"/>
            <a:endCxn id="61" idx="1"/>
          </p:cNvCxnSpPr>
          <p:nvPr/>
        </p:nvCxnSpPr>
        <p:spPr>
          <a:xfrm rot="5400000" flipH="1">
            <a:off x="5880152" y="4639947"/>
            <a:ext cx="791321" cy="97768"/>
          </a:xfrm>
          <a:prstGeom prst="bentConnector5">
            <a:avLst>
              <a:gd name="adj1" fmla="val -28888"/>
              <a:gd name="adj2" fmla="val 583952"/>
              <a:gd name="adj3" fmla="val 128888"/>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4" name="Connecteur en angle 18">
            <a:extLst>
              <a:ext uri="{FF2B5EF4-FFF2-40B4-BE49-F238E27FC236}">
                <a16:creationId xmlns:a16="http://schemas.microsoft.com/office/drawing/2014/main" id="{3691CFA6-D58E-8B49-B96F-99322C7C3627}"/>
              </a:ext>
            </a:extLst>
          </p:cNvPr>
          <p:cNvCxnSpPr>
            <a:cxnSpLocks/>
            <a:stCxn id="37" idx="1"/>
            <a:endCxn id="61" idx="7"/>
          </p:cNvCxnSpPr>
          <p:nvPr/>
        </p:nvCxnSpPr>
        <p:spPr>
          <a:xfrm rot="10800000" flipV="1">
            <a:off x="6424763" y="4069218"/>
            <a:ext cx="130412" cy="223952"/>
          </a:xfrm>
          <a:prstGeom prst="bentConnector2">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7561195-BD3C-BD49-BD9F-23B7CB91D786}"/>
              </a:ext>
            </a:extLst>
          </p:cNvPr>
          <p:cNvSpPr txBox="1"/>
          <p:nvPr/>
        </p:nvSpPr>
        <p:spPr>
          <a:xfrm>
            <a:off x="6555175" y="3838385"/>
            <a:ext cx="340158" cy="461665"/>
          </a:xfrm>
          <a:prstGeom prst="rect">
            <a:avLst/>
          </a:prstGeom>
          <a:noFill/>
        </p:spPr>
        <p:txBody>
          <a:bodyPr wrap="none" rtlCol="0">
            <a:spAutoFit/>
          </a:bodyPr>
          <a:lstStyle/>
          <a:p>
            <a:r>
              <a:rPr lang="en-US" dirty="0"/>
              <a:t>1</a:t>
            </a:r>
          </a:p>
        </p:txBody>
      </p:sp>
      <p:sp>
        <p:nvSpPr>
          <p:cNvPr id="68" name="Rectangle 67">
            <a:extLst>
              <a:ext uri="{FF2B5EF4-FFF2-40B4-BE49-F238E27FC236}">
                <a16:creationId xmlns:a16="http://schemas.microsoft.com/office/drawing/2014/main" id="{17A8EC45-513F-8C43-9920-03B09E9AF01B}"/>
              </a:ext>
            </a:extLst>
          </p:cNvPr>
          <p:cNvSpPr/>
          <p:nvPr/>
        </p:nvSpPr>
        <p:spPr>
          <a:xfrm>
            <a:off x="2590801" y="4293170"/>
            <a:ext cx="1110342" cy="395661"/>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RAM</a:t>
            </a:r>
          </a:p>
        </p:txBody>
      </p:sp>
      <p:cxnSp>
        <p:nvCxnSpPr>
          <p:cNvPr id="73" name="Connecteur en angle 18">
            <a:extLst>
              <a:ext uri="{FF2B5EF4-FFF2-40B4-BE49-F238E27FC236}">
                <a16:creationId xmlns:a16="http://schemas.microsoft.com/office/drawing/2014/main" id="{BE80EFD7-4C28-EF49-8E19-610EE8E426D6}"/>
              </a:ext>
            </a:extLst>
          </p:cNvPr>
          <p:cNvCxnSpPr>
            <a:cxnSpLocks/>
            <a:stCxn id="58" idx="2"/>
            <a:endCxn id="68" idx="3"/>
          </p:cNvCxnSpPr>
          <p:nvPr/>
        </p:nvCxnSpPr>
        <p:spPr>
          <a:xfrm rot="5400000" flipH="1">
            <a:off x="4716175" y="3475969"/>
            <a:ext cx="593490" cy="2623554"/>
          </a:xfrm>
          <a:prstGeom prst="bentConnector4">
            <a:avLst>
              <a:gd name="adj1" fmla="val -38518"/>
              <a:gd name="adj2" fmla="val 56524"/>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76" name="Connecteur en angle 18">
            <a:extLst>
              <a:ext uri="{FF2B5EF4-FFF2-40B4-BE49-F238E27FC236}">
                <a16:creationId xmlns:a16="http://schemas.microsoft.com/office/drawing/2014/main" id="{1C773BA8-5C12-5D49-8566-A773CF97AFAE}"/>
              </a:ext>
            </a:extLst>
          </p:cNvPr>
          <p:cNvCxnSpPr>
            <a:cxnSpLocks/>
            <a:stCxn id="68" idx="1"/>
            <a:endCxn id="16" idx="7"/>
          </p:cNvCxnSpPr>
          <p:nvPr/>
        </p:nvCxnSpPr>
        <p:spPr>
          <a:xfrm rot="10800000" flipV="1">
            <a:off x="2068005" y="4491001"/>
            <a:ext cx="522796" cy="243050"/>
          </a:xfrm>
          <a:prstGeom prst="bentConnector2">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80" name="Connecteur en angle 69">
            <a:extLst>
              <a:ext uri="{FF2B5EF4-FFF2-40B4-BE49-F238E27FC236}">
                <a16:creationId xmlns:a16="http://schemas.microsoft.com/office/drawing/2014/main" id="{5D46CA98-D7D6-0641-A19C-CAA408D7B521}"/>
              </a:ext>
            </a:extLst>
          </p:cNvPr>
          <p:cNvCxnSpPr>
            <a:cxnSpLocks/>
            <a:stCxn id="51" idx="1"/>
            <a:endCxn id="44" idx="3"/>
          </p:cNvCxnSpPr>
          <p:nvPr/>
        </p:nvCxnSpPr>
        <p:spPr>
          <a:xfrm rot="10800000">
            <a:off x="2310256" y="5413396"/>
            <a:ext cx="3573450" cy="441922"/>
          </a:xfrm>
          <a:prstGeom prst="bentConnector3">
            <a:avLst>
              <a:gd name="adj1" fmla="val 76563"/>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97" name="Connecteur en angle 69">
            <a:extLst>
              <a:ext uri="{FF2B5EF4-FFF2-40B4-BE49-F238E27FC236}">
                <a16:creationId xmlns:a16="http://schemas.microsoft.com/office/drawing/2014/main" id="{97FF6BDC-B04F-DF48-A0D6-16F6B5FF18E8}"/>
              </a:ext>
            </a:extLst>
          </p:cNvPr>
          <p:cNvCxnSpPr>
            <a:cxnSpLocks/>
            <a:stCxn id="51" idx="1"/>
            <a:endCxn id="58" idx="3"/>
          </p:cNvCxnSpPr>
          <p:nvPr/>
        </p:nvCxnSpPr>
        <p:spPr>
          <a:xfrm rot="10800000" flipH="1">
            <a:off x="5883706" y="4972516"/>
            <a:ext cx="783308" cy="882803"/>
          </a:xfrm>
          <a:prstGeom prst="bentConnector5">
            <a:avLst>
              <a:gd name="adj1" fmla="val -29184"/>
              <a:gd name="adj2" fmla="val -56539"/>
              <a:gd name="adj3" fmla="val 129184"/>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9" name="Connecteur en angle 18">
            <a:extLst>
              <a:ext uri="{FF2B5EF4-FFF2-40B4-BE49-F238E27FC236}">
                <a16:creationId xmlns:a16="http://schemas.microsoft.com/office/drawing/2014/main" id="{A3CBCB04-E6E5-664C-8F9E-DCD2C7A015EC}"/>
              </a:ext>
            </a:extLst>
          </p:cNvPr>
          <p:cNvCxnSpPr>
            <a:cxnSpLocks/>
            <a:stCxn id="58" idx="2"/>
            <a:endCxn id="51" idx="0"/>
          </p:cNvCxnSpPr>
          <p:nvPr/>
        </p:nvCxnSpPr>
        <p:spPr>
          <a:xfrm rot="16200000" flipH="1">
            <a:off x="6112833" y="5296354"/>
            <a:ext cx="432436" cy="8709"/>
          </a:xfrm>
          <a:prstGeom prst="bentConnector3">
            <a:avLst>
              <a:gd name="adj1" fmla="val 50000"/>
            </a:avLst>
          </a:prstGeom>
          <a:ln w="3175">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1" name="Bulle rectangulaire à coins arrondis 40">
            <a:extLst>
              <a:ext uri="{FF2B5EF4-FFF2-40B4-BE49-F238E27FC236}">
                <a16:creationId xmlns:a16="http://schemas.microsoft.com/office/drawing/2014/main" id="{9FE5545F-09CC-BA45-A526-03B3B51CAF1D}"/>
              </a:ext>
            </a:extLst>
          </p:cNvPr>
          <p:cNvSpPr/>
          <p:nvPr/>
        </p:nvSpPr>
        <p:spPr>
          <a:xfrm>
            <a:off x="6933431" y="4148504"/>
            <a:ext cx="1191490" cy="540327"/>
          </a:xfrm>
          <a:prstGeom prst="wedgeRoundRectCallout">
            <a:avLst>
              <a:gd name="adj1" fmla="val -87758"/>
              <a:gd name="adj2" fmla="val 100681"/>
              <a:gd name="adj3" fmla="val 16667"/>
            </a:avLst>
          </a:prstGeom>
          <a:gradFill>
            <a:gsLst>
              <a:gs pos="0">
                <a:schemeClr val="accent1">
                  <a:lumMod val="20000"/>
                  <a:lumOff val="80000"/>
                </a:schemeClr>
              </a:gs>
              <a:gs pos="100000">
                <a:schemeClr val="bg1">
                  <a:lumMod val="95000"/>
                </a:schemeClr>
              </a:gs>
            </a:gsLs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tx1"/>
                </a:solidFill>
              </a:rPr>
              <a:t>Register </a:t>
            </a:r>
          </a:p>
          <a:p>
            <a:pPr algn="ctr"/>
            <a:r>
              <a:rPr lang="en-US" sz="1400" dirty="0">
                <a:solidFill>
                  <a:schemeClr val="tx1"/>
                </a:solidFill>
              </a:rPr>
              <a:t>(D flip-flop</a:t>
            </a:r>
            <a:r>
              <a:rPr lang="fr-FR" sz="1400" dirty="0">
                <a:solidFill>
                  <a:schemeClr val="tx1"/>
                </a:solidFill>
              </a:rPr>
              <a:t>)</a:t>
            </a:r>
          </a:p>
        </p:txBody>
      </p:sp>
      <p:cxnSp>
        <p:nvCxnSpPr>
          <p:cNvPr id="118" name="Straight Connector 117">
            <a:extLst>
              <a:ext uri="{FF2B5EF4-FFF2-40B4-BE49-F238E27FC236}">
                <a16:creationId xmlns:a16="http://schemas.microsoft.com/office/drawing/2014/main" id="{9C69D811-C20E-9249-A14F-349116DCD6D3}"/>
              </a:ext>
            </a:extLst>
          </p:cNvPr>
          <p:cNvCxnSpPr>
            <a:cxnSpLocks/>
          </p:cNvCxnSpPr>
          <p:nvPr/>
        </p:nvCxnSpPr>
        <p:spPr>
          <a:xfrm flipV="1">
            <a:off x="4255126" y="3237307"/>
            <a:ext cx="0" cy="3119043"/>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916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F5FAE4-B652-D0B1-563A-EC0BAA8E2993}"/>
              </a:ext>
            </a:extLst>
          </p:cNvPr>
          <p:cNvSpPr>
            <a:spLocks noGrp="1"/>
          </p:cNvSpPr>
          <p:nvPr>
            <p:ph type="title"/>
          </p:nvPr>
        </p:nvSpPr>
        <p:spPr/>
        <p:txBody>
          <a:bodyPr/>
          <a:lstStyle/>
          <a:p>
            <a:r>
              <a:rPr lang="fr-FR" dirty="0">
                <a:cs typeface="Calibri Light"/>
              </a:rPr>
              <a:t>Example – 3 </a:t>
            </a:r>
            <a:r>
              <a:rPr lang="fr-FR" dirty="0" err="1">
                <a:cs typeface="Calibri Light"/>
              </a:rPr>
              <a:t>deep</a:t>
            </a:r>
            <a:r>
              <a:rPr lang="fr-FR" dirty="0">
                <a:cs typeface="Calibri Light"/>
              </a:rPr>
              <a:t> </a:t>
            </a:r>
            <a:r>
              <a:rPr lang="fr-FR" dirty="0" err="1">
                <a:cs typeface="Calibri Light"/>
              </a:rPr>
              <a:t>speculation</a:t>
            </a:r>
            <a:endParaRPr lang="fr-FR" dirty="0"/>
          </a:p>
        </p:txBody>
      </p:sp>
      <p:pic>
        <p:nvPicPr>
          <p:cNvPr id="6" name="Image 6">
            <a:extLst>
              <a:ext uri="{FF2B5EF4-FFF2-40B4-BE49-F238E27FC236}">
                <a16:creationId xmlns:a16="http://schemas.microsoft.com/office/drawing/2014/main" id="{6AF99B56-1DC3-6C15-4330-EA195D9243F6}"/>
              </a:ext>
            </a:extLst>
          </p:cNvPr>
          <p:cNvPicPr>
            <a:picLocks noChangeAspect="1"/>
          </p:cNvPicPr>
          <p:nvPr/>
        </p:nvPicPr>
        <p:blipFill>
          <a:blip r:embed="rId2"/>
          <a:stretch>
            <a:fillRect/>
          </a:stretch>
        </p:blipFill>
        <p:spPr>
          <a:xfrm>
            <a:off x="339634" y="1755149"/>
            <a:ext cx="1640019" cy="4198169"/>
          </a:xfrm>
          <a:prstGeom prst="rect">
            <a:avLst/>
          </a:prstGeom>
        </p:spPr>
      </p:pic>
      <p:pic>
        <p:nvPicPr>
          <p:cNvPr id="3" name="Image 3">
            <a:extLst>
              <a:ext uri="{FF2B5EF4-FFF2-40B4-BE49-F238E27FC236}">
                <a16:creationId xmlns:a16="http://schemas.microsoft.com/office/drawing/2014/main" id="{ACFDBEDF-E44C-E592-6C42-C2A1AF707623}"/>
              </a:ext>
            </a:extLst>
          </p:cNvPr>
          <p:cNvPicPr>
            <a:picLocks noChangeAspect="1"/>
          </p:cNvPicPr>
          <p:nvPr/>
        </p:nvPicPr>
        <p:blipFill>
          <a:blip r:embed="rId3"/>
          <a:stretch>
            <a:fillRect/>
          </a:stretch>
        </p:blipFill>
        <p:spPr>
          <a:xfrm>
            <a:off x="2422026" y="1150054"/>
            <a:ext cx="6296671" cy="5707946"/>
          </a:xfrm>
          <a:prstGeom prst="rect">
            <a:avLst/>
          </a:prstGeom>
        </p:spPr>
      </p:pic>
    </p:spTree>
    <p:extLst>
      <p:ext uri="{BB962C8B-B14F-4D97-AF65-F5344CB8AC3E}">
        <p14:creationId xmlns:p14="http://schemas.microsoft.com/office/powerpoint/2010/main" val="1726276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C2E5C78-1893-D676-54B8-605C035DB94F}"/>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97D30237-6A59-234B-88BF-FA4F56147369}"/>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A0A00C94-A8DB-D64A-48E0-675CCD37E0A5}"/>
              </a:ext>
            </a:extLst>
          </p:cNvPr>
          <p:cNvSpPr>
            <a:spLocks noGrp="1"/>
          </p:cNvSpPr>
          <p:nvPr>
            <p:ph type="sldNum" sz="quarter" idx="16"/>
          </p:nvPr>
        </p:nvSpPr>
        <p:spPr/>
        <p:txBody>
          <a:bodyPr/>
          <a:lstStyle/>
          <a:p>
            <a:pPr>
              <a:defRPr/>
            </a:pPr>
            <a:fld id="{76278404-3A45-144A-B4CB-24634C9936A8}" type="slidenum">
              <a:rPr lang="fr-FR" altLang="fr-FR" smtClean="0"/>
              <a:pPr>
                <a:defRPr/>
              </a:pPr>
              <a:t>51</a:t>
            </a:fld>
            <a:endParaRPr lang="fr-FR" altLang="fr-FR"/>
          </a:p>
        </p:txBody>
      </p:sp>
      <p:sp>
        <p:nvSpPr>
          <p:cNvPr id="7" name="Titre 6">
            <a:extLst>
              <a:ext uri="{FF2B5EF4-FFF2-40B4-BE49-F238E27FC236}">
                <a16:creationId xmlns:a16="http://schemas.microsoft.com/office/drawing/2014/main" id="{9524390C-7C41-9D66-C22C-8A2BD1BD6CB3}"/>
              </a:ext>
            </a:extLst>
          </p:cNvPr>
          <p:cNvSpPr>
            <a:spLocks noGrp="1"/>
          </p:cNvSpPr>
          <p:nvPr>
            <p:ph type="title"/>
          </p:nvPr>
        </p:nvSpPr>
        <p:spPr/>
        <p:txBody>
          <a:bodyPr/>
          <a:lstStyle/>
          <a:p>
            <a:r>
              <a:rPr lang="en-US" sz="3200" dirty="0"/>
              <a:t>IDG from mini RISC-V ISA model</a:t>
            </a:r>
          </a:p>
        </p:txBody>
      </p:sp>
      <p:pic>
        <p:nvPicPr>
          <p:cNvPr id="8" name="Image 7">
            <a:extLst>
              <a:ext uri="{FF2B5EF4-FFF2-40B4-BE49-F238E27FC236}">
                <a16:creationId xmlns:a16="http://schemas.microsoft.com/office/drawing/2014/main" id="{A938A863-C32F-E835-1B12-F66F24BB533D}"/>
              </a:ext>
            </a:extLst>
          </p:cNvPr>
          <p:cNvPicPr>
            <a:picLocks noChangeAspect="1"/>
          </p:cNvPicPr>
          <p:nvPr/>
        </p:nvPicPr>
        <p:blipFill>
          <a:blip r:embed="rId2"/>
          <a:stretch>
            <a:fillRect/>
          </a:stretch>
        </p:blipFill>
        <p:spPr>
          <a:xfrm>
            <a:off x="595574" y="1346441"/>
            <a:ext cx="7543891" cy="4366950"/>
          </a:xfrm>
          <a:prstGeom prst="rect">
            <a:avLst/>
          </a:prstGeom>
        </p:spPr>
      </p:pic>
      <p:sp>
        <p:nvSpPr>
          <p:cNvPr id="9" name="ZoneTexte 8">
            <a:extLst>
              <a:ext uri="{FF2B5EF4-FFF2-40B4-BE49-F238E27FC236}">
                <a16:creationId xmlns:a16="http://schemas.microsoft.com/office/drawing/2014/main" id="{C0897203-3321-8E3F-59AE-BF9EC9769344}"/>
              </a:ext>
            </a:extLst>
          </p:cNvPr>
          <p:cNvSpPr txBox="1"/>
          <p:nvPr/>
        </p:nvSpPr>
        <p:spPr>
          <a:xfrm>
            <a:off x="1302833" y="5804038"/>
            <a:ext cx="6303200" cy="461665"/>
          </a:xfrm>
          <a:prstGeom prst="rect">
            <a:avLst/>
          </a:prstGeom>
          <a:noFill/>
        </p:spPr>
        <p:txBody>
          <a:bodyPr wrap="none" rtlCol="0">
            <a:spAutoFit/>
          </a:bodyPr>
          <a:lstStyle/>
          <a:p>
            <a:r>
              <a:rPr lang="en-US" dirty="0"/>
              <a:t>62 binary gamma nodes → 4.10</a:t>
            </a:r>
            <a:r>
              <a:rPr lang="en-US" baseline="30000" dirty="0"/>
              <a:t>28</a:t>
            </a:r>
            <a:r>
              <a:rPr lang="en-US" dirty="0"/>
              <a:t>. configurations</a:t>
            </a:r>
          </a:p>
        </p:txBody>
      </p:sp>
    </p:spTree>
    <p:extLst>
      <p:ext uri="{BB962C8B-B14F-4D97-AF65-F5344CB8AC3E}">
        <p14:creationId xmlns:p14="http://schemas.microsoft.com/office/powerpoint/2010/main" val="3114707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B012A9-4F37-2FE0-9A19-F21BA74A872B}"/>
              </a:ext>
            </a:extLst>
          </p:cNvPr>
          <p:cNvSpPr>
            <a:spLocks noGrp="1"/>
          </p:cNvSpPr>
          <p:nvPr>
            <p:ph sz="half" idx="1"/>
          </p:nvPr>
        </p:nvSpPr>
        <p:spPr>
          <a:xfrm>
            <a:off x="457200" y="1306286"/>
            <a:ext cx="7841848" cy="4819877"/>
          </a:xfrm>
        </p:spPr>
        <p:txBody>
          <a:bodyPr/>
          <a:lstStyle/>
          <a:p>
            <a:r>
              <a:rPr lang="en-US" dirty="0"/>
              <a:t>Expose hardware reuse through factorization </a:t>
            </a:r>
          </a:p>
          <a:p>
            <a:endParaRPr lang="en-US" dirty="0"/>
          </a:p>
          <a:p>
            <a:endParaRPr lang="en-US" dirty="0"/>
          </a:p>
          <a:p>
            <a:endParaRPr lang="en-US" dirty="0"/>
          </a:p>
          <a:p>
            <a:endParaRPr lang="en-US" dirty="0"/>
          </a:p>
          <a:p>
            <a:endParaRPr lang="en-US" dirty="0"/>
          </a:p>
          <a:p>
            <a:endParaRPr lang="en-US" dirty="0"/>
          </a:p>
          <a:p>
            <a:endParaRPr lang="en-US" dirty="0"/>
          </a:p>
          <a:p>
            <a:r>
              <a:rPr lang="en-US" dirty="0"/>
              <a:t>Tends to increase the number of gamma nodes</a:t>
            </a:r>
          </a:p>
        </p:txBody>
      </p:sp>
      <p:sp>
        <p:nvSpPr>
          <p:cNvPr id="4" name="Espace réservé de la date 3">
            <a:extLst>
              <a:ext uri="{FF2B5EF4-FFF2-40B4-BE49-F238E27FC236}">
                <a16:creationId xmlns:a16="http://schemas.microsoft.com/office/drawing/2014/main" id="{7D8BD179-FC4A-7DAA-E419-BC8EACAD5D05}"/>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2388A5C1-D535-47C8-DE80-8A2401E7B9F3}"/>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EC91C82C-E4CE-258A-F2CC-A597B993B2D9}"/>
              </a:ext>
            </a:extLst>
          </p:cNvPr>
          <p:cNvSpPr>
            <a:spLocks noGrp="1"/>
          </p:cNvSpPr>
          <p:nvPr>
            <p:ph type="sldNum" sz="quarter" idx="16"/>
          </p:nvPr>
        </p:nvSpPr>
        <p:spPr/>
        <p:txBody>
          <a:bodyPr/>
          <a:lstStyle/>
          <a:p>
            <a:pPr>
              <a:defRPr/>
            </a:pPr>
            <a:fld id="{76278404-3A45-144A-B4CB-24634C9936A8}" type="slidenum">
              <a:rPr lang="fr-FR" altLang="fr-FR" smtClean="0"/>
              <a:pPr>
                <a:defRPr/>
              </a:pPr>
              <a:t>52</a:t>
            </a:fld>
            <a:endParaRPr lang="fr-FR" altLang="fr-FR"/>
          </a:p>
        </p:txBody>
      </p:sp>
      <p:sp>
        <p:nvSpPr>
          <p:cNvPr id="7" name="Titre 6">
            <a:extLst>
              <a:ext uri="{FF2B5EF4-FFF2-40B4-BE49-F238E27FC236}">
                <a16:creationId xmlns:a16="http://schemas.microsoft.com/office/drawing/2014/main" id="{81749A32-DBCE-9190-AA63-3F3CF54036AD}"/>
              </a:ext>
            </a:extLst>
          </p:cNvPr>
          <p:cNvSpPr>
            <a:spLocks noGrp="1"/>
          </p:cNvSpPr>
          <p:nvPr>
            <p:ph type="title"/>
          </p:nvPr>
        </p:nvSpPr>
        <p:spPr/>
        <p:txBody>
          <a:bodyPr/>
          <a:lstStyle/>
          <a:p>
            <a:r>
              <a:rPr lang="en-US" sz="3200" dirty="0"/>
              <a:t>Gamma factorization</a:t>
            </a:r>
          </a:p>
        </p:txBody>
      </p:sp>
      <p:pic>
        <p:nvPicPr>
          <p:cNvPr id="8" name="Image 7">
            <a:extLst>
              <a:ext uri="{FF2B5EF4-FFF2-40B4-BE49-F238E27FC236}">
                <a16:creationId xmlns:a16="http://schemas.microsoft.com/office/drawing/2014/main" id="{2EC56437-1C8E-B69E-C87B-04989FE4E6F2}"/>
              </a:ext>
            </a:extLst>
          </p:cNvPr>
          <p:cNvPicPr>
            <a:picLocks noChangeAspect="1"/>
          </p:cNvPicPr>
          <p:nvPr/>
        </p:nvPicPr>
        <p:blipFill rotWithShape="1">
          <a:blip r:embed="rId2"/>
          <a:srcRect r="51432"/>
          <a:stretch/>
        </p:blipFill>
        <p:spPr>
          <a:xfrm>
            <a:off x="213466" y="2128350"/>
            <a:ext cx="2843256" cy="2123286"/>
          </a:xfrm>
          <a:prstGeom prst="rect">
            <a:avLst/>
          </a:prstGeom>
        </p:spPr>
      </p:pic>
      <p:pic>
        <p:nvPicPr>
          <p:cNvPr id="9" name="Image 8">
            <a:extLst>
              <a:ext uri="{FF2B5EF4-FFF2-40B4-BE49-F238E27FC236}">
                <a16:creationId xmlns:a16="http://schemas.microsoft.com/office/drawing/2014/main" id="{2CDC1518-9F01-A982-62E0-E0F0A1324B05}"/>
              </a:ext>
            </a:extLst>
          </p:cNvPr>
          <p:cNvPicPr>
            <a:picLocks noChangeAspect="1"/>
          </p:cNvPicPr>
          <p:nvPr/>
        </p:nvPicPr>
        <p:blipFill rotWithShape="1">
          <a:blip r:embed="rId2"/>
          <a:srcRect l="55839"/>
          <a:stretch/>
        </p:blipFill>
        <p:spPr>
          <a:xfrm>
            <a:off x="6432297" y="2086493"/>
            <a:ext cx="2694496" cy="2212990"/>
          </a:xfrm>
          <a:prstGeom prst="rect">
            <a:avLst/>
          </a:prstGeom>
        </p:spPr>
      </p:pic>
      <p:pic>
        <p:nvPicPr>
          <p:cNvPr id="10242" name="Picture 2">
            <a:extLst>
              <a:ext uri="{FF2B5EF4-FFF2-40B4-BE49-F238E27FC236}">
                <a16:creationId xmlns:a16="http://schemas.microsoft.com/office/drawing/2014/main" id="{3344F20F-F154-EF64-0D5D-EF4564053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218" y="2038646"/>
            <a:ext cx="2667997" cy="2212990"/>
          </a:xfrm>
          <a:prstGeom prst="rect">
            <a:avLst/>
          </a:prstGeom>
          <a:noFill/>
          <a:extLst>
            <a:ext uri="{909E8E84-426E-40DD-AFC4-6F175D3DCCD1}">
              <a14:hiddenFill xmlns:a14="http://schemas.microsoft.com/office/drawing/2010/main">
                <a:solidFill>
                  <a:srgbClr val="FFFFFF"/>
                </a:solidFill>
              </a14:hiddenFill>
            </a:ext>
          </a:extLst>
        </p:spPr>
      </p:pic>
      <p:sp>
        <p:nvSpPr>
          <p:cNvPr id="15" name="Forme libre 14">
            <a:extLst>
              <a:ext uri="{FF2B5EF4-FFF2-40B4-BE49-F238E27FC236}">
                <a16:creationId xmlns:a16="http://schemas.microsoft.com/office/drawing/2014/main" id="{819BCC59-9B45-E669-7148-3439A66F4ADA}"/>
              </a:ext>
            </a:extLst>
          </p:cNvPr>
          <p:cNvSpPr/>
          <p:nvPr/>
        </p:nvSpPr>
        <p:spPr>
          <a:xfrm>
            <a:off x="2471351" y="3880022"/>
            <a:ext cx="939114" cy="255373"/>
          </a:xfrm>
          <a:custGeom>
            <a:avLst/>
            <a:gdLst>
              <a:gd name="connsiteX0" fmla="*/ 0 w 939114"/>
              <a:gd name="connsiteY0" fmla="*/ 0 h 387300"/>
              <a:gd name="connsiteX1" fmla="*/ 444844 w 939114"/>
              <a:gd name="connsiteY1" fmla="*/ 387178 h 387300"/>
              <a:gd name="connsiteX2" fmla="*/ 939114 w 939114"/>
              <a:gd name="connsiteY2" fmla="*/ 32951 h 387300"/>
            </a:gdLst>
            <a:ahLst/>
            <a:cxnLst>
              <a:cxn ang="0">
                <a:pos x="connsiteX0" y="connsiteY0"/>
              </a:cxn>
              <a:cxn ang="0">
                <a:pos x="connsiteX1" y="connsiteY1"/>
              </a:cxn>
              <a:cxn ang="0">
                <a:pos x="connsiteX2" y="connsiteY2"/>
              </a:cxn>
            </a:cxnLst>
            <a:rect l="l" t="t" r="r" b="b"/>
            <a:pathLst>
              <a:path w="939114" h="387300">
                <a:moveTo>
                  <a:pt x="0" y="0"/>
                </a:moveTo>
                <a:cubicBezTo>
                  <a:pt x="144162" y="190843"/>
                  <a:pt x="288325" y="381686"/>
                  <a:pt x="444844" y="387178"/>
                </a:cubicBezTo>
                <a:cubicBezTo>
                  <a:pt x="601363" y="392670"/>
                  <a:pt x="770238" y="212810"/>
                  <a:pt x="939114" y="32951"/>
                </a:cubicBezTo>
              </a:path>
            </a:pathLst>
          </a:cu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 name="Forme libre 16">
            <a:extLst>
              <a:ext uri="{FF2B5EF4-FFF2-40B4-BE49-F238E27FC236}">
                <a16:creationId xmlns:a16="http://schemas.microsoft.com/office/drawing/2014/main" id="{4D9E9C32-C394-E815-4FA0-B05BF1340710}"/>
              </a:ext>
            </a:extLst>
          </p:cNvPr>
          <p:cNvSpPr/>
          <p:nvPr/>
        </p:nvSpPr>
        <p:spPr>
          <a:xfrm>
            <a:off x="5561658" y="3588537"/>
            <a:ext cx="939114" cy="255373"/>
          </a:xfrm>
          <a:custGeom>
            <a:avLst/>
            <a:gdLst>
              <a:gd name="connsiteX0" fmla="*/ 0 w 939114"/>
              <a:gd name="connsiteY0" fmla="*/ 0 h 387300"/>
              <a:gd name="connsiteX1" fmla="*/ 444844 w 939114"/>
              <a:gd name="connsiteY1" fmla="*/ 387178 h 387300"/>
              <a:gd name="connsiteX2" fmla="*/ 939114 w 939114"/>
              <a:gd name="connsiteY2" fmla="*/ 32951 h 387300"/>
            </a:gdLst>
            <a:ahLst/>
            <a:cxnLst>
              <a:cxn ang="0">
                <a:pos x="connsiteX0" y="connsiteY0"/>
              </a:cxn>
              <a:cxn ang="0">
                <a:pos x="connsiteX1" y="connsiteY1"/>
              </a:cxn>
              <a:cxn ang="0">
                <a:pos x="connsiteX2" y="connsiteY2"/>
              </a:cxn>
            </a:cxnLst>
            <a:rect l="l" t="t" r="r" b="b"/>
            <a:pathLst>
              <a:path w="939114" h="387300">
                <a:moveTo>
                  <a:pt x="0" y="0"/>
                </a:moveTo>
                <a:cubicBezTo>
                  <a:pt x="144162" y="190843"/>
                  <a:pt x="288325" y="381686"/>
                  <a:pt x="444844" y="387178"/>
                </a:cubicBezTo>
                <a:cubicBezTo>
                  <a:pt x="601363" y="392670"/>
                  <a:pt x="770238" y="212810"/>
                  <a:pt x="939114" y="32951"/>
                </a:cubicBezTo>
              </a:path>
            </a:pathLst>
          </a:cu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8828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C2E5C78-1893-D676-54B8-605C035DB94F}"/>
              </a:ext>
            </a:extLst>
          </p:cNvPr>
          <p:cNvSpPr>
            <a:spLocks noGrp="1"/>
          </p:cNvSpPr>
          <p:nvPr>
            <p:ph type="dt" sz="half" idx="14"/>
          </p:nvPr>
        </p:nvSpPr>
        <p:spPr/>
        <p:txBody>
          <a:bodyPr/>
          <a:lstStyle/>
          <a:p>
            <a:pPr>
              <a:defRPr/>
            </a:pPr>
            <a:fld id="{A715C740-3DF7-4A4D-8A75-3544D1C1567A}"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97D30237-6A59-234B-88BF-FA4F56147369}"/>
              </a:ext>
            </a:extLst>
          </p:cNvPr>
          <p:cNvSpPr>
            <a:spLocks noGrp="1"/>
          </p:cNvSpPr>
          <p:nvPr>
            <p:ph type="ftr" sz="quarter" idx="15"/>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A0A00C94-A8DB-D64A-48E0-675CCD37E0A5}"/>
              </a:ext>
            </a:extLst>
          </p:cNvPr>
          <p:cNvSpPr>
            <a:spLocks noGrp="1"/>
          </p:cNvSpPr>
          <p:nvPr>
            <p:ph type="sldNum" sz="quarter" idx="16"/>
          </p:nvPr>
        </p:nvSpPr>
        <p:spPr/>
        <p:txBody>
          <a:bodyPr/>
          <a:lstStyle/>
          <a:p>
            <a:pPr>
              <a:defRPr/>
            </a:pPr>
            <a:fld id="{76278404-3A45-144A-B4CB-24634C9936A8}" type="slidenum">
              <a:rPr lang="fr-FR" altLang="fr-FR" smtClean="0"/>
              <a:pPr>
                <a:defRPr/>
              </a:pPr>
              <a:t>53</a:t>
            </a:fld>
            <a:endParaRPr lang="fr-FR" altLang="fr-FR"/>
          </a:p>
        </p:txBody>
      </p:sp>
      <p:sp>
        <p:nvSpPr>
          <p:cNvPr id="7" name="Titre 6">
            <a:extLst>
              <a:ext uri="{FF2B5EF4-FFF2-40B4-BE49-F238E27FC236}">
                <a16:creationId xmlns:a16="http://schemas.microsoft.com/office/drawing/2014/main" id="{9524390C-7C41-9D66-C22C-8A2BD1BD6CB3}"/>
              </a:ext>
            </a:extLst>
          </p:cNvPr>
          <p:cNvSpPr>
            <a:spLocks noGrp="1"/>
          </p:cNvSpPr>
          <p:nvPr>
            <p:ph type="title"/>
          </p:nvPr>
        </p:nvSpPr>
        <p:spPr/>
        <p:txBody>
          <a:bodyPr/>
          <a:lstStyle/>
          <a:p>
            <a:r>
              <a:rPr lang="en-US" sz="3200" dirty="0"/>
              <a:t>IDG from mini RISC-V ISA model</a:t>
            </a:r>
          </a:p>
        </p:txBody>
      </p:sp>
      <p:sp>
        <p:nvSpPr>
          <p:cNvPr id="9" name="ZoneTexte 8">
            <a:extLst>
              <a:ext uri="{FF2B5EF4-FFF2-40B4-BE49-F238E27FC236}">
                <a16:creationId xmlns:a16="http://schemas.microsoft.com/office/drawing/2014/main" id="{C0897203-3321-8E3F-59AE-BF9EC9769344}"/>
              </a:ext>
            </a:extLst>
          </p:cNvPr>
          <p:cNvSpPr txBox="1"/>
          <p:nvPr/>
        </p:nvSpPr>
        <p:spPr>
          <a:xfrm>
            <a:off x="1801273" y="5867421"/>
            <a:ext cx="5259773" cy="461665"/>
          </a:xfrm>
          <a:prstGeom prst="rect">
            <a:avLst/>
          </a:prstGeom>
          <a:noFill/>
        </p:spPr>
        <p:txBody>
          <a:bodyPr wrap="none" rtlCol="0">
            <a:spAutoFit/>
          </a:bodyPr>
          <a:lstStyle/>
          <a:p>
            <a:r>
              <a:rPr lang="en-US" dirty="0"/>
              <a:t>6 gamma nodes → 2.10</a:t>
            </a:r>
            <a:r>
              <a:rPr lang="en-US" baseline="30000" dirty="0"/>
              <a:t>3</a:t>
            </a:r>
            <a:r>
              <a:rPr lang="en-US" dirty="0"/>
              <a:t>. configurations</a:t>
            </a:r>
          </a:p>
        </p:txBody>
      </p:sp>
      <p:pic>
        <p:nvPicPr>
          <p:cNvPr id="2" name="Image 1">
            <a:extLst>
              <a:ext uri="{FF2B5EF4-FFF2-40B4-BE49-F238E27FC236}">
                <a16:creationId xmlns:a16="http://schemas.microsoft.com/office/drawing/2014/main" id="{7FF0853E-B225-F01B-86FF-4AF46332A299}"/>
              </a:ext>
            </a:extLst>
          </p:cNvPr>
          <p:cNvPicPr>
            <a:picLocks noChangeAspect="1"/>
          </p:cNvPicPr>
          <p:nvPr/>
        </p:nvPicPr>
        <p:blipFill>
          <a:blip r:embed="rId2"/>
          <a:stretch>
            <a:fillRect/>
          </a:stretch>
        </p:blipFill>
        <p:spPr>
          <a:xfrm>
            <a:off x="2059107" y="1187135"/>
            <a:ext cx="4179461" cy="4653023"/>
          </a:xfrm>
          <a:prstGeom prst="rect">
            <a:avLst/>
          </a:prstGeom>
        </p:spPr>
      </p:pic>
    </p:spTree>
    <p:extLst>
      <p:ext uri="{BB962C8B-B14F-4D97-AF65-F5344CB8AC3E}">
        <p14:creationId xmlns:p14="http://schemas.microsoft.com/office/powerpoint/2010/main" val="1947241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7059FE2D-C84F-A84A-9DEC-0FCB89409A45}"/>
              </a:ext>
            </a:extLst>
          </p:cNvPr>
          <p:cNvSpPr/>
          <p:nvPr/>
        </p:nvSpPr>
        <p:spPr>
          <a:xfrm>
            <a:off x="118200" y="2196048"/>
            <a:ext cx="3827379" cy="3747180"/>
          </a:xfrm>
          <a:prstGeom prst="rect">
            <a:avLst/>
          </a:prstGeom>
        </p:spPr>
        <p:txBody>
          <a:bodyPr wrap="square">
            <a:spAutoFit/>
          </a:bodyPr>
          <a:lstStyle/>
          <a:p>
            <a:pPr>
              <a:spcBef>
                <a:spcPts val="149"/>
              </a:spcBef>
            </a:pPr>
            <a:r>
              <a:rPr lang="fr-FR" sz="1050" b="1" dirty="0">
                <a:solidFill>
                  <a:srgbClr val="7F0055"/>
                </a:solidFill>
                <a:latin typeface="Courier New" panose="02070309020205020404" pitchFamily="49" charset="0"/>
                <a:cs typeface="Courier New" panose="02070309020205020404" pitchFamily="49" charset="0"/>
              </a:rPr>
              <a:t>do</a:t>
            </a:r>
            <a:r>
              <a:rPr lang="fr-FR" sz="1050" b="1" dirty="0">
                <a:latin typeface="Courier New" panose="02070309020205020404" pitchFamily="49" charset="0"/>
                <a:cs typeface="Courier New" panose="02070309020205020404" pitchFamily="49" charset="0"/>
              </a:rPr>
              <a:t> {</a:t>
            </a:r>
          </a:p>
          <a:p>
            <a:pPr>
              <a:spcBef>
                <a:spcPts val="149"/>
              </a:spcBef>
              <a:spcAft>
                <a:spcPts val="448"/>
              </a:spcAft>
            </a:pPr>
            <a:r>
              <a:rPr lang="fr-FR" sz="1050" b="1" dirty="0">
                <a:solidFill>
                  <a:srgbClr val="7030A0"/>
                </a:solidFill>
                <a:latin typeface="Courier New" panose="02070309020205020404" pitchFamily="49" charset="0"/>
                <a:cs typeface="Courier New" panose="02070309020205020404" pitchFamily="49" charset="0"/>
              </a:rPr>
              <a:t>#</a:t>
            </a:r>
            <a:r>
              <a:rPr lang="fr-FR" sz="1050" b="1" dirty="0" err="1">
                <a:solidFill>
                  <a:srgbClr val="7030A0"/>
                </a:solidFill>
                <a:latin typeface="Courier New" panose="02070309020205020404" pitchFamily="49" charset="0"/>
                <a:cs typeface="Courier New" panose="02070309020205020404" pitchFamily="49" charset="0"/>
              </a:rPr>
              <a:t>pragma</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hls</a:t>
            </a:r>
            <a:r>
              <a:rPr lang="fr-FR" sz="1050" b="1" dirty="0">
                <a:latin typeface="Courier New" panose="02070309020205020404" pitchFamily="49" charset="0"/>
                <a:cs typeface="Courier New" panose="02070309020205020404" pitchFamily="49" charset="0"/>
              </a:rPr>
              <a:t> pipeline II=1</a:t>
            </a:r>
          </a:p>
          <a:p>
            <a:pPr>
              <a:spcBef>
                <a:spcPts val="149"/>
              </a:spcBef>
              <a:spcAft>
                <a:spcPts val="149"/>
              </a:spcAft>
            </a:pPr>
            <a:r>
              <a:rPr lang="fr-FR" sz="1050" b="1" dirty="0">
                <a:latin typeface="Courier New" panose="02070309020205020404" pitchFamily="49" charset="0"/>
                <a:cs typeface="Courier New" panose="02070309020205020404" pitchFamily="49" charset="0"/>
              </a:rPr>
              <a:t>    ctrl[</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C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a:t>
            </a:r>
            <a:r>
              <a:rPr lang="fr-FR" sz="1050" b="1" dirty="0">
                <a:solidFill>
                  <a:srgbClr val="FF0000"/>
                </a:solidFill>
                <a:latin typeface="Courier New" panose="02070309020205020404" pitchFamily="49" charset="0"/>
                <a:cs typeface="Courier New" panose="02070309020205020404" pitchFamily="49" charset="0"/>
              </a:rPr>
              <a:t>2</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S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a:t>
            </a:r>
            <a:r>
              <a:rPr lang="fr-FR" sz="1050" b="1" dirty="0">
                <a:solidFill>
                  <a:srgbClr val="FF0000"/>
                </a:solidFill>
                <a:latin typeface="Courier New" panose="02070309020205020404" pitchFamily="49" charset="0"/>
                <a:cs typeface="Courier New" panose="02070309020205020404" pitchFamily="49" charset="0"/>
              </a:rPr>
              <a:t>3</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F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H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    </a:t>
            </a:r>
          </a:p>
          <a:p>
            <a:pPr>
              <a:spcBef>
                <a:spcPts val="149"/>
              </a:spcBef>
              <a:spcAft>
                <a:spcPts val="149"/>
              </a:spcAft>
            </a:pPr>
            <a:endParaRPr lang="fr-FR" sz="8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solidFill>
                  <a:srgbClr val="FF0000"/>
                </a:solidFill>
                <a:latin typeface="Courier New" panose="02070309020205020404" pitchFamily="49" charset="0"/>
                <a:cs typeface="Courier New" panose="02070309020205020404" pitchFamily="49" charset="0"/>
              </a:rPr>
              <a:t>    </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a:solidFill>
                  <a:srgbClr val="7F0055"/>
                </a:solidFill>
                <a:latin typeface="Courier New" panose="02070309020205020404" pitchFamily="49" charset="0"/>
                <a:cs typeface="Courier New" panose="02070309020205020404" pitchFamily="49" charset="0"/>
              </a:rPr>
              <a:t> = </a:t>
            </a:r>
            <a:r>
              <a:rPr lang="fr-FR" sz="1050" b="1" dirty="0" err="1">
                <a:solidFill>
                  <a:srgbClr val="FF0000"/>
                </a:solidFill>
                <a:latin typeface="Courier New" panose="02070309020205020404" pitchFamily="49" charset="0"/>
                <a:cs typeface="Courier New" panose="02070309020205020404" pitchFamily="49" charset="0"/>
              </a:rPr>
              <a:t>nextState</a:t>
            </a:r>
            <a:r>
              <a:rPr lang="fr-FR" sz="1050" b="1" dirty="0">
                <a:latin typeface="Courier New" panose="02070309020205020404" pitchFamily="49" charset="0"/>
                <a:cs typeface="Courier New" panose="02070309020205020404" pitchFamily="49" charset="0"/>
              </a:rPr>
              <a:t>(</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err="1">
                <a:latin typeface="Courier New" panose="02070309020205020404" pitchFamily="49" charset="0"/>
                <a:cs typeface="Courier New" panose="02070309020205020404" pitchFamily="49" charset="0"/>
              </a:rPr>
              <a:t>,ctrl</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endParaRPr lang="fr-FR" sz="12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cs.rollback</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[t-4];</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x = </a:t>
            </a:r>
            <a:r>
              <a:rPr lang="fr-FR" sz="1050" b="1" dirty="0" err="1">
                <a:solidFill>
                  <a:srgbClr val="FF0000"/>
                </a:solidFill>
                <a:latin typeface="Courier New" panose="02070309020205020404" pitchFamily="49" charset="0"/>
                <a:cs typeface="Courier New" panose="02070309020205020404" pitchFamily="49" charset="0"/>
              </a:rPr>
              <a:t>cs.sel</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y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40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299"/>
              </a:spcBef>
              <a:spcAft>
                <a:spcPts val="598"/>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while</a:t>
            </a:r>
            <a:r>
              <a:rPr lang="fr-FR" sz="1050" b="1" dirty="0">
                <a:latin typeface="Courier New" panose="02070309020205020404" pitchFamily="49" charset="0"/>
                <a:cs typeface="Courier New" panose="02070309020205020404" pitchFamily="49" charset="0"/>
              </a:rPr>
              <a:t>(!(x &amp;&amp;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a:t>
            </a:r>
          </a:p>
        </p:txBody>
      </p:sp>
      <p:sp>
        <p:nvSpPr>
          <p:cNvPr id="2" name="Titre 1">
            <a:extLst>
              <a:ext uri="{FF2B5EF4-FFF2-40B4-BE49-F238E27FC236}">
                <a16:creationId xmlns:a16="http://schemas.microsoft.com/office/drawing/2014/main" id="{E5EB56BB-C98C-444B-B11C-9510A01F142D}"/>
              </a:ext>
            </a:extLst>
          </p:cNvPr>
          <p:cNvSpPr>
            <a:spLocks noGrp="1"/>
          </p:cNvSpPr>
          <p:nvPr>
            <p:ph type="title"/>
          </p:nvPr>
        </p:nvSpPr>
        <p:spPr/>
        <p:txBody>
          <a:bodyPr/>
          <a:lstStyle/>
          <a:p>
            <a:r>
              <a:rPr lang="fr-FR" dirty="0"/>
              <a:t>SLP as a source-to-source </a:t>
            </a:r>
            <a:r>
              <a:rPr lang="fr-FR" dirty="0" err="1"/>
              <a:t>transform</a:t>
            </a:r>
            <a:endParaRPr lang="fr-FR" dirty="0"/>
          </a:p>
        </p:txBody>
      </p:sp>
      <p:sp>
        <p:nvSpPr>
          <p:cNvPr id="3" name="Espace réservé du contenu 2">
            <a:extLst>
              <a:ext uri="{FF2B5EF4-FFF2-40B4-BE49-F238E27FC236}">
                <a16:creationId xmlns:a16="http://schemas.microsoft.com/office/drawing/2014/main" id="{44657A09-38EE-0347-98CE-DDECF967053F}"/>
              </a:ext>
            </a:extLst>
          </p:cNvPr>
          <p:cNvSpPr>
            <a:spLocks noGrp="1"/>
          </p:cNvSpPr>
          <p:nvPr>
            <p:ph idx="1"/>
          </p:nvPr>
        </p:nvSpPr>
        <p:spPr>
          <a:xfrm>
            <a:off x="309232" y="1285615"/>
            <a:ext cx="8557327" cy="1242838"/>
          </a:xfrm>
        </p:spPr>
        <p:txBody>
          <a:bodyPr/>
          <a:lstStyle/>
          <a:p>
            <a:r>
              <a:rPr lang="fr-FR" dirty="0"/>
              <a:t>Expose </a:t>
            </a:r>
            <a:r>
              <a:rPr lang="fr-FR" dirty="0" err="1"/>
              <a:t>dependance</a:t>
            </a:r>
            <a:r>
              <a:rPr lang="fr-FR" dirty="0"/>
              <a:t> distance in the source code </a:t>
            </a:r>
          </a:p>
        </p:txBody>
      </p:sp>
      <p:sp>
        <p:nvSpPr>
          <p:cNvPr id="6" name="Espace réservé du numéro de diapositive 5">
            <a:extLst>
              <a:ext uri="{FF2B5EF4-FFF2-40B4-BE49-F238E27FC236}">
                <a16:creationId xmlns:a16="http://schemas.microsoft.com/office/drawing/2014/main" id="{C1B373A1-2C66-9840-A7C7-E9CB7C535AB4}"/>
              </a:ext>
            </a:extLst>
          </p:cNvPr>
          <p:cNvSpPr>
            <a:spLocks noGrp="1"/>
          </p:cNvSpPr>
          <p:nvPr>
            <p:ph type="sldNum" sz="quarter" idx="12"/>
          </p:nvPr>
        </p:nvSpPr>
        <p:spPr/>
        <p:txBody>
          <a:bodyPr/>
          <a:lstStyle/>
          <a:p>
            <a:pPr>
              <a:defRPr/>
            </a:pPr>
            <a:fld id="{DBD9ECEC-04D6-3843-88DC-A7C45AC16B9C}" type="slidenum">
              <a:rPr lang="fr-FR" altLang="fr-FR" smtClean="0"/>
              <a:pPr>
                <a:defRPr/>
              </a:pPr>
              <a:t>54</a:t>
            </a:fld>
            <a:endParaRPr lang="fr-FR" altLang="fr-FR"/>
          </a:p>
        </p:txBody>
      </p:sp>
      <p:sp>
        <p:nvSpPr>
          <p:cNvPr id="99" name="Rectangle : coins arrondis 98">
            <a:extLst>
              <a:ext uri="{FF2B5EF4-FFF2-40B4-BE49-F238E27FC236}">
                <a16:creationId xmlns:a16="http://schemas.microsoft.com/office/drawing/2014/main" id="{B71A66CD-D888-1547-A013-DE4457E9FC34}"/>
              </a:ext>
            </a:extLst>
          </p:cNvPr>
          <p:cNvSpPr/>
          <p:nvPr/>
        </p:nvSpPr>
        <p:spPr>
          <a:xfrm>
            <a:off x="444642" y="2644149"/>
            <a:ext cx="3409627" cy="756303"/>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16" name="Groupe 115">
            <a:extLst>
              <a:ext uri="{FF2B5EF4-FFF2-40B4-BE49-F238E27FC236}">
                <a16:creationId xmlns:a16="http://schemas.microsoft.com/office/drawing/2014/main" id="{B6F2B73B-FB4C-BD43-A52A-C2CE15492910}"/>
              </a:ext>
            </a:extLst>
          </p:cNvPr>
          <p:cNvGrpSpPr/>
          <p:nvPr/>
        </p:nvGrpSpPr>
        <p:grpSpPr>
          <a:xfrm>
            <a:off x="3874869" y="2471046"/>
            <a:ext cx="2542974" cy="646331"/>
            <a:chOff x="6368122" y="3138515"/>
            <a:chExt cx="2542974" cy="646331"/>
          </a:xfrm>
        </p:grpSpPr>
        <p:sp>
          <p:nvSpPr>
            <p:cNvPr id="103" name="ZoneTexte 102">
              <a:extLst>
                <a:ext uri="{FF2B5EF4-FFF2-40B4-BE49-F238E27FC236}">
                  <a16:creationId xmlns:a16="http://schemas.microsoft.com/office/drawing/2014/main" id="{604F49F2-58CD-3C4A-BFF4-A7057874F068}"/>
                </a:ext>
              </a:extLst>
            </p:cNvPr>
            <p:cNvSpPr txBox="1"/>
            <p:nvPr/>
          </p:nvSpPr>
          <p:spPr>
            <a:xfrm>
              <a:off x="6368122" y="3138515"/>
              <a:ext cx="2542974" cy="646331"/>
            </a:xfrm>
            <a:prstGeom prst="rect">
              <a:avLst/>
            </a:prstGeom>
            <a:noFill/>
          </p:spPr>
          <p:txBody>
            <a:bodyPr wrap="square" rtlCol="0">
              <a:spAutoFit/>
            </a:bodyPr>
            <a:lstStyle/>
            <a:p>
              <a:r>
                <a:rPr lang="fr-FR" sz="1800" dirty="0"/>
                <a:t>     </a:t>
              </a:r>
              <a:r>
                <a:rPr lang="fr-FR" sz="1800" b="1" dirty="0" err="1">
                  <a:solidFill>
                    <a:srgbClr val="C00000"/>
                  </a:solidFill>
                </a:rPr>
                <a:t>datapath</a:t>
              </a:r>
              <a:r>
                <a:rPr lang="fr-FR" sz="1800" dirty="0"/>
                <a:t> </a:t>
              </a:r>
              <a:r>
                <a:rPr lang="fr-FR" sz="1800" dirty="0" err="1"/>
                <a:t>with</a:t>
              </a:r>
              <a:r>
                <a:rPr lang="fr-FR" sz="1800" dirty="0"/>
                <a:t> explicit pipeline </a:t>
              </a:r>
              <a:r>
                <a:rPr lang="fr-FR" sz="1800" dirty="0" err="1"/>
                <a:t>reuse</a:t>
              </a:r>
              <a:r>
                <a:rPr lang="fr-FR" sz="1800" dirty="0"/>
                <a:t> distance</a:t>
              </a:r>
            </a:p>
          </p:txBody>
        </p:sp>
        <p:sp>
          <p:nvSpPr>
            <p:cNvPr id="115" name="Ellipse 114">
              <a:extLst>
                <a:ext uri="{FF2B5EF4-FFF2-40B4-BE49-F238E27FC236}">
                  <a16:creationId xmlns:a16="http://schemas.microsoft.com/office/drawing/2014/main" id="{F5783C17-EBCA-D344-AA3D-93120D4A02CE}"/>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a:t>
              </a:r>
            </a:p>
          </p:txBody>
        </p:sp>
      </p:grpSp>
      <p:sp>
        <p:nvSpPr>
          <p:cNvPr id="100" name="Rectangle : coins arrondis 99">
            <a:extLst>
              <a:ext uri="{FF2B5EF4-FFF2-40B4-BE49-F238E27FC236}">
                <a16:creationId xmlns:a16="http://schemas.microsoft.com/office/drawing/2014/main" id="{C400FD75-081A-1A4C-BC9A-4E2AA60B6CB2}"/>
              </a:ext>
            </a:extLst>
          </p:cNvPr>
          <p:cNvSpPr/>
          <p:nvPr/>
        </p:nvSpPr>
        <p:spPr>
          <a:xfrm>
            <a:off x="444641" y="3865714"/>
            <a:ext cx="3409627" cy="756303"/>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Rectangle : coins arrondis 100">
            <a:extLst>
              <a:ext uri="{FF2B5EF4-FFF2-40B4-BE49-F238E27FC236}">
                <a16:creationId xmlns:a16="http://schemas.microsoft.com/office/drawing/2014/main" id="{E56AB76A-33AB-854B-8DEE-7C3C91CBA8AA}"/>
              </a:ext>
            </a:extLst>
          </p:cNvPr>
          <p:cNvSpPr/>
          <p:nvPr/>
        </p:nvSpPr>
        <p:spPr>
          <a:xfrm>
            <a:off x="490297" y="4646565"/>
            <a:ext cx="3409627" cy="807452"/>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8" name="Rectangle : coins arrondis 97">
            <a:extLst>
              <a:ext uri="{FF2B5EF4-FFF2-40B4-BE49-F238E27FC236}">
                <a16:creationId xmlns:a16="http://schemas.microsoft.com/office/drawing/2014/main" id="{C060AEAA-A2A3-E342-A5F0-D5A267EA7248}"/>
              </a:ext>
            </a:extLst>
          </p:cNvPr>
          <p:cNvSpPr/>
          <p:nvPr/>
        </p:nvSpPr>
        <p:spPr>
          <a:xfrm>
            <a:off x="444642" y="3406491"/>
            <a:ext cx="3409627" cy="297888"/>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23" name="Groupe 122">
            <a:extLst>
              <a:ext uri="{FF2B5EF4-FFF2-40B4-BE49-F238E27FC236}">
                <a16:creationId xmlns:a16="http://schemas.microsoft.com/office/drawing/2014/main" id="{A931ED7A-247F-DD4F-8698-96D4CAD415DF}"/>
              </a:ext>
            </a:extLst>
          </p:cNvPr>
          <p:cNvGrpSpPr/>
          <p:nvPr/>
        </p:nvGrpSpPr>
        <p:grpSpPr>
          <a:xfrm>
            <a:off x="3873223" y="3317787"/>
            <a:ext cx="2542974" cy="369332"/>
            <a:chOff x="6368122" y="3138515"/>
            <a:chExt cx="2542974" cy="369332"/>
          </a:xfrm>
        </p:grpSpPr>
        <p:sp>
          <p:nvSpPr>
            <p:cNvPr id="124" name="ZoneTexte 123">
              <a:extLst>
                <a:ext uri="{FF2B5EF4-FFF2-40B4-BE49-F238E27FC236}">
                  <a16:creationId xmlns:a16="http://schemas.microsoft.com/office/drawing/2014/main" id="{6659EE8D-EDE9-974A-BB64-E2EFC8506597}"/>
                </a:ext>
              </a:extLst>
            </p:cNvPr>
            <p:cNvSpPr txBox="1"/>
            <p:nvPr/>
          </p:nvSpPr>
          <p:spPr>
            <a:xfrm>
              <a:off x="6368122" y="3138515"/>
              <a:ext cx="2542974" cy="369332"/>
            </a:xfrm>
            <a:prstGeom prst="rect">
              <a:avLst/>
            </a:prstGeom>
            <a:noFill/>
          </p:spPr>
          <p:txBody>
            <a:bodyPr wrap="square" rtlCol="0">
              <a:spAutoFit/>
            </a:bodyPr>
            <a:lstStyle/>
            <a:p>
              <a:r>
                <a:rPr lang="fr-FR" sz="1800" dirty="0"/>
                <a:t>      control </a:t>
              </a:r>
              <a:r>
                <a:rPr lang="fr-FR" sz="1800" b="1" dirty="0">
                  <a:solidFill>
                    <a:srgbClr val="C00000"/>
                  </a:solidFill>
                </a:rPr>
                <a:t>FSM</a:t>
              </a:r>
            </a:p>
          </p:txBody>
        </p:sp>
        <p:sp>
          <p:nvSpPr>
            <p:cNvPr id="125" name="Ellipse 124">
              <a:extLst>
                <a:ext uri="{FF2B5EF4-FFF2-40B4-BE49-F238E27FC236}">
                  <a16:creationId xmlns:a16="http://schemas.microsoft.com/office/drawing/2014/main" id="{AEF94967-1843-7D4E-BBEE-93002F49021A}"/>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2</a:t>
              </a:r>
            </a:p>
          </p:txBody>
        </p:sp>
      </p:grpSp>
      <p:sp>
        <p:nvSpPr>
          <p:cNvPr id="134" name="Rectangle : coins arrondis 133">
            <a:extLst>
              <a:ext uri="{FF2B5EF4-FFF2-40B4-BE49-F238E27FC236}">
                <a16:creationId xmlns:a16="http://schemas.microsoft.com/office/drawing/2014/main" id="{E599FA6A-9D6B-F54B-A98B-A71E039BC928}"/>
              </a:ext>
            </a:extLst>
          </p:cNvPr>
          <p:cNvSpPr/>
          <p:nvPr/>
        </p:nvSpPr>
        <p:spPr>
          <a:xfrm>
            <a:off x="869277" y="5700021"/>
            <a:ext cx="1314532" cy="213636"/>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Bulle ronde 10">
            <a:extLst>
              <a:ext uri="{FF2B5EF4-FFF2-40B4-BE49-F238E27FC236}">
                <a16:creationId xmlns:a16="http://schemas.microsoft.com/office/drawing/2014/main" id="{AB634A23-A8B4-8C49-897A-CAC11AD7DE74}"/>
              </a:ext>
            </a:extLst>
          </p:cNvPr>
          <p:cNvSpPr/>
          <p:nvPr/>
        </p:nvSpPr>
        <p:spPr>
          <a:xfrm>
            <a:off x="12357" y="3122172"/>
            <a:ext cx="1598194" cy="891004"/>
          </a:xfrm>
          <a:prstGeom prst="wedgeEllipseCallout">
            <a:avLst>
              <a:gd name="adj1" fmla="val 78050"/>
              <a:gd name="adj2" fmla="val -87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rPr>
              <a:t>2 stage pipeline for </a:t>
            </a:r>
            <a:r>
              <a:rPr lang="fr-FR" sz="1400" dirty="0" err="1">
                <a:solidFill>
                  <a:schemeClr val="bg1"/>
                </a:solidFill>
              </a:rPr>
              <a:t>function</a:t>
            </a:r>
            <a:r>
              <a:rPr lang="fr-FR" sz="1400" dirty="0">
                <a:solidFill>
                  <a:schemeClr val="bg1"/>
                </a:solidFill>
              </a:rPr>
              <a:t> </a:t>
            </a:r>
            <a:r>
              <a:rPr lang="fr-FR" sz="1400" b="1" dirty="0">
                <a:solidFill>
                  <a:schemeClr val="bg1"/>
                </a:solidFill>
                <a:latin typeface="Courier" pitchFamily="2" charset="0"/>
              </a:rPr>
              <a:t>C</a:t>
            </a:r>
          </a:p>
        </p:txBody>
      </p:sp>
      <p:sp>
        <p:nvSpPr>
          <p:cNvPr id="34" name="Bulle ronde 33">
            <a:extLst>
              <a:ext uri="{FF2B5EF4-FFF2-40B4-BE49-F238E27FC236}">
                <a16:creationId xmlns:a16="http://schemas.microsoft.com/office/drawing/2014/main" id="{0C212CD6-E35E-E841-89BB-98E6EE3D9A33}"/>
              </a:ext>
            </a:extLst>
          </p:cNvPr>
          <p:cNvSpPr/>
          <p:nvPr/>
        </p:nvSpPr>
        <p:spPr>
          <a:xfrm>
            <a:off x="1403072" y="4130259"/>
            <a:ext cx="1598194" cy="891004"/>
          </a:xfrm>
          <a:prstGeom prst="wedgeEllipseCallout">
            <a:avLst>
              <a:gd name="adj1" fmla="val -3360"/>
              <a:gd name="adj2" fmla="val -17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rPr>
              <a:t>3 stage pipeline for </a:t>
            </a:r>
            <a:r>
              <a:rPr lang="fr-FR" sz="1400" dirty="0" err="1">
                <a:solidFill>
                  <a:schemeClr val="bg1"/>
                </a:solidFill>
              </a:rPr>
              <a:t>function</a:t>
            </a:r>
            <a:r>
              <a:rPr lang="fr-FR" sz="1400" dirty="0">
                <a:solidFill>
                  <a:schemeClr val="bg1"/>
                </a:solidFill>
              </a:rPr>
              <a:t> </a:t>
            </a:r>
            <a:r>
              <a:rPr lang="fr-FR" sz="1400" b="1" dirty="0">
                <a:solidFill>
                  <a:schemeClr val="bg1"/>
                </a:solidFill>
                <a:latin typeface="Courier" pitchFamily="2" charset="0"/>
              </a:rPr>
              <a:t>S</a:t>
            </a:r>
          </a:p>
        </p:txBody>
      </p:sp>
      <p:sp>
        <p:nvSpPr>
          <p:cNvPr id="13" name="Ellipse 12">
            <a:extLst>
              <a:ext uri="{FF2B5EF4-FFF2-40B4-BE49-F238E27FC236}">
                <a16:creationId xmlns:a16="http://schemas.microsoft.com/office/drawing/2014/main" id="{3547434E-9FA1-B946-B684-F87DAA73A127}"/>
              </a:ext>
            </a:extLst>
          </p:cNvPr>
          <p:cNvSpPr/>
          <p:nvPr/>
        </p:nvSpPr>
        <p:spPr>
          <a:xfrm>
            <a:off x="2048580" y="2629549"/>
            <a:ext cx="173866" cy="1874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9AB4F844-65E7-8944-A285-44BB2A6B67CE}"/>
              </a:ext>
            </a:extLst>
          </p:cNvPr>
          <p:cNvSpPr/>
          <p:nvPr/>
        </p:nvSpPr>
        <p:spPr>
          <a:xfrm>
            <a:off x="2048580" y="2816370"/>
            <a:ext cx="173866" cy="1874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513A034E-E5EB-364A-9462-61830DA2AC20}"/>
              </a:ext>
            </a:extLst>
          </p:cNvPr>
          <p:cNvGrpSpPr/>
          <p:nvPr/>
        </p:nvGrpSpPr>
        <p:grpSpPr>
          <a:xfrm>
            <a:off x="6766459" y="2680906"/>
            <a:ext cx="2099027" cy="2208746"/>
            <a:chOff x="6393335" y="2983343"/>
            <a:chExt cx="2183242" cy="2378360"/>
          </a:xfrm>
        </p:grpSpPr>
        <p:cxnSp>
          <p:nvCxnSpPr>
            <p:cNvPr id="25" name="Connecteur en angle 24">
              <a:extLst>
                <a:ext uri="{FF2B5EF4-FFF2-40B4-BE49-F238E27FC236}">
                  <a16:creationId xmlns:a16="http://schemas.microsoft.com/office/drawing/2014/main" id="{2AE0D89B-AD26-7845-9330-70C9B74CE206}"/>
                </a:ext>
              </a:extLst>
            </p:cNvPr>
            <p:cNvCxnSpPr>
              <a:cxnSpLocks/>
              <a:stCxn id="88" idx="0"/>
            </p:cNvCxnSpPr>
            <p:nvPr/>
          </p:nvCxnSpPr>
          <p:spPr>
            <a:xfrm rot="5400000" flipH="1" flipV="1">
              <a:off x="5958507" y="3781972"/>
              <a:ext cx="2341603" cy="817859"/>
            </a:xfrm>
            <a:prstGeom prst="bentConnector5">
              <a:avLst>
                <a:gd name="adj1" fmla="val -4184"/>
                <a:gd name="adj2" fmla="val 161761"/>
                <a:gd name="adj3" fmla="val 106788"/>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6" name="Rectangle : coins arrondis 25">
              <a:extLst>
                <a:ext uri="{FF2B5EF4-FFF2-40B4-BE49-F238E27FC236}">
                  <a16:creationId xmlns:a16="http://schemas.microsoft.com/office/drawing/2014/main" id="{069B5616-E840-E741-848B-F9BAFC55D992}"/>
                </a:ext>
              </a:extLst>
            </p:cNvPr>
            <p:cNvSpPr/>
            <p:nvPr/>
          </p:nvSpPr>
          <p:spPr>
            <a:xfrm>
              <a:off x="7450832" y="4166430"/>
              <a:ext cx="313006" cy="63832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 </a:t>
              </a:r>
            </a:p>
            <a:p>
              <a:pPr algn="ctr"/>
              <a:endParaRPr lang="fr-FR" sz="100" b="1" dirty="0">
                <a:solidFill>
                  <a:schemeClr val="tx1"/>
                </a:solidFill>
                <a:latin typeface="Calibri" panose="020F0502020204030204" pitchFamily="34" charset="0"/>
                <a:cs typeface="Calibri" panose="020F0502020204030204" pitchFamily="34" charset="0"/>
              </a:endParaRPr>
            </a:p>
            <a:p>
              <a:pPr algn="ctr"/>
              <a:r>
                <a:rPr lang="fr-FR" sz="900" b="1" dirty="0">
                  <a:solidFill>
                    <a:schemeClr val="tx1"/>
                  </a:solidFill>
                  <a:latin typeface="Calibri" panose="020F0502020204030204" pitchFamily="34" charset="0"/>
                  <a:cs typeface="Calibri" panose="020F0502020204030204" pitchFamily="34" charset="0"/>
                </a:rPr>
                <a:t>C</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27" name="Connecteur en angle 26">
              <a:extLst>
                <a:ext uri="{FF2B5EF4-FFF2-40B4-BE49-F238E27FC236}">
                  <a16:creationId xmlns:a16="http://schemas.microsoft.com/office/drawing/2014/main" id="{F6E562CB-DFCD-F240-A673-F543A4492FB5}"/>
                </a:ext>
              </a:extLst>
            </p:cNvPr>
            <p:cNvCxnSpPr>
              <a:cxnSpLocks/>
              <a:stCxn id="26" idx="2"/>
              <a:endCxn id="51" idx="1"/>
            </p:cNvCxnSpPr>
            <p:nvPr/>
          </p:nvCxnSpPr>
          <p:spPr>
            <a:xfrm rot="16200000" flipH="1">
              <a:off x="7840633" y="4571460"/>
              <a:ext cx="152039" cy="618636"/>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8" name="Rectangle : coins arrondis 27">
              <a:extLst>
                <a:ext uri="{FF2B5EF4-FFF2-40B4-BE49-F238E27FC236}">
                  <a16:creationId xmlns:a16="http://schemas.microsoft.com/office/drawing/2014/main" id="{8E36AAD6-5D1E-CD4B-B90D-8A866EE77BA3}"/>
                </a:ext>
              </a:extLst>
            </p:cNvPr>
            <p:cNvSpPr/>
            <p:nvPr/>
          </p:nvSpPr>
          <p:spPr>
            <a:xfrm>
              <a:off x="6989983" y="4158085"/>
              <a:ext cx="282972" cy="32119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F</a:t>
              </a:r>
            </a:p>
            <a:p>
              <a:pPr algn="ctr"/>
              <a:r>
                <a:rPr lang="fr-FR" sz="200" b="1" dirty="0">
                  <a:solidFill>
                    <a:schemeClr val="tx1"/>
                  </a:solidFill>
                  <a:latin typeface="Calibri" panose="020F0502020204030204" pitchFamily="34" charset="0"/>
                  <a:cs typeface="Calibri" panose="020F0502020204030204" pitchFamily="34" charset="0"/>
                </a:rPr>
                <a:t> </a:t>
              </a:r>
            </a:p>
          </p:txBody>
        </p:sp>
        <p:cxnSp>
          <p:nvCxnSpPr>
            <p:cNvPr id="29" name="Connecteur en angle 28">
              <a:extLst>
                <a:ext uri="{FF2B5EF4-FFF2-40B4-BE49-F238E27FC236}">
                  <a16:creationId xmlns:a16="http://schemas.microsoft.com/office/drawing/2014/main" id="{B934AC00-248D-E242-B32D-B3106CDB606D}"/>
                </a:ext>
              </a:extLst>
            </p:cNvPr>
            <p:cNvCxnSpPr>
              <a:cxnSpLocks/>
              <a:stCxn id="32" idx="2"/>
              <a:endCxn id="90" idx="1"/>
            </p:cNvCxnSpPr>
            <p:nvPr/>
          </p:nvCxnSpPr>
          <p:spPr>
            <a:xfrm rot="5400000">
              <a:off x="6520885" y="5199129"/>
              <a:ext cx="107209" cy="1986"/>
            </a:xfrm>
            <a:prstGeom prst="bentConnector3">
              <a:avLst>
                <a:gd name="adj1" fmla="val 50000"/>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0" name="Groupe 29">
              <a:extLst>
                <a:ext uri="{FF2B5EF4-FFF2-40B4-BE49-F238E27FC236}">
                  <a16:creationId xmlns:a16="http://schemas.microsoft.com/office/drawing/2014/main" id="{09B80E5C-9D5E-4A48-9777-C9FEE91B6E66}"/>
                </a:ext>
              </a:extLst>
            </p:cNvPr>
            <p:cNvGrpSpPr/>
            <p:nvPr/>
          </p:nvGrpSpPr>
          <p:grpSpPr>
            <a:xfrm rot="5400000">
              <a:off x="6666060" y="5082494"/>
              <a:ext cx="108639" cy="449778"/>
              <a:chOff x="8597268" y="4093688"/>
              <a:chExt cx="189810" cy="848926"/>
            </a:xfrm>
          </p:grpSpPr>
          <p:sp>
            <p:nvSpPr>
              <p:cNvPr id="88" name="Trapèze 87">
                <a:extLst>
                  <a:ext uri="{FF2B5EF4-FFF2-40B4-BE49-F238E27FC236}">
                    <a16:creationId xmlns:a16="http://schemas.microsoft.com/office/drawing/2014/main" id="{637B880D-7340-F94C-A1A2-2A6609836D07}"/>
                  </a:ext>
                </a:extLst>
              </p:cNvPr>
              <p:cNvSpPr/>
              <p:nvPr/>
            </p:nvSpPr>
            <p:spPr>
              <a:xfrm rot="5400000">
                <a:off x="8281277" y="4436813"/>
                <a:ext cx="848926" cy="162676"/>
              </a:xfrm>
              <a:prstGeom prst="trapezoid">
                <a:avLst>
                  <a:gd name="adj" fmla="val 5979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sz="1000"/>
              </a:p>
            </p:txBody>
          </p:sp>
          <p:sp>
            <p:nvSpPr>
              <p:cNvPr id="89" name="Rectangle 88">
                <a:extLst>
                  <a:ext uri="{FF2B5EF4-FFF2-40B4-BE49-F238E27FC236}">
                    <a16:creationId xmlns:a16="http://schemas.microsoft.com/office/drawing/2014/main" id="{66647CA9-2D0A-444F-82E5-3BF829A5E935}"/>
                  </a:ext>
                </a:extLst>
              </p:cNvPr>
              <p:cNvSpPr/>
              <p:nvPr/>
            </p:nvSpPr>
            <p:spPr>
              <a:xfrm>
                <a:off x="8597268" y="4212110"/>
                <a:ext cx="45719" cy="45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sp>
            <p:nvSpPr>
              <p:cNvPr id="90" name="Rectangle 89">
                <a:extLst>
                  <a:ext uri="{FF2B5EF4-FFF2-40B4-BE49-F238E27FC236}">
                    <a16:creationId xmlns:a16="http://schemas.microsoft.com/office/drawing/2014/main" id="{E6E5088D-5FD1-C64A-8801-4EB127FBE309}"/>
                  </a:ext>
                </a:extLst>
              </p:cNvPr>
              <p:cNvSpPr/>
              <p:nvPr/>
            </p:nvSpPr>
            <p:spPr>
              <a:xfrm>
                <a:off x="8598425" y="4772526"/>
                <a:ext cx="45719"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grpSp>
        <p:cxnSp>
          <p:nvCxnSpPr>
            <p:cNvPr id="31" name="Connecteur en angle 30">
              <a:extLst>
                <a:ext uri="{FF2B5EF4-FFF2-40B4-BE49-F238E27FC236}">
                  <a16:creationId xmlns:a16="http://schemas.microsoft.com/office/drawing/2014/main" id="{0A271B98-E79A-454C-BA8A-F477A9151D77}"/>
                </a:ext>
              </a:extLst>
            </p:cNvPr>
            <p:cNvCxnSpPr>
              <a:cxnSpLocks/>
              <a:stCxn id="46" idx="2"/>
              <a:endCxn id="32" idx="0"/>
            </p:cNvCxnSpPr>
            <p:nvPr/>
          </p:nvCxnSpPr>
          <p:spPr>
            <a:xfrm rot="10800000" flipV="1">
              <a:off x="6575482" y="4022045"/>
              <a:ext cx="934910" cy="128117"/>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32" name="Rectangle : coins arrondis 31">
              <a:extLst>
                <a:ext uri="{FF2B5EF4-FFF2-40B4-BE49-F238E27FC236}">
                  <a16:creationId xmlns:a16="http://schemas.microsoft.com/office/drawing/2014/main" id="{3685385A-A165-5143-9206-0A0CD1AB9B4A}"/>
                </a:ext>
              </a:extLst>
            </p:cNvPr>
            <p:cNvSpPr/>
            <p:nvPr/>
          </p:nvSpPr>
          <p:spPr>
            <a:xfrm>
              <a:off x="6419383" y="4150163"/>
              <a:ext cx="312198" cy="9963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 b="1" dirty="0">
                <a:solidFill>
                  <a:schemeClr val="tx1"/>
                </a:solidFill>
                <a:latin typeface="Calibri" panose="020F0502020204030204" pitchFamily="34" charset="0"/>
                <a:cs typeface="Calibri" panose="020F0502020204030204" pitchFamily="34" charset="0"/>
              </a:endParaRPr>
            </a:p>
            <a:p>
              <a:pPr algn="ctr">
                <a:spcBef>
                  <a:spcPts val="600"/>
                </a:spcBef>
              </a:pPr>
              <a:r>
                <a:rPr lang="fr-FR" sz="900" b="1" dirty="0">
                  <a:solidFill>
                    <a:schemeClr val="tx1"/>
                  </a:solidFill>
                  <a:latin typeface="Calibri" panose="020F0502020204030204" pitchFamily="34" charset="0"/>
                  <a:cs typeface="Calibri" panose="020F0502020204030204" pitchFamily="34" charset="0"/>
                </a:rPr>
                <a:t>S</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33" name="Connecteur en angle 116">
              <a:extLst>
                <a:ext uri="{FF2B5EF4-FFF2-40B4-BE49-F238E27FC236}">
                  <a16:creationId xmlns:a16="http://schemas.microsoft.com/office/drawing/2014/main" id="{802F7D8C-A6C8-E540-9F38-1BAE154E6B80}"/>
                </a:ext>
              </a:extLst>
            </p:cNvPr>
            <p:cNvCxnSpPr>
              <a:cxnSpLocks/>
              <a:stCxn id="78" idx="2"/>
              <a:endCxn id="89" idx="1"/>
            </p:cNvCxnSpPr>
            <p:nvPr/>
          </p:nvCxnSpPr>
          <p:spPr>
            <a:xfrm rot="5400000">
              <a:off x="6622315" y="4754808"/>
              <a:ext cx="746356" cy="250156"/>
            </a:xfrm>
            <a:prstGeom prst="bentConnector3">
              <a:avLst>
                <a:gd name="adj1" fmla="val 84467"/>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5" name="Groupe 34">
              <a:extLst>
                <a:ext uri="{FF2B5EF4-FFF2-40B4-BE49-F238E27FC236}">
                  <a16:creationId xmlns:a16="http://schemas.microsoft.com/office/drawing/2014/main" id="{0E0C83DA-6AFD-5D42-B9DC-297FC1628575}"/>
                </a:ext>
              </a:extLst>
            </p:cNvPr>
            <p:cNvGrpSpPr/>
            <p:nvPr/>
          </p:nvGrpSpPr>
          <p:grpSpPr>
            <a:xfrm>
              <a:off x="6405495" y="4715974"/>
              <a:ext cx="1375612" cy="114072"/>
              <a:chOff x="-2473327" y="3582217"/>
              <a:chExt cx="1883841" cy="172651"/>
            </a:xfrm>
          </p:grpSpPr>
          <p:grpSp>
            <p:nvGrpSpPr>
              <p:cNvPr id="82" name="Groupe 81">
                <a:extLst>
                  <a:ext uri="{FF2B5EF4-FFF2-40B4-BE49-F238E27FC236}">
                    <a16:creationId xmlns:a16="http://schemas.microsoft.com/office/drawing/2014/main" id="{B569BA93-627E-EF4C-A371-13E40A223008}"/>
                  </a:ext>
                </a:extLst>
              </p:cNvPr>
              <p:cNvGrpSpPr/>
              <p:nvPr/>
            </p:nvGrpSpPr>
            <p:grpSpPr>
              <a:xfrm>
                <a:off x="-2473327" y="3582217"/>
                <a:ext cx="480140" cy="172651"/>
                <a:chOff x="5697113" y="5167205"/>
                <a:chExt cx="684635" cy="163349"/>
              </a:xfrm>
            </p:grpSpPr>
            <p:sp>
              <p:nvSpPr>
                <p:cNvPr id="86" name="Rectangle : coins arrondis 85">
                  <a:extLst>
                    <a:ext uri="{FF2B5EF4-FFF2-40B4-BE49-F238E27FC236}">
                      <a16:creationId xmlns:a16="http://schemas.microsoft.com/office/drawing/2014/main" id="{C7FD8EFD-B683-544E-9319-AE45DEBF2D54}"/>
                    </a:ext>
                  </a:extLst>
                </p:cNvPr>
                <p:cNvSpPr/>
                <p:nvPr/>
              </p:nvSpPr>
              <p:spPr>
                <a:xfrm>
                  <a:off x="5697113"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7" name="Triangle 86">
                  <a:extLst>
                    <a:ext uri="{FF2B5EF4-FFF2-40B4-BE49-F238E27FC236}">
                      <a16:creationId xmlns:a16="http://schemas.microsoft.com/office/drawing/2014/main" id="{80CAB83B-A4A1-DE4E-8FE1-DA31789C690C}"/>
                    </a:ext>
                  </a:extLst>
                </p:cNvPr>
                <p:cNvSpPr/>
                <p:nvPr/>
              </p:nvSpPr>
              <p:spPr>
                <a:xfrm rot="5400000">
                  <a:off x="5698979" y="5216543"/>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83" name="Groupe 82">
                <a:extLst>
                  <a:ext uri="{FF2B5EF4-FFF2-40B4-BE49-F238E27FC236}">
                    <a16:creationId xmlns:a16="http://schemas.microsoft.com/office/drawing/2014/main" id="{7DDA54D6-AF86-D44E-A7AE-D3697E7C5D6F}"/>
                  </a:ext>
                </a:extLst>
              </p:cNvPr>
              <p:cNvGrpSpPr/>
              <p:nvPr/>
            </p:nvGrpSpPr>
            <p:grpSpPr>
              <a:xfrm>
                <a:off x="-1069626" y="3582217"/>
                <a:ext cx="480140" cy="172651"/>
                <a:chOff x="5780817" y="5167205"/>
                <a:chExt cx="684635" cy="163349"/>
              </a:xfrm>
            </p:grpSpPr>
            <p:sp>
              <p:nvSpPr>
                <p:cNvPr id="84" name="Rectangle : coins arrondis 83">
                  <a:extLst>
                    <a:ext uri="{FF2B5EF4-FFF2-40B4-BE49-F238E27FC236}">
                      <a16:creationId xmlns:a16="http://schemas.microsoft.com/office/drawing/2014/main" id="{4A19BEA1-024E-EA42-9C8B-6022D5218CBB}"/>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5" name="Triangle 84">
                  <a:extLst>
                    <a:ext uri="{FF2B5EF4-FFF2-40B4-BE49-F238E27FC236}">
                      <a16:creationId xmlns:a16="http://schemas.microsoft.com/office/drawing/2014/main" id="{25C7BFC2-AB1D-AF4F-95C0-E1705115A841}"/>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36" name="Groupe 35">
              <a:extLst>
                <a:ext uri="{FF2B5EF4-FFF2-40B4-BE49-F238E27FC236}">
                  <a16:creationId xmlns:a16="http://schemas.microsoft.com/office/drawing/2014/main" id="{1E582718-8643-314D-BBC4-71E3D36A4C2A}"/>
                </a:ext>
              </a:extLst>
            </p:cNvPr>
            <p:cNvGrpSpPr/>
            <p:nvPr/>
          </p:nvGrpSpPr>
          <p:grpSpPr>
            <a:xfrm>
              <a:off x="6395258" y="4392637"/>
              <a:ext cx="1391686" cy="114072"/>
              <a:chOff x="-2495341" y="3582217"/>
              <a:chExt cx="1905855" cy="172651"/>
            </a:xfrm>
          </p:grpSpPr>
          <p:grpSp>
            <p:nvGrpSpPr>
              <p:cNvPr id="73" name="Groupe 72">
                <a:extLst>
                  <a:ext uri="{FF2B5EF4-FFF2-40B4-BE49-F238E27FC236}">
                    <a16:creationId xmlns:a16="http://schemas.microsoft.com/office/drawing/2014/main" id="{082AE9AB-1629-CB4D-A2A9-A56CED65A0C2}"/>
                  </a:ext>
                </a:extLst>
              </p:cNvPr>
              <p:cNvGrpSpPr/>
              <p:nvPr/>
            </p:nvGrpSpPr>
            <p:grpSpPr>
              <a:xfrm>
                <a:off x="-2495341" y="3582217"/>
                <a:ext cx="480140" cy="172651"/>
                <a:chOff x="5665724" y="5167205"/>
                <a:chExt cx="684635" cy="163349"/>
              </a:xfrm>
            </p:grpSpPr>
            <p:sp>
              <p:nvSpPr>
                <p:cNvPr id="80" name="Rectangle : coins arrondis 79">
                  <a:extLst>
                    <a:ext uri="{FF2B5EF4-FFF2-40B4-BE49-F238E27FC236}">
                      <a16:creationId xmlns:a16="http://schemas.microsoft.com/office/drawing/2014/main" id="{66F48CDB-57F1-334C-B352-11F12231FD59}"/>
                    </a:ext>
                  </a:extLst>
                </p:cNvPr>
                <p:cNvSpPr/>
                <p:nvPr/>
              </p:nvSpPr>
              <p:spPr>
                <a:xfrm>
                  <a:off x="5665724"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1" name="Triangle 80">
                  <a:extLst>
                    <a:ext uri="{FF2B5EF4-FFF2-40B4-BE49-F238E27FC236}">
                      <a16:creationId xmlns:a16="http://schemas.microsoft.com/office/drawing/2014/main" id="{D3938446-5684-F249-B5B2-26836C9B41DA}"/>
                    </a:ext>
                  </a:extLst>
                </p:cNvPr>
                <p:cNvSpPr/>
                <p:nvPr/>
              </p:nvSpPr>
              <p:spPr>
                <a:xfrm rot="5400000">
                  <a:off x="5667587" y="5216543"/>
                  <a:ext cx="69668" cy="69669"/>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4" name="Groupe 73">
                <a:extLst>
                  <a:ext uri="{FF2B5EF4-FFF2-40B4-BE49-F238E27FC236}">
                    <a16:creationId xmlns:a16="http://schemas.microsoft.com/office/drawing/2014/main" id="{5C3A90E2-9414-6B49-8426-8E8A65D74C2D}"/>
                  </a:ext>
                </a:extLst>
              </p:cNvPr>
              <p:cNvGrpSpPr/>
              <p:nvPr/>
            </p:nvGrpSpPr>
            <p:grpSpPr>
              <a:xfrm>
                <a:off x="-1742125" y="3582217"/>
                <a:ext cx="480140" cy="172651"/>
                <a:chOff x="5780817" y="5167205"/>
                <a:chExt cx="684635" cy="163349"/>
              </a:xfrm>
            </p:grpSpPr>
            <p:sp>
              <p:nvSpPr>
                <p:cNvPr id="78" name="Rectangle : coins arrondis 77">
                  <a:extLst>
                    <a:ext uri="{FF2B5EF4-FFF2-40B4-BE49-F238E27FC236}">
                      <a16:creationId xmlns:a16="http://schemas.microsoft.com/office/drawing/2014/main" id="{D12F83AA-561F-B243-8E58-F5A1B0DA8B9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9" name="Triangle 78">
                  <a:extLst>
                    <a:ext uri="{FF2B5EF4-FFF2-40B4-BE49-F238E27FC236}">
                      <a16:creationId xmlns:a16="http://schemas.microsoft.com/office/drawing/2014/main" id="{9983928E-3D33-0648-8C69-E12DAD44E5F8}"/>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5" name="Groupe 74">
                <a:extLst>
                  <a:ext uri="{FF2B5EF4-FFF2-40B4-BE49-F238E27FC236}">
                    <a16:creationId xmlns:a16="http://schemas.microsoft.com/office/drawing/2014/main" id="{6F2FB628-E27F-4941-9C6F-E072F29080A8}"/>
                  </a:ext>
                </a:extLst>
              </p:cNvPr>
              <p:cNvGrpSpPr/>
              <p:nvPr/>
            </p:nvGrpSpPr>
            <p:grpSpPr>
              <a:xfrm>
                <a:off x="-1069626" y="3582217"/>
                <a:ext cx="480140" cy="172651"/>
                <a:chOff x="5780817" y="5167205"/>
                <a:chExt cx="684635" cy="163349"/>
              </a:xfrm>
            </p:grpSpPr>
            <p:sp>
              <p:nvSpPr>
                <p:cNvPr id="76" name="Rectangle : coins arrondis 75">
                  <a:extLst>
                    <a:ext uri="{FF2B5EF4-FFF2-40B4-BE49-F238E27FC236}">
                      <a16:creationId xmlns:a16="http://schemas.microsoft.com/office/drawing/2014/main" id="{5C29F410-5F8F-0849-B3AF-5A0DF0239A6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7" name="Triangle 76">
                  <a:extLst>
                    <a:ext uri="{FF2B5EF4-FFF2-40B4-BE49-F238E27FC236}">
                      <a16:creationId xmlns:a16="http://schemas.microsoft.com/office/drawing/2014/main" id="{58C77A1E-DF0D-8541-B044-CAD8961F579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37" name="Groupe 36">
              <a:extLst>
                <a:ext uri="{FF2B5EF4-FFF2-40B4-BE49-F238E27FC236}">
                  <a16:creationId xmlns:a16="http://schemas.microsoft.com/office/drawing/2014/main" id="{0F11E328-AF61-C641-A1EA-C77EB51ED01B}"/>
                </a:ext>
              </a:extLst>
            </p:cNvPr>
            <p:cNvGrpSpPr/>
            <p:nvPr/>
          </p:nvGrpSpPr>
          <p:grpSpPr>
            <a:xfrm>
              <a:off x="6393335" y="5043094"/>
              <a:ext cx="350607" cy="114072"/>
              <a:chOff x="5780817" y="5143148"/>
              <a:chExt cx="684635" cy="163349"/>
            </a:xfrm>
          </p:grpSpPr>
          <p:sp>
            <p:nvSpPr>
              <p:cNvPr id="71" name="Rectangle : coins arrondis 70">
                <a:extLst>
                  <a:ext uri="{FF2B5EF4-FFF2-40B4-BE49-F238E27FC236}">
                    <a16:creationId xmlns:a16="http://schemas.microsoft.com/office/drawing/2014/main" id="{929BE5D3-09B1-6F4B-A375-C85440E5A53B}"/>
                  </a:ext>
                </a:extLst>
              </p:cNvPr>
              <p:cNvSpPr/>
              <p:nvPr/>
            </p:nvSpPr>
            <p:spPr>
              <a:xfrm>
                <a:off x="5780817" y="5143148"/>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2" name="Triangle 71">
                <a:extLst>
                  <a:ext uri="{FF2B5EF4-FFF2-40B4-BE49-F238E27FC236}">
                    <a16:creationId xmlns:a16="http://schemas.microsoft.com/office/drawing/2014/main" id="{6C338318-A6AB-BD40-8DF1-53988F712B25}"/>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cxnSp>
          <p:nvCxnSpPr>
            <p:cNvPr id="39" name="Connecteur en angle 38">
              <a:extLst>
                <a:ext uri="{FF2B5EF4-FFF2-40B4-BE49-F238E27FC236}">
                  <a16:creationId xmlns:a16="http://schemas.microsoft.com/office/drawing/2014/main" id="{38C8E917-E661-E645-8516-8950FE3C6157}"/>
                </a:ext>
              </a:extLst>
            </p:cNvPr>
            <p:cNvCxnSpPr>
              <a:cxnSpLocks/>
              <a:stCxn id="46" idx="2"/>
              <a:endCxn id="42" idx="0"/>
            </p:cNvCxnSpPr>
            <p:nvPr/>
          </p:nvCxnSpPr>
          <p:spPr>
            <a:xfrm rot="10800000" flipV="1">
              <a:off x="7191692" y="4022045"/>
              <a:ext cx="318700" cy="137233"/>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0" name="Rectangle : coins arrondis 39">
              <a:extLst>
                <a:ext uri="{FF2B5EF4-FFF2-40B4-BE49-F238E27FC236}">
                  <a16:creationId xmlns:a16="http://schemas.microsoft.com/office/drawing/2014/main" id="{2DC2596D-6032-7A4E-8722-E3C133D0A8C5}"/>
                </a:ext>
              </a:extLst>
            </p:cNvPr>
            <p:cNvSpPr/>
            <p:nvPr/>
          </p:nvSpPr>
          <p:spPr>
            <a:xfrm>
              <a:off x="6908993" y="3526762"/>
              <a:ext cx="282972" cy="32119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H</a:t>
              </a:r>
            </a:p>
            <a:p>
              <a:pPr algn="ctr"/>
              <a:r>
                <a:rPr lang="fr-FR" sz="200" b="1" dirty="0">
                  <a:solidFill>
                    <a:schemeClr val="tx1"/>
                  </a:solidFill>
                  <a:latin typeface="Calibri" panose="020F0502020204030204" pitchFamily="34" charset="0"/>
                  <a:cs typeface="Calibri" panose="020F0502020204030204" pitchFamily="34" charset="0"/>
                </a:rPr>
                <a:t> </a:t>
              </a:r>
            </a:p>
          </p:txBody>
        </p:sp>
        <p:grpSp>
          <p:nvGrpSpPr>
            <p:cNvPr id="41" name="Groupe 40">
              <a:extLst>
                <a:ext uri="{FF2B5EF4-FFF2-40B4-BE49-F238E27FC236}">
                  <a16:creationId xmlns:a16="http://schemas.microsoft.com/office/drawing/2014/main" id="{2B465BC6-A41C-8D4A-98E9-CB98D0B11B98}"/>
                </a:ext>
              </a:extLst>
            </p:cNvPr>
            <p:cNvGrpSpPr/>
            <p:nvPr/>
          </p:nvGrpSpPr>
          <p:grpSpPr>
            <a:xfrm>
              <a:off x="6874819" y="3759097"/>
              <a:ext cx="350607" cy="114072"/>
              <a:chOff x="5780817" y="5167205"/>
              <a:chExt cx="684635" cy="163349"/>
            </a:xfrm>
          </p:grpSpPr>
          <p:sp>
            <p:nvSpPr>
              <p:cNvPr id="69" name="Rectangle : coins arrondis 68">
                <a:extLst>
                  <a:ext uri="{FF2B5EF4-FFF2-40B4-BE49-F238E27FC236}">
                    <a16:creationId xmlns:a16="http://schemas.microsoft.com/office/drawing/2014/main" id="{07AB8F9A-DA84-304A-9A12-607EE85DE766}"/>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0" name="Triangle 69">
                <a:extLst>
                  <a:ext uri="{FF2B5EF4-FFF2-40B4-BE49-F238E27FC236}">
                    <a16:creationId xmlns:a16="http://schemas.microsoft.com/office/drawing/2014/main" id="{B2ADB484-1158-4D4C-AB50-783C0DC3A26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sp>
          <p:nvSpPr>
            <p:cNvPr id="42" name="Rectangle 41">
              <a:extLst>
                <a:ext uri="{FF2B5EF4-FFF2-40B4-BE49-F238E27FC236}">
                  <a16:creationId xmlns:a16="http://schemas.microsoft.com/office/drawing/2014/main" id="{F409A7AE-7E91-C844-9C01-1B532543F813}"/>
                </a:ext>
              </a:extLst>
            </p:cNvPr>
            <p:cNvSpPr/>
            <p:nvPr/>
          </p:nvSpPr>
          <p:spPr>
            <a:xfrm>
              <a:off x="7191691" y="415927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3" name="Rectangle 42">
              <a:extLst>
                <a:ext uri="{FF2B5EF4-FFF2-40B4-BE49-F238E27FC236}">
                  <a16:creationId xmlns:a16="http://schemas.microsoft.com/office/drawing/2014/main" id="{3C0894D6-44B6-1C4F-B650-BABFA52B6D38}"/>
                </a:ext>
              </a:extLst>
            </p:cNvPr>
            <p:cNvSpPr/>
            <p:nvPr/>
          </p:nvSpPr>
          <p:spPr>
            <a:xfrm>
              <a:off x="7052438" y="415878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nvGrpSpPr>
            <p:cNvPr id="44" name="Groupe 43">
              <a:extLst>
                <a:ext uri="{FF2B5EF4-FFF2-40B4-BE49-F238E27FC236}">
                  <a16:creationId xmlns:a16="http://schemas.microsoft.com/office/drawing/2014/main" id="{D075B767-E9C4-094A-8886-E5C820FB5968}"/>
                </a:ext>
              </a:extLst>
            </p:cNvPr>
            <p:cNvGrpSpPr/>
            <p:nvPr/>
          </p:nvGrpSpPr>
          <p:grpSpPr>
            <a:xfrm>
              <a:off x="6976450" y="3521950"/>
              <a:ext cx="139253" cy="496"/>
              <a:chOff x="1177413" y="754111"/>
              <a:chExt cx="93198" cy="332"/>
            </a:xfrm>
          </p:grpSpPr>
          <p:sp>
            <p:nvSpPr>
              <p:cNvPr id="67" name="Rectangle 66">
                <a:extLst>
                  <a:ext uri="{FF2B5EF4-FFF2-40B4-BE49-F238E27FC236}">
                    <a16:creationId xmlns:a16="http://schemas.microsoft.com/office/drawing/2014/main" id="{64601C4E-2795-2047-AB10-09B41C3CC4F8}"/>
                  </a:ext>
                </a:extLst>
              </p:cNvPr>
              <p:cNvSpPr/>
              <p:nvPr/>
            </p:nvSpPr>
            <p:spPr>
              <a:xfrm>
                <a:off x="1270611" y="75444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8" name="Rectangle 67">
                <a:extLst>
                  <a:ext uri="{FF2B5EF4-FFF2-40B4-BE49-F238E27FC236}">
                    <a16:creationId xmlns:a16="http://schemas.microsoft.com/office/drawing/2014/main" id="{B6E009D7-0DEA-644A-BC40-45F09E21B093}"/>
                  </a:ext>
                </a:extLst>
              </p:cNvPr>
              <p:cNvSpPr/>
              <p:nvPr/>
            </p:nvSpPr>
            <p:spPr>
              <a:xfrm>
                <a:off x="1177413" y="754111"/>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cxnSp>
          <p:nvCxnSpPr>
            <p:cNvPr id="45" name="Connecteur en angle 44">
              <a:extLst>
                <a:ext uri="{FF2B5EF4-FFF2-40B4-BE49-F238E27FC236}">
                  <a16:creationId xmlns:a16="http://schemas.microsoft.com/office/drawing/2014/main" id="{BA6588A7-3877-4445-96F2-B8E2E526FA6A}"/>
                </a:ext>
              </a:extLst>
            </p:cNvPr>
            <p:cNvCxnSpPr>
              <a:cxnSpLocks/>
              <a:stCxn id="69" idx="2"/>
              <a:endCxn id="68" idx="0"/>
            </p:cNvCxnSpPr>
            <p:nvPr/>
          </p:nvCxnSpPr>
          <p:spPr>
            <a:xfrm rot="5400000" flipH="1">
              <a:off x="6837678" y="3660723"/>
              <a:ext cx="351218" cy="73671"/>
            </a:xfrm>
            <a:prstGeom prst="bentConnector5">
              <a:avLst>
                <a:gd name="adj1" fmla="val -15384"/>
                <a:gd name="adj2" fmla="val 813008"/>
                <a:gd name="adj3" fmla="val 28799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6" name="Ellipse 45">
              <a:extLst>
                <a:ext uri="{FF2B5EF4-FFF2-40B4-BE49-F238E27FC236}">
                  <a16:creationId xmlns:a16="http://schemas.microsoft.com/office/drawing/2014/main" id="{6D25E6AA-B872-F043-989C-B369281AC62C}"/>
                </a:ext>
              </a:extLst>
            </p:cNvPr>
            <p:cNvSpPr/>
            <p:nvPr/>
          </p:nvSpPr>
          <p:spPr>
            <a:xfrm>
              <a:off x="7510392" y="3995151"/>
              <a:ext cx="53790" cy="5379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47" name="Connecteur en angle 46">
              <a:extLst>
                <a:ext uri="{FF2B5EF4-FFF2-40B4-BE49-F238E27FC236}">
                  <a16:creationId xmlns:a16="http://schemas.microsoft.com/office/drawing/2014/main" id="{CD740DA5-997F-C849-B8AB-06C079EBBD81}"/>
                </a:ext>
              </a:extLst>
            </p:cNvPr>
            <p:cNvCxnSpPr>
              <a:cxnSpLocks/>
              <a:stCxn id="46" idx="2"/>
              <a:endCxn id="26" idx="0"/>
            </p:cNvCxnSpPr>
            <p:nvPr/>
          </p:nvCxnSpPr>
          <p:spPr>
            <a:xfrm rot="10800000" flipH="1" flipV="1">
              <a:off x="7510391" y="4022046"/>
              <a:ext cx="96943" cy="144384"/>
            </a:xfrm>
            <a:prstGeom prst="bentConnector4">
              <a:avLst>
                <a:gd name="adj1" fmla="val 101304"/>
                <a:gd name="adj2" fmla="val 59313"/>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8" name="Ellipse 47">
              <a:extLst>
                <a:ext uri="{FF2B5EF4-FFF2-40B4-BE49-F238E27FC236}">
                  <a16:creationId xmlns:a16="http://schemas.microsoft.com/office/drawing/2014/main" id="{585B8A85-4951-F242-8462-DD26BB528014}"/>
                </a:ext>
              </a:extLst>
            </p:cNvPr>
            <p:cNvSpPr/>
            <p:nvPr/>
          </p:nvSpPr>
          <p:spPr>
            <a:xfrm>
              <a:off x="7028206" y="3999145"/>
              <a:ext cx="53790" cy="5379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49" name="Connecteur en angle 116">
              <a:extLst>
                <a:ext uri="{FF2B5EF4-FFF2-40B4-BE49-F238E27FC236}">
                  <a16:creationId xmlns:a16="http://schemas.microsoft.com/office/drawing/2014/main" id="{0BA7ABC5-2492-C345-9183-350C9D6FCF4F}"/>
                </a:ext>
              </a:extLst>
            </p:cNvPr>
            <p:cNvCxnSpPr>
              <a:cxnSpLocks/>
              <a:stCxn id="69" idx="2"/>
              <a:endCxn id="43" idx="0"/>
            </p:cNvCxnSpPr>
            <p:nvPr/>
          </p:nvCxnSpPr>
          <p:spPr>
            <a:xfrm>
              <a:off x="7050123" y="3873168"/>
              <a:ext cx="2317" cy="285615"/>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0" name="Connecteur en angle 116">
              <a:extLst>
                <a:ext uri="{FF2B5EF4-FFF2-40B4-BE49-F238E27FC236}">
                  <a16:creationId xmlns:a16="http://schemas.microsoft.com/office/drawing/2014/main" id="{43098A9E-94FB-B44C-A686-0D9EAEADF555}"/>
                </a:ext>
              </a:extLst>
            </p:cNvPr>
            <p:cNvCxnSpPr>
              <a:cxnSpLocks/>
            </p:cNvCxnSpPr>
            <p:nvPr/>
          </p:nvCxnSpPr>
          <p:spPr>
            <a:xfrm rot="5400000">
              <a:off x="6623882" y="4757850"/>
              <a:ext cx="746356" cy="250156"/>
            </a:xfrm>
            <a:prstGeom prst="bentConnector3">
              <a:avLst>
                <a:gd name="adj1" fmla="val 84467"/>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5DED528C-E895-8241-AD06-84A753D2BC50}"/>
                </a:ext>
              </a:extLst>
            </p:cNvPr>
            <p:cNvSpPr/>
            <p:nvPr/>
          </p:nvSpPr>
          <p:spPr>
            <a:xfrm>
              <a:off x="8225971" y="4770594"/>
              <a:ext cx="350606" cy="37240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FR" sz="900" b="1" dirty="0">
                  <a:solidFill>
                    <a:srgbClr val="FF0000"/>
                  </a:solidFill>
                </a:rPr>
                <a:t>FSM</a:t>
              </a:r>
            </a:p>
          </p:txBody>
        </p:sp>
        <p:cxnSp>
          <p:nvCxnSpPr>
            <p:cNvPr id="53" name="Connecteur en angle 52">
              <a:extLst>
                <a:ext uri="{FF2B5EF4-FFF2-40B4-BE49-F238E27FC236}">
                  <a16:creationId xmlns:a16="http://schemas.microsoft.com/office/drawing/2014/main" id="{806BA121-1E12-8942-98E2-FB3AEB34769B}"/>
                </a:ext>
              </a:extLst>
            </p:cNvPr>
            <p:cNvCxnSpPr>
              <a:cxnSpLocks/>
              <a:endCxn id="42" idx="0"/>
            </p:cNvCxnSpPr>
            <p:nvPr/>
          </p:nvCxnSpPr>
          <p:spPr>
            <a:xfrm rot="5400000">
              <a:off x="6946233" y="3567273"/>
              <a:ext cx="837466" cy="346547"/>
            </a:xfrm>
            <a:prstGeom prst="bentConnector3">
              <a:avLst>
                <a:gd name="adj1" fmla="val 83276"/>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54" name="Connecteur en angle 53">
              <a:extLst>
                <a:ext uri="{FF2B5EF4-FFF2-40B4-BE49-F238E27FC236}">
                  <a16:creationId xmlns:a16="http://schemas.microsoft.com/office/drawing/2014/main" id="{3634E5C3-CD0F-EF44-949E-58C07CA7EC0C}"/>
                </a:ext>
              </a:extLst>
            </p:cNvPr>
            <p:cNvCxnSpPr>
              <a:cxnSpLocks/>
              <a:stCxn id="51" idx="2"/>
              <a:endCxn id="88" idx="1"/>
            </p:cNvCxnSpPr>
            <p:nvPr/>
          </p:nvCxnSpPr>
          <p:spPr>
            <a:xfrm rot="5400000">
              <a:off x="7573754" y="4487629"/>
              <a:ext cx="172147" cy="1482892"/>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8" name="Connecteur en angle 57">
              <a:extLst>
                <a:ext uri="{FF2B5EF4-FFF2-40B4-BE49-F238E27FC236}">
                  <a16:creationId xmlns:a16="http://schemas.microsoft.com/office/drawing/2014/main" id="{E7B6E806-538F-BD49-85EE-6F97364C173C}"/>
                </a:ext>
              </a:extLst>
            </p:cNvPr>
            <p:cNvCxnSpPr>
              <a:cxnSpLocks/>
            </p:cNvCxnSpPr>
            <p:nvPr/>
          </p:nvCxnSpPr>
          <p:spPr>
            <a:xfrm rot="5400000">
              <a:off x="6782692" y="3389672"/>
              <a:ext cx="1161876" cy="349218"/>
            </a:xfrm>
            <a:prstGeom prst="bentConnector3">
              <a:avLst>
                <a:gd name="adj1" fmla="val 88710"/>
              </a:avLst>
            </a:prstGeom>
            <a:ln w="38100">
              <a:solidFill>
                <a:srgbClr val="008F00"/>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64" name="Connecteur en angle 63">
              <a:extLst>
                <a:ext uri="{FF2B5EF4-FFF2-40B4-BE49-F238E27FC236}">
                  <a16:creationId xmlns:a16="http://schemas.microsoft.com/office/drawing/2014/main" id="{AEF253B7-D58E-8740-9ABC-F6D1D020512C}"/>
                </a:ext>
              </a:extLst>
            </p:cNvPr>
            <p:cNvCxnSpPr>
              <a:cxnSpLocks/>
              <a:endCxn id="67" idx="0"/>
            </p:cNvCxnSpPr>
            <p:nvPr/>
          </p:nvCxnSpPr>
          <p:spPr>
            <a:xfrm rot="5400000">
              <a:off x="7226656" y="3210862"/>
              <a:ext cx="200633" cy="422535"/>
            </a:xfrm>
            <a:prstGeom prst="bentConnector3">
              <a:avLst>
                <a:gd name="adj1" fmla="val 5000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342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xit" presetSubtype="0" fill="hold" grpId="0" nodeType="withEffect">
                                  <p:stCondLst>
                                    <p:cond delay="0"/>
                                  </p:stCondLst>
                                  <p:childTnLst>
                                    <p:animEffect transition="out" filter="fade">
                                      <p:cBhvr>
                                        <p:cTn id="9" dur="500"/>
                                        <p:tgtEl>
                                          <p:spTgt spid="99"/>
                                        </p:tgtEl>
                                      </p:cBhvr>
                                    </p:animEffect>
                                    <p:set>
                                      <p:cBhvr>
                                        <p:cTn id="10" dur="1" fill="hold">
                                          <p:stCondLst>
                                            <p:cond delay="499"/>
                                          </p:stCondLst>
                                        </p:cTn>
                                        <p:tgtEl>
                                          <p:spTgt spid="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500"/>
                                        <p:tgtEl>
                                          <p:spTgt spid="123"/>
                                        </p:tgtEl>
                                      </p:cBhvr>
                                    </p:animEffect>
                                  </p:childTnLst>
                                </p:cTn>
                              </p:par>
                              <p:par>
                                <p:cTn id="30" presetID="10" presetClass="exit" presetSubtype="0" fill="hold" grpId="0" nodeType="withEffect">
                                  <p:stCondLst>
                                    <p:cond delay="0"/>
                                  </p:stCondLst>
                                  <p:childTnLst>
                                    <p:animEffect transition="out" filter="fade">
                                      <p:cBhvr>
                                        <p:cTn id="31" dur="500"/>
                                        <p:tgtEl>
                                          <p:spTgt spid="98"/>
                                        </p:tgtEl>
                                      </p:cBhvr>
                                    </p:animEffect>
                                    <p:set>
                                      <p:cBhvr>
                                        <p:cTn id="32" dur="1" fill="hold">
                                          <p:stCondLst>
                                            <p:cond delay="499"/>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8" grpId="0" animBg="1"/>
      <p:bldP spid="11" grpId="0" animBg="1"/>
      <p:bldP spid="34" grpId="0" animBg="1"/>
      <p:bldP spid="13" grpId="0" animBg="1"/>
      <p:bldP spid="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5DAC45E8-B3FF-7643-9941-88AFE155C4E6}"/>
              </a:ext>
            </a:extLst>
          </p:cNvPr>
          <p:cNvSpPr/>
          <p:nvPr/>
        </p:nvSpPr>
        <p:spPr>
          <a:xfrm>
            <a:off x="118800" y="2196000"/>
            <a:ext cx="3827379" cy="3747180"/>
          </a:xfrm>
          <a:prstGeom prst="rect">
            <a:avLst/>
          </a:prstGeom>
        </p:spPr>
        <p:txBody>
          <a:bodyPr wrap="square">
            <a:spAutoFit/>
          </a:bodyPr>
          <a:lstStyle/>
          <a:p>
            <a:pPr>
              <a:spcBef>
                <a:spcPts val="149"/>
              </a:spcBef>
            </a:pPr>
            <a:r>
              <a:rPr lang="fr-FR" sz="1050" b="1" dirty="0">
                <a:solidFill>
                  <a:srgbClr val="7F0055"/>
                </a:solidFill>
                <a:latin typeface="Courier New" panose="02070309020205020404" pitchFamily="49" charset="0"/>
                <a:cs typeface="Courier New" panose="02070309020205020404" pitchFamily="49" charset="0"/>
              </a:rPr>
              <a:t>do</a:t>
            </a:r>
            <a:r>
              <a:rPr lang="fr-FR" sz="1050" b="1" dirty="0">
                <a:latin typeface="Courier New" panose="02070309020205020404" pitchFamily="49" charset="0"/>
                <a:cs typeface="Courier New" panose="02070309020205020404" pitchFamily="49" charset="0"/>
              </a:rPr>
              <a:t> {</a:t>
            </a:r>
          </a:p>
          <a:p>
            <a:pPr>
              <a:spcBef>
                <a:spcPts val="149"/>
              </a:spcBef>
              <a:spcAft>
                <a:spcPts val="448"/>
              </a:spcAft>
            </a:pPr>
            <a:r>
              <a:rPr lang="fr-FR" sz="1050" b="1" dirty="0">
                <a:solidFill>
                  <a:srgbClr val="7030A0"/>
                </a:solidFill>
                <a:latin typeface="Courier New" panose="02070309020205020404" pitchFamily="49" charset="0"/>
                <a:cs typeface="Courier New" panose="02070309020205020404" pitchFamily="49" charset="0"/>
              </a:rPr>
              <a:t>#</a:t>
            </a:r>
            <a:r>
              <a:rPr lang="fr-FR" sz="1050" b="1" dirty="0" err="1">
                <a:solidFill>
                  <a:srgbClr val="7030A0"/>
                </a:solidFill>
                <a:latin typeface="Courier New" panose="02070309020205020404" pitchFamily="49" charset="0"/>
                <a:cs typeface="Courier New" panose="02070309020205020404" pitchFamily="49" charset="0"/>
              </a:rPr>
              <a:t>pragma</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hls</a:t>
            </a:r>
            <a:r>
              <a:rPr lang="fr-FR" sz="1050" b="1" dirty="0">
                <a:latin typeface="Courier New" panose="02070309020205020404" pitchFamily="49" charset="0"/>
                <a:cs typeface="Courier New" panose="02070309020205020404" pitchFamily="49" charset="0"/>
              </a:rPr>
              <a:t> pipeline II=1</a:t>
            </a:r>
          </a:p>
          <a:p>
            <a:pPr>
              <a:spcBef>
                <a:spcPts val="149"/>
              </a:spcBef>
              <a:spcAft>
                <a:spcPts val="149"/>
              </a:spcAft>
            </a:pPr>
            <a:r>
              <a:rPr lang="fr-FR" sz="1050" b="1" dirty="0">
                <a:latin typeface="Courier New" panose="02070309020205020404" pitchFamily="49" charset="0"/>
                <a:cs typeface="Courier New" panose="02070309020205020404" pitchFamily="49" charset="0"/>
              </a:rPr>
              <a:t>    ctrl[</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C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a:t>
            </a:r>
            <a:r>
              <a:rPr lang="fr-FR" sz="1050" b="1" dirty="0">
                <a:solidFill>
                  <a:srgbClr val="FF0000"/>
                </a:solidFill>
                <a:latin typeface="Courier New" panose="02070309020205020404" pitchFamily="49" charset="0"/>
                <a:cs typeface="Courier New" panose="02070309020205020404" pitchFamily="49" charset="0"/>
              </a:rPr>
              <a:t>2</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S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[t-3]);</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F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H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    </a:t>
            </a:r>
          </a:p>
          <a:p>
            <a:pPr>
              <a:spcBef>
                <a:spcPts val="149"/>
              </a:spcBef>
              <a:spcAft>
                <a:spcPts val="149"/>
              </a:spcAft>
            </a:pPr>
            <a:endParaRPr lang="fr-FR" sz="8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solidFill>
                  <a:srgbClr val="FF0000"/>
                </a:solidFill>
                <a:latin typeface="Courier New" panose="02070309020205020404" pitchFamily="49" charset="0"/>
                <a:cs typeface="Courier New" panose="02070309020205020404" pitchFamily="49" charset="0"/>
              </a:rPr>
              <a:t>    </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a:solidFill>
                  <a:srgbClr val="7F0055"/>
                </a:solidFill>
                <a:latin typeface="Courier New" panose="02070309020205020404" pitchFamily="49" charset="0"/>
                <a:cs typeface="Courier New" panose="02070309020205020404" pitchFamily="49" charset="0"/>
              </a:rPr>
              <a:t> = </a:t>
            </a:r>
            <a:r>
              <a:rPr lang="fr-FR" sz="1050" b="1" dirty="0" err="1">
                <a:solidFill>
                  <a:srgbClr val="FF0000"/>
                </a:solidFill>
                <a:latin typeface="Courier New" panose="02070309020205020404" pitchFamily="49" charset="0"/>
                <a:cs typeface="Courier New" panose="02070309020205020404" pitchFamily="49" charset="0"/>
              </a:rPr>
              <a:t>nextState</a:t>
            </a:r>
            <a:r>
              <a:rPr lang="fr-FR" sz="1050" b="1" dirty="0">
                <a:latin typeface="Courier New" panose="02070309020205020404" pitchFamily="49" charset="0"/>
                <a:cs typeface="Courier New" panose="02070309020205020404" pitchFamily="49" charset="0"/>
              </a:rPr>
              <a:t>(</a:t>
            </a:r>
            <a:r>
              <a:rPr lang="fr-FR" sz="1050" b="1" dirty="0" err="1">
                <a:solidFill>
                  <a:srgbClr val="FF0000"/>
                </a:solidFill>
                <a:latin typeface="Courier New" panose="02070309020205020404" pitchFamily="49" charset="0"/>
                <a:cs typeface="Courier New" panose="02070309020205020404" pitchFamily="49" charset="0"/>
              </a:rPr>
              <a:t>cs</a:t>
            </a:r>
            <a:r>
              <a:rPr lang="fr-FR" sz="1050" b="1" dirty="0" err="1">
                <a:latin typeface="Courier New" panose="02070309020205020404" pitchFamily="49" charset="0"/>
                <a:cs typeface="Courier New" panose="02070309020205020404" pitchFamily="49" charset="0"/>
              </a:rPr>
              <a:t>,ctrl</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endParaRPr lang="fr-FR" sz="1200" b="1" dirty="0">
              <a:latin typeface="Courier New" panose="02070309020205020404" pitchFamily="49" charset="0"/>
              <a:cs typeface="Courier New" panose="02070309020205020404" pitchFamily="49" charset="0"/>
            </a:endParaRP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cs.rollback</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[t-4];</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 = </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if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x = </a:t>
            </a:r>
            <a:r>
              <a:rPr lang="fr-FR" sz="1050" b="1" dirty="0" err="1">
                <a:solidFill>
                  <a:srgbClr val="FF0000"/>
                </a:solidFill>
                <a:latin typeface="Courier New" panose="02070309020205020404" pitchFamily="49" charset="0"/>
                <a:cs typeface="Courier New" panose="02070309020205020404" pitchFamily="49" charset="0"/>
              </a:rPr>
              <a:t>cs.sel</a:t>
            </a: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s_x</a:t>
            </a:r>
            <a:r>
              <a:rPr lang="fr-FR" sz="1050" b="1" dirty="0">
                <a:latin typeface="Courier New" panose="02070309020205020404" pitchFamily="49" charset="0"/>
                <a:cs typeface="Courier New" panose="02070309020205020404" pitchFamily="49" charset="0"/>
              </a:rPr>
              <a:t>[t-1]:</a:t>
            </a:r>
            <a:r>
              <a:rPr lang="fr-FR" sz="1050" b="1" dirty="0" err="1">
                <a:latin typeface="Courier New" panose="02070309020205020404" pitchFamily="49" charset="0"/>
                <a:cs typeface="Courier New" panose="02070309020205020404" pitchFamily="49" charset="0"/>
              </a:rPr>
              <a:t>mis_x</a:t>
            </a:r>
            <a:r>
              <a:rPr lang="fr-FR" sz="1050" b="1" dirty="0">
                <a:latin typeface="Courier New" panose="02070309020205020404" pitchFamily="49" charset="0"/>
                <a:cs typeface="Courier New" panose="02070309020205020404" pitchFamily="49" charset="0"/>
              </a:rPr>
              <a:t>[</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149"/>
              </a:spcBef>
              <a:spcAft>
                <a:spcPts val="149"/>
              </a:spcAft>
            </a:pPr>
            <a:r>
              <a:rPr lang="fr-FR" sz="1050" b="1" dirty="0">
                <a:latin typeface="Courier New" panose="02070309020205020404" pitchFamily="49" charset="0"/>
                <a:cs typeface="Courier New" panose="02070309020205020404" pitchFamily="49" charset="0"/>
              </a:rPr>
              <a:t>       y = </a:t>
            </a:r>
            <a:r>
              <a:rPr lang="fr-FR" sz="1050" b="1" dirty="0" err="1">
                <a:latin typeface="Courier New" panose="02070309020205020404" pitchFamily="49" charset="0"/>
                <a:cs typeface="Courier New" panose="02070309020205020404" pitchFamily="49" charset="0"/>
              </a:rPr>
              <a:t>s_y</a:t>
            </a:r>
            <a:r>
              <a:rPr lang="fr-FR" sz="1050" b="1" dirty="0">
                <a:latin typeface="Courier New" panose="02070309020205020404" pitchFamily="49" charset="0"/>
                <a:cs typeface="Courier New" panose="02070309020205020404" pitchFamily="49" charset="0"/>
              </a:rPr>
              <a:t>[t-1];</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p>
          <a:p>
            <a:pPr>
              <a:spcBef>
                <a:spcPts val="149"/>
              </a:spcBef>
              <a:spcAft>
                <a:spcPts val="149"/>
              </a:spcAft>
            </a:pPr>
            <a:r>
              <a:rPr lang="fr-FR" sz="400" b="1" dirty="0">
                <a:latin typeface="Courier New" panose="02070309020205020404" pitchFamily="49" charset="0"/>
                <a:cs typeface="Courier New" panose="02070309020205020404" pitchFamily="49" charset="0"/>
              </a:rPr>
              <a:t>   </a:t>
            </a:r>
          </a:p>
          <a:p>
            <a:pPr>
              <a:spcBef>
                <a:spcPts val="149"/>
              </a:spcBef>
              <a:spcAft>
                <a:spcPts val="149"/>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t</a:t>
            </a:r>
            <a:r>
              <a:rPr lang="fr-FR" sz="1050" b="1" dirty="0">
                <a:latin typeface="Courier New" panose="02070309020205020404" pitchFamily="49" charset="0"/>
                <a:cs typeface="Courier New" panose="02070309020205020404" pitchFamily="49" charset="0"/>
              </a:rPr>
              <a:t>++;</a:t>
            </a:r>
          </a:p>
          <a:p>
            <a:pPr>
              <a:spcBef>
                <a:spcPts val="299"/>
              </a:spcBef>
              <a:spcAft>
                <a:spcPts val="598"/>
              </a:spcAft>
            </a:pPr>
            <a:r>
              <a:rPr lang="fr-FR" sz="1050" b="1" dirty="0">
                <a:latin typeface="Courier New" panose="02070309020205020404" pitchFamily="49" charset="0"/>
                <a:cs typeface="Courier New" panose="02070309020205020404" pitchFamily="49" charset="0"/>
              </a:rPr>
              <a:t>} </a:t>
            </a:r>
            <a:r>
              <a:rPr lang="fr-FR" sz="1050" b="1" dirty="0" err="1">
                <a:latin typeface="Courier New" panose="02070309020205020404" pitchFamily="49" charset="0"/>
                <a:cs typeface="Courier New" panose="02070309020205020404" pitchFamily="49" charset="0"/>
              </a:rPr>
              <a:t>while</a:t>
            </a:r>
            <a:r>
              <a:rPr lang="fr-FR" sz="1050" b="1" dirty="0">
                <a:latin typeface="Courier New" panose="02070309020205020404" pitchFamily="49" charset="0"/>
                <a:cs typeface="Courier New" panose="02070309020205020404" pitchFamily="49" charset="0"/>
              </a:rPr>
              <a:t>(!(x &amp;&amp; </a:t>
            </a:r>
            <a:r>
              <a:rPr lang="fr-FR" sz="1050" b="1" dirty="0" err="1">
                <a:solidFill>
                  <a:srgbClr val="FF0000"/>
                </a:solidFill>
                <a:latin typeface="Courier New" panose="02070309020205020404" pitchFamily="49" charset="0"/>
                <a:cs typeface="Courier New" panose="02070309020205020404" pitchFamily="49" charset="0"/>
              </a:rPr>
              <a:t>cs.commit</a:t>
            </a:r>
            <a:r>
              <a:rPr lang="fr-FR" sz="1050" b="1" dirty="0">
                <a:latin typeface="Courier New" panose="02070309020205020404" pitchFamily="49" charset="0"/>
                <a:cs typeface="Courier New" panose="02070309020205020404" pitchFamily="49" charset="0"/>
              </a:rPr>
              <a:t>));</a:t>
            </a:r>
          </a:p>
        </p:txBody>
      </p:sp>
      <p:sp>
        <p:nvSpPr>
          <p:cNvPr id="2" name="Titre 1">
            <a:extLst>
              <a:ext uri="{FF2B5EF4-FFF2-40B4-BE49-F238E27FC236}">
                <a16:creationId xmlns:a16="http://schemas.microsoft.com/office/drawing/2014/main" id="{E5EB56BB-C98C-444B-B11C-9510A01F142D}"/>
              </a:ext>
            </a:extLst>
          </p:cNvPr>
          <p:cNvSpPr>
            <a:spLocks noGrp="1"/>
          </p:cNvSpPr>
          <p:nvPr>
            <p:ph type="title"/>
          </p:nvPr>
        </p:nvSpPr>
        <p:spPr/>
        <p:txBody>
          <a:bodyPr/>
          <a:lstStyle/>
          <a:p>
            <a:r>
              <a:rPr lang="fr-FR" dirty="0"/>
              <a:t>SLP </a:t>
            </a:r>
            <a:r>
              <a:rPr lang="fr-FR" dirty="0" err="1"/>
              <a:t>within</a:t>
            </a:r>
            <a:r>
              <a:rPr lang="fr-FR" dirty="0"/>
              <a:t> a source-to-source compiler</a:t>
            </a:r>
          </a:p>
        </p:txBody>
      </p:sp>
      <p:sp>
        <p:nvSpPr>
          <p:cNvPr id="3" name="Espace réservé du contenu 2">
            <a:extLst>
              <a:ext uri="{FF2B5EF4-FFF2-40B4-BE49-F238E27FC236}">
                <a16:creationId xmlns:a16="http://schemas.microsoft.com/office/drawing/2014/main" id="{44657A09-38EE-0347-98CE-DDECF967053F}"/>
              </a:ext>
            </a:extLst>
          </p:cNvPr>
          <p:cNvSpPr>
            <a:spLocks noGrp="1"/>
          </p:cNvSpPr>
          <p:nvPr>
            <p:ph idx="1"/>
          </p:nvPr>
        </p:nvSpPr>
        <p:spPr>
          <a:xfrm>
            <a:off x="309232" y="1285615"/>
            <a:ext cx="8557327" cy="1242838"/>
          </a:xfrm>
        </p:spPr>
        <p:txBody>
          <a:bodyPr/>
          <a:lstStyle/>
          <a:p>
            <a:r>
              <a:rPr lang="fr-FR" dirty="0"/>
              <a:t>Manage </a:t>
            </a:r>
            <a:r>
              <a:rPr lang="fr-FR" dirty="0" err="1"/>
              <a:t>mispeculations</a:t>
            </a:r>
            <a:r>
              <a:rPr lang="fr-FR" dirty="0"/>
              <a:t> </a:t>
            </a:r>
            <a:r>
              <a:rPr lang="fr-FR" dirty="0" err="1"/>
              <a:t>using</a:t>
            </a:r>
            <a:r>
              <a:rPr lang="fr-FR" dirty="0"/>
              <a:t> </a:t>
            </a:r>
            <a:r>
              <a:rPr lang="fr-FR" dirty="0" err="1"/>
              <a:t>additionnal</a:t>
            </a:r>
            <a:r>
              <a:rPr lang="fr-FR" dirty="0"/>
              <a:t> </a:t>
            </a:r>
            <a:r>
              <a:rPr lang="fr-FR" dirty="0" err="1"/>
              <a:t>logic</a:t>
            </a:r>
            <a:endParaRPr lang="fr-FR" dirty="0"/>
          </a:p>
        </p:txBody>
      </p:sp>
      <p:sp>
        <p:nvSpPr>
          <p:cNvPr id="6" name="Espace réservé du numéro de diapositive 5">
            <a:extLst>
              <a:ext uri="{FF2B5EF4-FFF2-40B4-BE49-F238E27FC236}">
                <a16:creationId xmlns:a16="http://schemas.microsoft.com/office/drawing/2014/main" id="{C1B373A1-2C66-9840-A7C7-E9CB7C535AB4}"/>
              </a:ext>
            </a:extLst>
          </p:cNvPr>
          <p:cNvSpPr>
            <a:spLocks noGrp="1"/>
          </p:cNvSpPr>
          <p:nvPr>
            <p:ph type="sldNum" sz="quarter" idx="12"/>
          </p:nvPr>
        </p:nvSpPr>
        <p:spPr>
          <a:xfrm>
            <a:off x="5362747" y="6269852"/>
            <a:ext cx="803275" cy="365125"/>
          </a:xfrm>
        </p:spPr>
        <p:txBody>
          <a:bodyPr/>
          <a:lstStyle/>
          <a:p>
            <a:pPr>
              <a:defRPr/>
            </a:pPr>
            <a:fld id="{DBD9ECEC-04D6-3843-88DC-A7C45AC16B9C}" type="slidenum">
              <a:rPr lang="fr-FR" altLang="fr-FR" smtClean="0"/>
              <a:pPr>
                <a:defRPr/>
              </a:pPr>
              <a:t>55</a:t>
            </a:fld>
            <a:endParaRPr lang="fr-FR" altLang="fr-FR"/>
          </a:p>
        </p:txBody>
      </p:sp>
      <p:grpSp>
        <p:nvGrpSpPr>
          <p:cNvPr id="116" name="Groupe 115">
            <a:extLst>
              <a:ext uri="{FF2B5EF4-FFF2-40B4-BE49-F238E27FC236}">
                <a16:creationId xmlns:a16="http://schemas.microsoft.com/office/drawing/2014/main" id="{B6F2B73B-FB4C-BD43-A52A-C2CE15492910}"/>
              </a:ext>
            </a:extLst>
          </p:cNvPr>
          <p:cNvGrpSpPr/>
          <p:nvPr/>
        </p:nvGrpSpPr>
        <p:grpSpPr>
          <a:xfrm>
            <a:off x="3869436" y="2475068"/>
            <a:ext cx="2542974" cy="646331"/>
            <a:chOff x="6368122" y="3138515"/>
            <a:chExt cx="2542974" cy="646331"/>
          </a:xfrm>
        </p:grpSpPr>
        <p:sp>
          <p:nvSpPr>
            <p:cNvPr id="103" name="ZoneTexte 102">
              <a:extLst>
                <a:ext uri="{FF2B5EF4-FFF2-40B4-BE49-F238E27FC236}">
                  <a16:creationId xmlns:a16="http://schemas.microsoft.com/office/drawing/2014/main" id="{604F49F2-58CD-3C4A-BFF4-A7057874F068}"/>
                </a:ext>
              </a:extLst>
            </p:cNvPr>
            <p:cNvSpPr txBox="1"/>
            <p:nvPr/>
          </p:nvSpPr>
          <p:spPr>
            <a:xfrm>
              <a:off x="6368122" y="3138515"/>
              <a:ext cx="2542974" cy="646331"/>
            </a:xfrm>
            <a:prstGeom prst="rect">
              <a:avLst/>
            </a:prstGeom>
            <a:noFill/>
          </p:spPr>
          <p:txBody>
            <a:bodyPr wrap="square" rtlCol="0">
              <a:spAutoFit/>
            </a:bodyPr>
            <a:lstStyle/>
            <a:p>
              <a:r>
                <a:rPr lang="fr-FR" sz="1800" dirty="0"/>
                <a:t>     </a:t>
              </a:r>
              <a:r>
                <a:rPr lang="fr-FR" sz="1800" b="1" dirty="0" err="1">
                  <a:solidFill>
                    <a:srgbClr val="C00000"/>
                  </a:solidFill>
                </a:rPr>
                <a:t>datapath</a:t>
              </a:r>
              <a:r>
                <a:rPr lang="fr-FR" sz="1800" dirty="0"/>
                <a:t> </a:t>
              </a:r>
              <a:r>
                <a:rPr lang="fr-FR" sz="1800" dirty="0" err="1"/>
                <a:t>with</a:t>
              </a:r>
              <a:r>
                <a:rPr lang="fr-FR" sz="1800" dirty="0"/>
                <a:t> explicit pipeline </a:t>
              </a:r>
              <a:r>
                <a:rPr lang="fr-FR" sz="1800" dirty="0" err="1"/>
                <a:t>reuse</a:t>
              </a:r>
              <a:r>
                <a:rPr lang="fr-FR" sz="1800" dirty="0"/>
                <a:t> distance</a:t>
              </a:r>
            </a:p>
          </p:txBody>
        </p:sp>
        <p:sp>
          <p:nvSpPr>
            <p:cNvPr id="115" name="Ellipse 114">
              <a:extLst>
                <a:ext uri="{FF2B5EF4-FFF2-40B4-BE49-F238E27FC236}">
                  <a16:creationId xmlns:a16="http://schemas.microsoft.com/office/drawing/2014/main" id="{F5783C17-EBCA-D344-AA3D-93120D4A02CE}"/>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a:t>
              </a:r>
            </a:p>
          </p:txBody>
        </p:sp>
      </p:grpSp>
      <p:grpSp>
        <p:nvGrpSpPr>
          <p:cNvPr id="117" name="Groupe 116">
            <a:extLst>
              <a:ext uri="{FF2B5EF4-FFF2-40B4-BE49-F238E27FC236}">
                <a16:creationId xmlns:a16="http://schemas.microsoft.com/office/drawing/2014/main" id="{994B81BB-FD8D-0D43-A9CA-33EF3F8C2C53}"/>
              </a:ext>
            </a:extLst>
          </p:cNvPr>
          <p:cNvGrpSpPr/>
          <p:nvPr/>
        </p:nvGrpSpPr>
        <p:grpSpPr>
          <a:xfrm>
            <a:off x="3880694" y="3957228"/>
            <a:ext cx="2542974" cy="646331"/>
            <a:chOff x="6368122" y="3138515"/>
            <a:chExt cx="2542974" cy="646331"/>
          </a:xfrm>
        </p:grpSpPr>
        <p:sp>
          <p:nvSpPr>
            <p:cNvPr id="118" name="ZoneTexte 117">
              <a:extLst>
                <a:ext uri="{FF2B5EF4-FFF2-40B4-BE49-F238E27FC236}">
                  <a16:creationId xmlns:a16="http://schemas.microsoft.com/office/drawing/2014/main" id="{C7A91E46-4582-4F48-801E-8B32DC80E557}"/>
                </a:ext>
              </a:extLst>
            </p:cNvPr>
            <p:cNvSpPr txBox="1"/>
            <p:nvPr/>
          </p:nvSpPr>
          <p:spPr>
            <a:xfrm>
              <a:off x="6368122" y="3138515"/>
              <a:ext cx="2542974" cy="646331"/>
            </a:xfrm>
            <a:prstGeom prst="rect">
              <a:avLst/>
            </a:prstGeom>
            <a:noFill/>
          </p:spPr>
          <p:txBody>
            <a:bodyPr wrap="square" rtlCol="0">
              <a:spAutoFit/>
            </a:bodyPr>
            <a:lstStyle/>
            <a:p>
              <a:r>
                <a:rPr lang="fr-FR" sz="1800" dirty="0"/>
                <a:t>     </a:t>
              </a:r>
              <a:r>
                <a:rPr lang="fr-FR" sz="1800" dirty="0" err="1"/>
                <a:t>branch</a:t>
              </a:r>
              <a:r>
                <a:rPr lang="fr-FR" sz="1800" dirty="0"/>
                <a:t> </a:t>
              </a:r>
              <a:r>
                <a:rPr lang="fr-FR" sz="1800" dirty="0" err="1"/>
                <a:t>mispeculation</a:t>
              </a:r>
              <a:r>
                <a:rPr lang="fr-FR" sz="1800" dirty="0"/>
                <a:t> management (</a:t>
              </a:r>
              <a:r>
                <a:rPr lang="fr-FR" sz="1800" b="1" dirty="0" err="1">
                  <a:solidFill>
                    <a:srgbClr val="C00000"/>
                  </a:solidFill>
                </a:rPr>
                <a:t>rollback</a:t>
              </a:r>
              <a:r>
                <a:rPr lang="fr-FR" sz="1800" dirty="0"/>
                <a:t>)</a:t>
              </a:r>
            </a:p>
          </p:txBody>
        </p:sp>
        <p:sp>
          <p:nvSpPr>
            <p:cNvPr id="119" name="Ellipse 118">
              <a:extLst>
                <a:ext uri="{FF2B5EF4-FFF2-40B4-BE49-F238E27FC236}">
                  <a16:creationId xmlns:a16="http://schemas.microsoft.com/office/drawing/2014/main" id="{68D39294-0813-2142-AF92-926739562CE8}"/>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3</a:t>
              </a:r>
            </a:p>
          </p:txBody>
        </p:sp>
      </p:grpSp>
      <p:sp>
        <p:nvSpPr>
          <p:cNvPr id="101" name="Rectangle : coins arrondis 100">
            <a:extLst>
              <a:ext uri="{FF2B5EF4-FFF2-40B4-BE49-F238E27FC236}">
                <a16:creationId xmlns:a16="http://schemas.microsoft.com/office/drawing/2014/main" id="{E56AB76A-33AB-854B-8DEE-7C3C91CBA8AA}"/>
              </a:ext>
            </a:extLst>
          </p:cNvPr>
          <p:cNvSpPr/>
          <p:nvPr/>
        </p:nvSpPr>
        <p:spPr>
          <a:xfrm>
            <a:off x="507058" y="4607509"/>
            <a:ext cx="3409627" cy="807452"/>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20" name="Groupe 119">
            <a:extLst>
              <a:ext uri="{FF2B5EF4-FFF2-40B4-BE49-F238E27FC236}">
                <a16:creationId xmlns:a16="http://schemas.microsoft.com/office/drawing/2014/main" id="{2A532C99-CCDA-4349-9126-50BE1CB8254F}"/>
              </a:ext>
            </a:extLst>
          </p:cNvPr>
          <p:cNvGrpSpPr/>
          <p:nvPr/>
        </p:nvGrpSpPr>
        <p:grpSpPr>
          <a:xfrm>
            <a:off x="3874890" y="4674375"/>
            <a:ext cx="2542974" cy="394310"/>
            <a:chOff x="6368122" y="3138515"/>
            <a:chExt cx="2542974" cy="369332"/>
          </a:xfrm>
        </p:grpSpPr>
        <p:sp>
          <p:nvSpPr>
            <p:cNvPr id="121" name="ZoneTexte 120">
              <a:extLst>
                <a:ext uri="{FF2B5EF4-FFF2-40B4-BE49-F238E27FC236}">
                  <a16:creationId xmlns:a16="http://schemas.microsoft.com/office/drawing/2014/main" id="{02C86FC5-B459-8042-801F-0DB3711A6ED8}"/>
                </a:ext>
              </a:extLst>
            </p:cNvPr>
            <p:cNvSpPr txBox="1"/>
            <p:nvPr/>
          </p:nvSpPr>
          <p:spPr>
            <a:xfrm>
              <a:off x="6368122" y="3138515"/>
              <a:ext cx="2542974" cy="369332"/>
            </a:xfrm>
            <a:prstGeom prst="rect">
              <a:avLst/>
            </a:prstGeom>
            <a:noFill/>
          </p:spPr>
          <p:txBody>
            <a:bodyPr wrap="square" rtlCol="0">
              <a:spAutoFit/>
            </a:bodyPr>
            <a:lstStyle/>
            <a:p>
              <a:r>
                <a:rPr lang="fr-FR" sz="1800" dirty="0"/>
                <a:t>      </a:t>
              </a:r>
              <a:r>
                <a:rPr lang="fr-FR" sz="1800" b="1" dirty="0">
                  <a:solidFill>
                    <a:srgbClr val="C00000"/>
                  </a:solidFill>
                </a:rPr>
                <a:t>commit</a:t>
              </a:r>
              <a:r>
                <a:rPr lang="fr-FR" sz="1800" dirty="0"/>
                <a:t> </a:t>
              </a:r>
              <a:r>
                <a:rPr lang="fr-FR" sz="1800" dirty="0" err="1"/>
                <a:t>step</a:t>
              </a:r>
              <a:endParaRPr lang="fr-FR" sz="1800" dirty="0"/>
            </a:p>
          </p:txBody>
        </p:sp>
        <p:sp>
          <p:nvSpPr>
            <p:cNvPr id="122" name="Ellipse 121">
              <a:extLst>
                <a:ext uri="{FF2B5EF4-FFF2-40B4-BE49-F238E27FC236}">
                  <a16:creationId xmlns:a16="http://schemas.microsoft.com/office/drawing/2014/main" id="{43EE837C-82CE-A04B-A282-97191E3D7827}"/>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4</a:t>
              </a:r>
            </a:p>
          </p:txBody>
        </p:sp>
      </p:grpSp>
      <p:grpSp>
        <p:nvGrpSpPr>
          <p:cNvPr id="123" name="Groupe 122">
            <a:extLst>
              <a:ext uri="{FF2B5EF4-FFF2-40B4-BE49-F238E27FC236}">
                <a16:creationId xmlns:a16="http://schemas.microsoft.com/office/drawing/2014/main" id="{A931ED7A-247F-DD4F-8698-96D4CAD415DF}"/>
              </a:ext>
            </a:extLst>
          </p:cNvPr>
          <p:cNvGrpSpPr/>
          <p:nvPr/>
        </p:nvGrpSpPr>
        <p:grpSpPr>
          <a:xfrm>
            <a:off x="3867790" y="3321809"/>
            <a:ext cx="2542974" cy="369332"/>
            <a:chOff x="6368122" y="3138515"/>
            <a:chExt cx="2542974" cy="369332"/>
          </a:xfrm>
        </p:grpSpPr>
        <p:sp>
          <p:nvSpPr>
            <p:cNvPr id="124" name="ZoneTexte 123">
              <a:extLst>
                <a:ext uri="{FF2B5EF4-FFF2-40B4-BE49-F238E27FC236}">
                  <a16:creationId xmlns:a16="http://schemas.microsoft.com/office/drawing/2014/main" id="{6659EE8D-EDE9-974A-BB64-E2EFC8506597}"/>
                </a:ext>
              </a:extLst>
            </p:cNvPr>
            <p:cNvSpPr txBox="1"/>
            <p:nvPr/>
          </p:nvSpPr>
          <p:spPr>
            <a:xfrm>
              <a:off x="6368122" y="3138515"/>
              <a:ext cx="2542974" cy="369332"/>
            </a:xfrm>
            <a:prstGeom prst="rect">
              <a:avLst/>
            </a:prstGeom>
            <a:noFill/>
          </p:spPr>
          <p:txBody>
            <a:bodyPr wrap="square" rtlCol="0">
              <a:spAutoFit/>
            </a:bodyPr>
            <a:lstStyle/>
            <a:p>
              <a:r>
                <a:rPr lang="fr-FR" sz="1800" dirty="0"/>
                <a:t>      control </a:t>
              </a:r>
              <a:r>
                <a:rPr lang="fr-FR" sz="1800" b="1" dirty="0">
                  <a:solidFill>
                    <a:srgbClr val="C00000"/>
                  </a:solidFill>
                </a:rPr>
                <a:t>FSM</a:t>
              </a:r>
            </a:p>
          </p:txBody>
        </p:sp>
        <p:sp>
          <p:nvSpPr>
            <p:cNvPr id="125" name="Ellipse 124">
              <a:extLst>
                <a:ext uri="{FF2B5EF4-FFF2-40B4-BE49-F238E27FC236}">
                  <a16:creationId xmlns:a16="http://schemas.microsoft.com/office/drawing/2014/main" id="{AEF94967-1843-7D4E-BBEE-93002F49021A}"/>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2</a:t>
              </a:r>
            </a:p>
          </p:txBody>
        </p:sp>
      </p:grpSp>
      <p:grpSp>
        <p:nvGrpSpPr>
          <p:cNvPr id="126" name="Groupe 125">
            <a:extLst>
              <a:ext uri="{FF2B5EF4-FFF2-40B4-BE49-F238E27FC236}">
                <a16:creationId xmlns:a16="http://schemas.microsoft.com/office/drawing/2014/main" id="{B8D04B9C-C436-BF4B-A7D4-6131AA0DAD3D}"/>
              </a:ext>
            </a:extLst>
          </p:cNvPr>
          <p:cNvGrpSpPr/>
          <p:nvPr/>
        </p:nvGrpSpPr>
        <p:grpSpPr>
          <a:xfrm>
            <a:off x="3874890" y="5376219"/>
            <a:ext cx="2542974" cy="369332"/>
            <a:chOff x="6368122" y="3138515"/>
            <a:chExt cx="2542974" cy="369332"/>
          </a:xfrm>
        </p:grpSpPr>
        <p:sp>
          <p:nvSpPr>
            <p:cNvPr id="127" name="ZoneTexte 126">
              <a:extLst>
                <a:ext uri="{FF2B5EF4-FFF2-40B4-BE49-F238E27FC236}">
                  <a16:creationId xmlns:a16="http://schemas.microsoft.com/office/drawing/2014/main" id="{3DA1E82D-4B22-7A4D-B196-5E4F65FA9E8D}"/>
                </a:ext>
              </a:extLst>
            </p:cNvPr>
            <p:cNvSpPr txBox="1"/>
            <p:nvPr/>
          </p:nvSpPr>
          <p:spPr>
            <a:xfrm>
              <a:off x="6368122" y="3138515"/>
              <a:ext cx="2542974" cy="369332"/>
            </a:xfrm>
            <a:prstGeom prst="rect">
              <a:avLst/>
            </a:prstGeom>
            <a:noFill/>
          </p:spPr>
          <p:txBody>
            <a:bodyPr wrap="square" rtlCol="0">
              <a:spAutoFit/>
            </a:bodyPr>
            <a:lstStyle/>
            <a:p>
              <a:r>
                <a:rPr lang="fr-FR" sz="1800" dirty="0"/>
                <a:t>      </a:t>
              </a:r>
              <a:r>
                <a:rPr lang="fr-FR" sz="1800" b="1" dirty="0">
                  <a:solidFill>
                    <a:srgbClr val="C00000"/>
                  </a:solidFill>
                </a:rPr>
                <a:t>exit</a:t>
              </a:r>
              <a:r>
                <a:rPr lang="fr-FR" sz="1800" dirty="0"/>
                <a:t> condition</a:t>
              </a:r>
            </a:p>
          </p:txBody>
        </p:sp>
        <p:sp>
          <p:nvSpPr>
            <p:cNvPr id="128" name="Ellipse 127">
              <a:extLst>
                <a:ext uri="{FF2B5EF4-FFF2-40B4-BE49-F238E27FC236}">
                  <a16:creationId xmlns:a16="http://schemas.microsoft.com/office/drawing/2014/main" id="{5CCFC9A3-1D21-FA44-BB79-766C0A0E8409}"/>
                </a:ext>
              </a:extLst>
            </p:cNvPr>
            <p:cNvSpPr/>
            <p:nvPr/>
          </p:nvSpPr>
          <p:spPr>
            <a:xfrm>
              <a:off x="6419875" y="3211390"/>
              <a:ext cx="241369" cy="22570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5</a:t>
              </a:r>
            </a:p>
          </p:txBody>
        </p:sp>
      </p:grpSp>
      <p:sp>
        <p:nvSpPr>
          <p:cNvPr id="134" name="Rectangle : coins arrondis 133">
            <a:extLst>
              <a:ext uri="{FF2B5EF4-FFF2-40B4-BE49-F238E27FC236}">
                <a16:creationId xmlns:a16="http://schemas.microsoft.com/office/drawing/2014/main" id="{E599FA6A-9D6B-F54B-A98B-A71E039BC928}"/>
              </a:ext>
            </a:extLst>
          </p:cNvPr>
          <p:cNvSpPr/>
          <p:nvPr/>
        </p:nvSpPr>
        <p:spPr>
          <a:xfrm>
            <a:off x="886038" y="5660965"/>
            <a:ext cx="1314532" cy="213636"/>
          </a:xfrm>
          <a:prstGeom prst="roundRect">
            <a:avLst>
              <a:gd name="adj" fmla="val 6356"/>
            </a:avLst>
          </a:prstGeom>
          <a:solidFill>
            <a:srgbClr val="FFFFFF">
              <a:alpha val="76078"/>
            </a:srgbClr>
          </a:solidFill>
          <a:ln w="1270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26" name="Connecteur en angle 25">
            <a:extLst>
              <a:ext uri="{FF2B5EF4-FFF2-40B4-BE49-F238E27FC236}">
                <a16:creationId xmlns:a16="http://schemas.microsoft.com/office/drawing/2014/main" id="{4DF06A78-44AC-F649-8432-7CB0C935D8D0}"/>
              </a:ext>
            </a:extLst>
          </p:cNvPr>
          <p:cNvCxnSpPr>
            <a:cxnSpLocks/>
            <a:stCxn id="91" idx="0"/>
            <a:endCxn id="60" idx="0"/>
          </p:cNvCxnSpPr>
          <p:nvPr/>
        </p:nvCxnSpPr>
        <p:spPr>
          <a:xfrm rot="5400000" flipH="1" flipV="1">
            <a:off x="6381092" y="3392257"/>
            <a:ext cx="2174610" cy="786311"/>
          </a:xfrm>
          <a:prstGeom prst="bentConnector5">
            <a:avLst>
              <a:gd name="adj1" fmla="val -4184"/>
              <a:gd name="adj2" fmla="val 161761"/>
              <a:gd name="adj3" fmla="val 106788"/>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28" name="Rectangle : coins arrondis 27">
            <a:extLst>
              <a:ext uri="{FF2B5EF4-FFF2-40B4-BE49-F238E27FC236}">
                <a16:creationId xmlns:a16="http://schemas.microsoft.com/office/drawing/2014/main" id="{5A704659-64FD-8940-B9DB-E9C7A669B3C7}"/>
              </a:ext>
            </a:extLst>
          </p:cNvPr>
          <p:cNvSpPr/>
          <p:nvPr/>
        </p:nvSpPr>
        <p:spPr>
          <a:xfrm>
            <a:off x="7777518" y="3762687"/>
            <a:ext cx="300932" cy="59280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 </a:t>
            </a:r>
          </a:p>
          <a:p>
            <a:pPr algn="ctr"/>
            <a:endParaRPr lang="fr-FR" sz="100" b="1" dirty="0">
              <a:solidFill>
                <a:schemeClr val="tx1"/>
              </a:solidFill>
              <a:latin typeface="Calibri" panose="020F0502020204030204" pitchFamily="34" charset="0"/>
              <a:cs typeface="Calibri" panose="020F0502020204030204" pitchFamily="34" charset="0"/>
            </a:endParaRPr>
          </a:p>
          <a:p>
            <a:pPr algn="ctr"/>
            <a:r>
              <a:rPr lang="fr-FR" sz="900" b="1" dirty="0">
                <a:solidFill>
                  <a:schemeClr val="tx1"/>
                </a:solidFill>
                <a:latin typeface="Calibri" panose="020F0502020204030204" pitchFamily="34" charset="0"/>
                <a:cs typeface="Calibri" panose="020F0502020204030204" pitchFamily="34" charset="0"/>
              </a:rPr>
              <a:t>C</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29" name="Connecteur en angle 28">
            <a:extLst>
              <a:ext uri="{FF2B5EF4-FFF2-40B4-BE49-F238E27FC236}">
                <a16:creationId xmlns:a16="http://schemas.microsoft.com/office/drawing/2014/main" id="{6B24F742-0EE2-E44D-A797-5AF5F5A7F9CA}"/>
              </a:ext>
            </a:extLst>
          </p:cNvPr>
          <p:cNvCxnSpPr>
            <a:cxnSpLocks/>
            <a:stCxn id="28" idx="2"/>
            <a:endCxn id="54" idx="1"/>
          </p:cNvCxnSpPr>
          <p:nvPr/>
        </p:nvCxnSpPr>
        <p:spPr>
          <a:xfrm rot="16200000" flipH="1">
            <a:off x="8154772" y="4128704"/>
            <a:ext cx="141196" cy="594773"/>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30" name="Rectangle : coins arrondis 29">
            <a:extLst>
              <a:ext uri="{FF2B5EF4-FFF2-40B4-BE49-F238E27FC236}">
                <a16:creationId xmlns:a16="http://schemas.microsoft.com/office/drawing/2014/main" id="{2DC4B875-B18D-E949-B44A-0ED1F4D18A62}"/>
              </a:ext>
            </a:extLst>
          </p:cNvPr>
          <p:cNvSpPr/>
          <p:nvPr/>
        </p:nvSpPr>
        <p:spPr>
          <a:xfrm>
            <a:off x="7334446" y="3754937"/>
            <a:ext cx="272057" cy="29829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F</a:t>
            </a:r>
          </a:p>
          <a:p>
            <a:pPr algn="ctr"/>
            <a:r>
              <a:rPr lang="fr-FR" sz="200" b="1" dirty="0">
                <a:solidFill>
                  <a:schemeClr val="tx1"/>
                </a:solidFill>
                <a:latin typeface="Calibri" panose="020F0502020204030204" pitchFamily="34" charset="0"/>
                <a:cs typeface="Calibri" panose="020F0502020204030204" pitchFamily="34" charset="0"/>
              </a:rPr>
              <a:t> </a:t>
            </a:r>
          </a:p>
        </p:txBody>
      </p:sp>
      <p:cxnSp>
        <p:nvCxnSpPr>
          <p:cNvPr id="31" name="Connecteur en angle 30">
            <a:extLst>
              <a:ext uri="{FF2B5EF4-FFF2-40B4-BE49-F238E27FC236}">
                <a16:creationId xmlns:a16="http://schemas.microsoft.com/office/drawing/2014/main" id="{B7086181-C83A-3741-8BA2-B928FEA66157}"/>
              </a:ext>
            </a:extLst>
          </p:cNvPr>
          <p:cNvCxnSpPr>
            <a:cxnSpLocks/>
            <a:stCxn id="34" idx="2"/>
            <a:endCxn id="93" idx="1"/>
          </p:cNvCxnSpPr>
          <p:nvPr/>
        </p:nvCxnSpPr>
        <p:spPr>
          <a:xfrm rot="5400000">
            <a:off x="6885198" y="4721705"/>
            <a:ext cx="99563" cy="1909"/>
          </a:xfrm>
          <a:prstGeom prst="bentConnector3">
            <a:avLst>
              <a:gd name="adj1" fmla="val 50000"/>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2" name="Groupe 31">
            <a:extLst>
              <a:ext uri="{FF2B5EF4-FFF2-40B4-BE49-F238E27FC236}">
                <a16:creationId xmlns:a16="http://schemas.microsoft.com/office/drawing/2014/main" id="{10679343-4FAD-2C4F-8B25-6FCD355AAB86}"/>
              </a:ext>
            </a:extLst>
          </p:cNvPr>
          <p:cNvGrpSpPr/>
          <p:nvPr/>
        </p:nvGrpSpPr>
        <p:grpSpPr>
          <a:xfrm rot="5400000">
            <a:off x="7024796" y="4606058"/>
            <a:ext cx="100891" cy="432428"/>
            <a:chOff x="8597268" y="4093688"/>
            <a:chExt cx="189810" cy="848926"/>
          </a:xfrm>
        </p:grpSpPr>
        <p:sp>
          <p:nvSpPr>
            <p:cNvPr id="91" name="Trapèze 90">
              <a:extLst>
                <a:ext uri="{FF2B5EF4-FFF2-40B4-BE49-F238E27FC236}">
                  <a16:creationId xmlns:a16="http://schemas.microsoft.com/office/drawing/2014/main" id="{67340436-F9CD-384E-9EA6-C17A7254BA1C}"/>
                </a:ext>
              </a:extLst>
            </p:cNvPr>
            <p:cNvSpPr/>
            <p:nvPr/>
          </p:nvSpPr>
          <p:spPr>
            <a:xfrm rot="5400000">
              <a:off x="8281277" y="4436813"/>
              <a:ext cx="848926" cy="162676"/>
            </a:xfrm>
            <a:prstGeom prst="trapezoid">
              <a:avLst>
                <a:gd name="adj" fmla="val 5979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sz="1000"/>
            </a:p>
          </p:txBody>
        </p:sp>
        <p:sp>
          <p:nvSpPr>
            <p:cNvPr id="92" name="Rectangle 91">
              <a:extLst>
                <a:ext uri="{FF2B5EF4-FFF2-40B4-BE49-F238E27FC236}">
                  <a16:creationId xmlns:a16="http://schemas.microsoft.com/office/drawing/2014/main" id="{227143BF-865B-C24D-8A99-73DD419A15A0}"/>
                </a:ext>
              </a:extLst>
            </p:cNvPr>
            <p:cNvSpPr/>
            <p:nvPr/>
          </p:nvSpPr>
          <p:spPr>
            <a:xfrm>
              <a:off x="8597268" y="4212110"/>
              <a:ext cx="45719" cy="45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sp>
          <p:nvSpPr>
            <p:cNvPr id="93" name="Rectangle 92">
              <a:extLst>
                <a:ext uri="{FF2B5EF4-FFF2-40B4-BE49-F238E27FC236}">
                  <a16:creationId xmlns:a16="http://schemas.microsoft.com/office/drawing/2014/main" id="{C75F2071-6075-D043-A89B-D77B1AECC8EF}"/>
                </a:ext>
              </a:extLst>
            </p:cNvPr>
            <p:cNvSpPr/>
            <p:nvPr/>
          </p:nvSpPr>
          <p:spPr>
            <a:xfrm>
              <a:off x="8598425" y="4772526"/>
              <a:ext cx="45719"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a:p>
          </p:txBody>
        </p:sp>
      </p:grpSp>
      <p:cxnSp>
        <p:nvCxnSpPr>
          <p:cNvPr id="33" name="Connecteur en angle 32">
            <a:extLst>
              <a:ext uri="{FF2B5EF4-FFF2-40B4-BE49-F238E27FC236}">
                <a16:creationId xmlns:a16="http://schemas.microsoft.com/office/drawing/2014/main" id="{5990C775-4C69-DE43-A759-9518BDB6B08B}"/>
              </a:ext>
            </a:extLst>
          </p:cNvPr>
          <p:cNvCxnSpPr>
            <a:cxnSpLocks/>
            <a:stCxn id="49" idx="2"/>
            <a:endCxn id="34" idx="0"/>
          </p:cNvCxnSpPr>
          <p:nvPr/>
        </p:nvCxnSpPr>
        <p:spPr>
          <a:xfrm rot="10800000" flipV="1">
            <a:off x="6935934" y="3628599"/>
            <a:ext cx="898847" cy="118980"/>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34" name="Rectangle : coins arrondis 33">
            <a:extLst>
              <a:ext uri="{FF2B5EF4-FFF2-40B4-BE49-F238E27FC236}">
                <a16:creationId xmlns:a16="http://schemas.microsoft.com/office/drawing/2014/main" id="{282CAB1B-B028-684C-A216-A83D930A73DA}"/>
              </a:ext>
            </a:extLst>
          </p:cNvPr>
          <p:cNvSpPr/>
          <p:nvPr/>
        </p:nvSpPr>
        <p:spPr>
          <a:xfrm>
            <a:off x="6785856" y="3747580"/>
            <a:ext cx="300155" cy="92529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 b="1" dirty="0">
              <a:solidFill>
                <a:schemeClr val="tx1"/>
              </a:solidFill>
              <a:latin typeface="Calibri" panose="020F0502020204030204" pitchFamily="34" charset="0"/>
              <a:cs typeface="Calibri" panose="020F0502020204030204" pitchFamily="34" charset="0"/>
            </a:endParaRPr>
          </a:p>
          <a:p>
            <a:pPr algn="ctr">
              <a:spcBef>
                <a:spcPts val="600"/>
              </a:spcBef>
            </a:pPr>
            <a:r>
              <a:rPr lang="fr-FR" sz="900" b="1" dirty="0">
                <a:solidFill>
                  <a:schemeClr val="tx1"/>
                </a:solidFill>
                <a:latin typeface="Calibri" panose="020F0502020204030204" pitchFamily="34" charset="0"/>
                <a:cs typeface="Calibri" panose="020F0502020204030204" pitchFamily="34" charset="0"/>
              </a:rPr>
              <a:t>S</a:t>
            </a: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a:p>
            <a:pPr algn="ctr"/>
            <a:endParaRPr lang="fr-FR" sz="900" b="1" dirty="0">
              <a:solidFill>
                <a:schemeClr val="tx1"/>
              </a:solidFill>
              <a:latin typeface="Calibri" panose="020F0502020204030204" pitchFamily="34" charset="0"/>
              <a:cs typeface="Calibri" panose="020F0502020204030204" pitchFamily="34" charset="0"/>
            </a:endParaRPr>
          </a:p>
        </p:txBody>
      </p:sp>
      <p:cxnSp>
        <p:nvCxnSpPr>
          <p:cNvPr id="35" name="Connecteur en angle 116">
            <a:extLst>
              <a:ext uri="{FF2B5EF4-FFF2-40B4-BE49-F238E27FC236}">
                <a16:creationId xmlns:a16="http://schemas.microsoft.com/office/drawing/2014/main" id="{3D3701E6-90B4-F248-A67F-C92B47417A78}"/>
              </a:ext>
            </a:extLst>
          </p:cNvPr>
          <p:cNvCxnSpPr>
            <a:cxnSpLocks/>
            <a:stCxn id="81" idx="2"/>
            <a:endCxn id="92" idx="1"/>
          </p:cNvCxnSpPr>
          <p:nvPr/>
        </p:nvCxnSpPr>
        <p:spPr>
          <a:xfrm rot="5400000">
            <a:off x="6993179" y="4305009"/>
            <a:ext cx="693129" cy="240507"/>
          </a:xfrm>
          <a:prstGeom prst="bentConnector3">
            <a:avLst>
              <a:gd name="adj1" fmla="val 84467"/>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39" name="Groupe 38">
            <a:extLst>
              <a:ext uri="{FF2B5EF4-FFF2-40B4-BE49-F238E27FC236}">
                <a16:creationId xmlns:a16="http://schemas.microsoft.com/office/drawing/2014/main" id="{6D9C4B27-8F37-9C4A-A37D-FFA564318337}"/>
              </a:ext>
            </a:extLst>
          </p:cNvPr>
          <p:cNvGrpSpPr/>
          <p:nvPr/>
        </p:nvGrpSpPr>
        <p:grpSpPr>
          <a:xfrm>
            <a:off x="6772504" y="4273039"/>
            <a:ext cx="1322549" cy="105937"/>
            <a:chOff x="-2473327" y="3582217"/>
            <a:chExt cx="1883841" cy="172651"/>
          </a:xfrm>
        </p:grpSpPr>
        <p:grpSp>
          <p:nvGrpSpPr>
            <p:cNvPr id="85" name="Groupe 84">
              <a:extLst>
                <a:ext uri="{FF2B5EF4-FFF2-40B4-BE49-F238E27FC236}">
                  <a16:creationId xmlns:a16="http://schemas.microsoft.com/office/drawing/2014/main" id="{D800D67F-B740-484E-82C9-CFB0D36F04DF}"/>
                </a:ext>
              </a:extLst>
            </p:cNvPr>
            <p:cNvGrpSpPr/>
            <p:nvPr/>
          </p:nvGrpSpPr>
          <p:grpSpPr>
            <a:xfrm>
              <a:off x="-2473327" y="3582217"/>
              <a:ext cx="480140" cy="172651"/>
              <a:chOff x="5697113" y="5167205"/>
              <a:chExt cx="684635" cy="163349"/>
            </a:xfrm>
          </p:grpSpPr>
          <p:sp>
            <p:nvSpPr>
              <p:cNvPr id="89" name="Rectangle : coins arrondis 88">
                <a:extLst>
                  <a:ext uri="{FF2B5EF4-FFF2-40B4-BE49-F238E27FC236}">
                    <a16:creationId xmlns:a16="http://schemas.microsoft.com/office/drawing/2014/main" id="{7DF62204-0911-0A45-A6B9-695A64CA92C9}"/>
                  </a:ext>
                </a:extLst>
              </p:cNvPr>
              <p:cNvSpPr/>
              <p:nvPr/>
            </p:nvSpPr>
            <p:spPr>
              <a:xfrm>
                <a:off x="5697113"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90" name="Triangle 89">
                <a:extLst>
                  <a:ext uri="{FF2B5EF4-FFF2-40B4-BE49-F238E27FC236}">
                    <a16:creationId xmlns:a16="http://schemas.microsoft.com/office/drawing/2014/main" id="{BA200E34-6D4F-8949-BEC9-69BEE9249322}"/>
                  </a:ext>
                </a:extLst>
              </p:cNvPr>
              <p:cNvSpPr/>
              <p:nvPr/>
            </p:nvSpPr>
            <p:spPr>
              <a:xfrm rot="5400000">
                <a:off x="5698979" y="5216543"/>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86" name="Groupe 85">
              <a:extLst>
                <a:ext uri="{FF2B5EF4-FFF2-40B4-BE49-F238E27FC236}">
                  <a16:creationId xmlns:a16="http://schemas.microsoft.com/office/drawing/2014/main" id="{876B3D7F-2E1D-C04D-AE48-C8A947F09DEC}"/>
                </a:ext>
              </a:extLst>
            </p:cNvPr>
            <p:cNvGrpSpPr/>
            <p:nvPr/>
          </p:nvGrpSpPr>
          <p:grpSpPr>
            <a:xfrm>
              <a:off x="-1069626" y="3582217"/>
              <a:ext cx="480140" cy="172651"/>
              <a:chOff x="5780817" y="5167205"/>
              <a:chExt cx="684635" cy="163349"/>
            </a:xfrm>
          </p:grpSpPr>
          <p:sp>
            <p:nvSpPr>
              <p:cNvPr id="87" name="Rectangle : coins arrondis 86">
                <a:extLst>
                  <a:ext uri="{FF2B5EF4-FFF2-40B4-BE49-F238E27FC236}">
                    <a16:creationId xmlns:a16="http://schemas.microsoft.com/office/drawing/2014/main" id="{00AF65AF-B171-0442-AB14-082358325245}"/>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8" name="Triangle 87">
                <a:extLst>
                  <a:ext uri="{FF2B5EF4-FFF2-40B4-BE49-F238E27FC236}">
                    <a16:creationId xmlns:a16="http://schemas.microsoft.com/office/drawing/2014/main" id="{888DEB97-3E66-6A47-B34A-FE1F392AA2AE}"/>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40" name="Groupe 39">
            <a:extLst>
              <a:ext uri="{FF2B5EF4-FFF2-40B4-BE49-F238E27FC236}">
                <a16:creationId xmlns:a16="http://schemas.microsoft.com/office/drawing/2014/main" id="{C42ABF95-8319-4E4C-936E-0A5C8FE19003}"/>
              </a:ext>
            </a:extLst>
          </p:cNvPr>
          <p:cNvGrpSpPr/>
          <p:nvPr/>
        </p:nvGrpSpPr>
        <p:grpSpPr>
          <a:xfrm>
            <a:off x="6762662" y="3972761"/>
            <a:ext cx="1338003" cy="105937"/>
            <a:chOff x="-2495341" y="3582217"/>
            <a:chExt cx="1905855" cy="172651"/>
          </a:xfrm>
        </p:grpSpPr>
        <p:grpSp>
          <p:nvGrpSpPr>
            <p:cNvPr id="76" name="Groupe 75">
              <a:extLst>
                <a:ext uri="{FF2B5EF4-FFF2-40B4-BE49-F238E27FC236}">
                  <a16:creationId xmlns:a16="http://schemas.microsoft.com/office/drawing/2014/main" id="{0A0C72B9-1E50-B349-A534-00661C00AB4A}"/>
                </a:ext>
              </a:extLst>
            </p:cNvPr>
            <p:cNvGrpSpPr/>
            <p:nvPr/>
          </p:nvGrpSpPr>
          <p:grpSpPr>
            <a:xfrm>
              <a:off x="-2495341" y="3582217"/>
              <a:ext cx="480140" cy="172651"/>
              <a:chOff x="5665724" y="5167205"/>
              <a:chExt cx="684635" cy="163349"/>
            </a:xfrm>
          </p:grpSpPr>
          <p:sp>
            <p:nvSpPr>
              <p:cNvPr id="83" name="Rectangle : coins arrondis 82">
                <a:extLst>
                  <a:ext uri="{FF2B5EF4-FFF2-40B4-BE49-F238E27FC236}">
                    <a16:creationId xmlns:a16="http://schemas.microsoft.com/office/drawing/2014/main" id="{FBED1E15-2B9C-6A45-8D45-ABB53B26C470}"/>
                  </a:ext>
                </a:extLst>
              </p:cNvPr>
              <p:cNvSpPr/>
              <p:nvPr/>
            </p:nvSpPr>
            <p:spPr>
              <a:xfrm>
                <a:off x="5665724"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4" name="Triangle 83">
                <a:extLst>
                  <a:ext uri="{FF2B5EF4-FFF2-40B4-BE49-F238E27FC236}">
                    <a16:creationId xmlns:a16="http://schemas.microsoft.com/office/drawing/2014/main" id="{D07EDEDD-5785-EC4F-8470-D0F5FEC1187F}"/>
                  </a:ext>
                </a:extLst>
              </p:cNvPr>
              <p:cNvSpPr/>
              <p:nvPr/>
            </p:nvSpPr>
            <p:spPr>
              <a:xfrm rot="5400000">
                <a:off x="5667587" y="5216543"/>
                <a:ext cx="69668" cy="69669"/>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7" name="Groupe 76">
              <a:extLst>
                <a:ext uri="{FF2B5EF4-FFF2-40B4-BE49-F238E27FC236}">
                  <a16:creationId xmlns:a16="http://schemas.microsoft.com/office/drawing/2014/main" id="{A6F4B036-43C2-7E4A-B770-852513B2E6F3}"/>
                </a:ext>
              </a:extLst>
            </p:cNvPr>
            <p:cNvGrpSpPr/>
            <p:nvPr/>
          </p:nvGrpSpPr>
          <p:grpSpPr>
            <a:xfrm>
              <a:off x="-1742125" y="3582217"/>
              <a:ext cx="480140" cy="172651"/>
              <a:chOff x="5780817" y="5167205"/>
              <a:chExt cx="684635" cy="163349"/>
            </a:xfrm>
          </p:grpSpPr>
          <p:sp>
            <p:nvSpPr>
              <p:cNvPr id="81" name="Rectangle : coins arrondis 80">
                <a:extLst>
                  <a:ext uri="{FF2B5EF4-FFF2-40B4-BE49-F238E27FC236}">
                    <a16:creationId xmlns:a16="http://schemas.microsoft.com/office/drawing/2014/main" id="{DB23F773-3CF5-934A-A14E-8114B57E9747}"/>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2" name="Triangle 81">
                <a:extLst>
                  <a:ext uri="{FF2B5EF4-FFF2-40B4-BE49-F238E27FC236}">
                    <a16:creationId xmlns:a16="http://schemas.microsoft.com/office/drawing/2014/main" id="{B3AF7EAB-7530-1742-891D-A8A3B9A17F77}"/>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nvGrpSpPr>
            <p:cNvPr id="78" name="Groupe 77">
              <a:extLst>
                <a:ext uri="{FF2B5EF4-FFF2-40B4-BE49-F238E27FC236}">
                  <a16:creationId xmlns:a16="http://schemas.microsoft.com/office/drawing/2014/main" id="{B75443F4-8A96-C141-BECD-8E4E4EA947F1}"/>
                </a:ext>
              </a:extLst>
            </p:cNvPr>
            <p:cNvGrpSpPr/>
            <p:nvPr/>
          </p:nvGrpSpPr>
          <p:grpSpPr>
            <a:xfrm>
              <a:off x="-1069626" y="3582217"/>
              <a:ext cx="480140" cy="172651"/>
              <a:chOff x="5780817" y="5167205"/>
              <a:chExt cx="684635" cy="163349"/>
            </a:xfrm>
          </p:grpSpPr>
          <p:sp>
            <p:nvSpPr>
              <p:cNvPr id="79" name="Rectangle : coins arrondis 78">
                <a:extLst>
                  <a:ext uri="{FF2B5EF4-FFF2-40B4-BE49-F238E27FC236}">
                    <a16:creationId xmlns:a16="http://schemas.microsoft.com/office/drawing/2014/main" id="{EE43939B-1FAA-A645-980B-92D5F320CB34}"/>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80" name="Triangle 79">
                <a:extLst>
                  <a:ext uri="{FF2B5EF4-FFF2-40B4-BE49-F238E27FC236}">
                    <a16:creationId xmlns:a16="http://schemas.microsoft.com/office/drawing/2014/main" id="{381BE94E-0A5A-4C45-B3B0-FF5433A30FA9}"/>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grpSp>
      <p:grpSp>
        <p:nvGrpSpPr>
          <p:cNvPr id="41" name="Groupe 40">
            <a:extLst>
              <a:ext uri="{FF2B5EF4-FFF2-40B4-BE49-F238E27FC236}">
                <a16:creationId xmlns:a16="http://schemas.microsoft.com/office/drawing/2014/main" id="{DB5ABBBB-4B93-9E40-A22A-9B7EB68690E7}"/>
              </a:ext>
            </a:extLst>
          </p:cNvPr>
          <p:cNvGrpSpPr/>
          <p:nvPr/>
        </p:nvGrpSpPr>
        <p:grpSpPr>
          <a:xfrm>
            <a:off x="6760813" y="4576831"/>
            <a:ext cx="337083" cy="105937"/>
            <a:chOff x="5780817" y="5143148"/>
            <a:chExt cx="684635" cy="163349"/>
          </a:xfrm>
        </p:grpSpPr>
        <p:sp>
          <p:nvSpPr>
            <p:cNvPr id="74" name="Rectangle : coins arrondis 73">
              <a:extLst>
                <a:ext uri="{FF2B5EF4-FFF2-40B4-BE49-F238E27FC236}">
                  <a16:creationId xmlns:a16="http://schemas.microsoft.com/office/drawing/2014/main" id="{82C9A0E3-846E-964E-AE44-64E0AB23386F}"/>
                </a:ext>
              </a:extLst>
            </p:cNvPr>
            <p:cNvSpPr/>
            <p:nvPr/>
          </p:nvSpPr>
          <p:spPr>
            <a:xfrm>
              <a:off x="5780817" y="5143148"/>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5" name="Triangle 74">
              <a:extLst>
                <a:ext uri="{FF2B5EF4-FFF2-40B4-BE49-F238E27FC236}">
                  <a16:creationId xmlns:a16="http://schemas.microsoft.com/office/drawing/2014/main" id="{643DE8A5-3C6A-E64B-A709-4EBB298D066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cxnSp>
        <p:nvCxnSpPr>
          <p:cNvPr id="42" name="Connecteur en angle 41">
            <a:extLst>
              <a:ext uri="{FF2B5EF4-FFF2-40B4-BE49-F238E27FC236}">
                <a16:creationId xmlns:a16="http://schemas.microsoft.com/office/drawing/2014/main" id="{A4AE9F0F-3102-B94A-8CC4-CF04A6A2479E}"/>
              </a:ext>
            </a:extLst>
          </p:cNvPr>
          <p:cNvCxnSpPr>
            <a:cxnSpLocks/>
            <a:stCxn id="49" idx="2"/>
            <a:endCxn id="45" idx="0"/>
          </p:cNvCxnSpPr>
          <p:nvPr/>
        </p:nvCxnSpPr>
        <p:spPr>
          <a:xfrm rot="10800000" flipV="1">
            <a:off x="7528374" y="3628599"/>
            <a:ext cx="306407" cy="127446"/>
          </a:xfrm>
          <a:prstGeom prst="bentConnector2">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3" name="Rectangle : coins arrondis 42">
            <a:extLst>
              <a:ext uri="{FF2B5EF4-FFF2-40B4-BE49-F238E27FC236}">
                <a16:creationId xmlns:a16="http://schemas.microsoft.com/office/drawing/2014/main" id="{CD1F5E16-38CF-1F43-84F5-77FD7F39E6B5}"/>
              </a:ext>
            </a:extLst>
          </p:cNvPr>
          <p:cNvSpPr/>
          <p:nvPr/>
        </p:nvSpPr>
        <p:spPr>
          <a:xfrm>
            <a:off x="7256580" y="3168637"/>
            <a:ext cx="272057" cy="29829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r>
              <a:rPr lang="fr-FR" sz="900" b="1" dirty="0">
                <a:solidFill>
                  <a:schemeClr val="tx1"/>
                </a:solidFill>
                <a:latin typeface="Calibri" panose="020F0502020204030204" pitchFamily="34" charset="0"/>
                <a:cs typeface="Calibri" panose="020F0502020204030204" pitchFamily="34" charset="0"/>
              </a:rPr>
              <a:t>H</a:t>
            </a:r>
          </a:p>
          <a:p>
            <a:pPr algn="ctr"/>
            <a:r>
              <a:rPr lang="fr-FR" sz="200" b="1" dirty="0">
                <a:solidFill>
                  <a:schemeClr val="tx1"/>
                </a:solidFill>
                <a:latin typeface="Calibri" panose="020F0502020204030204" pitchFamily="34" charset="0"/>
                <a:cs typeface="Calibri" panose="020F0502020204030204" pitchFamily="34" charset="0"/>
              </a:rPr>
              <a:t> </a:t>
            </a:r>
          </a:p>
        </p:txBody>
      </p:sp>
      <p:grpSp>
        <p:nvGrpSpPr>
          <p:cNvPr id="44" name="Groupe 43">
            <a:extLst>
              <a:ext uri="{FF2B5EF4-FFF2-40B4-BE49-F238E27FC236}">
                <a16:creationId xmlns:a16="http://schemas.microsoft.com/office/drawing/2014/main" id="{4B29A7A8-5719-8144-83DD-652B93D8E2E3}"/>
              </a:ext>
            </a:extLst>
          </p:cNvPr>
          <p:cNvGrpSpPr/>
          <p:nvPr/>
        </p:nvGrpSpPr>
        <p:grpSpPr>
          <a:xfrm>
            <a:off x="7223724" y="3384403"/>
            <a:ext cx="337083" cy="105937"/>
            <a:chOff x="5780817" y="5167205"/>
            <a:chExt cx="684635" cy="163349"/>
          </a:xfrm>
        </p:grpSpPr>
        <p:sp>
          <p:nvSpPr>
            <p:cNvPr id="72" name="Rectangle : coins arrondis 71">
              <a:extLst>
                <a:ext uri="{FF2B5EF4-FFF2-40B4-BE49-F238E27FC236}">
                  <a16:creationId xmlns:a16="http://schemas.microsoft.com/office/drawing/2014/main" id="{9BA494E5-29AB-1A4E-8BF9-A0E3F38A7A39}"/>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73" name="Triangle 72">
              <a:extLst>
                <a:ext uri="{FF2B5EF4-FFF2-40B4-BE49-F238E27FC236}">
                  <a16:creationId xmlns:a16="http://schemas.microsoft.com/office/drawing/2014/main" id="{9695C03B-2044-7148-80C8-DF602CBB9D60}"/>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sp>
        <p:nvSpPr>
          <p:cNvPr id="45" name="Rectangle 44">
            <a:extLst>
              <a:ext uri="{FF2B5EF4-FFF2-40B4-BE49-F238E27FC236}">
                <a16:creationId xmlns:a16="http://schemas.microsoft.com/office/drawing/2014/main" id="{573B34C3-F432-9F44-8087-18ADF5B7DB4F}"/>
              </a:ext>
            </a:extLst>
          </p:cNvPr>
          <p:cNvSpPr/>
          <p:nvPr/>
        </p:nvSpPr>
        <p:spPr>
          <a:xfrm>
            <a:off x="7528373" y="375604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6" name="Rectangle 45">
            <a:extLst>
              <a:ext uri="{FF2B5EF4-FFF2-40B4-BE49-F238E27FC236}">
                <a16:creationId xmlns:a16="http://schemas.microsoft.com/office/drawing/2014/main" id="{F7AA9D55-6897-5741-B115-1CAD61BAA923}"/>
              </a:ext>
            </a:extLst>
          </p:cNvPr>
          <p:cNvSpPr/>
          <p:nvPr/>
        </p:nvSpPr>
        <p:spPr>
          <a:xfrm>
            <a:off x="7394492" y="375558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nvGrpSpPr>
          <p:cNvPr id="47" name="Groupe 46">
            <a:extLst>
              <a:ext uri="{FF2B5EF4-FFF2-40B4-BE49-F238E27FC236}">
                <a16:creationId xmlns:a16="http://schemas.microsoft.com/office/drawing/2014/main" id="{4FD91F03-70EB-8A4A-8629-F601D89752BF}"/>
              </a:ext>
            </a:extLst>
          </p:cNvPr>
          <p:cNvGrpSpPr/>
          <p:nvPr/>
        </p:nvGrpSpPr>
        <p:grpSpPr>
          <a:xfrm>
            <a:off x="7321435" y="3164168"/>
            <a:ext cx="133881" cy="461"/>
            <a:chOff x="1177413" y="754111"/>
            <a:chExt cx="93198" cy="332"/>
          </a:xfrm>
        </p:grpSpPr>
        <p:sp>
          <p:nvSpPr>
            <p:cNvPr id="70" name="Rectangle 69">
              <a:extLst>
                <a:ext uri="{FF2B5EF4-FFF2-40B4-BE49-F238E27FC236}">
                  <a16:creationId xmlns:a16="http://schemas.microsoft.com/office/drawing/2014/main" id="{37393FB1-CAAC-FF4A-A38F-71DBB22985DF}"/>
                </a:ext>
              </a:extLst>
            </p:cNvPr>
            <p:cNvSpPr/>
            <p:nvPr/>
          </p:nvSpPr>
          <p:spPr>
            <a:xfrm>
              <a:off x="1270611" y="75444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1" name="Rectangle 70">
              <a:extLst>
                <a:ext uri="{FF2B5EF4-FFF2-40B4-BE49-F238E27FC236}">
                  <a16:creationId xmlns:a16="http://schemas.microsoft.com/office/drawing/2014/main" id="{9883A4E7-BB65-B748-BE8A-3574ADB197EA}"/>
                </a:ext>
              </a:extLst>
            </p:cNvPr>
            <p:cNvSpPr/>
            <p:nvPr/>
          </p:nvSpPr>
          <p:spPr>
            <a:xfrm>
              <a:off x="1177413" y="754111"/>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grpSp>
      <p:cxnSp>
        <p:nvCxnSpPr>
          <p:cNvPr id="48" name="Connecteur en angle 47">
            <a:extLst>
              <a:ext uri="{FF2B5EF4-FFF2-40B4-BE49-F238E27FC236}">
                <a16:creationId xmlns:a16="http://schemas.microsoft.com/office/drawing/2014/main" id="{40C0947A-22F5-1E49-9657-D1989A13143C}"/>
              </a:ext>
            </a:extLst>
          </p:cNvPr>
          <p:cNvCxnSpPr>
            <a:cxnSpLocks/>
            <a:stCxn id="72" idx="2"/>
            <a:endCxn id="71" idx="0"/>
          </p:cNvCxnSpPr>
          <p:nvPr/>
        </p:nvCxnSpPr>
        <p:spPr>
          <a:xfrm rot="5400000" flipH="1">
            <a:off x="7193766" y="3291838"/>
            <a:ext cx="326171" cy="70829"/>
          </a:xfrm>
          <a:prstGeom prst="bentConnector5">
            <a:avLst>
              <a:gd name="adj1" fmla="val -15384"/>
              <a:gd name="adj2" fmla="val 813008"/>
              <a:gd name="adj3" fmla="val 28799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49" name="Ellipse 48">
            <a:extLst>
              <a:ext uri="{FF2B5EF4-FFF2-40B4-BE49-F238E27FC236}">
                <a16:creationId xmlns:a16="http://schemas.microsoft.com/office/drawing/2014/main" id="{EAF76C03-8F35-3C4C-A37F-E3B3C5AFA894}"/>
              </a:ext>
            </a:extLst>
          </p:cNvPr>
          <p:cNvSpPr/>
          <p:nvPr/>
        </p:nvSpPr>
        <p:spPr>
          <a:xfrm>
            <a:off x="7834781" y="3603623"/>
            <a:ext cx="51715" cy="499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50" name="Connecteur en angle 49">
            <a:extLst>
              <a:ext uri="{FF2B5EF4-FFF2-40B4-BE49-F238E27FC236}">
                <a16:creationId xmlns:a16="http://schemas.microsoft.com/office/drawing/2014/main" id="{C9AC10DA-BB24-1943-BA03-6D29F2FD2B08}"/>
              </a:ext>
            </a:extLst>
          </p:cNvPr>
          <p:cNvCxnSpPr>
            <a:cxnSpLocks/>
            <a:stCxn id="49" idx="2"/>
            <a:endCxn id="28" idx="0"/>
          </p:cNvCxnSpPr>
          <p:nvPr/>
        </p:nvCxnSpPr>
        <p:spPr>
          <a:xfrm rot="10800000" flipH="1" flipV="1">
            <a:off x="7834780" y="3628599"/>
            <a:ext cx="93204" cy="134087"/>
          </a:xfrm>
          <a:prstGeom prst="bentConnector4">
            <a:avLst>
              <a:gd name="adj1" fmla="val 101304"/>
              <a:gd name="adj2" fmla="val 59313"/>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
        <p:nvSpPr>
          <p:cNvPr id="51" name="Ellipse 50">
            <a:extLst>
              <a:ext uri="{FF2B5EF4-FFF2-40B4-BE49-F238E27FC236}">
                <a16:creationId xmlns:a16="http://schemas.microsoft.com/office/drawing/2014/main" id="{8556ED62-F39B-CA4B-B9EC-5A117F43432C}"/>
              </a:ext>
            </a:extLst>
          </p:cNvPr>
          <p:cNvSpPr/>
          <p:nvPr/>
        </p:nvSpPr>
        <p:spPr>
          <a:xfrm>
            <a:off x="7371194" y="3607332"/>
            <a:ext cx="51715" cy="4995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2000"/>
          </a:p>
        </p:txBody>
      </p:sp>
      <p:cxnSp>
        <p:nvCxnSpPr>
          <p:cNvPr id="52" name="Connecteur en angle 116">
            <a:extLst>
              <a:ext uri="{FF2B5EF4-FFF2-40B4-BE49-F238E27FC236}">
                <a16:creationId xmlns:a16="http://schemas.microsoft.com/office/drawing/2014/main" id="{54B49106-CD8C-A940-AA53-5B76EC9AA836}"/>
              </a:ext>
            </a:extLst>
          </p:cNvPr>
          <p:cNvCxnSpPr>
            <a:cxnSpLocks/>
            <a:stCxn id="72" idx="2"/>
            <a:endCxn id="46" idx="0"/>
          </p:cNvCxnSpPr>
          <p:nvPr/>
        </p:nvCxnSpPr>
        <p:spPr>
          <a:xfrm>
            <a:off x="7392266" y="3490339"/>
            <a:ext cx="2228" cy="265246"/>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3" name="Connecteur en angle 116">
            <a:extLst>
              <a:ext uri="{FF2B5EF4-FFF2-40B4-BE49-F238E27FC236}">
                <a16:creationId xmlns:a16="http://schemas.microsoft.com/office/drawing/2014/main" id="{01CFC291-0C56-8340-9A93-43C5CA36CA86}"/>
              </a:ext>
            </a:extLst>
          </p:cNvPr>
          <p:cNvCxnSpPr>
            <a:cxnSpLocks/>
          </p:cNvCxnSpPr>
          <p:nvPr/>
        </p:nvCxnSpPr>
        <p:spPr>
          <a:xfrm rot="5400000">
            <a:off x="6994685" y="4307834"/>
            <a:ext cx="693129" cy="240507"/>
          </a:xfrm>
          <a:prstGeom prst="bentConnector3">
            <a:avLst>
              <a:gd name="adj1" fmla="val 84467"/>
            </a:avLst>
          </a:prstGeom>
          <a:ln w="38100">
            <a:solidFill>
              <a:srgbClr val="008F00"/>
            </a:solidFill>
            <a:prstDash val="solid"/>
            <a:tailEnd type="triangle" w="sm" len="sm"/>
          </a:ln>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22FD36BA-6E6D-9940-946F-82F009525107}"/>
              </a:ext>
            </a:extLst>
          </p:cNvPr>
          <p:cNvSpPr/>
          <p:nvPr/>
        </p:nvSpPr>
        <p:spPr>
          <a:xfrm>
            <a:off x="8522757" y="4323764"/>
            <a:ext cx="337082" cy="34584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FR" sz="900" b="1" dirty="0">
                <a:solidFill>
                  <a:srgbClr val="FF0000"/>
                </a:solidFill>
              </a:rPr>
              <a:t>FSM</a:t>
            </a:r>
          </a:p>
        </p:txBody>
      </p:sp>
      <p:sp>
        <p:nvSpPr>
          <p:cNvPr id="55" name="Rectangle 54">
            <a:extLst>
              <a:ext uri="{FF2B5EF4-FFF2-40B4-BE49-F238E27FC236}">
                <a16:creationId xmlns:a16="http://schemas.microsoft.com/office/drawing/2014/main" id="{07AB54A2-D1A0-494A-A1E0-6F0973D7982E}"/>
              </a:ext>
            </a:extLst>
          </p:cNvPr>
          <p:cNvSpPr/>
          <p:nvPr/>
        </p:nvSpPr>
        <p:spPr>
          <a:xfrm>
            <a:off x="7104539" y="2700086"/>
            <a:ext cx="433794" cy="27821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rgbClr val="FF0000"/>
                </a:solidFill>
              </a:rPr>
              <a:t>RB</a:t>
            </a:r>
          </a:p>
        </p:txBody>
      </p:sp>
      <p:cxnSp>
        <p:nvCxnSpPr>
          <p:cNvPr id="56" name="Connecteur en angle 55">
            <a:extLst>
              <a:ext uri="{FF2B5EF4-FFF2-40B4-BE49-F238E27FC236}">
                <a16:creationId xmlns:a16="http://schemas.microsoft.com/office/drawing/2014/main" id="{1BA5D5AE-1B98-8C48-84B2-68885611702B}"/>
              </a:ext>
            </a:extLst>
          </p:cNvPr>
          <p:cNvCxnSpPr>
            <a:cxnSpLocks/>
            <a:stCxn id="60" idx="2"/>
            <a:endCxn id="45" idx="0"/>
          </p:cNvCxnSpPr>
          <p:nvPr/>
        </p:nvCxnSpPr>
        <p:spPr>
          <a:xfrm rot="5400000">
            <a:off x="7306094" y="3200586"/>
            <a:ext cx="777741" cy="333179"/>
          </a:xfrm>
          <a:prstGeom prst="bentConnector3">
            <a:avLst>
              <a:gd name="adj1" fmla="val 83276"/>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57" name="Connecteur en angle 56">
            <a:extLst>
              <a:ext uri="{FF2B5EF4-FFF2-40B4-BE49-F238E27FC236}">
                <a16:creationId xmlns:a16="http://schemas.microsoft.com/office/drawing/2014/main" id="{9B9890F5-00B4-4445-8484-455893850E43}"/>
              </a:ext>
            </a:extLst>
          </p:cNvPr>
          <p:cNvCxnSpPr>
            <a:cxnSpLocks/>
            <a:stCxn id="54" idx="2"/>
            <a:endCxn id="91" idx="1"/>
          </p:cNvCxnSpPr>
          <p:nvPr/>
        </p:nvCxnSpPr>
        <p:spPr>
          <a:xfrm rot="5400000">
            <a:off x="7898517" y="4036703"/>
            <a:ext cx="159870" cy="1425691"/>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18" name="Groupe 17">
            <a:extLst>
              <a:ext uri="{FF2B5EF4-FFF2-40B4-BE49-F238E27FC236}">
                <a16:creationId xmlns:a16="http://schemas.microsoft.com/office/drawing/2014/main" id="{CA5D9AC7-4BC0-1E48-855D-E4CCB6206656}"/>
              </a:ext>
            </a:extLst>
          </p:cNvPr>
          <p:cNvGrpSpPr/>
          <p:nvPr/>
        </p:nvGrpSpPr>
        <p:grpSpPr>
          <a:xfrm>
            <a:off x="7538333" y="2838206"/>
            <a:ext cx="1152965" cy="1485558"/>
            <a:chOff x="7538333" y="2838206"/>
            <a:chExt cx="1152965" cy="1485558"/>
          </a:xfrm>
        </p:grpSpPr>
        <p:cxnSp>
          <p:nvCxnSpPr>
            <p:cNvPr id="58" name="Connecteur en angle 57">
              <a:extLst>
                <a:ext uri="{FF2B5EF4-FFF2-40B4-BE49-F238E27FC236}">
                  <a16:creationId xmlns:a16="http://schemas.microsoft.com/office/drawing/2014/main" id="{26B8AD7F-892F-DC4A-8B1B-FB9C239E08A5}"/>
                </a:ext>
              </a:extLst>
            </p:cNvPr>
            <p:cNvCxnSpPr>
              <a:cxnSpLocks/>
              <a:stCxn id="54" idx="0"/>
              <a:endCxn id="60" idx="3"/>
            </p:cNvCxnSpPr>
            <p:nvPr/>
          </p:nvCxnSpPr>
          <p:spPr>
            <a:xfrm rot="16200000" flipV="1">
              <a:off x="7642095" y="3274561"/>
              <a:ext cx="1485558" cy="612848"/>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59" name="Connecteur en angle 58">
              <a:extLst>
                <a:ext uri="{FF2B5EF4-FFF2-40B4-BE49-F238E27FC236}">
                  <a16:creationId xmlns:a16="http://schemas.microsoft.com/office/drawing/2014/main" id="{D073F7FC-EF59-AB4F-82E5-FAF77AE31224}"/>
                </a:ext>
              </a:extLst>
            </p:cNvPr>
            <p:cNvCxnSpPr>
              <a:cxnSpLocks/>
              <a:stCxn id="54" idx="0"/>
              <a:endCxn id="55" idx="3"/>
            </p:cNvCxnSpPr>
            <p:nvPr/>
          </p:nvCxnSpPr>
          <p:spPr>
            <a:xfrm rot="16200000" flipV="1">
              <a:off x="7372531" y="3004997"/>
              <a:ext cx="1484569" cy="1152965"/>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sp>
        <p:nvSpPr>
          <p:cNvPr id="60" name="Rectangle 59">
            <a:extLst>
              <a:ext uri="{FF2B5EF4-FFF2-40B4-BE49-F238E27FC236}">
                <a16:creationId xmlns:a16="http://schemas.microsoft.com/office/drawing/2014/main" id="{6E5537F5-FA03-4F4F-A53B-CC49268C9E9E}"/>
              </a:ext>
            </a:extLst>
          </p:cNvPr>
          <p:cNvSpPr/>
          <p:nvPr/>
        </p:nvSpPr>
        <p:spPr>
          <a:xfrm>
            <a:off x="7644657" y="2698108"/>
            <a:ext cx="433794" cy="280196"/>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rgbClr val="FF0000"/>
                </a:solidFill>
              </a:rPr>
              <a:t>RB</a:t>
            </a:r>
          </a:p>
        </p:txBody>
      </p:sp>
      <p:cxnSp>
        <p:nvCxnSpPr>
          <p:cNvPr id="61" name="Connecteur en angle 60">
            <a:extLst>
              <a:ext uri="{FF2B5EF4-FFF2-40B4-BE49-F238E27FC236}">
                <a16:creationId xmlns:a16="http://schemas.microsoft.com/office/drawing/2014/main" id="{F45138EB-E023-674E-B585-A9F8A72AD475}"/>
              </a:ext>
            </a:extLst>
          </p:cNvPr>
          <p:cNvCxnSpPr>
            <a:cxnSpLocks/>
          </p:cNvCxnSpPr>
          <p:nvPr/>
        </p:nvCxnSpPr>
        <p:spPr>
          <a:xfrm rot="5400000">
            <a:off x="7305734" y="3192907"/>
            <a:ext cx="770152" cy="330011"/>
          </a:xfrm>
          <a:prstGeom prst="bentConnector3">
            <a:avLst>
              <a:gd name="adj1" fmla="val 84631"/>
            </a:avLst>
          </a:prstGeom>
          <a:ln w="38100">
            <a:solidFill>
              <a:srgbClr val="008F00"/>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cxnSp>
        <p:nvCxnSpPr>
          <p:cNvPr id="63" name="Connecteur en angle 116">
            <a:extLst>
              <a:ext uri="{FF2B5EF4-FFF2-40B4-BE49-F238E27FC236}">
                <a16:creationId xmlns:a16="http://schemas.microsoft.com/office/drawing/2014/main" id="{2490BEC9-D6EF-8A4E-9CD7-AE5AB1B2C4DD}"/>
              </a:ext>
            </a:extLst>
          </p:cNvPr>
          <p:cNvCxnSpPr>
            <a:cxnSpLocks/>
            <a:stCxn id="91" idx="0"/>
            <a:endCxn id="62" idx="0"/>
          </p:cNvCxnSpPr>
          <p:nvPr/>
        </p:nvCxnSpPr>
        <p:spPr>
          <a:xfrm flipH="1">
            <a:off x="7070649" y="4872718"/>
            <a:ext cx="4594" cy="399420"/>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nvGrpSpPr>
          <p:cNvPr id="17" name="Groupe 16">
            <a:extLst>
              <a:ext uri="{FF2B5EF4-FFF2-40B4-BE49-F238E27FC236}">
                <a16:creationId xmlns:a16="http://schemas.microsoft.com/office/drawing/2014/main" id="{7EFD6018-A653-CE4C-B2D2-B108C840BF93}"/>
              </a:ext>
            </a:extLst>
          </p:cNvPr>
          <p:cNvGrpSpPr/>
          <p:nvPr/>
        </p:nvGrpSpPr>
        <p:grpSpPr>
          <a:xfrm>
            <a:off x="6718388" y="4669613"/>
            <a:ext cx="1972910" cy="1075938"/>
            <a:chOff x="6718388" y="4669613"/>
            <a:chExt cx="1972910" cy="1075938"/>
          </a:xfrm>
        </p:grpSpPr>
        <p:sp>
          <p:nvSpPr>
            <p:cNvPr id="62" name="Rectangle 61">
              <a:extLst>
                <a:ext uri="{FF2B5EF4-FFF2-40B4-BE49-F238E27FC236}">
                  <a16:creationId xmlns:a16="http://schemas.microsoft.com/office/drawing/2014/main" id="{31E655B8-47AC-414A-8177-A391F4C3AED1}"/>
                </a:ext>
              </a:extLst>
            </p:cNvPr>
            <p:cNvSpPr/>
            <p:nvPr/>
          </p:nvSpPr>
          <p:spPr>
            <a:xfrm>
              <a:off x="6718388" y="5272137"/>
              <a:ext cx="704521" cy="26597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FR" sz="700" b="1" dirty="0">
                  <a:solidFill>
                    <a:srgbClr val="FF0000"/>
                  </a:solidFill>
                </a:rPr>
                <a:t>Commit</a:t>
              </a:r>
            </a:p>
          </p:txBody>
        </p:sp>
        <p:cxnSp>
          <p:nvCxnSpPr>
            <p:cNvPr id="64" name="Connecteur en angle 63">
              <a:extLst>
                <a:ext uri="{FF2B5EF4-FFF2-40B4-BE49-F238E27FC236}">
                  <a16:creationId xmlns:a16="http://schemas.microsoft.com/office/drawing/2014/main" id="{73050C3F-4108-FA4C-8489-953605574203}"/>
                </a:ext>
              </a:extLst>
            </p:cNvPr>
            <p:cNvCxnSpPr>
              <a:cxnSpLocks/>
              <a:stCxn id="54" idx="2"/>
              <a:endCxn id="62" idx="3"/>
            </p:cNvCxnSpPr>
            <p:nvPr/>
          </p:nvCxnSpPr>
          <p:spPr>
            <a:xfrm rot="5400000">
              <a:off x="7689349" y="4403173"/>
              <a:ext cx="735510" cy="1268389"/>
            </a:xfrm>
            <a:prstGeom prst="bentConnector2">
              <a:avLst/>
            </a:prstGeom>
            <a:ln w="635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cxnSp>
          <p:nvCxnSpPr>
            <p:cNvPr id="65" name="Connecteur en angle 116">
              <a:extLst>
                <a:ext uri="{FF2B5EF4-FFF2-40B4-BE49-F238E27FC236}">
                  <a16:creationId xmlns:a16="http://schemas.microsoft.com/office/drawing/2014/main" id="{F16A26D0-9011-8648-82AE-5EAA30392F06}"/>
                </a:ext>
              </a:extLst>
            </p:cNvPr>
            <p:cNvCxnSpPr>
              <a:cxnSpLocks/>
              <a:stCxn id="62" idx="2"/>
            </p:cNvCxnSpPr>
            <p:nvPr/>
          </p:nvCxnSpPr>
          <p:spPr>
            <a:xfrm>
              <a:off x="7070649" y="5538109"/>
              <a:ext cx="0" cy="207442"/>
            </a:xfrm>
            <a:prstGeom prst="straightConnector1">
              <a:avLst/>
            </a:prstGeom>
            <a:ln w="12700">
              <a:solidFill>
                <a:schemeClr val="tx1"/>
              </a:solidFill>
              <a:prstDash val="solid"/>
              <a:tailEnd type="triangle" w="sm" len="sm"/>
            </a:ln>
          </p:spPr>
          <p:style>
            <a:lnRef idx="2">
              <a:schemeClr val="accent1"/>
            </a:lnRef>
            <a:fillRef idx="0">
              <a:schemeClr val="accent1"/>
            </a:fillRef>
            <a:effectRef idx="1">
              <a:schemeClr val="accent1"/>
            </a:effectRef>
            <a:fontRef idx="minor">
              <a:schemeClr val="tx1"/>
            </a:fontRef>
          </p:style>
        </p:cxnSp>
      </p:grpSp>
      <p:grpSp>
        <p:nvGrpSpPr>
          <p:cNvPr id="66" name="Groupe 65">
            <a:extLst>
              <a:ext uri="{FF2B5EF4-FFF2-40B4-BE49-F238E27FC236}">
                <a16:creationId xmlns:a16="http://schemas.microsoft.com/office/drawing/2014/main" id="{D084B516-1CE9-5642-B738-4B44148161C9}"/>
              </a:ext>
            </a:extLst>
          </p:cNvPr>
          <p:cNvGrpSpPr/>
          <p:nvPr/>
        </p:nvGrpSpPr>
        <p:grpSpPr>
          <a:xfrm>
            <a:off x="6752347" y="5030160"/>
            <a:ext cx="646317" cy="118624"/>
            <a:chOff x="5780815" y="5167204"/>
            <a:chExt cx="1312711" cy="182911"/>
          </a:xfrm>
        </p:grpSpPr>
        <p:sp>
          <p:nvSpPr>
            <p:cNvPr id="68" name="Rectangle : coins arrondis 67">
              <a:extLst>
                <a:ext uri="{FF2B5EF4-FFF2-40B4-BE49-F238E27FC236}">
                  <a16:creationId xmlns:a16="http://schemas.microsoft.com/office/drawing/2014/main" id="{24804E18-0A28-3542-8FFC-4C9865FFA42D}"/>
                </a:ext>
              </a:extLst>
            </p:cNvPr>
            <p:cNvSpPr/>
            <p:nvPr/>
          </p:nvSpPr>
          <p:spPr>
            <a:xfrm>
              <a:off x="5780815" y="5167204"/>
              <a:ext cx="1312711" cy="182911"/>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25550" rIns="0" bIns="25550" rtlCol="0" anchor="ctr"/>
            <a:lstStyle/>
            <a:p>
              <a:pPr algn="ctr"/>
              <a:endParaRPr lang="fr-FR" sz="1000" dirty="0"/>
            </a:p>
          </p:txBody>
        </p:sp>
        <p:sp>
          <p:nvSpPr>
            <p:cNvPr id="69" name="Triangle 68">
              <a:extLst>
                <a:ext uri="{FF2B5EF4-FFF2-40B4-BE49-F238E27FC236}">
                  <a16:creationId xmlns:a16="http://schemas.microsoft.com/office/drawing/2014/main" id="{E315FB6A-7923-1648-8393-5A3C1AD79687}"/>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grpSp>
      <p:cxnSp>
        <p:nvCxnSpPr>
          <p:cNvPr id="67" name="Connecteur en angle 66">
            <a:extLst>
              <a:ext uri="{FF2B5EF4-FFF2-40B4-BE49-F238E27FC236}">
                <a16:creationId xmlns:a16="http://schemas.microsoft.com/office/drawing/2014/main" id="{3923B0CA-0350-374F-8E58-0ADA37C93B06}"/>
              </a:ext>
            </a:extLst>
          </p:cNvPr>
          <p:cNvCxnSpPr>
            <a:cxnSpLocks/>
            <a:stCxn id="60" idx="2"/>
            <a:endCxn id="70" idx="0"/>
          </p:cNvCxnSpPr>
          <p:nvPr/>
        </p:nvCxnSpPr>
        <p:spPr>
          <a:xfrm rot="5400000">
            <a:off x="7565274" y="2868348"/>
            <a:ext cx="186325" cy="406236"/>
          </a:xfrm>
          <a:prstGeom prst="bentConnector3">
            <a:avLst>
              <a:gd name="adj1" fmla="val 50000"/>
            </a:avLst>
          </a:prstGeom>
          <a:ln w="6350">
            <a:solidFill>
              <a:schemeClr val="tx1"/>
            </a:solidFill>
            <a:prstDash val="solid"/>
            <a:headEnd type="none" w="med" len="med"/>
            <a:tailEnd type="triangle"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129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1"/>
                                        </p:tgtEl>
                                      </p:cBhvr>
                                    </p:animEffect>
                                    <p:set>
                                      <p:cBhvr>
                                        <p:cTn id="18" dur="1" fill="hold">
                                          <p:stCondLst>
                                            <p:cond delay="499"/>
                                          </p:stCondLst>
                                        </p:cTn>
                                        <p:tgtEl>
                                          <p:spTgt spid="10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4"/>
                                        </p:tgtEl>
                                      </p:cBhvr>
                                    </p:animEffect>
                                    <p:set>
                                      <p:cBhvr>
                                        <p:cTn id="31" dur="1" fill="hold">
                                          <p:stCondLst>
                                            <p:cond delay="499"/>
                                          </p:stCondLst>
                                        </p:cTn>
                                        <p:tgtEl>
                                          <p:spTgt spid="13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34" grpId="0" animBg="1"/>
      <p:bldP spid="55" grpId="0" animBg="1"/>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 name="Tableau 147">
            <a:extLst>
              <a:ext uri="{FF2B5EF4-FFF2-40B4-BE49-F238E27FC236}">
                <a16:creationId xmlns:a16="http://schemas.microsoft.com/office/drawing/2014/main" id="{B06CBF71-8D43-CC4E-B1E6-9B545332844F}"/>
              </a:ext>
            </a:extLst>
          </p:cNvPr>
          <p:cNvGraphicFramePr>
            <a:graphicFrameLocks noGrp="1"/>
          </p:cNvGraphicFramePr>
          <p:nvPr>
            <p:extLst>
              <p:ext uri="{D42A27DB-BD31-4B8C-83A1-F6EECF244321}">
                <p14:modId xmlns:p14="http://schemas.microsoft.com/office/powerpoint/2010/main" val="791028464"/>
              </p:ext>
            </p:extLst>
          </p:nvPr>
        </p:nvGraphicFramePr>
        <p:xfrm>
          <a:off x="6205560" y="4158068"/>
          <a:ext cx="2481240" cy="1712215"/>
        </p:xfrm>
        <a:graphic>
          <a:graphicData uri="http://schemas.openxmlformats.org/drawingml/2006/table">
            <a:tbl>
              <a:tblPr firstRow="1" bandRow="1">
                <a:tableStyleId>{5C22544A-7EE6-4342-B048-85BDC9FD1C3A}</a:tableStyleId>
              </a:tblPr>
              <a:tblGrid>
                <a:gridCol w="248124">
                  <a:extLst>
                    <a:ext uri="{9D8B030D-6E8A-4147-A177-3AD203B41FA5}">
                      <a16:colId xmlns:a16="http://schemas.microsoft.com/office/drawing/2014/main" val="1864399328"/>
                    </a:ext>
                  </a:extLst>
                </a:gridCol>
                <a:gridCol w="248124">
                  <a:extLst>
                    <a:ext uri="{9D8B030D-6E8A-4147-A177-3AD203B41FA5}">
                      <a16:colId xmlns:a16="http://schemas.microsoft.com/office/drawing/2014/main" val="2135992944"/>
                    </a:ext>
                  </a:extLst>
                </a:gridCol>
                <a:gridCol w="248124">
                  <a:extLst>
                    <a:ext uri="{9D8B030D-6E8A-4147-A177-3AD203B41FA5}">
                      <a16:colId xmlns:a16="http://schemas.microsoft.com/office/drawing/2014/main" val="3885079847"/>
                    </a:ext>
                  </a:extLst>
                </a:gridCol>
                <a:gridCol w="248124">
                  <a:extLst>
                    <a:ext uri="{9D8B030D-6E8A-4147-A177-3AD203B41FA5}">
                      <a16:colId xmlns:a16="http://schemas.microsoft.com/office/drawing/2014/main" val="3575272809"/>
                    </a:ext>
                  </a:extLst>
                </a:gridCol>
                <a:gridCol w="248124">
                  <a:extLst>
                    <a:ext uri="{9D8B030D-6E8A-4147-A177-3AD203B41FA5}">
                      <a16:colId xmlns:a16="http://schemas.microsoft.com/office/drawing/2014/main" val="595948643"/>
                    </a:ext>
                  </a:extLst>
                </a:gridCol>
                <a:gridCol w="248124">
                  <a:extLst>
                    <a:ext uri="{9D8B030D-6E8A-4147-A177-3AD203B41FA5}">
                      <a16:colId xmlns:a16="http://schemas.microsoft.com/office/drawing/2014/main" val="2305289622"/>
                    </a:ext>
                  </a:extLst>
                </a:gridCol>
                <a:gridCol w="248124">
                  <a:extLst>
                    <a:ext uri="{9D8B030D-6E8A-4147-A177-3AD203B41FA5}">
                      <a16:colId xmlns:a16="http://schemas.microsoft.com/office/drawing/2014/main" val="828469211"/>
                    </a:ext>
                  </a:extLst>
                </a:gridCol>
                <a:gridCol w="248124">
                  <a:extLst>
                    <a:ext uri="{9D8B030D-6E8A-4147-A177-3AD203B41FA5}">
                      <a16:colId xmlns:a16="http://schemas.microsoft.com/office/drawing/2014/main" val="135363502"/>
                    </a:ext>
                  </a:extLst>
                </a:gridCol>
                <a:gridCol w="248124">
                  <a:extLst>
                    <a:ext uri="{9D8B030D-6E8A-4147-A177-3AD203B41FA5}">
                      <a16:colId xmlns:a16="http://schemas.microsoft.com/office/drawing/2014/main" val="1595110181"/>
                    </a:ext>
                  </a:extLst>
                </a:gridCol>
                <a:gridCol w="248124">
                  <a:extLst>
                    <a:ext uri="{9D8B030D-6E8A-4147-A177-3AD203B41FA5}">
                      <a16:colId xmlns:a16="http://schemas.microsoft.com/office/drawing/2014/main" val="902559338"/>
                    </a:ext>
                  </a:extLst>
                </a:gridCol>
              </a:tblGrid>
              <a:tr h="193709">
                <a:tc>
                  <a:txBody>
                    <a:bodyPr/>
                    <a:lstStyle/>
                    <a:p>
                      <a:pPr algn="ctr"/>
                      <a:r>
                        <a:rPr lang="fr-FR" sz="1000" b="1" dirty="0">
                          <a:solidFill>
                            <a:sysClr val="windowText" lastClr="000000"/>
                          </a:solidFill>
                        </a:rPr>
                        <a:t>F</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000" b="1" dirty="0">
                          <a:solidFill>
                            <a:sysClr val="windowText" lastClr="000000"/>
                          </a:solidFill>
                        </a:rPr>
                        <a:t>F</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chemeClr val="tx1"/>
                          </a:solidFill>
                        </a:rPr>
                        <a:t> F</a:t>
                      </a:r>
                      <a:r>
                        <a:rPr lang="fr-FR" sz="1000" b="1" baseline="-25000" dirty="0">
                          <a:solidFill>
                            <a:schemeClr val="tx1"/>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F</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chemeClr val="tx1"/>
                          </a:solidFill>
                        </a:rPr>
                        <a:t>F</a:t>
                      </a:r>
                      <a:r>
                        <a:rPr lang="fr-FR" sz="1000" b="1" baseline="-25000" dirty="0">
                          <a:solidFill>
                            <a:schemeClr val="tx1"/>
                          </a:solidFill>
                        </a:rPr>
                        <a:t>3</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F</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F</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F</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66014362"/>
                  </a:ext>
                </a:extLst>
              </a:tr>
              <a:tr h="122944">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0295083"/>
                  </a:ext>
                </a:extLst>
              </a:tr>
              <a:tr h="197355">
                <a:tc>
                  <a:txBody>
                    <a:bodyPr/>
                    <a:lstStyle/>
                    <a:p>
                      <a:pPr algn="ctr"/>
                      <a:r>
                        <a:rPr lang="fr-FR" sz="1000" b="1" dirty="0">
                          <a:solidFill>
                            <a:sysClr val="windowText" lastClr="000000"/>
                          </a:solidFill>
                        </a:rPr>
                        <a:t>H</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chemeClr val="tx1"/>
                          </a:solidFill>
                        </a:rPr>
                        <a:t> H</a:t>
                      </a:r>
                      <a:r>
                        <a:rPr lang="fr-FR" sz="1000" b="1" baseline="-25000" dirty="0">
                          <a:solidFill>
                            <a:schemeClr val="tx1"/>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fr-FR" sz="1000" b="1" dirty="0">
                          <a:solidFill>
                            <a:sysClr val="windowText" lastClr="000000"/>
                          </a:solidFill>
                        </a:rPr>
                        <a:t>H</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H</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75981"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H</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540894421"/>
                  </a:ext>
                </a:extLst>
              </a:tr>
              <a:tr h="658207">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12775" marB="127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554342"/>
                  </a:ext>
                </a:extLst>
              </a:tr>
              <a:tr h="540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chemeClr val="tx1"/>
                          </a:solidFill>
                        </a:rPr>
                        <a:t>FILL</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chemeClr val="accent6">
                              <a:lumMod val="75000"/>
                            </a:schemeClr>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chemeClr val="accent6">
                              <a:lumMod val="75000"/>
                            </a:schemeClr>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RUN</a:t>
                      </a:r>
                      <a:endParaRPr lang="fr-FR" sz="1400" b="1" baseline="-25000" dirty="0">
                        <a:solidFill>
                          <a:srgbClr val="FF0000"/>
                        </a:solidFill>
                      </a:endParaRP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FF0000"/>
                          </a:solidFill>
                        </a:rPr>
                        <a:t>STALL</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baseline="-25000" dirty="0">
                          <a:solidFill>
                            <a:srgbClr val="FF0000"/>
                          </a:solidFill>
                        </a:rPr>
                        <a:t>STALL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baseline="-25000" dirty="0">
                        <a:solidFill>
                          <a:sysClr val="windowText" lastClr="000000"/>
                        </a:solidFill>
                      </a:endParaRP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baseline="-25000" dirty="0">
                          <a:solidFill>
                            <a:srgbClr val="FF0000"/>
                          </a:solidFill>
                        </a:rPr>
                        <a:t>ROLLB</a:t>
                      </a:r>
                      <a:endParaRPr lang="fr-FR" sz="1400" b="1" baseline="-25000" dirty="0">
                        <a:solidFill>
                          <a:srgbClr val="008F00"/>
                        </a:solidFill>
                      </a:endParaRP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FILL</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25000" dirty="0">
                          <a:solidFill>
                            <a:srgbClr val="008F00"/>
                          </a:solidFill>
                        </a:rPr>
                        <a:t>RUN</a:t>
                      </a:r>
                    </a:p>
                  </a:txBody>
                  <a:tcPr marL="0" marR="0" marT="0" marB="0" vert="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6830389"/>
                  </a:ext>
                </a:extLst>
              </a:tr>
            </a:tbl>
          </a:graphicData>
        </a:graphic>
      </p:graphicFrame>
      <p:graphicFrame>
        <p:nvGraphicFramePr>
          <p:cNvPr id="147" name="Tableau 146">
            <a:extLst>
              <a:ext uri="{FF2B5EF4-FFF2-40B4-BE49-F238E27FC236}">
                <a16:creationId xmlns:a16="http://schemas.microsoft.com/office/drawing/2014/main" id="{8F03A1F9-AE9B-B74F-B6E7-B3135DE45735}"/>
              </a:ext>
            </a:extLst>
          </p:cNvPr>
          <p:cNvGraphicFramePr>
            <a:graphicFrameLocks noGrp="1"/>
          </p:cNvGraphicFramePr>
          <p:nvPr/>
        </p:nvGraphicFramePr>
        <p:xfrm>
          <a:off x="6205560" y="2382586"/>
          <a:ext cx="2481240" cy="1614452"/>
        </p:xfrm>
        <a:graphic>
          <a:graphicData uri="http://schemas.openxmlformats.org/drawingml/2006/table">
            <a:tbl>
              <a:tblPr firstRow="1" bandRow="1">
                <a:tableStyleId>{5C22544A-7EE6-4342-B048-85BDC9FD1C3A}</a:tableStyleId>
              </a:tblPr>
              <a:tblGrid>
                <a:gridCol w="248124">
                  <a:extLst>
                    <a:ext uri="{9D8B030D-6E8A-4147-A177-3AD203B41FA5}">
                      <a16:colId xmlns:a16="http://schemas.microsoft.com/office/drawing/2014/main" val="1864399328"/>
                    </a:ext>
                  </a:extLst>
                </a:gridCol>
                <a:gridCol w="248124">
                  <a:extLst>
                    <a:ext uri="{9D8B030D-6E8A-4147-A177-3AD203B41FA5}">
                      <a16:colId xmlns:a16="http://schemas.microsoft.com/office/drawing/2014/main" val="2135992944"/>
                    </a:ext>
                  </a:extLst>
                </a:gridCol>
                <a:gridCol w="248124">
                  <a:extLst>
                    <a:ext uri="{9D8B030D-6E8A-4147-A177-3AD203B41FA5}">
                      <a16:colId xmlns:a16="http://schemas.microsoft.com/office/drawing/2014/main" val="3885079847"/>
                    </a:ext>
                  </a:extLst>
                </a:gridCol>
                <a:gridCol w="248124">
                  <a:extLst>
                    <a:ext uri="{9D8B030D-6E8A-4147-A177-3AD203B41FA5}">
                      <a16:colId xmlns:a16="http://schemas.microsoft.com/office/drawing/2014/main" val="3575272809"/>
                    </a:ext>
                  </a:extLst>
                </a:gridCol>
                <a:gridCol w="248124">
                  <a:extLst>
                    <a:ext uri="{9D8B030D-6E8A-4147-A177-3AD203B41FA5}">
                      <a16:colId xmlns:a16="http://schemas.microsoft.com/office/drawing/2014/main" val="595948643"/>
                    </a:ext>
                  </a:extLst>
                </a:gridCol>
                <a:gridCol w="248124">
                  <a:extLst>
                    <a:ext uri="{9D8B030D-6E8A-4147-A177-3AD203B41FA5}">
                      <a16:colId xmlns:a16="http://schemas.microsoft.com/office/drawing/2014/main" val="1574683050"/>
                    </a:ext>
                  </a:extLst>
                </a:gridCol>
                <a:gridCol w="248124">
                  <a:extLst>
                    <a:ext uri="{9D8B030D-6E8A-4147-A177-3AD203B41FA5}">
                      <a16:colId xmlns:a16="http://schemas.microsoft.com/office/drawing/2014/main" val="828469211"/>
                    </a:ext>
                  </a:extLst>
                </a:gridCol>
                <a:gridCol w="248124">
                  <a:extLst>
                    <a:ext uri="{9D8B030D-6E8A-4147-A177-3AD203B41FA5}">
                      <a16:colId xmlns:a16="http://schemas.microsoft.com/office/drawing/2014/main" val="3134223671"/>
                    </a:ext>
                  </a:extLst>
                </a:gridCol>
                <a:gridCol w="248124">
                  <a:extLst>
                    <a:ext uri="{9D8B030D-6E8A-4147-A177-3AD203B41FA5}">
                      <a16:colId xmlns:a16="http://schemas.microsoft.com/office/drawing/2014/main" val="1595110181"/>
                    </a:ext>
                  </a:extLst>
                </a:gridCol>
                <a:gridCol w="248124">
                  <a:extLst>
                    <a:ext uri="{9D8B030D-6E8A-4147-A177-3AD203B41FA5}">
                      <a16:colId xmlns:a16="http://schemas.microsoft.com/office/drawing/2014/main" val="902559338"/>
                    </a:ext>
                  </a:extLst>
                </a:gridCol>
              </a:tblGrid>
              <a:tr h="210638">
                <a:tc>
                  <a:txBody>
                    <a:bodyPr/>
                    <a:lstStyle/>
                    <a:p>
                      <a:pPr algn="ctr"/>
                      <a:r>
                        <a:rPr lang="fr-FR" sz="1000" b="1" dirty="0">
                          <a:solidFill>
                            <a:sysClr val="windowText" lastClr="000000"/>
                          </a:solidFill>
                        </a:rPr>
                        <a:t>C</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506065245"/>
                  </a:ext>
                </a:extLst>
              </a:tr>
              <a:tr h="205746">
                <a:tc>
                  <a:txBody>
                    <a:bodyPr/>
                    <a:lstStyle/>
                    <a:p>
                      <a:pPr algn="ct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C</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C</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981539497"/>
                  </a:ext>
                </a:extLst>
              </a:tr>
              <a:tr h="118676">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chemeClr val="bg1">
                            <a:lumMod val="65000"/>
                          </a:schemeClr>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700" b="1" baseline="-2500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7818730"/>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FR" sz="1000" b="1" dirty="0">
                          <a:solidFill>
                            <a:sysClr val="windowText" lastClr="000000"/>
                          </a:solidFill>
                        </a:rPr>
                        <a:t>S</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6</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942207825"/>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5</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992194746"/>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r>
                        <a:rPr lang="fr-FR" sz="1000" b="1" dirty="0">
                          <a:solidFill>
                            <a:sysClr val="windowText" lastClr="000000"/>
                          </a:solidFill>
                        </a:rPr>
                        <a:t> </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4</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02053938"/>
                  </a:ext>
                </a:extLst>
              </a:tr>
              <a:tr h="2057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r>
                        <a:rPr lang="fr-FR" sz="1000" b="1" dirty="0">
                          <a:solidFill>
                            <a:sysClr val="windowText" lastClr="000000"/>
                          </a:solidFill>
                        </a:rPr>
                        <a:t> </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867970"/>
                  </a:ext>
                </a:extLst>
              </a:tr>
              <a:tr h="25640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300" dirty="0"/>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1</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2</a:t>
                      </a:r>
                      <a:r>
                        <a:rPr lang="fr-FR" sz="1000" b="1" dirty="0">
                          <a:solidFill>
                            <a:sysClr val="windowText" lastClr="000000"/>
                          </a:solidFill>
                        </a:rPr>
                        <a:t> </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S</a:t>
                      </a:r>
                      <a:r>
                        <a:rPr lang="fr-FR" sz="1000" b="1" baseline="-25000" dirty="0">
                          <a:solidFill>
                            <a:sysClr val="windowText" lastClr="000000"/>
                          </a:solidFill>
                        </a:rPr>
                        <a:t>3</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baseline="0" dirty="0">
                          <a:solidFill>
                            <a:sysClr val="windowText" lastClr="000000"/>
                          </a:solidFill>
                        </a:rPr>
                        <a:t>-</a:t>
                      </a: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00" b="1" dirty="0">
                          <a:solidFill>
                            <a:sysClr val="windowText" lastClr="000000"/>
                          </a:solidFill>
                        </a:rPr>
                        <a:t>-</a:t>
                      </a:r>
                      <a:endParaRPr lang="fr-FR" sz="1000" b="1" baseline="-25000" dirty="0">
                        <a:solidFill>
                          <a:sysClr val="windowText" lastClr="000000"/>
                        </a:solidFill>
                      </a:endParaRPr>
                    </a:p>
                  </a:txBody>
                  <a:tcPr marL="0" marR="0" marT="12775" marB="127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5696639"/>
                  </a:ext>
                </a:extLst>
              </a:tr>
            </a:tbl>
          </a:graphicData>
        </a:graphic>
      </p:graphicFrame>
      <p:sp>
        <p:nvSpPr>
          <p:cNvPr id="2" name="Titre 1">
            <a:extLst>
              <a:ext uri="{FF2B5EF4-FFF2-40B4-BE49-F238E27FC236}">
                <a16:creationId xmlns:a16="http://schemas.microsoft.com/office/drawing/2014/main" id="{E5EB56BB-C98C-444B-B11C-9510A01F142D}"/>
              </a:ext>
            </a:extLst>
          </p:cNvPr>
          <p:cNvSpPr>
            <a:spLocks noGrp="1"/>
          </p:cNvSpPr>
          <p:nvPr>
            <p:ph type="title"/>
          </p:nvPr>
        </p:nvSpPr>
        <p:spPr/>
        <p:txBody>
          <a:bodyPr/>
          <a:lstStyle/>
          <a:p>
            <a:r>
              <a:rPr lang="fr-FR" dirty="0"/>
              <a:t>Running </a:t>
            </a:r>
            <a:r>
              <a:rPr lang="fr-FR" dirty="0" err="1"/>
              <a:t>example</a:t>
            </a:r>
            <a:endParaRPr lang="fr-FR" dirty="0"/>
          </a:p>
        </p:txBody>
      </p:sp>
      <p:sp>
        <p:nvSpPr>
          <p:cNvPr id="6" name="Espace réservé du numéro de diapositive 5">
            <a:extLst>
              <a:ext uri="{FF2B5EF4-FFF2-40B4-BE49-F238E27FC236}">
                <a16:creationId xmlns:a16="http://schemas.microsoft.com/office/drawing/2014/main" id="{C1B373A1-2C66-9840-A7C7-E9CB7C535AB4}"/>
              </a:ext>
            </a:extLst>
          </p:cNvPr>
          <p:cNvSpPr>
            <a:spLocks noGrp="1"/>
          </p:cNvSpPr>
          <p:nvPr>
            <p:ph type="sldNum" sz="quarter" idx="12"/>
          </p:nvPr>
        </p:nvSpPr>
        <p:spPr/>
        <p:txBody>
          <a:bodyPr/>
          <a:lstStyle/>
          <a:p>
            <a:pPr>
              <a:defRPr/>
            </a:pPr>
            <a:fld id="{DBD9ECEC-04D6-3843-88DC-A7C45AC16B9C}" type="slidenum">
              <a:rPr lang="fr-FR" altLang="fr-FR" smtClean="0"/>
              <a:pPr>
                <a:defRPr/>
              </a:pPr>
              <a:t>56</a:t>
            </a:fld>
            <a:endParaRPr lang="fr-FR" altLang="fr-FR"/>
          </a:p>
        </p:txBody>
      </p:sp>
      <p:pic>
        <p:nvPicPr>
          <p:cNvPr id="66" name="Image 65">
            <a:extLst>
              <a:ext uri="{FF2B5EF4-FFF2-40B4-BE49-F238E27FC236}">
                <a16:creationId xmlns:a16="http://schemas.microsoft.com/office/drawing/2014/main" id="{52D9A9B2-F878-774F-B5A7-570088C1E0A5}"/>
              </a:ext>
            </a:extLst>
          </p:cNvPr>
          <p:cNvPicPr>
            <a:picLocks noChangeAspect="1"/>
          </p:cNvPicPr>
          <p:nvPr/>
        </p:nvPicPr>
        <p:blipFill>
          <a:blip r:embed="rId3"/>
          <a:stretch>
            <a:fillRect/>
          </a:stretch>
        </p:blipFill>
        <p:spPr>
          <a:xfrm>
            <a:off x="158397" y="2558933"/>
            <a:ext cx="3324866" cy="4062237"/>
          </a:xfrm>
          <a:prstGeom prst="rect">
            <a:avLst/>
          </a:prstGeom>
        </p:spPr>
      </p:pic>
      <p:cxnSp>
        <p:nvCxnSpPr>
          <p:cNvPr id="45" name="Connecteur droit 44">
            <a:extLst>
              <a:ext uri="{FF2B5EF4-FFF2-40B4-BE49-F238E27FC236}">
                <a16:creationId xmlns:a16="http://schemas.microsoft.com/office/drawing/2014/main" id="{646690EE-3C57-7D4E-ACD1-8A7F18D47309}"/>
              </a:ext>
            </a:extLst>
          </p:cNvPr>
          <p:cNvCxnSpPr>
            <a:cxnSpLocks/>
          </p:cNvCxnSpPr>
          <p:nvPr/>
        </p:nvCxnSpPr>
        <p:spPr>
          <a:xfrm>
            <a:off x="6144153" y="2175119"/>
            <a:ext cx="2628285"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8" name="Groupe 207">
            <a:extLst>
              <a:ext uri="{FF2B5EF4-FFF2-40B4-BE49-F238E27FC236}">
                <a16:creationId xmlns:a16="http://schemas.microsoft.com/office/drawing/2014/main" id="{60CFA336-75A4-594E-915B-D0DDDAAF0EBB}"/>
              </a:ext>
            </a:extLst>
          </p:cNvPr>
          <p:cNvGrpSpPr/>
          <p:nvPr/>
        </p:nvGrpSpPr>
        <p:grpSpPr>
          <a:xfrm>
            <a:off x="6964975" y="2444957"/>
            <a:ext cx="205434" cy="2221067"/>
            <a:chOff x="6964975" y="2444957"/>
            <a:chExt cx="205434" cy="2221067"/>
          </a:xfrm>
        </p:grpSpPr>
        <p:grpSp>
          <p:nvGrpSpPr>
            <p:cNvPr id="187" name="Groupe 186">
              <a:extLst>
                <a:ext uri="{FF2B5EF4-FFF2-40B4-BE49-F238E27FC236}">
                  <a16:creationId xmlns:a16="http://schemas.microsoft.com/office/drawing/2014/main" id="{4AC505F2-534F-7847-8164-36CAFE2319C5}"/>
                </a:ext>
              </a:extLst>
            </p:cNvPr>
            <p:cNvGrpSpPr/>
            <p:nvPr/>
          </p:nvGrpSpPr>
          <p:grpSpPr>
            <a:xfrm>
              <a:off x="6964975" y="4195646"/>
              <a:ext cx="191076" cy="138394"/>
              <a:chOff x="7394691" y="2396093"/>
              <a:chExt cx="234925" cy="265946"/>
            </a:xfrm>
          </p:grpSpPr>
          <p:cxnSp>
            <p:nvCxnSpPr>
              <p:cNvPr id="188" name="Connecteur droit 187">
                <a:extLst>
                  <a:ext uri="{FF2B5EF4-FFF2-40B4-BE49-F238E27FC236}">
                    <a16:creationId xmlns:a16="http://schemas.microsoft.com/office/drawing/2014/main" id="{5F6DF4F7-1456-C946-A5F9-E2380EB3CD1C}"/>
                  </a:ext>
                </a:extLst>
              </p:cNvPr>
              <p:cNvCxnSpPr>
                <a:cxnSpLocks/>
              </p:cNvCxnSpPr>
              <p:nvPr/>
            </p:nvCxnSpPr>
            <p:spPr>
              <a:xfrm>
                <a:off x="7394691" y="2449095"/>
                <a:ext cx="188843" cy="198782"/>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9" name="Connecteur droit 188">
                <a:extLst>
                  <a:ext uri="{FF2B5EF4-FFF2-40B4-BE49-F238E27FC236}">
                    <a16:creationId xmlns:a16="http://schemas.microsoft.com/office/drawing/2014/main" id="{2A80E8D3-502A-654E-9E0E-84BFCA89E9B8}"/>
                  </a:ext>
                </a:extLst>
              </p:cNvPr>
              <p:cNvCxnSpPr>
                <a:cxnSpLocks/>
              </p:cNvCxnSpPr>
              <p:nvPr/>
            </p:nvCxnSpPr>
            <p:spPr>
              <a:xfrm flipV="1">
                <a:off x="7408244" y="239609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0" name="Groupe 189">
              <a:extLst>
                <a:ext uri="{FF2B5EF4-FFF2-40B4-BE49-F238E27FC236}">
                  <a16:creationId xmlns:a16="http://schemas.microsoft.com/office/drawing/2014/main" id="{7F09C688-C44F-3148-8438-1B3E272EA52E}"/>
                </a:ext>
              </a:extLst>
            </p:cNvPr>
            <p:cNvGrpSpPr/>
            <p:nvPr/>
          </p:nvGrpSpPr>
          <p:grpSpPr>
            <a:xfrm>
              <a:off x="6974197" y="2444957"/>
              <a:ext cx="192925" cy="138394"/>
              <a:chOff x="7366234" y="2812273"/>
              <a:chExt cx="237201" cy="265946"/>
            </a:xfrm>
          </p:grpSpPr>
          <p:cxnSp>
            <p:nvCxnSpPr>
              <p:cNvPr id="191" name="Connecteur droit 190">
                <a:extLst>
                  <a:ext uri="{FF2B5EF4-FFF2-40B4-BE49-F238E27FC236}">
                    <a16:creationId xmlns:a16="http://schemas.microsoft.com/office/drawing/2014/main" id="{49FF2E18-5974-CD4E-A904-BCA3DE86068F}"/>
                  </a:ext>
                </a:extLst>
              </p:cNvPr>
              <p:cNvCxnSpPr>
                <a:cxnSpLocks/>
              </p:cNvCxnSpPr>
              <p:nvPr/>
            </p:nvCxnSpPr>
            <p:spPr>
              <a:xfrm>
                <a:off x="7414591" y="2834188"/>
                <a:ext cx="188844" cy="19878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2" name="Connecteur droit 191">
                <a:extLst>
                  <a:ext uri="{FF2B5EF4-FFF2-40B4-BE49-F238E27FC236}">
                    <a16:creationId xmlns:a16="http://schemas.microsoft.com/office/drawing/2014/main" id="{E800527C-5303-A947-82DA-D09FF3AB2933}"/>
                  </a:ext>
                </a:extLst>
              </p:cNvPr>
              <p:cNvCxnSpPr>
                <a:cxnSpLocks/>
              </p:cNvCxnSpPr>
              <p:nvPr/>
            </p:nvCxnSpPr>
            <p:spPr>
              <a:xfrm flipV="1">
                <a:off x="7366234" y="281227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3" name="Groupe 192">
              <a:extLst>
                <a:ext uri="{FF2B5EF4-FFF2-40B4-BE49-F238E27FC236}">
                  <a16:creationId xmlns:a16="http://schemas.microsoft.com/office/drawing/2014/main" id="{0CFA7C12-D91F-FC47-A4B9-8A29BF5EBCA6}"/>
                </a:ext>
              </a:extLst>
            </p:cNvPr>
            <p:cNvGrpSpPr/>
            <p:nvPr/>
          </p:nvGrpSpPr>
          <p:grpSpPr>
            <a:xfrm>
              <a:off x="6977484" y="2909899"/>
              <a:ext cx="192925" cy="138394"/>
              <a:chOff x="7366234" y="2812273"/>
              <a:chExt cx="237201" cy="265946"/>
            </a:xfrm>
          </p:grpSpPr>
          <p:cxnSp>
            <p:nvCxnSpPr>
              <p:cNvPr id="194" name="Connecteur droit 193">
                <a:extLst>
                  <a:ext uri="{FF2B5EF4-FFF2-40B4-BE49-F238E27FC236}">
                    <a16:creationId xmlns:a16="http://schemas.microsoft.com/office/drawing/2014/main" id="{053B7243-6817-2E4D-8339-0ECC005899FA}"/>
                  </a:ext>
                </a:extLst>
              </p:cNvPr>
              <p:cNvCxnSpPr>
                <a:cxnSpLocks/>
              </p:cNvCxnSpPr>
              <p:nvPr/>
            </p:nvCxnSpPr>
            <p:spPr>
              <a:xfrm>
                <a:off x="7414591" y="2834188"/>
                <a:ext cx="188844" cy="19878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Connecteur droit 194">
                <a:extLst>
                  <a:ext uri="{FF2B5EF4-FFF2-40B4-BE49-F238E27FC236}">
                    <a16:creationId xmlns:a16="http://schemas.microsoft.com/office/drawing/2014/main" id="{9BAB51BB-3E87-B441-94E7-F1F37EBADB71}"/>
                  </a:ext>
                </a:extLst>
              </p:cNvPr>
              <p:cNvCxnSpPr>
                <a:cxnSpLocks/>
              </p:cNvCxnSpPr>
              <p:nvPr/>
            </p:nvCxnSpPr>
            <p:spPr>
              <a:xfrm flipV="1">
                <a:off x="7366234" y="281227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6" name="Groupe 195">
              <a:extLst>
                <a:ext uri="{FF2B5EF4-FFF2-40B4-BE49-F238E27FC236}">
                  <a16:creationId xmlns:a16="http://schemas.microsoft.com/office/drawing/2014/main" id="{3AED2AB2-6F0E-F54B-A377-C25C43418BA8}"/>
                </a:ext>
              </a:extLst>
            </p:cNvPr>
            <p:cNvGrpSpPr/>
            <p:nvPr/>
          </p:nvGrpSpPr>
          <p:grpSpPr>
            <a:xfrm>
              <a:off x="6973067" y="4527630"/>
              <a:ext cx="191076" cy="138394"/>
              <a:chOff x="7394691" y="2396093"/>
              <a:chExt cx="234925" cy="265946"/>
            </a:xfrm>
          </p:grpSpPr>
          <p:cxnSp>
            <p:nvCxnSpPr>
              <p:cNvPr id="197" name="Connecteur droit 196">
                <a:extLst>
                  <a:ext uri="{FF2B5EF4-FFF2-40B4-BE49-F238E27FC236}">
                    <a16:creationId xmlns:a16="http://schemas.microsoft.com/office/drawing/2014/main" id="{6B1515B6-8D1B-DE4E-B7E2-EF3CD1CECF51}"/>
                  </a:ext>
                </a:extLst>
              </p:cNvPr>
              <p:cNvCxnSpPr>
                <a:cxnSpLocks/>
              </p:cNvCxnSpPr>
              <p:nvPr/>
            </p:nvCxnSpPr>
            <p:spPr>
              <a:xfrm>
                <a:off x="7394691" y="2449095"/>
                <a:ext cx="188843" cy="198782"/>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8" name="Connecteur droit 197">
                <a:extLst>
                  <a:ext uri="{FF2B5EF4-FFF2-40B4-BE49-F238E27FC236}">
                    <a16:creationId xmlns:a16="http://schemas.microsoft.com/office/drawing/2014/main" id="{B502F563-EEE8-5749-B048-C4F69769558C}"/>
                  </a:ext>
                </a:extLst>
              </p:cNvPr>
              <p:cNvCxnSpPr>
                <a:cxnSpLocks/>
              </p:cNvCxnSpPr>
              <p:nvPr/>
            </p:nvCxnSpPr>
            <p:spPr>
              <a:xfrm flipV="1">
                <a:off x="7408244" y="2396093"/>
                <a:ext cx="221372" cy="265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212" name="Flèche vers le bas 211">
            <a:extLst>
              <a:ext uri="{FF2B5EF4-FFF2-40B4-BE49-F238E27FC236}">
                <a16:creationId xmlns:a16="http://schemas.microsoft.com/office/drawing/2014/main" id="{7FB84EE6-A08C-7A49-ACF4-963D9F848287}"/>
              </a:ext>
            </a:extLst>
          </p:cNvPr>
          <p:cNvSpPr/>
          <p:nvPr/>
        </p:nvSpPr>
        <p:spPr>
          <a:xfrm>
            <a:off x="6260392"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8" name="Flèche vers le bas 217">
            <a:extLst>
              <a:ext uri="{FF2B5EF4-FFF2-40B4-BE49-F238E27FC236}">
                <a16:creationId xmlns:a16="http://schemas.microsoft.com/office/drawing/2014/main" id="{87E24331-95C7-4347-8424-BDED0BD01143}"/>
              </a:ext>
            </a:extLst>
          </p:cNvPr>
          <p:cNvSpPr/>
          <p:nvPr/>
        </p:nvSpPr>
        <p:spPr>
          <a:xfrm>
            <a:off x="6505670"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9" name="Flèche vers le bas 218">
            <a:extLst>
              <a:ext uri="{FF2B5EF4-FFF2-40B4-BE49-F238E27FC236}">
                <a16:creationId xmlns:a16="http://schemas.microsoft.com/office/drawing/2014/main" id="{8F27D838-8F91-0943-AFAB-7FD324397EE3}"/>
              </a:ext>
            </a:extLst>
          </p:cNvPr>
          <p:cNvSpPr/>
          <p:nvPr/>
        </p:nvSpPr>
        <p:spPr>
          <a:xfrm>
            <a:off x="6750948"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0" name="Flèche vers le bas 219">
            <a:extLst>
              <a:ext uri="{FF2B5EF4-FFF2-40B4-BE49-F238E27FC236}">
                <a16:creationId xmlns:a16="http://schemas.microsoft.com/office/drawing/2014/main" id="{6EE9C8D4-831C-B24C-A8A5-2CC58256D69F}"/>
              </a:ext>
            </a:extLst>
          </p:cNvPr>
          <p:cNvSpPr/>
          <p:nvPr/>
        </p:nvSpPr>
        <p:spPr>
          <a:xfrm>
            <a:off x="6996226"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1" name="Flèche vers le bas 220">
            <a:extLst>
              <a:ext uri="{FF2B5EF4-FFF2-40B4-BE49-F238E27FC236}">
                <a16:creationId xmlns:a16="http://schemas.microsoft.com/office/drawing/2014/main" id="{D0A0BA24-D440-644A-9CB7-CE7C27F6C68D}"/>
              </a:ext>
            </a:extLst>
          </p:cNvPr>
          <p:cNvSpPr/>
          <p:nvPr/>
        </p:nvSpPr>
        <p:spPr>
          <a:xfrm>
            <a:off x="7241504"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2" name="Flèche vers le bas 221">
            <a:extLst>
              <a:ext uri="{FF2B5EF4-FFF2-40B4-BE49-F238E27FC236}">
                <a16:creationId xmlns:a16="http://schemas.microsoft.com/office/drawing/2014/main" id="{0761D9E0-424F-CF4F-BA15-F7B3197B7635}"/>
              </a:ext>
            </a:extLst>
          </p:cNvPr>
          <p:cNvSpPr/>
          <p:nvPr/>
        </p:nvSpPr>
        <p:spPr>
          <a:xfrm>
            <a:off x="7486783" y="1840138"/>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3" name="Flèche vers le bas 222">
            <a:extLst>
              <a:ext uri="{FF2B5EF4-FFF2-40B4-BE49-F238E27FC236}">
                <a16:creationId xmlns:a16="http://schemas.microsoft.com/office/drawing/2014/main" id="{9008A8E0-4CDD-A440-9771-4B19FFD3D6FF}"/>
              </a:ext>
            </a:extLst>
          </p:cNvPr>
          <p:cNvSpPr/>
          <p:nvPr/>
        </p:nvSpPr>
        <p:spPr>
          <a:xfrm>
            <a:off x="7732061"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4" name="Flèche vers le bas 223">
            <a:extLst>
              <a:ext uri="{FF2B5EF4-FFF2-40B4-BE49-F238E27FC236}">
                <a16:creationId xmlns:a16="http://schemas.microsoft.com/office/drawing/2014/main" id="{C067FD72-215C-7A47-842E-4AA1171356E1}"/>
              </a:ext>
            </a:extLst>
          </p:cNvPr>
          <p:cNvSpPr/>
          <p:nvPr/>
        </p:nvSpPr>
        <p:spPr>
          <a:xfrm>
            <a:off x="7977339"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5" name="Flèche vers le bas 224">
            <a:extLst>
              <a:ext uri="{FF2B5EF4-FFF2-40B4-BE49-F238E27FC236}">
                <a16:creationId xmlns:a16="http://schemas.microsoft.com/office/drawing/2014/main" id="{E510EA4E-949A-EC46-9AFC-B76F7B84525C}"/>
              </a:ext>
            </a:extLst>
          </p:cNvPr>
          <p:cNvSpPr/>
          <p:nvPr/>
        </p:nvSpPr>
        <p:spPr>
          <a:xfrm>
            <a:off x="8222617"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6" name="Flèche vers le bas 225">
            <a:extLst>
              <a:ext uri="{FF2B5EF4-FFF2-40B4-BE49-F238E27FC236}">
                <a16:creationId xmlns:a16="http://schemas.microsoft.com/office/drawing/2014/main" id="{E1551F71-1D68-4243-93E3-0A83AE817527}"/>
              </a:ext>
            </a:extLst>
          </p:cNvPr>
          <p:cNvSpPr/>
          <p:nvPr/>
        </p:nvSpPr>
        <p:spPr>
          <a:xfrm>
            <a:off x="8467895" y="1832405"/>
            <a:ext cx="106976" cy="222886"/>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0" name="Rectangle : coins arrondis 229">
            <a:extLst>
              <a:ext uri="{FF2B5EF4-FFF2-40B4-BE49-F238E27FC236}">
                <a16:creationId xmlns:a16="http://schemas.microsoft.com/office/drawing/2014/main" id="{077699C0-4763-5941-AC7B-64AFD7FB850F}"/>
              </a:ext>
            </a:extLst>
          </p:cNvPr>
          <p:cNvSpPr/>
          <p:nvPr/>
        </p:nvSpPr>
        <p:spPr>
          <a:xfrm>
            <a:off x="480029" y="5429901"/>
            <a:ext cx="2849187" cy="724352"/>
          </a:xfrm>
          <a:prstGeom prst="roundRect">
            <a:avLst>
              <a:gd name="adj" fmla="val 11921"/>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1" name="Rectangle : coins arrondis 230">
            <a:extLst>
              <a:ext uri="{FF2B5EF4-FFF2-40B4-BE49-F238E27FC236}">
                <a16:creationId xmlns:a16="http://schemas.microsoft.com/office/drawing/2014/main" id="{C460DBD3-C3DE-B148-BEEB-AE25DBF51FE3}"/>
              </a:ext>
            </a:extLst>
          </p:cNvPr>
          <p:cNvSpPr/>
          <p:nvPr/>
        </p:nvSpPr>
        <p:spPr>
          <a:xfrm>
            <a:off x="472905" y="4672491"/>
            <a:ext cx="2856311" cy="757409"/>
          </a:xfrm>
          <a:prstGeom prst="roundRect">
            <a:avLst>
              <a:gd name="adj" fmla="val 10972"/>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2" name="ZoneTexte 231">
            <a:extLst>
              <a:ext uri="{FF2B5EF4-FFF2-40B4-BE49-F238E27FC236}">
                <a16:creationId xmlns:a16="http://schemas.microsoft.com/office/drawing/2014/main" id="{B1B5B0C6-75A0-E94A-9C5C-6CEAB20769B1}"/>
              </a:ext>
            </a:extLst>
          </p:cNvPr>
          <p:cNvSpPr txBox="1"/>
          <p:nvPr/>
        </p:nvSpPr>
        <p:spPr>
          <a:xfrm>
            <a:off x="2485125" y="4653193"/>
            <a:ext cx="866648" cy="338554"/>
          </a:xfrm>
          <a:prstGeom prst="rect">
            <a:avLst/>
          </a:prstGeom>
          <a:noFill/>
        </p:spPr>
        <p:txBody>
          <a:bodyPr wrap="none" rtlCol="0">
            <a:spAutoFit/>
          </a:bodyPr>
          <a:lstStyle/>
          <a:p>
            <a:pPr algn="r"/>
            <a:r>
              <a:rPr lang="fr-FR" sz="1600" b="1" dirty="0" err="1">
                <a:solidFill>
                  <a:srgbClr val="C00000"/>
                </a:solidFill>
                <a:latin typeface="Calibri" panose="020F0502020204030204" pitchFamily="34" charset="0"/>
                <a:cs typeface="Calibri" panose="020F0502020204030204" pitchFamily="34" charset="0"/>
              </a:rPr>
              <a:t>rollBack</a:t>
            </a:r>
            <a:endParaRPr lang="fr-FR" sz="1600" b="1" dirty="0">
              <a:solidFill>
                <a:srgbClr val="C00000"/>
              </a:solidFill>
              <a:latin typeface="Calibri" panose="020F0502020204030204" pitchFamily="34" charset="0"/>
              <a:cs typeface="Calibri" panose="020F0502020204030204" pitchFamily="34" charset="0"/>
            </a:endParaRPr>
          </a:p>
        </p:txBody>
      </p:sp>
      <p:sp>
        <p:nvSpPr>
          <p:cNvPr id="233" name="ZoneTexte 232">
            <a:extLst>
              <a:ext uri="{FF2B5EF4-FFF2-40B4-BE49-F238E27FC236}">
                <a16:creationId xmlns:a16="http://schemas.microsoft.com/office/drawing/2014/main" id="{52977921-CE90-F047-8DAB-BF2AA51FF568}"/>
              </a:ext>
            </a:extLst>
          </p:cNvPr>
          <p:cNvSpPr txBox="1"/>
          <p:nvPr/>
        </p:nvSpPr>
        <p:spPr>
          <a:xfrm>
            <a:off x="2514782" y="5887011"/>
            <a:ext cx="834459" cy="338554"/>
          </a:xfrm>
          <a:prstGeom prst="rect">
            <a:avLst/>
          </a:prstGeom>
          <a:noFill/>
        </p:spPr>
        <p:txBody>
          <a:bodyPr wrap="none" rtlCol="0">
            <a:spAutoFit/>
          </a:bodyPr>
          <a:lstStyle/>
          <a:p>
            <a:pPr algn="r"/>
            <a:r>
              <a:rPr lang="fr-FR" sz="1600" b="1" dirty="0">
                <a:solidFill>
                  <a:srgbClr val="C00000"/>
                </a:solidFill>
                <a:latin typeface="Calibri" panose="020F0502020204030204" pitchFamily="34" charset="0"/>
                <a:cs typeface="Calibri" panose="020F0502020204030204" pitchFamily="34" charset="0"/>
              </a:rPr>
              <a:t>commit</a:t>
            </a:r>
          </a:p>
        </p:txBody>
      </p:sp>
      <p:sp>
        <p:nvSpPr>
          <p:cNvPr id="235" name="ZoneTexte 234">
            <a:extLst>
              <a:ext uri="{FF2B5EF4-FFF2-40B4-BE49-F238E27FC236}">
                <a16:creationId xmlns:a16="http://schemas.microsoft.com/office/drawing/2014/main" id="{22B13ED6-B422-A94B-B065-933F14D91E9E}"/>
              </a:ext>
            </a:extLst>
          </p:cNvPr>
          <p:cNvSpPr txBox="1"/>
          <p:nvPr/>
        </p:nvSpPr>
        <p:spPr>
          <a:xfrm>
            <a:off x="2801787" y="4354948"/>
            <a:ext cx="553871" cy="338554"/>
          </a:xfrm>
          <a:prstGeom prst="rect">
            <a:avLst/>
          </a:prstGeom>
          <a:noFill/>
        </p:spPr>
        <p:txBody>
          <a:bodyPr wrap="none" rtlCol="0">
            <a:spAutoFit/>
          </a:bodyPr>
          <a:lstStyle/>
          <a:p>
            <a:pPr algn="r"/>
            <a:r>
              <a:rPr lang="fr-FR" sz="1600" b="1" dirty="0">
                <a:solidFill>
                  <a:srgbClr val="C00000"/>
                </a:solidFill>
                <a:latin typeface="Calibri" panose="020F0502020204030204" pitchFamily="34" charset="0"/>
                <a:cs typeface="Calibri" panose="020F0502020204030204" pitchFamily="34" charset="0"/>
              </a:rPr>
              <a:t>FSM</a:t>
            </a:r>
          </a:p>
        </p:txBody>
      </p:sp>
      <p:sp>
        <p:nvSpPr>
          <p:cNvPr id="236" name="Rectangle : coins arrondis 235">
            <a:extLst>
              <a:ext uri="{FF2B5EF4-FFF2-40B4-BE49-F238E27FC236}">
                <a16:creationId xmlns:a16="http://schemas.microsoft.com/office/drawing/2014/main" id="{2C08C874-8A7B-2347-87FF-B32191C08D7D}"/>
              </a:ext>
            </a:extLst>
          </p:cNvPr>
          <p:cNvSpPr/>
          <p:nvPr/>
        </p:nvSpPr>
        <p:spPr>
          <a:xfrm>
            <a:off x="472905" y="3482546"/>
            <a:ext cx="2807937" cy="837834"/>
          </a:xfrm>
          <a:prstGeom prst="roundRect">
            <a:avLst>
              <a:gd name="adj" fmla="val 10604"/>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7" name="ZoneTexte 236">
            <a:extLst>
              <a:ext uri="{FF2B5EF4-FFF2-40B4-BE49-F238E27FC236}">
                <a16:creationId xmlns:a16="http://schemas.microsoft.com/office/drawing/2014/main" id="{87E3F139-3D17-904A-98DE-0C3F7290635A}"/>
              </a:ext>
            </a:extLst>
          </p:cNvPr>
          <p:cNvSpPr txBox="1"/>
          <p:nvPr/>
        </p:nvSpPr>
        <p:spPr>
          <a:xfrm>
            <a:off x="2387820" y="3463360"/>
            <a:ext cx="954685" cy="338554"/>
          </a:xfrm>
          <a:prstGeom prst="rect">
            <a:avLst/>
          </a:prstGeom>
          <a:noFill/>
        </p:spPr>
        <p:txBody>
          <a:bodyPr wrap="none" rtlCol="0">
            <a:spAutoFit/>
          </a:bodyPr>
          <a:lstStyle/>
          <a:p>
            <a:pPr algn="r"/>
            <a:r>
              <a:rPr lang="fr-FR" sz="1600" b="1" dirty="0" err="1">
                <a:solidFill>
                  <a:srgbClr val="C00000"/>
                </a:solidFill>
                <a:latin typeface="Calibri" panose="020F0502020204030204" pitchFamily="34" charset="0"/>
                <a:cs typeface="Calibri" panose="020F0502020204030204" pitchFamily="34" charset="0"/>
              </a:rPr>
              <a:t>datapath</a:t>
            </a:r>
            <a:endParaRPr lang="fr-FR" sz="1600" b="1" dirty="0">
              <a:solidFill>
                <a:srgbClr val="C00000"/>
              </a:solidFill>
              <a:latin typeface="Calibri" panose="020F0502020204030204" pitchFamily="34" charset="0"/>
              <a:cs typeface="Calibri" panose="020F0502020204030204" pitchFamily="34" charset="0"/>
            </a:endParaRPr>
          </a:p>
        </p:txBody>
      </p:sp>
      <p:grpSp>
        <p:nvGrpSpPr>
          <p:cNvPr id="247" name="Groupe 246">
            <a:extLst>
              <a:ext uri="{FF2B5EF4-FFF2-40B4-BE49-F238E27FC236}">
                <a16:creationId xmlns:a16="http://schemas.microsoft.com/office/drawing/2014/main" id="{9DC8A286-76C7-CA40-BCFF-B1755E2443E8}"/>
              </a:ext>
            </a:extLst>
          </p:cNvPr>
          <p:cNvGrpSpPr/>
          <p:nvPr/>
        </p:nvGrpSpPr>
        <p:grpSpPr>
          <a:xfrm>
            <a:off x="7776587" y="3877197"/>
            <a:ext cx="291793" cy="939068"/>
            <a:chOff x="6549373" y="3901259"/>
            <a:chExt cx="291793" cy="939068"/>
          </a:xfrm>
        </p:grpSpPr>
        <p:sp>
          <p:nvSpPr>
            <p:cNvPr id="248" name="Ellipse 247">
              <a:extLst>
                <a:ext uri="{FF2B5EF4-FFF2-40B4-BE49-F238E27FC236}">
                  <a16:creationId xmlns:a16="http://schemas.microsoft.com/office/drawing/2014/main" id="{354EC8AA-615F-7F48-A92D-956932AA3855}"/>
                </a:ext>
              </a:extLst>
            </p:cNvPr>
            <p:cNvSpPr/>
            <p:nvPr/>
          </p:nvSpPr>
          <p:spPr>
            <a:xfrm>
              <a:off x="6549373" y="3901259"/>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9" name="Connecteur en angle 248">
              <a:extLst>
                <a:ext uri="{FF2B5EF4-FFF2-40B4-BE49-F238E27FC236}">
                  <a16:creationId xmlns:a16="http://schemas.microsoft.com/office/drawing/2014/main" id="{CB761BCC-3041-FA41-81F6-E3CF951C72AE}"/>
                </a:ext>
              </a:extLst>
            </p:cNvPr>
            <p:cNvCxnSpPr>
              <a:stCxn id="248" idx="6"/>
            </p:cNvCxnSpPr>
            <p:nvPr/>
          </p:nvCxnSpPr>
          <p:spPr>
            <a:xfrm>
              <a:off x="6595092" y="3924119"/>
              <a:ext cx="246074" cy="91620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51" name="Ellipse 250">
              <a:extLst>
                <a:ext uri="{FF2B5EF4-FFF2-40B4-BE49-F238E27FC236}">
                  <a16:creationId xmlns:a16="http://schemas.microsoft.com/office/drawing/2014/main" id="{9F69C40C-6F50-5E4F-B846-2BA21139BCA4}"/>
                </a:ext>
              </a:extLst>
            </p:cNvPr>
            <p:cNvSpPr/>
            <p:nvPr/>
          </p:nvSpPr>
          <p:spPr>
            <a:xfrm>
              <a:off x="6729817" y="4569599"/>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52" name="Connecteur en angle 251">
              <a:extLst>
                <a:ext uri="{FF2B5EF4-FFF2-40B4-BE49-F238E27FC236}">
                  <a16:creationId xmlns:a16="http://schemas.microsoft.com/office/drawing/2014/main" id="{71D32453-77C0-1143-AA95-D6C794BE1B30}"/>
                </a:ext>
              </a:extLst>
            </p:cNvPr>
            <p:cNvCxnSpPr>
              <a:stCxn id="251" idx="6"/>
            </p:cNvCxnSpPr>
            <p:nvPr/>
          </p:nvCxnSpPr>
          <p:spPr>
            <a:xfrm>
              <a:off x="6775536" y="4592459"/>
              <a:ext cx="65630" cy="24786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7" name="Rectangle 156">
            <a:extLst>
              <a:ext uri="{FF2B5EF4-FFF2-40B4-BE49-F238E27FC236}">
                <a16:creationId xmlns:a16="http://schemas.microsoft.com/office/drawing/2014/main" id="{FF98E68B-F579-C64B-9308-7C08AFEA54A6}"/>
              </a:ext>
            </a:extLst>
          </p:cNvPr>
          <p:cNvSpPr/>
          <p:nvPr/>
        </p:nvSpPr>
        <p:spPr>
          <a:xfrm>
            <a:off x="6942554" y="2201435"/>
            <a:ext cx="248103"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58" name="Rectangle 157">
            <a:extLst>
              <a:ext uri="{FF2B5EF4-FFF2-40B4-BE49-F238E27FC236}">
                <a16:creationId xmlns:a16="http://schemas.microsoft.com/office/drawing/2014/main" id="{8A3CA0AC-8DF7-E949-AEDF-C460252E2663}"/>
              </a:ext>
            </a:extLst>
          </p:cNvPr>
          <p:cNvSpPr/>
          <p:nvPr/>
        </p:nvSpPr>
        <p:spPr>
          <a:xfrm>
            <a:off x="7185477" y="2273039"/>
            <a:ext cx="261596"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60" name="Rectangle 159">
            <a:extLst>
              <a:ext uri="{FF2B5EF4-FFF2-40B4-BE49-F238E27FC236}">
                <a16:creationId xmlns:a16="http://schemas.microsoft.com/office/drawing/2014/main" id="{BA0EBF9D-450C-A849-BC24-E04BBA7E7613}"/>
              </a:ext>
            </a:extLst>
          </p:cNvPr>
          <p:cNvSpPr/>
          <p:nvPr/>
        </p:nvSpPr>
        <p:spPr>
          <a:xfrm>
            <a:off x="7696073" y="2273039"/>
            <a:ext cx="239759" cy="42480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82" name="Rectangle 181">
            <a:extLst>
              <a:ext uri="{FF2B5EF4-FFF2-40B4-BE49-F238E27FC236}">
                <a16:creationId xmlns:a16="http://schemas.microsoft.com/office/drawing/2014/main" id="{39039AE7-42C6-4B46-90DF-C272B0A4FCC7}"/>
              </a:ext>
            </a:extLst>
          </p:cNvPr>
          <p:cNvSpPr/>
          <p:nvPr/>
        </p:nvSpPr>
        <p:spPr>
          <a:xfrm>
            <a:off x="7936415" y="2273039"/>
            <a:ext cx="252000" cy="424440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83" name="Rectangle 182">
            <a:extLst>
              <a:ext uri="{FF2B5EF4-FFF2-40B4-BE49-F238E27FC236}">
                <a16:creationId xmlns:a16="http://schemas.microsoft.com/office/drawing/2014/main" id="{1EF53F56-61DD-4846-A8DE-2D3C7981C53F}"/>
              </a:ext>
            </a:extLst>
          </p:cNvPr>
          <p:cNvSpPr/>
          <p:nvPr/>
        </p:nvSpPr>
        <p:spPr>
          <a:xfrm>
            <a:off x="8186392" y="2273039"/>
            <a:ext cx="252000" cy="4127759"/>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84" name="Rectangle 183">
            <a:extLst>
              <a:ext uri="{FF2B5EF4-FFF2-40B4-BE49-F238E27FC236}">
                <a16:creationId xmlns:a16="http://schemas.microsoft.com/office/drawing/2014/main" id="{D5E0E853-63DD-E14A-8902-AC0CB4370BDE}"/>
              </a:ext>
            </a:extLst>
          </p:cNvPr>
          <p:cNvSpPr/>
          <p:nvPr/>
        </p:nvSpPr>
        <p:spPr>
          <a:xfrm>
            <a:off x="8432753" y="2273039"/>
            <a:ext cx="267299"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9" name="Rectangle 148">
            <a:extLst>
              <a:ext uri="{FF2B5EF4-FFF2-40B4-BE49-F238E27FC236}">
                <a16:creationId xmlns:a16="http://schemas.microsoft.com/office/drawing/2014/main" id="{8E5D01A7-EED7-084D-B81C-35FA3AEAD995}"/>
              </a:ext>
            </a:extLst>
          </p:cNvPr>
          <p:cNvSpPr/>
          <p:nvPr/>
        </p:nvSpPr>
        <p:spPr>
          <a:xfrm>
            <a:off x="6700856" y="2275207"/>
            <a:ext cx="245989"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30" name="Rectangle 129">
            <a:extLst>
              <a:ext uri="{FF2B5EF4-FFF2-40B4-BE49-F238E27FC236}">
                <a16:creationId xmlns:a16="http://schemas.microsoft.com/office/drawing/2014/main" id="{C87CD047-DB52-9349-B540-0B63C4D1D81E}"/>
              </a:ext>
            </a:extLst>
          </p:cNvPr>
          <p:cNvSpPr/>
          <p:nvPr/>
        </p:nvSpPr>
        <p:spPr>
          <a:xfrm>
            <a:off x="6459384" y="2294948"/>
            <a:ext cx="245763"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32" name="Groupe 131">
            <a:extLst>
              <a:ext uri="{FF2B5EF4-FFF2-40B4-BE49-F238E27FC236}">
                <a16:creationId xmlns:a16="http://schemas.microsoft.com/office/drawing/2014/main" id="{6E0F8693-BEEA-8540-9004-5ABE449FD0A6}"/>
              </a:ext>
            </a:extLst>
          </p:cNvPr>
          <p:cNvGrpSpPr/>
          <p:nvPr/>
        </p:nvGrpSpPr>
        <p:grpSpPr>
          <a:xfrm>
            <a:off x="6384914" y="4246162"/>
            <a:ext cx="508343" cy="963497"/>
            <a:chOff x="6384914" y="4246162"/>
            <a:chExt cx="508343" cy="963497"/>
          </a:xfrm>
        </p:grpSpPr>
        <p:sp>
          <p:nvSpPr>
            <p:cNvPr id="106" name="Ellipse 105">
              <a:extLst>
                <a:ext uri="{FF2B5EF4-FFF2-40B4-BE49-F238E27FC236}">
                  <a16:creationId xmlns:a16="http://schemas.microsoft.com/office/drawing/2014/main" id="{C1BF245A-71EC-3642-BA51-BA472CE6078F}"/>
                </a:ext>
              </a:extLst>
            </p:cNvPr>
            <p:cNvSpPr/>
            <p:nvPr/>
          </p:nvSpPr>
          <p:spPr>
            <a:xfrm>
              <a:off x="6396974" y="4246162"/>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1" name="Connecteur en angle 100">
              <a:extLst>
                <a:ext uri="{FF2B5EF4-FFF2-40B4-BE49-F238E27FC236}">
                  <a16:creationId xmlns:a16="http://schemas.microsoft.com/office/drawing/2014/main" id="{4038EEF7-D788-564B-84E4-73AFA6CD745C}"/>
                </a:ext>
              </a:extLst>
            </p:cNvPr>
            <p:cNvCxnSpPr>
              <a:stCxn id="106" idx="6"/>
              <a:endCxn id="116" idx="0"/>
            </p:cNvCxnSpPr>
            <p:nvPr/>
          </p:nvCxnSpPr>
          <p:spPr>
            <a:xfrm>
              <a:off x="6442693" y="4269022"/>
              <a:ext cx="390452" cy="57130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ZoneTexte 115">
              <a:extLst>
                <a:ext uri="{FF2B5EF4-FFF2-40B4-BE49-F238E27FC236}">
                  <a16:creationId xmlns:a16="http://schemas.microsoft.com/office/drawing/2014/main" id="{8A33399D-C5A2-544E-A01A-F884252C4D6A}"/>
                </a:ext>
              </a:extLst>
            </p:cNvPr>
            <p:cNvSpPr txBox="1"/>
            <p:nvPr/>
          </p:nvSpPr>
          <p:spPr>
            <a:xfrm>
              <a:off x="6773032" y="4840327"/>
              <a:ext cx="120225" cy="369332"/>
            </a:xfrm>
            <a:prstGeom prst="rect">
              <a:avLst/>
            </a:prstGeom>
            <a:noFill/>
          </p:spPr>
          <p:txBody>
            <a:bodyPr wrap="none" lIns="0" tIns="0" rIns="0" bIns="0" rtlCol="0">
              <a:spAutoFit/>
            </a:bodyPr>
            <a:lstStyle/>
            <a:p>
              <a:pPr algn="ctr"/>
              <a:r>
                <a:rPr lang="fr-FR" sz="1200" dirty="0"/>
                <a:t>x</a:t>
              </a:r>
              <a:r>
                <a:rPr lang="fr-FR" sz="1200" baseline="-25000" dirty="0"/>
                <a:t>1</a:t>
              </a:r>
              <a:endParaRPr lang="fr-FR" sz="1200" dirty="0"/>
            </a:p>
            <a:p>
              <a:pPr algn="ctr"/>
              <a:r>
                <a:rPr lang="fr-FR" sz="1200" dirty="0"/>
                <a:t>y</a:t>
              </a:r>
              <a:r>
                <a:rPr lang="fr-FR" sz="1200" baseline="-25000" dirty="0"/>
                <a:t>1</a:t>
              </a:r>
            </a:p>
          </p:txBody>
        </p:sp>
        <p:sp>
          <p:nvSpPr>
            <p:cNvPr id="151" name="Ellipse 150">
              <a:extLst>
                <a:ext uri="{FF2B5EF4-FFF2-40B4-BE49-F238E27FC236}">
                  <a16:creationId xmlns:a16="http://schemas.microsoft.com/office/drawing/2014/main" id="{0F888220-F7FF-CB40-A7F7-A1D4B97579B0}"/>
                </a:ext>
              </a:extLst>
            </p:cNvPr>
            <p:cNvSpPr/>
            <p:nvPr/>
          </p:nvSpPr>
          <p:spPr>
            <a:xfrm>
              <a:off x="6384914" y="4569599"/>
              <a:ext cx="45719" cy="45719"/>
            </a:xfrm>
            <a:prstGeom prst="ellipse">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52" name="Connecteur en angle 151">
              <a:extLst>
                <a:ext uri="{FF2B5EF4-FFF2-40B4-BE49-F238E27FC236}">
                  <a16:creationId xmlns:a16="http://schemas.microsoft.com/office/drawing/2014/main" id="{3666D737-FC77-8940-9E45-CC84270E5120}"/>
                </a:ext>
              </a:extLst>
            </p:cNvPr>
            <p:cNvCxnSpPr>
              <a:stCxn id="151" idx="6"/>
              <a:endCxn id="116" idx="0"/>
            </p:cNvCxnSpPr>
            <p:nvPr/>
          </p:nvCxnSpPr>
          <p:spPr>
            <a:xfrm>
              <a:off x="6430633" y="4592459"/>
              <a:ext cx="402512" cy="24786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97" name="Groupe 96">
            <a:extLst>
              <a:ext uri="{FF2B5EF4-FFF2-40B4-BE49-F238E27FC236}">
                <a16:creationId xmlns:a16="http://schemas.microsoft.com/office/drawing/2014/main" id="{ACFC6FA1-DC9D-7448-81D9-1067B7A02418}"/>
              </a:ext>
            </a:extLst>
          </p:cNvPr>
          <p:cNvGrpSpPr/>
          <p:nvPr/>
        </p:nvGrpSpPr>
        <p:grpSpPr>
          <a:xfrm>
            <a:off x="6289998" y="2459750"/>
            <a:ext cx="301481" cy="2154213"/>
            <a:chOff x="6289998" y="2459750"/>
            <a:chExt cx="301481" cy="2154213"/>
          </a:xfrm>
        </p:grpSpPr>
        <p:cxnSp>
          <p:nvCxnSpPr>
            <p:cNvPr id="84" name="Connecteur droit avec flèche 83">
              <a:extLst>
                <a:ext uri="{FF2B5EF4-FFF2-40B4-BE49-F238E27FC236}">
                  <a16:creationId xmlns:a16="http://schemas.microsoft.com/office/drawing/2014/main" id="{93B941EE-B144-ED4C-B031-4919EEE6567F}"/>
                </a:ext>
              </a:extLst>
            </p:cNvPr>
            <p:cNvCxnSpPr/>
            <p:nvPr/>
          </p:nvCxnSpPr>
          <p:spPr>
            <a:xfrm flipV="1">
              <a:off x="6307018" y="3022264"/>
              <a:ext cx="284461" cy="1187702"/>
            </a:xfrm>
            <a:prstGeom prst="straightConnector1">
              <a:avLst/>
            </a:prstGeom>
            <a:ln w="19050">
              <a:solidFill>
                <a:srgbClr val="008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4" name="Connecteur droit avec flèche 93">
              <a:extLst>
                <a:ext uri="{FF2B5EF4-FFF2-40B4-BE49-F238E27FC236}">
                  <a16:creationId xmlns:a16="http://schemas.microsoft.com/office/drawing/2014/main" id="{2EC0ADE6-C58F-2445-BB90-0CE352D5E59C}"/>
                </a:ext>
              </a:extLst>
            </p:cNvPr>
            <p:cNvCxnSpPr>
              <a:cxnSpLocks/>
            </p:cNvCxnSpPr>
            <p:nvPr/>
          </p:nvCxnSpPr>
          <p:spPr>
            <a:xfrm>
              <a:off x="6310828" y="4248272"/>
              <a:ext cx="269525" cy="365691"/>
            </a:xfrm>
            <a:prstGeom prst="straightConnector1">
              <a:avLst/>
            </a:prstGeom>
            <a:ln w="19050">
              <a:solidFill>
                <a:srgbClr val="008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6" name="Connecteur droit avec flèche 85">
              <a:extLst>
                <a:ext uri="{FF2B5EF4-FFF2-40B4-BE49-F238E27FC236}">
                  <a16:creationId xmlns:a16="http://schemas.microsoft.com/office/drawing/2014/main" id="{D7F257C9-AFD5-5743-8315-504F3322EF29}"/>
                </a:ext>
              </a:extLst>
            </p:cNvPr>
            <p:cNvCxnSpPr/>
            <p:nvPr/>
          </p:nvCxnSpPr>
          <p:spPr>
            <a:xfrm flipV="1">
              <a:off x="6289998" y="2459750"/>
              <a:ext cx="281599" cy="1711358"/>
            </a:xfrm>
            <a:prstGeom prst="straightConnector1">
              <a:avLst/>
            </a:prstGeom>
            <a:ln w="19050">
              <a:solidFill>
                <a:srgbClr val="008F00"/>
              </a:solidFill>
              <a:prstDash val="sysDot"/>
              <a:tailEnd type="triangle"/>
            </a:ln>
          </p:spPr>
          <p:style>
            <a:lnRef idx="2">
              <a:schemeClr val="accent1"/>
            </a:lnRef>
            <a:fillRef idx="0">
              <a:schemeClr val="accent1"/>
            </a:fillRef>
            <a:effectRef idx="1">
              <a:schemeClr val="accent1"/>
            </a:effectRef>
            <a:fontRef idx="minor">
              <a:schemeClr val="tx1"/>
            </a:fontRef>
          </p:style>
        </p:cxnSp>
      </p:grpSp>
      <p:grpSp>
        <p:nvGrpSpPr>
          <p:cNvPr id="136" name="Groupe 135">
            <a:extLst>
              <a:ext uri="{FF2B5EF4-FFF2-40B4-BE49-F238E27FC236}">
                <a16:creationId xmlns:a16="http://schemas.microsoft.com/office/drawing/2014/main" id="{CE944AA7-25D8-B245-82B7-1EB11B99D6B5}"/>
              </a:ext>
            </a:extLst>
          </p:cNvPr>
          <p:cNvGrpSpPr/>
          <p:nvPr/>
        </p:nvGrpSpPr>
        <p:grpSpPr>
          <a:xfrm>
            <a:off x="6680067" y="2664437"/>
            <a:ext cx="176981" cy="1618752"/>
            <a:chOff x="6700275" y="3324113"/>
            <a:chExt cx="176981" cy="1618752"/>
          </a:xfrm>
        </p:grpSpPr>
        <p:sp>
          <p:nvSpPr>
            <p:cNvPr id="137" name="Ellipse 136">
              <a:extLst>
                <a:ext uri="{FF2B5EF4-FFF2-40B4-BE49-F238E27FC236}">
                  <a16:creationId xmlns:a16="http://schemas.microsoft.com/office/drawing/2014/main" id="{D7B8D34B-B5F0-F949-807D-C8ADD148AC11}"/>
                </a:ext>
              </a:extLst>
            </p:cNvPr>
            <p:cNvSpPr/>
            <p:nvPr/>
          </p:nvSpPr>
          <p:spPr>
            <a:xfrm>
              <a:off x="6831537" y="4897146"/>
              <a:ext cx="45719" cy="45719"/>
            </a:xfrm>
            <a:prstGeom prst="ellipse">
              <a:avLst/>
            </a:prstGeom>
            <a:solidFill>
              <a:srgbClr val="008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8" name="Connecteur en angle 137">
              <a:extLst>
                <a:ext uri="{FF2B5EF4-FFF2-40B4-BE49-F238E27FC236}">
                  <a16:creationId xmlns:a16="http://schemas.microsoft.com/office/drawing/2014/main" id="{C9C3BBD0-5F2F-BB41-8755-AB34FE9C0CBB}"/>
                </a:ext>
              </a:extLst>
            </p:cNvPr>
            <p:cNvCxnSpPr>
              <a:stCxn id="145" idx="6"/>
              <a:endCxn id="137" idx="0"/>
            </p:cNvCxnSpPr>
            <p:nvPr/>
          </p:nvCxnSpPr>
          <p:spPr>
            <a:xfrm>
              <a:off x="6745994" y="3346973"/>
              <a:ext cx="108403" cy="1550173"/>
            </a:xfrm>
            <a:prstGeom prst="bentConnector2">
              <a:avLst/>
            </a:prstGeom>
            <a:ln w="12700">
              <a:solidFill>
                <a:srgbClr val="008F00"/>
              </a:solidFill>
              <a:tailEnd type="triangle"/>
            </a:ln>
          </p:spPr>
          <p:style>
            <a:lnRef idx="2">
              <a:schemeClr val="accent1"/>
            </a:lnRef>
            <a:fillRef idx="0">
              <a:schemeClr val="accent1"/>
            </a:fillRef>
            <a:effectRef idx="1">
              <a:schemeClr val="accent1"/>
            </a:effectRef>
            <a:fontRef idx="minor">
              <a:schemeClr val="tx1"/>
            </a:fontRef>
          </p:style>
        </p:cxnSp>
        <p:sp>
          <p:nvSpPr>
            <p:cNvPr id="145" name="Ellipse 144">
              <a:extLst>
                <a:ext uri="{FF2B5EF4-FFF2-40B4-BE49-F238E27FC236}">
                  <a16:creationId xmlns:a16="http://schemas.microsoft.com/office/drawing/2014/main" id="{BBD99A77-F310-9A44-8393-06FE42ACA798}"/>
                </a:ext>
              </a:extLst>
            </p:cNvPr>
            <p:cNvSpPr/>
            <p:nvPr/>
          </p:nvSpPr>
          <p:spPr>
            <a:xfrm>
              <a:off x="6700275" y="3324113"/>
              <a:ext cx="45719" cy="45719"/>
            </a:xfrm>
            <a:prstGeom prst="ellipse">
              <a:avLst/>
            </a:prstGeom>
            <a:solidFill>
              <a:srgbClr val="008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77" name="Groupe 176">
            <a:extLst>
              <a:ext uri="{FF2B5EF4-FFF2-40B4-BE49-F238E27FC236}">
                <a16:creationId xmlns:a16="http://schemas.microsoft.com/office/drawing/2014/main" id="{96C78567-201F-3A48-AE26-79069D5205DF}"/>
              </a:ext>
            </a:extLst>
          </p:cNvPr>
          <p:cNvGrpSpPr/>
          <p:nvPr/>
        </p:nvGrpSpPr>
        <p:grpSpPr>
          <a:xfrm>
            <a:off x="7180382" y="2664437"/>
            <a:ext cx="937136" cy="2548952"/>
            <a:chOff x="6920969" y="2660707"/>
            <a:chExt cx="937136" cy="2548952"/>
          </a:xfrm>
        </p:grpSpPr>
        <p:sp>
          <p:nvSpPr>
            <p:cNvPr id="178" name="ZoneTexte 177">
              <a:extLst>
                <a:ext uri="{FF2B5EF4-FFF2-40B4-BE49-F238E27FC236}">
                  <a16:creationId xmlns:a16="http://schemas.microsoft.com/office/drawing/2014/main" id="{B6A483AE-EF15-BA4F-8240-34E04DAA2FE3}"/>
                </a:ext>
              </a:extLst>
            </p:cNvPr>
            <p:cNvSpPr txBox="1"/>
            <p:nvPr/>
          </p:nvSpPr>
          <p:spPr>
            <a:xfrm>
              <a:off x="7737880" y="4840327"/>
              <a:ext cx="120225" cy="369332"/>
            </a:xfrm>
            <a:prstGeom prst="rect">
              <a:avLst/>
            </a:prstGeom>
            <a:noFill/>
          </p:spPr>
          <p:txBody>
            <a:bodyPr wrap="none" lIns="0" tIns="0" rIns="0" bIns="0" rtlCol="0">
              <a:spAutoFit/>
            </a:bodyPr>
            <a:lstStyle/>
            <a:p>
              <a:pPr algn="ctr"/>
              <a:r>
                <a:rPr lang="fr-FR" sz="1200" dirty="0"/>
                <a:t>x</a:t>
              </a:r>
              <a:r>
                <a:rPr lang="fr-FR" sz="1200" baseline="-25000" dirty="0"/>
                <a:t>3</a:t>
              </a:r>
              <a:endParaRPr lang="fr-FR" sz="1200" dirty="0"/>
            </a:p>
            <a:p>
              <a:pPr algn="ctr"/>
              <a:r>
                <a:rPr lang="fr-FR" sz="1200" dirty="0"/>
                <a:t>y</a:t>
              </a:r>
              <a:r>
                <a:rPr lang="fr-FR" sz="1200" baseline="-25000" dirty="0"/>
                <a:t>3</a:t>
              </a:r>
            </a:p>
          </p:txBody>
        </p:sp>
        <p:grpSp>
          <p:nvGrpSpPr>
            <p:cNvPr id="179" name="Groupe 178">
              <a:extLst>
                <a:ext uri="{FF2B5EF4-FFF2-40B4-BE49-F238E27FC236}">
                  <a16:creationId xmlns:a16="http://schemas.microsoft.com/office/drawing/2014/main" id="{1072CC30-D4FE-0B40-BB90-AA64C7D745F6}"/>
                </a:ext>
              </a:extLst>
            </p:cNvPr>
            <p:cNvGrpSpPr/>
            <p:nvPr/>
          </p:nvGrpSpPr>
          <p:grpSpPr>
            <a:xfrm>
              <a:off x="6920969" y="2660707"/>
              <a:ext cx="877024" cy="2171599"/>
              <a:chOff x="6700275" y="3324113"/>
              <a:chExt cx="877024" cy="2171599"/>
            </a:xfrm>
          </p:grpSpPr>
          <p:cxnSp>
            <p:nvCxnSpPr>
              <p:cNvPr id="180" name="Connecteur en angle 179">
                <a:extLst>
                  <a:ext uri="{FF2B5EF4-FFF2-40B4-BE49-F238E27FC236}">
                    <a16:creationId xmlns:a16="http://schemas.microsoft.com/office/drawing/2014/main" id="{F4E3EDB0-50D7-F640-B270-B18FFBF93B05}"/>
                  </a:ext>
                </a:extLst>
              </p:cNvPr>
              <p:cNvCxnSpPr/>
              <p:nvPr/>
            </p:nvCxnSpPr>
            <p:spPr>
              <a:xfrm>
                <a:off x="6745994" y="3338952"/>
                <a:ext cx="831305" cy="2156760"/>
              </a:xfrm>
              <a:prstGeom prst="bentConnector2">
                <a:avLst/>
              </a:prstGeom>
              <a:ln w="12700">
                <a:solidFill>
                  <a:srgbClr val="008F00"/>
                </a:solidFill>
                <a:tailEnd type="triangle"/>
              </a:ln>
            </p:spPr>
            <p:style>
              <a:lnRef idx="2">
                <a:schemeClr val="accent1"/>
              </a:lnRef>
              <a:fillRef idx="0">
                <a:schemeClr val="accent1"/>
              </a:fillRef>
              <a:effectRef idx="1">
                <a:schemeClr val="accent1"/>
              </a:effectRef>
              <a:fontRef idx="minor">
                <a:schemeClr val="tx1"/>
              </a:fontRef>
            </p:style>
          </p:cxnSp>
          <p:sp>
            <p:nvSpPr>
              <p:cNvPr id="181" name="Ellipse 180">
                <a:extLst>
                  <a:ext uri="{FF2B5EF4-FFF2-40B4-BE49-F238E27FC236}">
                    <a16:creationId xmlns:a16="http://schemas.microsoft.com/office/drawing/2014/main" id="{6861AA39-1704-614B-AF50-650CA8FBCFF3}"/>
                  </a:ext>
                </a:extLst>
              </p:cNvPr>
              <p:cNvSpPr/>
              <p:nvPr/>
            </p:nvSpPr>
            <p:spPr>
              <a:xfrm>
                <a:off x="6700275" y="3324113"/>
                <a:ext cx="45719" cy="45719"/>
              </a:xfrm>
              <a:prstGeom prst="ellipse">
                <a:avLst/>
              </a:prstGeom>
              <a:solidFill>
                <a:srgbClr val="FF00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210" name="Ellipse 209">
            <a:extLst>
              <a:ext uri="{FF2B5EF4-FFF2-40B4-BE49-F238E27FC236}">
                <a16:creationId xmlns:a16="http://schemas.microsoft.com/office/drawing/2014/main" id="{5BC36320-38AC-DB45-A05D-6BC2B27D75C0}"/>
              </a:ext>
            </a:extLst>
          </p:cNvPr>
          <p:cNvSpPr/>
          <p:nvPr/>
        </p:nvSpPr>
        <p:spPr>
          <a:xfrm>
            <a:off x="7154248" y="2655983"/>
            <a:ext cx="72000" cy="72000"/>
          </a:xfrm>
          <a:prstGeom prst="ellipse">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11" name="Groupe 210">
            <a:extLst>
              <a:ext uri="{FF2B5EF4-FFF2-40B4-BE49-F238E27FC236}">
                <a16:creationId xmlns:a16="http://schemas.microsoft.com/office/drawing/2014/main" id="{F783027D-2C65-7247-AA83-F94E203F17A1}"/>
              </a:ext>
            </a:extLst>
          </p:cNvPr>
          <p:cNvGrpSpPr/>
          <p:nvPr/>
        </p:nvGrpSpPr>
        <p:grpSpPr>
          <a:xfrm>
            <a:off x="7704294" y="2473011"/>
            <a:ext cx="391088" cy="2392598"/>
            <a:chOff x="7704294" y="2473011"/>
            <a:chExt cx="391088" cy="2392598"/>
          </a:xfrm>
        </p:grpSpPr>
        <p:sp>
          <p:nvSpPr>
            <p:cNvPr id="199" name="Forme libre 198">
              <a:extLst>
                <a:ext uri="{FF2B5EF4-FFF2-40B4-BE49-F238E27FC236}">
                  <a16:creationId xmlns:a16="http://schemas.microsoft.com/office/drawing/2014/main" id="{16596F3A-938B-7042-B137-93932BEAE2A9}"/>
                </a:ext>
              </a:extLst>
            </p:cNvPr>
            <p:cNvSpPr/>
            <p:nvPr/>
          </p:nvSpPr>
          <p:spPr>
            <a:xfrm>
              <a:off x="7704294" y="4568095"/>
              <a:ext cx="301142" cy="297514"/>
            </a:xfrm>
            <a:custGeom>
              <a:avLst/>
              <a:gdLst>
                <a:gd name="connsiteX0" fmla="*/ 0 w 976184"/>
                <a:gd name="connsiteY0" fmla="*/ 0 h 296562"/>
                <a:gd name="connsiteX1" fmla="*/ 556054 w 976184"/>
                <a:gd name="connsiteY1" fmla="*/ 296562 h 296562"/>
                <a:gd name="connsiteX2" fmla="*/ 976184 w 976184"/>
                <a:gd name="connsiteY2" fmla="*/ 24713 h 296562"/>
                <a:gd name="connsiteX0" fmla="*/ 0 w 976184"/>
                <a:gd name="connsiteY0" fmla="*/ 0 h 247111"/>
                <a:gd name="connsiteX1" fmla="*/ 534361 w 976184"/>
                <a:gd name="connsiteY1" fmla="*/ 247111 h 247111"/>
                <a:gd name="connsiteX2" fmla="*/ 976184 w 976184"/>
                <a:gd name="connsiteY2" fmla="*/ 24713 h 247111"/>
                <a:gd name="connsiteX0" fmla="*/ 0 w 976184"/>
                <a:gd name="connsiteY0" fmla="*/ 0 h 247111"/>
                <a:gd name="connsiteX1" fmla="*/ 534361 w 976184"/>
                <a:gd name="connsiteY1" fmla="*/ 247111 h 247111"/>
                <a:gd name="connsiteX2" fmla="*/ 976184 w 976184"/>
                <a:gd name="connsiteY2" fmla="*/ 24713 h 247111"/>
                <a:gd name="connsiteX0" fmla="*/ 0 w 976184"/>
                <a:gd name="connsiteY0" fmla="*/ 0 h 247111"/>
                <a:gd name="connsiteX1" fmla="*/ 534361 w 976184"/>
                <a:gd name="connsiteY1" fmla="*/ 247111 h 247111"/>
                <a:gd name="connsiteX2" fmla="*/ 976184 w 976184"/>
                <a:gd name="connsiteY2" fmla="*/ 24713 h 247111"/>
                <a:gd name="connsiteX0" fmla="*/ 0 w 926055"/>
                <a:gd name="connsiteY0" fmla="*/ 110122 h 357233"/>
                <a:gd name="connsiteX1" fmla="*/ 534361 w 926055"/>
                <a:gd name="connsiteY1" fmla="*/ 357233 h 357233"/>
                <a:gd name="connsiteX2" fmla="*/ 926055 w 926055"/>
                <a:gd name="connsiteY2" fmla="*/ 0 h 357233"/>
                <a:gd name="connsiteX0" fmla="*/ 0 w 926055"/>
                <a:gd name="connsiteY0" fmla="*/ 110122 h 357233"/>
                <a:gd name="connsiteX1" fmla="*/ 534361 w 926055"/>
                <a:gd name="connsiteY1" fmla="*/ 357233 h 357233"/>
                <a:gd name="connsiteX2" fmla="*/ 926055 w 926055"/>
                <a:gd name="connsiteY2" fmla="*/ 0 h 357233"/>
              </a:gdLst>
              <a:ahLst/>
              <a:cxnLst>
                <a:cxn ang="0">
                  <a:pos x="connsiteX0" y="connsiteY0"/>
                </a:cxn>
                <a:cxn ang="0">
                  <a:pos x="connsiteX1" y="connsiteY1"/>
                </a:cxn>
                <a:cxn ang="0">
                  <a:pos x="connsiteX2" y="connsiteY2"/>
                </a:cxn>
              </a:cxnLst>
              <a:rect l="l" t="t" r="r" b="b"/>
              <a:pathLst>
                <a:path w="926055" h="357233">
                  <a:moveTo>
                    <a:pt x="0" y="110122"/>
                  </a:moveTo>
                  <a:cubicBezTo>
                    <a:pt x="178120" y="192492"/>
                    <a:pt x="182697" y="311951"/>
                    <a:pt x="534361" y="357233"/>
                  </a:cubicBezTo>
                  <a:cubicBezTo>
                    <a:pt x="790100" y="307826"/>
                    <a:pt x="835176" y="218599"/>
                    <a:pt x="926055" y="0"/>
                  </a:cubicBezTo>
                </a:path>
              </a:pathLst>
            </a:custGeom>
            <a:noFill/>
            <a:ln w="28575">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0" name="Connecteur droit avec flèche 199">
              <a:extLst>
                <a:ext uri="{FF2B5EF4-FFF2-40B4-BE49-F238E27FC236}">
                  <a16:creationId xmlns:a16="http://schemas.microsoft.com/office/drawing/2014/main" id="{0786F88F-DD27-6448-8149-7423211B82E2}"/>
                </a:ext>
              </a:extLst>
            </p:cNvPr>
            <p:cNvCxnSpPr/>
            <p:nvPr/>
          </p:nvCxnSpPr>
          <p:spPr>
            <a:xfrm flipV="1">
              <a:off x="7795933" y="3069342"/>
              <a:ext cx="299449" cy="8574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Connecteur droit avec flèche 200">
              <a:extLst>
                <a:ext uri="{FF2B5EF4-FFF2-40B4-BE49-F238E27FC236}">
                  <a16:creationId xmlns:a16="http://schemas.microsoft.com/office/drawing/2014/main" id="{0391FA39-AA04-3D4E-9E19-AF7ED80C2C80}"/>
                </a:ext>
              </a:extLst>
            </p:cNvPr>
            <p:cNvCxnSpPr/>
            <p:nvPr/>
          </p:nvCxnSpPr>
          <p:spPr>
            <a:xfrm flipV="1">
              <a:off x="7786555" y="2473011"/>
              <a:ext cx="308827" cy="13405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Connecteur droit avec flèche 201">
              <a:extLst>
                <a:ext uri="{FF2B5EF4-FFF2-40B4-BE49-F238E27FC236}">
                  <a16:creationId xmlns:a16="http://schemas.microsoft.com/office/drawing/2014/main" id="{BFFA7F40-D9C8-9C40-96CC-AF91B3D81D48}"/>
                </a:ext>
              </a:extLst>
            </p:cNvPr>
            <p:cNvCxnSpPr/>
            <p:nvPr/>
          </p:nvCxnSpPr>
          <p:spPr>
            <a:xfrm>
              <a:off x="7795933" y="3942426"/>
              <a:ext cx="299449" cy="3325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59" name="Rectangle 158">
            <a:extLst>
              <a:ext uri="{FF2B5EF4-FFF2-40B4-BE49-F238E27FC236}">
                <a16:creationId xmlns:a16="http://schemas.microsoft.com/office/drawing/2014/main" id="{400E70B1-10E7-ED49-90A3-CBA8F74C41E4}"/>
              </a:ext>
            </a:extLst>
          </p:cNvPr>
          <p:cNvSpPr/>
          <p:nvPr/>
        </p:nvSpPr>
        <p:spPr>
          <a:xfrm>
            <a:off x="7448068" y="2273039"/>
            <a:ext cx="248103" cy="424373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7" name="Groupe 6">
            <a:extLst>
              <a:ext uri="{FF2B5EF4-FFF2-40B4-BE49-F238E27FC236}">
                <a16:creationId xmlns:a16="http://schemas.microsoft.com/office/drawing/2014/main" id="{8239D452-9FE0-834C-845B-3C645936CB7D}"/>
              </a:ext>
            </a:extLst>
          </p:cNvPr>
          <p:cNvGrpSpPr/>
          <p:nvPr/>
        </p:nvGrpSpPr>
        <p:grpSpPr>
          <a:xfrm>
            <a:off x="472905" y="1312765"/>
            <a:ext cx="5174219" cy="3320894"/>
            <a:chOff x="472905" y="1312765"/>
            <a:chExt cx="5174219" cy="3320894"/>
          </a:xfrm>
        </p:grpSpPr>
        <p:grpSp>
          <p:nvGrpSpPr>
            <p:cNvPr id="67" name="Groupe 66">
              <a:extLst>
                <a:ext uri="{FF2B5EF4-FFF2-40B4-BE49-F238E27FC236}">
                  <a16:creationId xmlns:a16="http://schemas.microsoft.com/office/drawing/2014/main" id="{D2D32256-36DF-EC46-BAEE-374BF75AF735}"/>
                </a:ext>
              </a:extLst>
            </p:cNvPr>
            <p:cNvGrpSpPr/>
            <p:nvPr/>
          </p:nvGrpSpPr>
          <p:grpSpPr>
            <a:xfrm>
              <a:off x="2914808" y="1312765"/>
              <a:ext cx="2732316" cy="1934487"/>
              <a:chOff x="2850975" y="3826668"/>
              <a:chExt cx="2319713" cy="1663469"/>
            </a:xfrm>
          </p:grpSpPr>
          <p:sp>
            <p:nvSpPr>
              <p:cNvPr id="12" name="Rectangle : coins arrondis 11">
                <a:extLst>
                  <a:ext uri="{FF2B5EF4-FFF2-40B4-BE49-F238E27FC236}">
                    <a16:creationId xmlns:a16="http://schemas.microsoft.com/office/drawing/2014/main" id="{E2A0E642-DFE3-1646-AE59-4B8E8F6C92E8}"/>
                  </a:ext>
                </a:extLst>
              </p:cNvPr>
              <p:cNvSpPr/>
              <p:nvPr/>
            </p:nvSpPr>
            <p:spPr>
              <a:xfrm>
                <a:off x="4512126" y="5106003"/>
                <a:ext cx="600165" cy="304800"/>
              </a:xfrm>
              <a:prstGeom prst="roundRect">
                <a:avLst/>
              </a:prstGeom>
              <a:solidFill>
                <a:schemeClr val="bg1"/>
              </a:solidFill>
              <a:ln w="9525">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793"/>
              </a:p>
            </p:txBody>
          </p:sp>
          <p:sp>
            <p:nvSpPr>
              <p:cNvPr id="13" name="Rectangle : coins arrondis 12">
                <a:extLst>
                  <a:ext uri="{FF2B5EF4-FFF2-40B4-BE49-F238E27FC236}">
                    <a16:creationId xmlns:a16="http://schemas.microsoft.com/office/drawing/2014/main" id="{35D8CDBE-5D53-F944-99EA-264B25B504D7}"/>
                  </a:ext>
                </a:extLst>
              </p:cNvPr>
              <p:cNvSpPr/>
              <p:nvPr/>
            </p:nvSpPr>
            <p:spPr>
              <a:xfrm>
                <a:off x="2908325" y="4239892"/>
                <a:ext cx="701587" cy="416615"/>
              </a:xfrm>
              <a:prstGeom prst="roundRect">
                <a:avLst>
                  <a:gd name="adj" fmla="val 11938"/>
                </a:avLst>
              </a:prstGeom>
              <a:solidFill>
                <a:schemeClr val="bg1"/>
              </a:solidFill>
              <a:ln w="9525">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793"/>
              </a:p>
            </p:txBody>
          </p:sp>
          <p:grpSp>
            <p:nvGrpSpPr>
              <p:cNvPr id="14" name="Groupe 13">
                <a:extLst>
                  <a:ext uri="{FF2B5EF4-FFF2-40B4-BE49-F238E27FC236}">
                    <a16:creationId xmlns:a16="http://schemas.microsoft.com/office/drawing/2014/main" id="{AF72AE00-F187-A14E-9D3A-6372A12299B9}"/>
                  </a:ext>
                </a:extLst>
              </p:cNvPr>
              <p:cNvGrpSpPr/>
              <p:nvPr/>
            </p:nvGrpSpPr>
            <p:grpSpPr>
              <a:xfrm>
                <a:off x="4271523" y="4926973"/>
                <a:ext cx="391747" cy="350481"/>
                <a:chOff x="7584479" y="4082371"/>
                <a:chExt cx="680951" cy="625033"/>
              </a:xfrm>
            </p:grpSpPr>
            <p:sp>
              <p:nvSpPr>
                <p:cNvPr id="15" name="Ellipse 14">
                  <a:extLst>
                    <a:ext uri="{FF2B5EF4-FFF2-40B4-BE49-F238E27FC236}">
                      <a16:creationId xmlns:a16="http://schemas.microsoft.com/office/drawing/2014/main" id="{7BB0BB13-11CE-B54B-B63C-3E17BF90FEE1}"/>
                    </a:ext>
                  </a:extLst>
                </p:cNvPr>
                <p:cNvSpPr/>
                <p:nvPr/>
              </p:nvSpPr>
              <p:spPr>
                <a:xfrm>
                  <a:off x="7604180" y="4082371"/>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a:p>
              </p:txBody>
            </p:sp>
            <p:sp>
              <p:nvSpPr>
                <p:cNvPr id="16" name="Rectangle 15">
                  <a:extLst>
                    <a:ext uri="{FF2B5EF4-FFF2-40B4-BE49-F238E27FC236}">
                      <a16:creationId xmlns:a16="http://schemas.microsoft.com/office/drawing/2014/main" id="{1CACB9E4-5ED8-DC4B-8A4C-DE3C2938A1A9}"/>
                    </a:ext>
                  </a:extLst>
                </p:cNvPr>
                <p:cNvSpPr/>
                <p:nvPr/>
              </p:nvSpPr>
              <p:spPr>
                <a:xfrm>
                  <a:off x="7584479" y="4248573"/>
                  <a:ext cx="647005" cy="379868"/>
                </a:xfrm>
                <a:prstGeom prst="rect">
                  <a:avLst/>
                </a:prstGeom>
              </p:spPr>
              <p:txBody>
                <a:bodyPr wrap="none">
                  <a:spAutoFit/>
                </a:bodyPr>
                <a:lstStyle/>
                <a:p>
                  <a:pPr algn="ctr"/>
                  <a:r>
                    <a:rPr lang="fr-FR" sz="784" b="1" dirty="0"/>
                    <a:t>RUN</a:t>
                  </a:r>
                </a:p>
              </p:txBody>
            </p:sp>
          </p:grpSp>
          <p:grpSp>
            <p:nvGrpSpPr>
              <p:cNvPr id="21" name="Groupe 20">
                <a:extLst>
                  <a:ext uri="{FF2B5EF4-FFF2-40B4-BE49-F238E27FC236}">
                    <a16:creationId xmlns:a16="http://schemas.microsoft.com/office/drawing/2014/main" id="{D4D79063-6695-9641-BD35-94355B746371}"/>
                  </a:ext>
                </a:extLst>
              </p:cNvPr>
              <p:cNvGrpSpPr/>
              <p:nvPr/>
            </p:nvGrpSpPr>
            <p:grpSpPr>
              <a:xfrm>
                <a:off x="3491401" y="4930843"/>
                <a:ext cx="429926" cy="350481"/>
                <a:chOff x="6009376" y="4054549"/>
                <a:chExt cx="747316" cy="625033"/>
              </a:xfrm>
            </p:grpSpPr>
            <p:sp>
              <p:nvSpPr>
                <p:cNvPr id="22" name="Ellipse 21">
                  <a:extLst>
                    <a:ext uri="{FF2B5EF4-FFF2-40B4-BE49-F238E27FC236}">
                      <a16:creationId xmlns:a16="http://schemas.microsoft.com/office/drawing/2014/main" id="{72750322-6E20-534D-B0FC-6B0BEC467AC9}"/>
                    </a:ext>
                  </a:extLst>
                </p:cNvPr>
                <p:cNvSpPr/>
                <p:nvPr/>
              </p:nvSpPr>
              <p:spPr>
                <a:xfrm>
                  <a:off x="6074583" y="4054549"/>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dirty="0"/>
                </a:p>
              </p:txBody>
            </p:sp>
            <p:sp>
              <p:nvSpPr>
                <p:cNvPr id="23" name="Rectangle 22">
                  <a:extLst>
                    <a:ext uri="{FF2B5EF4-FFF2-40B4-BE49-F238E27FC236}">
                      <a16:creationId xmlns:a16="http://schemas.microsoft.com/office/drawing/2014/main" id="{83EC4D0A-1C7D-3B44-A0DE-4171DBDCD4BB}"/>
                    </a:ext>
                  </a:extLst>
                </p:cNvPr>
                <p:cNvSpPr/>
                <p:nvPr/>
              </p:nvSpPr>
              <p:spPr>
                <a:xfrm>
                  <a:off x="6009376" y="4202489"/>
                  <a:ext cx="747316" cy="379868"/>
                </a:xfrm>
                <a:prstGeom prst="rect">
                  <a:avLst/>
                </a:prstGeom>
              </p:spPr>
              <p:txBody>
                <a:bodyPr wrap="none">
                  <a:spAutoFit/>
                </a:bodyPr>
                <a:lstStyle/>
                <a:p>
                  <a:pPr algn="ctr"/>
                  <a:r>
                    <a:rPr lang="fr-FR" sz="784" b="1" dirty="0"/>
                    <a:t>STALL</a:t>
                  </a:r>
                </a:p>
              </p:txBody>
            </p:sp>
          </p:grpSp>
          <p:grpSp>
            <p:nvGrpSpPr>
              <p:cNvPr id="24" name="Groupe 23">
                <a:extLst>
                  <a:ext uri="{FF2B5EF4-FFF2-40B4-BE49-F238E27FC236}">
                    <a16:creationId xmlns:a16="http://schemas.microsoft.com/office/drawing/2014/main" id="{9B16154B-9584-C44D-81D6-2B50164327BE}"/>
                  </a:ext>
                </a:extLst>
              </p:cNvPr>
              <p:cNvGrpSpPr/>
              <p:nvPr/>
            </p:nvGrpSpPr>
            <p:grpSpPr>
              <a:xfrm>
                <a:off x="4276966" y="4214553"/>
                <a:ext cx="380413" cy="350481"/>
                <a:chOff x="7385597" y="2908139"/>
                <a:chExt cx="661250" cy="625033"/>
              </a:xfrm>
            </p:grpSpPr>
            <p:sp>
              <p:nvSpPr>
                <p:cNvPr id="25" name="Ellipse 24">
                  <a:extLst>
                    <a:ext uri="{FF2B5EF4-FFF2-40B4-BE49-F238E27FC236}">
                      <a16:creationId xmlns:a16="http://schemas.microsoft.com/office/drawing/2014/main" id="{D94625AC-3C9A-534F-9F1A-3C3545E9A5AB}"/>
                    </a:ext>
                  </a:extLst>
                </p:cNvPr>
                <p:cNvSpPr/>
                <p:nvPr/>
              </p:nvSpPr>
              <p:spPr>
                <a:xfrm>
                  <a:off x="7385597" y="2908139"/>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a:p>
              </p:txBody>
            </p:sp>
            <p:sp>
              <p:nvSpPr>
                <p:cNvPr id="26" name="Rectangle 25">
                  <a:extLst>
                    <a:ext uri="{FF2B5EF4-FFF2-40B4-BE49-F238E27FC236}">
                      <a16:creationId xmlns:a16="http://schemas.microsoft.com/office/drawing/2014/main" id="{1E66A2AE-CF13-384B-B01A-72D789A7A27E}"/>
                    </a:ext>
                  </a:extLst>
                </p:cNvPr>
                <p:cNvSpPr/>
                <p:nvPr/>
              </p:nvSpPr>
              <p:spPr>
                <a:xfrm>
                  <a:off x="7418582" y="3066037"/>
                  <a:ext cx="599635" cy="379868"/>
                </a:xfrm>
                <a:prstGeom prst="rect">
                  <a:avLst/>
                </a:prstGeom>
              </p:spPr>
              <p:txBody>
                <a:bodyPr wrap="none">
                  <a:spAutoFit/>
                </a:bodyPr>
                <a:lstStyle/>
                <a:p>
                  <a:pPr algn="ctr"/>
                  <a:r>
                    <a:rPr lang="fr-FR" sz="784" b="1" dirty="0"/>
                    <a:t>FILL</a:t>
                  </a:r>
                </a:p>
              </p:txBody>
            </p:sp>
          </p:grpSp>
          <p:cxnSp>
            <p:nvCxnSpPr>
              <p:cNvPr id="27" name="Connecteur droit avec flèche 26">
                <a:extLst>
                  <a:ext uri="{FF2B5EF4-FFF2-40B4-BE49-F238E27FC236}">
                    <a16:creationId xmlns:a16="http://schemas.microsoft.com/office/drawing/2014/main" id="{09B2BB09-6E4E-E949-BEE0-ACE6044565C6}"/>
                  </a:ext>
                </a:extLst>
              </p:cNvPr>
              <p:cNvCxnSpPr>
                <a:cxnSpLocks/>
                <a:stCxn id="25" idx="4"/>
                <a:endCxn id="15" idx="0"/>
              </p:cNvCxnSpPr>
              <p:nvPr/>
            </p:nvCxnSpPr>
            <p:spPr>
              <a:xfrm>
                <a:off x="4467173" y="4565033"/>
                <a:ext cx="5889" cy="3619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27">
                <a:extLst>
                  <a:ext uri="{FF2B5EF4-FFF2-40B4-BE49-F238E27FC236}">
                    <a16:creationId xmlns:a16="http://schemas.microsoft.com/office/drawing/2014/main" id="{913313E5-107D-054D-8477-59C0713B0E85}"/>
                  </a:ext>
                </a:extLst>
              </p:cNvPr>
              <p:cNvCxnSpPr>
                <a:cxnSpLocks/>
                <a:stCxn id="15" idx="2"/>
                <a:endCxn id="22" idx="6"/>
              </p:cNvCxnSpPr>
              <p:nvPr/>
            </p:nvCxnSpPr>
            <p:spPr>
              <a:xfrm flipH="1">
                <a:off x="3909331" y="5102214"/>
                <a:ext cx="373524" cy="38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15D53ED9-B2E1-8443-8693-0C4EA3F43116}"/>
                  </a:ext>
                </a:extLst>
              </p:cNvPr>
              <p:cNvCxnSpPr>
                <a:cxnSpLocks/>
                <a:stCxn id="22" idx="0"/>
                <a:endCxn id="35" idx="4"/>
              </p:cNvCxnSpPr>
              <p:nvPr/>
            </p:nvCxnSpPr>
            <p:spPr>
              <a:xfrm flipH="1" flipV="1">
                <a:off x="3716197" y="4563412"/>
                <a:ext cx="2928" cy="3674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E1C1093E-C216-D547-9669-A3427B15030D}"/>
                  </a:ext>
                </a:extLst>
              </p:cNvPr>
              <p:cNvSpPr/>
              <p:nvPr/>
            </p:nvSpPr>
            <p:spPr>
              <a:xfrm>
                <a:off x="3865424" y="5104153"/>
                <a:ext cx="530916" cy="322268"/>
              </a:xfrm>
              <a:prstGeom prst="rect">
                <a:avLst/>
              </a:prstGeom>
            </p:spPr>
            <p:txBody>
              <a:bodyPr wrap="none">
                <a:spAutoFit/>
              </a:bodyPr>
              <a:lstStyle/>
              <a:p>
                <a:pPr algn="ctr"/>
                <a:r>
                  <a:rPr lang="fr-FR" sz="747" b="1" dirty="0">
                    <a:latin typeface="Courier New" panose="02070309020205020404" pitchFamily="49" charset="0"/>
                    <a:cs typeface="Courier New" panose="02070309020205020404" pitchFamily="49" charset="0"/>
                  </a:rPr>
                  <a:t>ctrl,</a:t>
                </a:r>
              </a:p>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:=1</a:t>
                </a:r>
                <a:endParaRPr lang="fr-FR" sz="747" dirty="0"/>
              </a:p>
            </p:txBody>
          </p:sp>
          <p:sp>
            <p:nvSpPr>
              <p:cNvPr id="32" name="Rectangle 31">
                <a:extLst>
                  <a:ext uri="{FF2B5EF4-FFF2-40B4-BE49-F238E27FC236}">
                    <a16:creationId xmlns:a16="http://schemas.microsoft.com/office/drawing/2014/main" id="{4D0EE1A9-6E5A-0442-9ED3-EE08E683CF2F}"/>
                  </a:ext>
                </a:extLst>
              </p:cNvPr>
              <p:cNvSpPr/>
              <p:nvPr/>
            </p:nvSpPr>
            <p:spPr>
              <a:xfrm>
                <a:off x="4328791" y="4697534"/>
                <a:ext cx="288541" cy="114968"/>
              </a:xfrm>
              <a:prstGeom prst="rect">
                <a:avLst/>
              </a:prstGeom>
              <a:solidFill>
                <a:schemeClr val="bg1"/>
              </a:solidFill>
            </p:spPr>
            <p:txBody>
              <a:bodyPr wrap="none" lIns="0" tIns="0" rIns="0" bIns="0">
                <a:spAutoFit/>
              </a:bodyPr>
              <a:lstStyle/>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p>
            </p:txBody>
          </p:sp>
          <p:sp>
            <p:nvSpPr>
              <p:cNvPr id="33" name="Rectangle 32">
                <a:extLst>
                  <a:ext uri="{FF2B5EF4-FFF2-40B4-BE49-F238E27FC236}">
                    <a16:creationId xmlns:a16="http://schemas.microsoft.com/office/drawing/2014/main" id="{37F0F841-0DEA-C049-AD00-1A0D466770BF}"/>
                  </a:ext>
                </a:extLst>
              </p:cNvPr>
              <p:cNvSpPr/>
              <p:nvPr/>
            </p:nvSpPr>
            <p:spPr>
              <a:xfrm>
                <a:off x="4465961" y="5122355"/>
                <a:ext cx="646331" cy="322268"/>
              </a:xfrm>
              <a:prstGeom prst="rect">
                <a:avLst/>
              </a:prstGeom>
            </p:spPr>
            <p:txBody>
              <a:bodyPr wrap="none">
                <a:spAutoFit/>
              </a:bodyPr>
              <a:lstStyle/>
              <a:p>
                <a:pPr algn="r"/>
                <a:r>
                  <a:rPr lang="fr-FR" sz="747" b="1" dirty="0">
                    <a:latin typeface="Courier New" panose="02070309020205020404" pitchFamily="49" charset="0"/>
                    <a:cs typeface="Courier New" panose="02070309020205020404" pitchFamily="49" charset="0"/>
                  </a:rPr>
                  <a:t>sel=1</a:t>
                </a:r>
                <a:endParaRPr lang="fr-FR" sz="747" dirty="0"/>
              </a:p>
              <a:p>
                <a:pPr algn="r"/>
                <a:r>
                  <a:rPr lang="fr-FR" sz="747" b="1" dirty="0">
                    <a:latin typeface="Courier New" panose="02070309020205020404" pitchFamily="49" charset="0"/>
                    <a:cs typeface="Courier New" panose="02070309020205020404" pitchFamily="49" charset="0"/>
                  </a:rPr>
                  <a:t>commit=1</a:t>
                </a:r>
              </a:p>
            </p:txBody>
          </p:sp>
          <p:grpSp>
            <p:nvGrpSpPr>
              <p:cNvPr id="34" name="Groupe 33">
                <a:extLst>
                  <a:ext uri="{FF2B5EF4-FFF2-40B4-BE49-F238E27FC236}">
                    <a16:creationId xmlns:a16="http://schemas.microsoft.com/office/drawing/2014/main" id="{4DB43BFA-AA11-6D47-A9C5-5D73C0EA9640}"/>
                  </a:ext>
                </a:extLst>
              </p:cNvPr>
              <p:cNvGrpSpPr/>
              <p:nvPr/>
            </p:nvGrpSpPr>
            <p:grpSpPr>
              <a:xfrm>
                <a:off x="3493097" y="4212931"/>
                <a:ext cx="450765" cy="350481"/>
                <a:chOff x="6012318" y="2882096"/>
                <a:chExt cx="783539" cy="625033"/>
              </a:xfrm>
            </p:grpSpPr>
            <p:sp>
              <p:nvSpPr>
                <p:cNvPr id="35" name="Ellipse 34">
                  <a:extLst>
                    <a:ext uri="{FF2B5EF4-FFF2-40B4-BE49-F238E27FC236}">
                      <a16:creationId xmlns:a16="http://schemas.microsoft.com/office/drawing/2014/main" id="{58B74B85-1934-934E-BE50-A9B472B23ECB}"/>
                    </a:ext>
                  </a:extLst>
                </p:cNvPr>
                <p:cNvSpPr/>
                <p:nvPr/>
              </p:nvSpPr>
              <p:spPr>
                <a:xfrm>
                  <a:off x="6069497" y="2882096"/>
                  <a:ext cx="661250" cy="625033"/>
                </a:xfrm>
                <a:prstGeom prst="ellipse">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046"/>
                </a:p>
              </p:txBody>
            </p:sp>
            <p:sp>
              <p:nvSpPr>
                <p:cNvPr id="36" name="Rectangle 35">
                  <a:extLst>
                    <a:ext uri="{FF2B5EF4-FFF2-40B4-BE49-F238E27FC236}">
                      <a16:creationId xmlns:a16="http://schemas.microsoft.com/office/drawing/2014/main" id="{E6A99C1F-77F9-084B-A593-5C689DBD6C3F}"/>
                    </a:ext>
                  </a:extLst>
                </p:cNvPr>
                <p:cNvSpPr/>
                <p:nvPr/>
              </p:nvSpPr>
              <p:spPr>
                <a:xfrm>
                  <a:off x="6012318" y="3025335"/>
                  <a:ext cx="783539" cy="379868"/>
                </a:xfrm>
                <a:prstGeom prst="rect">
                  <a:avLst/>
                </a:prstGeom>
              </p:spPr>
              <p:txBody>
                <a:bodyPr wrap="none">
                  <a:spAutoFit/>
                </a:bodyPr>
                <a:lstStyle/>
                <a:p>
                  <a:pPr algn="ctr"/>
                  <a:r>
                    <a:rPr lang="fr-FR" sz="784" b="1" dirty="0"/>
                    <a:t>ROLLB</a:t>
                  </a:r>
                </a:p>
              </p:txBody>
            </p:sp>
          </p:grpSp>
          <p:cxnSp>
            <p:nvCxnSpPr>
              <p:cNvPr id="37" name="Connecteur droit avec flèche 36">
                <a:extLst>
                  <a:ext uri="{FF2B5EF4-FFF2-40B4-BE49-F238E27FC236}">
                    <a16:creationId xmlns:a16="http://schemas.microsoft.com/office/drawing/2014/main" id="{ED19EBF2-D7B8-6E4F-8A85-D34F30DD0C63}"/>
                  </a:ext>
                </a:extLst>
              </p:cNvPr>
              <p:cNvCxnSpPr>
                <a:cxnSpLocks/>
                <a:stCxn id="35" idx="6"/>
                <a:endCxn id="25" idx="2"/>
              </p:cNvCxnSpPr>
              <p:nvPr/>
            </p:nvCxnSpPr>
            <p:spPr>
              <a:xfrm>
                <a:off x="3906402" y="4388171"/>
                <a:ext cx="370564" cy="1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FFD5410D-0BE2-B040-9FAD-CC3084372955}"/>
                  </a:ext>
                </a:extLst>
              </p:cNvPr>
              <p:cNvSpPr/>
              <p:nvPr/>
            </p:nvSpPr>
            <p:spPr>
              <a:xfrm>
                <a:off x="3569569" y="4720477"/>
                <a:ext cx="288541" cy="114968"/>
              </a:xfrm>
              <a:prstGeom prst="rect">
                <a:avLst/>
              </a:prstGeom>
              <a:solidFill>
                <a:schemeClr val="bg1"/>
              </a:solidFill>
            </p:spPr>
            <p:txBody>
              <a:bodyPr wrap="none" lIns="0" tIns="0" rIns="0" bIns="0">
                <a:spAutoFit/>
              </a:bodyPr>
              <a:lstStyle/>
              <a:p>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endParaRPr lang="fr-FR" sz="747" dirty="0"/>
              </a:p>
            </p:txBody>
          </p:sp>
          <p:sp>
            <p:nvSpPr>
              <p:cNvPr id="39" name="Rectangle 38">
                <a:extLst>
                  <a:ext uri="{FF2B5EF4-FFF2-40B4-BE49-F238E27FC236}">
                    <a16:creationId xmlns:a16="http://schemas.microsoft.com/office/drawing/2014/main" id="{F846DC52-D6B8-554F-B711-5D6FC5B9765E}"/>
                  </a:ext>
                </a:extLst>
              </p:cNvPr>
              <p:cNvSpPr/>
              <p:nvPr/>
            </p:nvSpPr>
            <p:spPr>
              <a:xfrm>
                <a:off x="2908416" y="4234279"/>
                <a:ext cx="761747" cy="437236"/>
              </a:xfrm>
              <a:prstGeom prst="rect">
                <a:avLst/>
              </a:prstGeom>
            </p:spPr>
            <p:txBody>
              <a:bodyPr wrap="none">
                <a:spAutoFit/>
              </a:bodyPr>
              <a:lstStyle/>
              <a:p>
                <a:r>
                  <a:rPr lang="fr-FR" sz="747" b="1" dirty="0">
                    <a:latin typeface="Courier New" panose="02070309020205020404" pitchFamily="49" charset="0"/>
                    <a:cs typeface="Courier New" panose="02070309020205020404" pitchFamily="49" charset="0"/>
                  </a:rPr>
                  <a:t>sel=0</a:t>
                </a:r>
                <a:endParaRPr lang="fr-FR" sz="747" dirty="0"/>
              </a:p>
              <a:p>
                <a:r>
                  <a:rPr lang="fr-FR" sz="747" b="1" dirty="0">
                    <a:latin typeface="Courier New" panose="02070309020205020404" pitchFamily="49" charset="0"/>
                    <a:cs typeface="Courier New" panose="02070309020205020404" pitchFamily="49" charset="0"/>
                  </a:rPr>
                  <a:t>commit=1</a:t>
                </a:r>
              </a:p>
              <a:p>
                <a:r>
                  <a:rPr lang="fr-FR" sz="747" b="1" dirty="0" err="1">
                    <a:latin typeface="Courier New" panose="02070309020205020404" pitchFamily="49" charset="0"/>
                    <a:cs typeface="Courier New" panose="02070309020205020404" pitchFamily="49" charset="0"/>
                  </a:rPr>
                  <a:t>rollback</a:t>
                </a:r>
                <a:r>
                  <a:rPr lang="fr-FR" sz="747" b="1" dirty="0">
                    <a:latin typeface="Courier New" panose="02070309020205020404" pitchFamily="49" charset="0"/>
                    <a:cs typeface="Courier New" panose="02070309020205020404" pitchFamily="49" charset="0"/>
                  </a:rPr>
                  <a:t>=1</a:t>
                </a:r>
              </a:p>
            </p:txBody>
          </p:sp>
          <p:sp>
            <p:nvSpPr>
              <p:cNvPr id="40" name="Rectangle : coins arrondis 39">
                <a:extLst>
                  <a:ext uri="{FF2B5EF4-FFF2-40B4-BE49-F238E27FC236}">
                    <a16:creationId xmlns:a16="http://schemas.microsoft.com/office/drawing/2014/main" id="{1B0B3962-BF94-CA4C-A968-4F2F52266C3D}"/>
                  </a:ext>
                </a:extLst>
              </p:cNvPr>
              <p:cNvSpPr/>
              <p:nvPr/>
            </p:nvSpPr>
            <p:spPr>
              <a:xfrm>
                <a:off x="2850975" y="3826668"/>
                <a:ext cx="2319713" cy="1663469"/>
              </a:xfrm>
              <a:prstGeom prst="roundRect">
                <a:avLst>
                  <a:gd name="adj" fmla="val 3726"/>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313" tIns="34157" rIns="68313" bIns="34157" numCol="1" spcCol="0" rtlCol="0" fromWordArt="0" anchor="ctr" anchorCtr="0" forceAA="0" compatLnSpc="1">
                <a:prstTxWarp prst="textNoShape">
                  <a:avLst/>
                </a:prstTxWarp>
                <a:noAutofit/>
              </a:bodyPr>
              <a:lstStyle/>
              <a:p>
                <a:pPr algn="ctr"/>
                <a:endParaRPr lang="fr-FR" sz="1793"/>
              </a:p>
            </p:txBody>
          </p:sp>
          <p:sp>
            <p:nvSpPr>
              <p:cNvPr id="52" name="Rectangle 51">
                <a:extLst>
                  <a:ext uri="{FF2B5EF4-FFF2-40B4-BE49-F238E27FC236}">
                    <a16:creationId xmlns:a16="http://schemas.microsoft.com/office/drawing/2014/main" id="{B2BD83CB-469F-D846-B96C-60727FB09245}"/>
                  </a:ext>
                </a:extLst>
              </p:cNvPr>
              <p:cNvSpPr/>
              <p:nvPr/>
            </p:nvSpPr>
            <p:spPr>
              <a:xfrm>
                <a:off x="3837457" y="4378236"/>
                <a:ext cx="530915" cy="207301"/>
              </a:xfrm>
              <a:prstGeom prst="rect">
                <a:avLst/>
              </a:prstGeom>
            </p:spPr>
            <p:txBody>
              <a:bodyPr wrap="none">
                <a:spAutoFit/>
              </a:bodyPr>
              <a:lstStyle/>
              <a:p>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a:t>
                </a:r>
                <a:r>
                  <a:rPr lang="fr-FR" sz="747" b="1" dirty="0">
                    <a:solidFill>
                      <a:srgbClr val="FF0000"/>
                    </a:solidFill>
                    <a:latin typeface="Courier New" panose="02070309020205020404" pitchFamily="49" charset="0"/>
                    <a:cs typeface="Courier New" panose="02070309020205020404" pitchFamily="49" charset="0"/>
                  </a:rPr>
                  <a:t>0</a:t>
                </a:r>
                <a:endParaRPr lang="fr-FR" sz="747" dirty="0">
                  <a:solidFill>
                    <a:srgbClr val="FF0000"/>
                  </a:solidFill>
                </a:endParaRPr>
              </a:p>
            </p:txBody>
          </p:sp>
          <p:cxnSp>
            <p:nvCxnSpPr>
              <p:cNvPr id="53" name="Connecteur en arc 52">
                <a:extLst>
                  <a:ext uri="{FF2B5EF4-FFF2-40B4-BE49-F238E27FC236}">
                    <a16:creationId xmlns:a16="http://schemas.microsoft.com/office/drawing/2014/main" id="{5B97E1F2-C41E-8741-8A32-0BC26C7B9AA6}"/>
                  </a:ext>
                </a:extLst>
              </p:cNvPr>
              <p:cNvCxnSpPr>
                <a:cxnSpLocks/>
                <a:stCxn id="22" idx="4"/>
                <a:endCxn id="22" idx="2"/>
              </p:cNvCxnSpPr>
              <p:nvPr/>
            </p:nvCxnSpPr>
            <p:spPr>
              <a:xfrm rot="5400000" flipH="1">
                <a:off x="3536402" y="5098602"/>
                <a:ext cx="175240" cy="190206"/>
              </a:xfrm>
              <a:prstGeom prst="curvedConnector4">
                <a:avLst>
                  <a:gd name="adj1" fmla="val -97457"/>
                  <a:gd name="adj2" fmla="val 273964"/>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FC71571-E5F2-7B43-82A5-92DB3851A267}"/>
                  </a:ext>
                </a:extLst>
              </p:cNvPr>
              <p:cNvSpPr/>
              <p:nvPr/>
            </p:nvSpPr>
            <p:spPr>
              <a:xfrm>
                <a:off x="2935430" y="5185403"/>
                <a:ext cx="652917" cy="229935"/>
              </a:xfrm>
              <a:prstGeom prst="rect">
                <a:avLst/>
              </a:prstGeom>
              <a:solidFill>
                <a:schemeClr val="bg1">
                  <a:alpha val="80000"/>
                </a:schemeClr>
              </a:solidFill>
            </p:spPr>
            <p:txBody>
              <a:bodyPr wrap="square" lIns="0" tIns="0" rIns="0" bIns="0">
                <a:spAutoFit/>
              </a:bodyPr>
              <a:lstStyle/>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p>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:=cnt-</a:t>
                </a:r>
                <a:r>
                  <a:rPr lang="fr-FR" sz="747" b="1" dirty="0">
                    <a:solidFill>
                      <a:srgbClr val="FF0000"/>
                    </a:solidFill>
                    <a:latin typeface="Courier New" panose="02070309020205020404" pitchFamily="49" charset="0"/>
                    <a:cs typeface="Courier New" panose="02070309020205020404" pitchFamily="49" charset="0"/>
                  </a:rPr>
                  <a:t>1</a:t>
                </a:r>
                <a:endParaRPr lang="fr-FR" sz="747" dirty="0">
                  <a:solidFill>
                    <a:srgbClr val="FF0000"/>
                  </a:solidFill>
                </a:endParaRPr>
              </a:p>
            </p:txBody>
          </p:sp>
          <p:cxnSp>
            <p:nvCxnSpPr>
              <p:cNvPr id="55" name="Connecteur en arc 54">
                <a:extLst>
                  <a:ext uri="{FF2B5EF4-FFF2-40B4-BE49-F238E27FC236}">
                    <a16:creationId xmlns:a16="http://schemas.microsoft.com/office/drawing/2014/main" id="{CD3A853B-3279-AA4B-87C0-532C8BD02454}"/>
                  </a:ext>
                </a:extLst>
              </p:cNvPr>
              <p:cNvCxnSpPr>
                <a:cxnSpLocks/>
                <a:stCxn id="26" idx="3"/>
                <a:endCxn id="25" idx="0"/>
              </p:cNvCxnSpPr>
              <p:nvPr/>
            </p:nvCxnSpPr>
            <p:spPr>
              <a:xfrm flipH="1" flipV="1">
                <a:off x="4467173" y="4214553"/>
                <a:ext cx="173735" cy="195044"/>
              </a:xfrm>
              <a:prstGeom prst="curvedConnector4">
                <a:avLst>
                  <a:gd name="adj1" fmla="val -141060"/>
                  <a:gd name="adj2" fmla="val 217204"/>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748FFB70-B0F5-AB4F-B1B5-BC1AC038F277}"/>
                  </a:ext>
                </a:extLst>
              </p:cNvPr>
              <p:cNvSpPr/>
              <p:nvPr/>
            </p:nvSpPr>
            <p:spPr>
              <a:xfrm>
                <a:off x="4452141" y="3891221"/>
                <a:ext cx="652917" cy="229935"/>
              </a:xfrm>
              <a:prstGeom prst="rect">
                <a:avLst/>
              </a:prstGeom>
              <a:solidFill>
                <a:schemeClr val="bg1">
                  <a:alpha val="80000"/>
                </a:schemeClr>
              </a:solidFill>
            </p:spPr>
            <p:txBody>
              <a:bodyPr wrap="square" lIns="0" tIns="0" rIns="0" bIns="0">
                <a:spAutoFit/>
              </a:bodyPr>
              <a:lstStyle/>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/=0,</a:t>
                </a:r>
              </a:p>
              <a:p>
                <a:pPr algn="ctr"/>
                <a:r>
                  <a:rPr lang="fr-FR" sz="747" b="1" dirty="0" err="1">
                    <a:latin typeface="Courier New" panose="02070309020205020404" pitchFamily="49" charset="0"/>
                    <a:cs typeface="Courier New" panose="02070309020205020404" pitchFamily="49" charset="0"/>
                  </a:rPr>
                  <a:t>cnt</a:t>
                </a:r>
                <a:r>
                  <a:rPr lang="fr-FR" sz="747" b="1" dirty="0">
                    <a:latin typeface="Courier New" panose="02070309020205020404" pitchFamily="49" charset="0"/>
                    <a:cs typeface="Courier New" panose="02070309020205020404" pitchFamily="49" charset="0"/>
                  </a:rPr>
                  <a:t>:=cnt-</a:t>
                </a:r>
                <a:r>
                  <a:rPr lang="fr-FR" sz="747" b="1" dirty="0">
                    <a:solidFill>
                      <a:srgbClr val="FF0000"/>
                    </a:solidFill>
                    <a:latin typeface="Courier New" panose="02070309020205020404" pitchFamily="49" charset="0"/>
                    <a:cs typeface="Courier New" panose="02070309020205020404" pitchFamily="49" charset="0"/>
                  </a:rPr>
                  <a:t>1</a:t>
                </a:r>
                <a:endParaRPr lang="fr-FR" sz="747" dirty="0">
                  <a:solidFill>
                    <a:srgbClr val="FF0000"/>
                  </a:solidFill>
                </a:endParaRPr>
              </a:p>
            </p:txBody>
          </p:sp>
        </p:grpSp>
        <p:sp>
          <p:nvSpPr>
            <p:cNvPr id="234" name="Rectangle : coins arrondis 233">
              <a:extLst>
                <a:ext uri="{FF2B5EF4-FFF2-40B4-BE49-F238E27FC236}">
                  <a16:creationId xmlns:a16="http://schemas.microsoft.com/office/drawing/2014/main" id="{0F258B6A-1DCC-1B4C-BDA1-9613F147CD1B}"/>
                </a:ext>
              </a:extLst>
            </p:cNvPr>
            <p:cNvSpPr/>
            <p:nvPr/>
          </p:nvSpPr>
          <p:spPr>
            <a:xfrm>
              <a:off x="472905" y="4372753"/>
              <a:ext cx="2828597" cy="260906"/>
            </a:xfrm>
            <a:prstGeom prst="roundRect">
              <a:avLst>
                <a:gd name="adj" fmla="val 24572"/>
              </a:avLst>
            </a:prstGeom>
            <a:noFill/>
            <a:ln w="28575">
              <a:solidFill>
                <a:srgbClr val="3366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 name="Connecteur droit avec flèche 3">
              <a:extLst>
                <a:ext uri="{FF2B5EF4-FFF2-40B4-BE49-F238E27FC236}">
                  <a16:creationId xmlns:a16="http://schemas.microsoft.com/office/drawing/2014/main" id="{AF845D53-8DD8-BE49-96E9-013E173CAAA9}"/>
                </a:ext>
              </a:extLst>
            </p:cNvPr>
            <p:cNvCxnSpPr/>
            <p:nvPr/>
          </p:nvCxnSpPr>
          <p:spPr>
            <a:xfrm flipV="1">
              <a:off x="1447829" y="2503052"/>
              <a:ext cx="1435780" cy="183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18" name="Ellipse 117">
            <a:extLst>
              <a:ext uri="{FF2B5EF4-FFF2-40B4-BE49-F238E27FC236}">
                <a16:creationId xmlns:a16="http://schemas.microsoft.com/office/drawing/2014/main" id="{9ED3CE47-AC83-3240-89B9-83C049464E01}"/>
              </a:ext>
            </a:extLst>
          </p:cNvPr>
          <p:cNvSpPr/>
          <p:nvPr/>
        </p:nvSpPr>
        <p:spPr>
          <a:xfrm>
            <a:off x="4602067" y="1760835"/>
            <a:ext cx="453780" cy="407583"/>
          </a:xfrm>
          <a:prstGeom prst="ellipse">
            <a:avLst/>
          </a:prstGeom>
          <a:noFill/>
          <a:ln w="57150">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9" name="Ellipse 118">
            <a:extLst>
              <a:ext uri="{FF2B5EF4-FFF2-40B4-BE49-F238E27FC236}">
                <a16:creationId xmlns:a16="http://schemas.microsoft.com/office/drawing/2014/main" id="{7ACC50A0-888A-D54F-A91C-3D3E53E3AF8E}"/>
              </a:ext>
            </a:extLst>
          </p:cNvPr>
          <p:cNvSpPr/>
          <p:nvPr/>
        </p:nvSpPr>
        <p:spPr>
          <a:xfrm>
            <a:off x="4595977" y="2587232"/>
            <a:ext cx="453780" cy="407583"/>
          </a:xfrm>
          <a:prstGeom prst="ellipse">
            <a:avLst/>
          </a:prstGeom>
          <a:noFill/>
          <a:ln w="57150">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62933414-FE16-4041-A72B-68AAB3CCDFC0}"/>
              </a:ext>
            </a:extLst>
          </p:cNvPr>
          <p:cNvSpPr/>
          <p:nvPr/>
        </p:nvSpPr>
        <p:spPr>
          <a:xfrm>
            <a:off x="3716683" y="2606410"/>
            <a:ext cx="453780" cy="40758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C9901B68-E523-7043-9A86-23C9723B96F5}"/>
              </a:ext>
            </a:extLst>
          </p:cNvPr>
          <p:cNvSpPr/>
          <p:nvPr/>
        </p:nvSpPr>
        <p:spPr>
          <a:xfrm>
            <a:off x="3709707" y="1767727"/>
            <a:ext cx="453780" cy="40758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319A59A-5A67-D541-99E6-A67F49346C3B}"/>
              </a:ext>
            </a:extLst>
          </p:cNvPr>
          <p:cNvSpPr/>
          <p:nvPr/>
        </p:nvSpPr>
        <p:spPr>
          <a:xfrm>
            <a:off x="10274024" y="1280121"/>
            <a:ext cx="3071691" cy="50435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176" name="Groupe 175">
            <a:extLst>
              <a:ext uri="{FF2B5EF4-FFF2-40B4-BE49-F238E27FC236}">
                <a16:creationId xmlns:a16="http://schemas.microsoft.com/office/drawing/2014/main" id="{2D2658F4-39FE-EE43-B079-2AE2B32666AE}"/>
              </a:ext>
            </a:extLst>
          </p:cNvPr>
          <p:cNvGrpSpPr/>
          <p:nvPr/>
        </p:nvGrpSpPr>
        <p:grpSpPr>
          <a:xfrm>
            <a:off x="6920969" y="2660707"/>
            <a:ext cx="208856" cy="2548952"/>
            <a:chOff x="6920969" y="2660707"/>
            <a:chExt cx="208856" cy="2548952"/>
          </a:xfrm>
        </p:grpSpPr>
        <p:sp>
          <p:nvSpPr>
            <p:cNvPr id="164" name="ZoneTexte 163">
              <a:extLst>
                <a:ext uri="{FF2B5EF4-FFF2-40B4-BE49-F238E27FC236}">
                  <a16:creationId xmlns:a16="http://schemas.microsoft.com/office/drawing/2014/main" id="{0DDB261D-6199-F145-AAE5-9833D47B7E72}"/>
                </a:ext>
              </a:extLst>
            </p:cNvPr>
            <p:cNvSpPr txBox="1"/>
            <p:nvPr/>
          </p:nvSpPr>
          <p:spPr>
            <a:xfrm>
              <a:off x="7009600" y="4840327"/>
              <a:ext cx="120225" cy="369332"/>
            </a:xfrm>
            <a:prstGeom prst="rect">
              <a:avLst/>
            </a:prstGeom>
            <a:noFill/>
          </p:spPr>
          <p:txBody>
            <a:bodyPr wrap="none" lIns="0" tIns="0" rIns="0" bIns="0" rtlCol="0">
              <a:spAutoFit/>
            </a:bodyPr>
            <a:lstStyle/>
            <a:p>
              <a:pPr algn="ctr"/>
              <a:r>
                <a:rPr lang="fr-FR" sz="1200" dirty="0"/>
                <a:t>x</a:t>
              </a:r>
              <a:r>
                <a:rPr lang="fr-FR" sz="1200" baseline="-25000" dirty="0"/>
                <a:t>2</a:t>
              </a:r>
              <a:endParaRPr lang="fr-FR" sz="1200" dirty="0"/>
            </a:p>
            <a:p>
              <a:pPr algn="ctr"/>
              <a:r>
                <a:rPr lang="fr-FR" sz="1200" dirty="0"/>
                <a:t>y</a:t>
              </a:r>
              <a:r>
                <a:rPr lang="fr-FR" sz="1200" baseline="-25000" dirty="0"/>
                <a:t>2</a:t>
              </a:r>
            </a:p>
          </p:txBody>
        </p:sp>
        <p:grpSp>
          <p:nvGrpSpPr>
            <p:cNvPr id="172" name="Groupe 171">
              <a:extLst>
                <a:ext uri="{FF2B5EF4-FFF2-40B4-BE49-F238E27FC236}">
                  <a16:creationId xmlns:a16="http://schemas.microsoft.com/office/drawing/2014/main" id="{61853AA6-C2AA-6443-9B54-B6EC7E895589}"/>
                </a:ext>
              </a:extLst>
            </p:cNvPr>
            <p:cNvGrpSpPr/>
            <p:nvPr/>
          </p:nvGrpSpPr>
          <p:grpSpPr>
            <a:xfrm>
              <a:off x="6920969" y="2660707"/>
              <a:ext cx="154122" cy="2182622"/>
              <a:chOff x="6700275" y="3324113"/>
              <a:chExt cx="154122" cy="2182622"/>
            </a:xfrm>
          </p:grpSpPr>
          <p:cxnSp>
            <p:nvCxnSpPr>
              <p:cNvPr id="174" name="Connecteur en angle 173">
                <a:extLst>
                  <a:ext uri="{FF2B5EF4-FFF2-40B4-BE49-F238E27FC236}">
                    <a16:creationId xmlns:a16="http://schemas.microsoft.com/office/drawing/2014/main" id="{2016FA2F-DBEF-A94A-A289-C25329184683}"/>
                  </a:ext>
                </a:extLst>
              </p:cNvPr>
              <p:cNvCxnSpPr>
                <a:stCxn id="175" idx="6"/>
              </p:cNvCxnSpPr>
              <p:nvPr/>
            </p:nvCxnSpPr>
            <p:spPr>
              <a:xfrm>
                <a:off x="6745994" y="3346973"/>
                <a:ext cx="108403" cy="2159762"/>
              </a:xfrm>
              <a:prstGeom prst="bentConnector2">
                <a:avLst/>
              </a:prstGeom>
              <a:ln w="12700">
                <a:solidFill>
                  <a:srgbClr val="008F00"/>
                </a:solidFill>
                <a:tailEnd type="triangle"/>
              </a:ln>
            </p:spPr>
            <p:style>
              <a:lnRef idx="2">
                <a:schemeClr val="accent1"/>
              </a:lnRef>
              <a:fillRef idx="0">
                <a:schemeClr val="accent1"/>
              </a:fillRef>
              <a:effectRef idx="1">
                <a:schemeClr val="accent1"/>
              </a:effectRef>
              <a:fontRef idx="minor">
                <a:schemeClr val="tx1"/>
              </a:fontRef>
            </p:style>
          </p:cxnSp>
          <p:sp>
            <p:nvSpPr>
              <p:cNvPr id="175" name="Ellipse 174">
                <a:extLst>
                  <a:ext uri="{FF2B5EF4-FFF2-40B4-BE49-F238E27FC236}">
                    <a16:creationId xmlns:a16="http://schemas.microsoft.com/office/drawing/2014/main" id="{5C5CC662-9419-E942-B792-CA107E933412}"/>
                  </a:ext>
                </a:extLst>
              </p:cNvPr>
              <p:cNvSpPr/>
              <p:nvPr/>
            </p:nvSpPr>
            <p:spPr>
              <a:xfrm>
                <a:off x="6700275" y="3324113"/>
                <a:ext cx="45719" cy="45719"/>
              </a:xfrm>
              <a:prstGeom prst="ellipse">
                <a:avLst/>
              </a:prstGeom>
              <a:solidFill>
                <a:srgbClr val="008F00"/>
              </a:solidFill>
              <a:ln>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5" name="Accolade ouvrante 4">
            <a:extLst>
              <a:ext uri="{FF2B5EF4-FFF2-40B4-BE49-F238E27FC236}">
                <a16:creationId xmlns:a16="http://schemas.microsoft.com/office/drawing/2014/main" id="{258A2784-764D-5F46-9BDA-547CC54DA205}"/>
              </a:ext>
            </a:extLst>
          </p:cNvPr>
          <p:cNvSpPr/>
          <p:nvPr/>
        </p:nvSpPr>
        <p:spPr>
          <a:xfrm>
            <a:off x="5946481" y="4887916"/>
            <a:ext cx="136780" cy="321743"/>
          </a:xfrm>
          <a:prstGeom prst="lef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970E5BE9-312B-2D4D-8F44-617E7C3ED3C5}"/>
              </a:ext>
            </a:extLst>
          </p:cNvPr>
          <p:cNvSpPr txBox="1"/>
          <p:nvPr/>
        </p:nvSpPr>
        <p:spPr>
          <a:xfrm>
            <a:off x="5235923" y="4887916"/>
            <a:ext cx="741037" cy="307777"/>
          </a:xfrm>
          <a:prstGeom prst="rect">
            <a:avLst/>
          </a:prstGeom>
          <a:noFill/>
        </p:spPr>
        <p:txBody>
          <a:bodyPr wrap="none" rtlCol="0">
            <a:spAutoFit/>
          </a:bodyPr>
          <a:lstStyle/>
          <a:p>
            <a:r>
              <a:rPr lang="fr-FR" sz="1400" dirty="0"/>
              <a:t>commit</a:t>
            </a:r>
          </a:p>
        </p:txBody>
      </p:sp>
      <p:cxnSp>
        <p:nvCxnSpPr>
          <p:cNvPr id="11" name="Connecteur droit 10">
            <a:extLst>
              <a:ext uri="{FF2B5EF4-FFF2-40B4-BE49-F238E27FC236}">
                <a16:creationId xmlns:a16="http://schemas.microsoft.com/office/drawing/2014/main" id="{49D09D56-B0C4-E140-A64B-0A981DD87667}"/>
              </a:ext>
            </a:extLst>
          </p:cNvPr>
          <p:cNvCxnSpPr/>
          <p:nvPr/>
        </p:nvCxnSpPr>
        <p:spPr>
          <a:xfrm>
            <a:off x="6144153" y="4887916"/>
            <a:ext cx="2078464" cy="0"/>
          </a:xfrm>
          <a:prstGeom prst="line">
            <a:avLst/>
          </a:prstGeom>
          <a:ln w="63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31" name="Connecteur droit 130">
            <a:extLst>
              <a:ext uri="{FF2B5EF4-FFF2-40B4-BE49-F238E27FC236}">
                <a16:creationId xmlns:a16="http://schemas.microsoft.com/office/drawing/2014/main" id="{5FBF748D-CBEB-1149-8DB4-D9605FE062B5}"/>
              </a:ext>
            </a:extLst>
          </p:cNvPr>
          <p:cNvCxnSpPr/>
          <p:nvPr/>
        </p:nvCxnSpPr>
        <p:spPr>
          <a:xfrm>
            <a:off x="6141150" y="5209659"/>
            <a:ext cx="2078464" cy="0"/>
          </a:xfrm>
          <a:prstGeom prst="line">
            <a:avLst/>
          </a:prstGeom>
          <a:ln w="63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74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12"/>
                                        </p:tgtEl>
                                        <p:attrNameLst>
                                          <p:attrName>style.visibility</p:attrName>
                                        </p:attrNameLst>
                                      </p:cBhvr>
                                      <p:to>
                                        <p:strVal val="visible"/>
                                      </p:to>
                                    </p:set>
                                    <p:animEffect transition="in" filter="fade">
                                      <p:cBhvr>
                                        <p:cTn id="15" dur="500"/>
                                        <p:tgtEl>
                                          <p:spTgt spid="212"/>
                                        </p:tgtEl>
                                      </p:cBhvr>
                                    </p:animEffect>
                                  </p:childTnLst>
                                  <p:subTnLst>
                                    <p:set>
                                      <p:cBhvr override="childStyle">
                                        <p:cTn dur="1" fill="hold" display="0" masterRel="nextClick" afterEffect="1"/>
                                        <p:tgtEl>
                                          <p:spTgt spid="212"/>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par>
                                <p:cTn id="26" presetID="10" presetClass="exit" presetSubtype="0" fill="hold" grpId="0" nodeType="withEffect">
                                  <p:stCondLst>
                                    <p:cond delay="0"/>
                                  </p:stCondLst>
                                  <p:childTnLst>
                                    <p:animEffect transition="out" filter="fade">
                                      <p:cBhvr>
                                        <p:cTn id="27" dur="500"/>
                                        <p:tgtEl>
                                          <p:spTgt spid="130"/>
                                        </p:tgtEl>
                                      </p:cBhvr>
                                    </p:animEffect>
                                    <p:set>
                                      <p:cBhvr>
                                        <p:cTn id="28" dur="1" fill="hold">
                                          <p:stCondLst>
                                            <p:cond delay="499"/>
                                          </p:stCondLst>
                                        </p:cTn>
                                        <p:tgtEl>
                                          <p:spTgt spid="13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18"/>
                                        </p:tgtEl>
                                        <p:attrNameLst>
                                          <p:attrName>style.visibility</p:attrName>
                                        </p:attrNameLst>
                                      </p:cBhvr>
                                      <p:to>
                                        <p:strVal val="visible"/>
                                      </p:to>
                                    </p:set>
                                    <p:animEffect transition="in" filter="fade">
                                      <p:cBhvr>
                                        <p:cTn id="31" dur="500"/>
                                        <p:tgtEl>
                                          <p:spTgt spid="218"/>
                                        </p:tgtEl>
                                      </p:cBhvr>
                                    </p:animEffect>
                                  </p:childTnLst>
                                  <p:subTnLst>
                                    <p:set>
                                      <p:cBhvr override="childStyle">
                                        <p:cTn dur="1" fill="hold" display="0" masterRel="nextClick" afterEffect="1"/>
                                        <p:tgtEl>
                                          <p:spTgt spid="21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18"/>
                                        </p:tgtEl>
                                      </p:cBhvr>
                                    </p:animEffect>
                                    <p:set>
                                      <p:cBhvr>
                                        <p:cTn id="41" dur="1" fill="hold">
                                          <p:stCondLst>
                                            <p:cond delay="499"/>
                                          </p:stCondLst>
                                        </p:cTn>
                                        <p:tgtEl>
                                          <p:spTgt spid="11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fade">
                                      <p:cBhvr>
                                        <p:cTn id="44" dur="500"/>
                                        <p:tgtEl>
                                          <p:spTgt spid="1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6"/>
                                        </p:tgtEl>
                                        <p:attrNameLst>
                                          <p:attrName>style.visibility</p:attrName>
                                        </p:attrNameLst>
                                      </p:cBhvr>
                                      <p:to>
                                        <p:strVal val="visible"/>
                                      </p:to>
                                    </p:set>
                                    <p:animEffect transition="in" filter="fade">
                                      <p:cBhvr>
                                        <p:cTn id="49" dur="500"/>
                                        <p:tgtEl>
                                          <p:spTgt spid="1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fade">
                                      <p:cBhvr>
                                        <p:cTn id="54" dur="500"/>
                                        <p:tgtEl>
                                          <p:spTgt spid="132"/>
                                        </p:tgtEl>
                                      </p:cBhvr>
                                    </p:animEffect>
                                  </p:childTnLst>
                                </p:cTn>
                              </p:par>
                              <p:par>
                                <p:cTn id="55" presetID="10" presetClass="exit" presetSubtype="0" fill="hold" grpId="0" nodeType="withEffect">
                                  <p:stCondLst>
                                    <p:cond delay="0"/>
                                  </p:stCondLst>
                                  <p:childTnLst>
                                    <p:animEffect transition="out" filter="fade">
                                      <p:cBhvr>
                                        <p:cTn id="56" dur="500"/>
                                        <p:tgtEl>
                                          <p:spTgt spid="149"/>
                                        </p:tgtEl>
                                      </p:cBhvr>
                                    </p:animEffect>
                                    <p:set>
                                      <p:cBhvr>
                                        <p:cTn id="57" dur="1" fill="hold">
                                          <p:stCondLst>
                                            <p:cond delay="499"/>
                                          </p:stCondLst>
                                        </p:cTn>
                                        <p:tgtEl>
                                          <p:spTgt spid="14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19"/>
                                        </p:tgtEl>
                                        <p:attrNameLst>
                                          <p:attrName>style.visibility</p:attrName>
                                        </p:attrNameLst>
                                      </p:cBhvr>
                                      <p:to>
                                        <p:strVal val="visible"/>
                                      </p:to>
                                    </p:set>
                                    <p:animEffect transition="in" filter="fade">
                                      <p:cBhvr>
                                        <p:cTn id="60" dur="500"/>
                                        <p:tgtEl>
                                          <p:spTgt spid="219"/>
                                        </p:tgtEl>
                                      </p:cBhvr>
                                    </p:animEffect>
                                  </p:childTnLst>
                                  <p:subTnLst>
                                    <p:set>
                                      <p:cBhvr override="childStyle">
                                        <p:cTn dur="1" fill="hold" display="0" masterRel="nextClick" afterEffect="1"/>
                                        <p:tgtEl>
                                          <p:spTgt spid="219"/>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157"/>
                                        </p:tgtEl>
                                      </p:cBhvr>
                                    </p:animEffect>
                                    <p:set>
                                      <p:cBhvr>
                                        <p:cTn id="65" dur="1" fill="hold">
                                          <p:stCondLst>
                                            <p:cond delay="499"/>
                                          </p:stCondLst>
                                        </p:cTn>
                                        <p:tgtEl>
                                          <p:spTgt spid="157"/>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20"/>
                                        </p:tgtEl>
                                        <p:attrNameLst>
                                          <p:attrName>style.visibility</p:attrName>
                                        </p:attrNameLst>
                                      </p:cBhvr>
                                      <p:to>
                                        <p:strVal val="visible"/>
                                      </p:to>
                                    </p:set>
                                    <p:animEffect transition="in" filter="fade">
                                      <p:cBhvr>
                                        <p:cTn id="68" dur="500"/>
                                        <p:tgtEl>
                                          <p:spTgt spid="220"/>
                                        </p:tgtEl>
                                      </p:cBhvr>
                                    </p:animEffect>
                                  </p:childTnLst>
                                  <p:subTnLst>
                                    <p:set>
                                      <p:cBhvr override="childStyle">
                                        <p:cTn dur="1" fill="hold" display="0" masterRel="nextClick" afterEffect="1"/>
                                        <p:tgtEl>
                                          <p:spTgt spid="220"/>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animEffect transition="in" filter="fade">
                                      <p:cBhvr>
                                        <p:cTn id="73" dur="500"/>
                                        <p:tgtEl>
                                          <p:spTgt spid="17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0"/>
                                        </p:tgtEl>
                                        <p:attrNameLst>
                                          <p:attrName>style.visibility</p:attrName>
                                        </p:attrNameLst>
                                      </p:cBhvr>
                                      <p:to>
                                        <p:strVal val="visible"/>
                                      </p:to>
                                    </p:set>
                                    <p:animEffect transition="in" filter="fade">
                                      <p:cBhvr>
                                        <p:cTn id="78" dur="500"/>
                                        <p:tgtEl>
                                          <p:spTgt spid="2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08"/>
                                        </p:tgtEl>
                                        <p:attrNameLst>
                                          <p:attrName>style.visibility</p:attrName>
                                        </p:attrNameLst>
                                      </p:cBhvr>
                                      <p:to>
                                        <p:strVal val="visible"/>
                                      </p:to>
                                    </p:set>
                                    <p:animEffect transition="in" filter="fade">
                                      <p:cBhvr>
                                        <p:cTn id="83" dur="500"/>
                                        <p:tgtEl>
                                          <p:spTgt spid="20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158"/>
                                        </p:tgtEl>
                                      </p:cBhvr>
                                    </p:animEffect>
                                    <p:set>
                                      <p:cBhvr>
                                        <p:cTn id="88" dur="1" fill="hold">
                                          <p:stCondLst>
                                            <p:cond delay="499"/>
                                          </p:stCondLst>
                                        </p:cTn>
                                        <p:tgtEl>
                                          <p:spTgt spid="158"/>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221"/>
                                        </p:tgtEl>
                                        <p:attrNameLst>
                                          <p:attrName>style.visibility</p:attrName>
                                        </p:attrNameLst>
                                      </p:cBhvr>
                                      <p:to>
                                        <p:strVal val="visible"/>
                                      </p:to>
                                    </p:set>
                                    <p:animEffect transition="in" filter="fade">
                                      <p:cBhvr>
                                        <p:cTn id="91" dur="500"/>
                                        <p:tgtEl>
                                          <p:spTgt spid="221"/>
                                        </p:tgtEl>
                                      </p:cBhvr>
                                    </p:animEffect>
                                  </p:childTnLst>
                                  <p:subTnLst>
                                    <p:set>
                                      <p:cBhvr override="childStyle">
                                        <p:cTn dur="1" fill="hold" display="0" masterRel="nextClick" afterEffect="1"/>
                                        <p:tgtEl>
                                          <p:spTgt spid="221"/>
                                        </p:tgtEl>
                                        <p:attrNameLst>
                                          <p:attrName>style.visibility</p:attrName>
                                        </p:attrNameLst>
                                      </p:cBhvr>
                                      <p:to>
                                        <p:strVal val="hidden"/>
                                      </p:to>
                                    </p:set>
                                  </p:subTnLst>
                                </p:cTn>
                              </p:par>
                              <p:par>
                                <p:cTn id="92" presetID="10" presetClass="exit" presetSubtype="0" fill="hold" grpId="1" nodeType="withEffect">
                                  <p:stCondLst>
                                    <p:cond delay="0"/>
                                  </p:stCondLst>
                                  <p:childTnLst>
                                    <p:animEffect transition="out" filter="fade">
                                      <p:cBhvr>
                                        <p:cTn id="93" dur="500"/>
                                        <p:tgtEl>
                                          <p:spTgt spid="119"/>
                                        </p:tgtEl>
                                      </p:cBhvr>
                                    </p:animEffect>
                                    <p:set>
                                      <p:cBhvr>
                                        <p:cTn id="94" dur="1" fill="hold">
                                          <p:stCondLst>
                                            <p:cond delay="499"/>
                                          </p:stCondLst>
                                        </p:cTn>
                                        <p:tgtEl>
                                          <p:spTgt spid="119"/>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161"/>
                                        </p:tgtEl>
                                        <p:attrNameLst>
                                          <p:attrName>style.visibility</p:attrName>
                                        </p:attrNameLst>
                                      </p:cBhvr>
                                      <p:to>
                                        <p:strVal val="visible"/>
                                      </p:to>
                                    </p:set>
                                    <p:animEffect transition="in" filter="fade">
                                      <p:cBhvr>
                                        <p:cTn id="97" dur="500"/>
                                        <p:tgtEl>
                                          <p:spTgt spid="16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159"/>
                                        </p:tgtEl>
                                      </p:cBhvr>
                                    </p:animEffect>
                                    <p:set>
                                      <p:cBhvr>
                                        <p:cTn id="102" dur="1" fill="hold">
                                          <p:stCondLst>
                                            <p:cond delay="499"/>
                                          </p:stCondLst>
                                        </p:cTn>
                                        <p:tgtEl>
                                          <p:spTgt spid="159"/>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222"/>
                                        </p:tgtEl>
                                        <p:attrNameLst>
                                          <p:attrName>style.visibility</p:attrName>
                                        </p:attrNameLst>
                                      </p:cBhvr>
                                      <p:to>
                                        <p:strVal val="visible"/>
                                      </p:to>
                                    </p:set>
                                    <p:animEffect transition="in" filter="fade">
                                      <p:cBhvr>
                                        <p:cTn id="105" dur="500"/>
                                        <p:tgtEl>
                                          <p:spTgt spid="222"/>
                                        </p:tgtEl>
                                      </p:cBhvr>
                                    </p:animEffect>
                                  </p:childTnLst>
                                  <p:subTnLst>
                                    <p:set>
                                      <p:cBhvr override="childStyle">
                                        <p:cTn dur="1" fill="hold" display="0" masterRel="nextClick" afterEffect="1"/>
                                        <p:tgtEl>
                                          <p:spTgt spid="222"/>
                                        </p:tgtEl>
                                        <p:attrNameLst>
                                          <p:attrName>style.visibility</p:attrName>
                                        </p:attrNameLst>
                                      </p:cBhvr>
                                      <p:to>
                                        <p:strVal val="hidden"/>
                                      </p:to>
                                    </p:set>
                                  </p:sub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160"/>
                                        </p:tgtEl>
                                      </p:cBhvr>
                                    </p:animEffect>
                                    <p:set>
                                      <p:cBhvr>
                                        <p:cTn id="110" dur="1" fill="hold">
                                          <p:stCondLst>
                                            <p:cond delay="499"/>
                                          </p:stCondLst>
                                        </p:cTn>
                                        <p:tgtEl>
                                          <p:spTgt spid="160"/>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223"/>
                                        </p:tgtEl>
                                        <p:attrNameLst>
                                          <p:attrName>style.visibility</p:attrName>
                                        </p:attrNameLst>
                                      </p:cBhvr>
                                      <p:to>
                                        <p:strVal val="visible"/>
                                      </p:to>
                                    </p:set>
                                    <p:animEffect transition="in" filter="fade">
                                      <p:cBhvr>
                                        <p:cTn id="113" dur="500"/>
                                        <p:tgtEl>
                                          <p:spTgt spid="223"/>
                                        </p:tgtEl>
                                      </p:cBhvr>
                                    </p:animEffect>
                                  </p:childTnLst>
                                  <p:subTnLst>
                                    <p:set>
                                      <p:cBhvr override="childStyle">
                                        <p:cTn dur="1" fill="hold" display="0" masterRel="nextClick" afterEffect="1"/>
                                        <p:tgtEl>
                                          <p:spTgt spid="223"/>
                                        </p:tgtEl>
                                        <p:attrNameLst>
                                          <p:attrName>style.visibility</p:attrName>
                                        </p:attrNameLst>
                                      </p:cBhvr>
                                      <p:to>
                                        <p:strVal val="hidden"/>
                                      </p:to>
                                    </p:set>
                                  </p:subTnLst>
                                </p:cTn>
                              </p:par>
                              <p:par>
                                <p:cTn id="114" presetID="10" presetClass="exit" presetSubtype="0" fill="hold" grpId="1" nodeType="withEffect">
                                  <p:stCondLst>
                                    <p:cond delay="0"/>
                                  </p:stCondLst>
                                  <p:childTnLst>
                                    <p:animEffect transition="out" filter="fade">
                                      <p:cBhvr>
                                        <p:cTn id="115" dur="500"/>
                                        <p:tgtEl>
                                          <p:spTgt spid="161"/>
                                        </p:tgtEl>
                                      </p:cBhvr>
                                    </p:animEffect>
                                    <p:set>
                                      <p:cBhvr>
                                        <p:cTn id="116" dur="1" fill="hold">
                                          <p:stCondLst>
                                            <p:cond delay="499"/>
                                          </p:stCondLst>
                                        </p:cTn>
                                        <p:tgtEl>
                                          <p:spTgt spid="161"/>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162"/>
                                        </p:tgtEl>
                                        <p:attrNameLst>
                                          <p:attrName>style.visibility</p:attrName>
                                        </p:attrNameLst>
                                      </p:cBhvr>
                                      <p:to>
                                        <p:strVal val="visible"/>
                                      </p:to>
                                    </p:set>
                                    <p:animEffect transition="in" filter="fade">
                                      <p:cBhvr>
                                        <p:cTn id="119" dur="500"/>
                                        <p:tgtEl>
                                          <p:spTgt spid="16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11"/>
                                        </p:tgtEl>
                                        <p:attrNameLst>
                                          <p:attrName>style.visibility</p:attrName>
                                        </p:attrNameLst>
                                      </p:cBhvr>
                                      <p:to>
                                        <p:strVal val="visible"/>
                                      </p:to>
                                    </p:set>
                                    <p:animEffect transition="in" filter="fade">
                                      <p:cBhvr>
                                        <p:cTn id="124" dur="500"/>
                                        <p:tgtEl>
                                          <p:spTgt spid="211"/>
                                        </p:tgtEl>
                                      </p:cBhvr>
                                    </p:animEffect>
                                  </p:childTnLst>
                                </p:cTn>
                              </p:par>
                              <p:par>
                                <p:cTn id="125" presetID="10" presetClass="exit" presetSubtype="0" fill="hold" grpId="0" nodeType="withEffect">
                                  <p:stCondLst>
                                    <p:cond delay="0"/>
                                  </p:stCondLst>
                                  <p:childTnLst>
                                    <p:animEffect transition="out" filter="fade">
                                      <p:cBhvr>
                                        <p:cTn id="126" dur="500"/>
                                        <p:tgtEl>
                                          <p:spTgt spid="182"/>
                                        </p:tgtEl>
                                      </p:cBhvr>
                                    </p:animEffect>
                                    <p:set>
                                      <p:cBhvr>
                                        <p:cTn id="127" dur="1" fill="hold">
                                          <p:stCondLst>
                                            <p:cond delay="499"/>
                                          </p:stCondLst>
                                        </p:cTn>
                                        <p:tgtEl>
                                          <p:spTgt spid="182"/>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224"/>
                                        </p:tgtEl>
                                        <p:attrNameLst>
                                          <p:attrName>style.visibility</p:attrName>
                                        </p:attrNameLst>
                                      </p:cBhvr>
                                      <p:to>
                                        <p:strVal val="visible"/>
                                      </p:to>
                                    </p:set>
                                    <p:animEffect transition="in" filter="fade">
                                      <p:cBhvr>
                                        <p:cTn id="130" dur="500"/>
                                        <p:tgtEl>
                                          <p:spTgt spid="224"/>
                                        </p:tgtEl>
                                      </p:cBhvr>
                                    </p:animEffect>
                                  </p:childTnLst>
                                  <p:subTnLst>
                                    <p:set>
                                      <p:cBhvr override="childStyle">
                                        <p:cTn dur="1" fill="hold" display="0" masterRel="nextClick" afterEffect="1"/>
                                        <p:tgtEl>
                                          <p:spTgt spid="224"/>
                                        </p:tgtEl>
                                        <p:attrNameLst>
                                          <p:attrName>style.visibility</p:attrName>
                                        </p:attrNameLst>
                                      </p:cBhvr>
                                      <p:to>
                                        <p:strVal val="hidden"/>
                                      </p:to>
                                    </p:set>
                                  </p:sub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211"/>
                                        </p:tgtEl>
                                      </p:cBhvr>
                                    </p:animEffect>
                                    <p:set>
                                      <p:cBhvr>
                                        <p:cTn id="135" dur="1" fill="hold">
                                          <p:stCondLst>
                                            <p:cond delay="499"/>
                                          </p:stCondLst>
                                        </p:cTn>
                                        <p:tgtEl>
                                          <p:spTgt spid="21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77"/>
                                        </p:tgtEl>
                                        <p:attrNameLst>
                                          <p:attrName>style.visibility</p:attrName>
                                        </p:attrNameLst>
                                      </p:cBhvr>
                                      <p:to>
                                        <p:strVal val="visible"/>
                                      </p:to>
                                    </p:set>
                                    <p:animEffect transition="in" filter="fade">
                                      <p:cBhvr>
                                        <p:cTn id="140" dur="500"/>
                                        <p:tgtEl>
                                          <p:spTgt spid="177"/>
                                        </p:tgtEl>
                                      </p:cBhvr>
                                    </p:animEffect>
                                  </p:childTnLst>
                                </p:cTn>
                              </p:par>
                              <p:par>
                                <p:cTn id="141" presetID="10" presetClass="entr" presetSubtype="0" fill="hold" nodeType="withEffect">
                                  <p:stCondLst>
                                    <p:cond delay="0"/>
                                  </p:stCondLst>
                                  <p:childTnLst>
                                    <p:set>
                                      <p:cBhvr>
                                        <p:cTn id="142" dur="1" fill="hold">
                                          <p:stCondLst>
                                            <p:cond delay="0"/>
                                          </p:stCondLst>
                                        </p:cTn>
                                        <p:tgtEl>
                                          <p:spTgt spid="247"/>
                                        </p:tgtEl>
                                        <p:attrNameLst>
                                          <p:attrName>style.visibility</p:attrName>
                                        </p:attrNameLst>
                                      </p:cBhvr>
                                      <p:to>
                                        <p:strVal val="visible"/>
                                      </p:to>
                                    </p:set>
                                    <p:animEffect transition="in" filter="fade">
                                      <p:cBhvr>
                                        <p:cTn id="143" dur="500"/>
                                        <p:tgtEl>
                                          <p:spTgt spid="247"/>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83"/>
                                        </p:tgtEl>
                                      </p:cBhvr>
                                    </p:animEffect>
                                    <p:set>
                                      <p:cBhvr>
                                        <p:cTn id="148" dur="1" fill="hold">
                                          <p:stCondLst>
                                            <p:cond delay="499"/>
                                          </p:stCondLst>
                                        </p:cTn>
                                        <p:tgtEl>
                                          <p:spTgt spid="183"/>
                                        </p:tgtEl>
                                        <p:attrNameLst>
                                          <p:attrName>style.visibility</p:attrName>
                                        </p:attrNameLst>
                                      </p:cBhvr>
                                      <p:to>
                                        <p:strVal val="hidden"/>
                                      </p:to>
                                    </p:set>
                                  </p:childTnLst>
                                </p:cTn>
                              </p:par>
                              <p:par>
                                <p:cTn id="149" presetID="10" presetClass="entr" presetSubtype="0" fill="hold" grpId="0" nodeType="withEffect">
                                  <p:stCondLst>
                                    <p:cond delay="0"/>
                                  </p:stCondLst>
                                  <p:childTnLst>
                                    <p:set>
                                      <p:cBhvr>
                                        <p:cTn id="150" dur="1" fill="hold">
                                          <p:stCondLst>
                                            <p:cond delay="0"/>
                                          </p:stCondLst>
                                        </p:cTn>
                                        <p:tgtEl>
                                          <p:spTgt spid="225"/>
                                        </p:tgtEl>
                                        <p:attrNameLst>
                                          <p:attrName>style.visibility</p:attrName>
                                        </p:attrNameLst>
                                      </p:cBhvr>
                                      <p:to>
                                        <p:strVal val="visible"/>
                                      </p:to>
                                    </p:set>
                                    <p:animEffect transition="in" filter="fade">
                                      <p:cBhvr>
                                        <p:cTn id="151" dur="500"/>
                                        <p:tgtEl>
                                          <p:spTgt spid="225"/>
                                        </p:tgtEl>
                                      </p:cBhvr>
                                    </p:animEffect>
                                  </p:childTnLst>
                                  <p:subTnLst>
                                    <p:set>
                                      <p:cBhvr override="childStyle">
                                        <p:cTn dur="1" fill="hold" display="0" masterRel="nextClick" afterEffect="1"/>
                                        <p:tgtEl>
                                          <p:spTgt spid="225"/>
                                        </p:tgtEl>
                                        <p:attrNameLst>
                                          <p:attrName>style.visibility</p:attrName>
                                        </p:attrNameLst>
                                      </p:cBhvr>
                                      <p:to>
                                        <p:strVal val="hidden"/>
                                      </p:to>
                                    </p:set>
                                  </p:sub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0" nodeType="clickEffect">
                                  <p:stCondLst>
                                    <p:cond delay="0"/>
                                  </p:stCondLst>
                                  <p:childTnLst>
                                    <p:animEffect transition="out" filter="fade">
                                      <p:cBhvr>
                                        <p:cTn id="155" dur="500"/>
                                        <p:tgtEl>
                                          <p:spTgt spid="184"/>
                                        </p:tgtEl>
                                      </p:cBhvr>
                                    </p:animEffect>
                                    <p:set>
                                      <p:cBhvr>
                                        <p:cTn id="156" dur="1" fill="hold">
                                          <p:stCondLst>
                                            <p:cond delay="499"/>
                                          </p:stCondLst>
                                        </p:cTn>
                                        <p:tgtEl>
                                          <p:spTgt spid="184"/>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226"/>
                                        </p:tgtEl>
                                        <p:attrNameLst>
                                          <p:attrName>style.visibility</p:attrName>
                                        </p:attrNameLst>
                                      </p:cBhvr>
                                      <p:to>
                                        <p:strVal val="visible"/>
                                      </p:to>
                                    </p:set>
                                    <p:animEffect transition="in" filter="fade">
                                      <p:cBhvr>
                                        <p:cTn id="159" dur="500"/>
                                        <p:tgtEl>
                                          <p:spTgt spid="226"/>
                                        </p:tgtEl>
                                      </p:cBhvr>
                                    </p:animEffect>
                                  </p:childTnLst>
                                  <p:subTnLst>
                                    <p:set>
                                      <p:cBhvr override="childStyle">
                                        <p:cTn dur="1" fill="hold" display="0" masterRel="nextClick" afterEffect="1"/>
                                        <p:tgtEl>
                                          <p:spTgt spid="2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157" grpId="0" animBg="1"/>
      <p:bldP spid="158" grpId="0" animBg="1"/>
      <p:bldP spid="160" grpId="0" animBg="1"/>
      <p:bldP spid="182" grpId="0" animBg="1"/>
      <p:bldP spid="183" grpId="0" animBg="1"/>
      <p:bldP spid="184" grpId="0" animBg="1"/>
      <p:bldP spid="149" grpId="0" animBg="1"/>
      <p:bldP spid="130" grpId="0" animBg="1"/>
      <p:bldP spid="210" grpId="0" animBg="1"/>
      <p:bldP spid="159" grpId="0" animBg="1"/>
      <p:bldP spid="118" grpId="0" animBg="1"/>
      <p:bldP spid="118" grpId="1" animBg="1"/>
      <p:bldP spid="119" grpId="0" animBg="1"/>
      <p:bldP spid="119" grpId="1" animBg="1"/>
      <p:bldP spid="161" grpId="0" animBg="1"/>
      <p:bldP spid="161" grpId="1" animBg="1"/>
      <p:bldP spid="162"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B19229C-AE06-5C49-8CC6-ECB1EA9D79B9}"/>
              </a:ext>
            </a:extLst>
          </p:cNvPr>
          <p:cNvSpPr>
            <a:spLocks noGrp="1"/>
          </p:cNvSpPr>
          <p:nvPr>
            <p:ph sz="half" idx="1"/>
          </p:nvPr>
        </p:nvSpPr>
        <p:spPr>
          <a:xfrm>
            <a:off x="457200" y="1415756"/>
            <a:ext cx="8229599" cy="4819877"/>
          </a:xfrm>
        </p:spPr>
        <p:txBody>
          <a:bodyPr/>
          <a:lstStyle/>
          <a:p>
            <a:r>
              <a:rPr lang="fr-FR" dirty="0"/>
              <a:t>Native speed cycle </a:t>
            </a:r>
            <a:r>
              <a:rPr lang="fr-FR" dirty="0" err="1"/>
              <a:t>accurate</a:t>
            </a:r>
            <a:r>
              <a:rPr lang="fr-FR" dirty="0"/>
              <a:t> simulation for free </a:t>
            </a:r>
          </a:p>
          <a:p>
            <a:pPr lvl="1"/>
            <a:r>
              <a:rPr lang="fr-FR" sz="2000" dirty="0" err="1"/>
              <a:t>Transformed</a:t>
            </a:r>
            <a:r>
              <a:rPr lang="fr-FR" sz="2000" dirty="0"/>
              <a:t> code </a:t>
            </a:r>
            <a:r>
              <a:rPr lang="fr-FR" sz="2000" dirty="0" err="1"/>
              <a:t>tracks</a:t>
            </a:r>
            <a:r>
              <a:rPr lang="fr-FR" sz="2000" dirty="0"/>
              <a:t> </a:t>
            </a:r>
            <a:r>
              <a:rPr lang="fr-FR" sz="2000" dirty="0" err="1"/>
              <a:t>actual</a:t>
            </a:r>
            <a:r>
              <a:rPr lang="fr-FR" sz="2000" dirty="0"/>
              <a:t>/</a:t>
            </a:r>
            <a:r>
              <a:rPr lang="fr-FR" sz="2000" dirty="0" err="1"/>
              <a:t>true</a:t>
            </a:r>
            <a:r>
              <a:rPr lang="fr-FR" sz="2000" dirty="0"/>
              <a:t> cycle count (variable </a:t>
            </a:r>
            <a:r>
              <a:rPr lang="fr-FR" sz="2000" b="1" dirty="0" err="1">
                <a:latin typeface="Courier" pitchFamily="2" charset="0"/>
              </a:rPr>
              <a:t>t</a:t>
            </a:r>
            <a:r>
              <a:rPr lang="fr-FR" sz="2000" dirty="0"/>
              <a:t>)</a:t>
            </a:r>
          </a:p>
          <a:p>
            <a:pPr lvl="1"/>
            <a:r>
              <a:rPr lang="fr-FR" sz="2000" dirty="0" err="1"/>
              <a:t>Run</a:t>
            </a:r>
            <a:r>
              <a:rPr lang="fr-FR" sz="2000" dirty="0"/>
              <a:t> C code and monitor values of </a:t>
            </a:r>
            <a:r>
              <a:rPr lang="fr-FR" sz="2000" b="1" dirty="0" err="1">
                <a:latin typeface="Courier" pitchFamily="2" charset="0"/>
              </a:rPr>
              <a:t>t</a:t>
            </a:r>
            <a:r>
              <a:rPr lang="fr-FR" sz="2000" dirty="0"/>
              <a:t> and </a:t>
            </a:r>
            <a:r>
              <a:rPr lang="fr-FR" sz="2000" dirty="0" err="1"/>
              <a:t>true</a:t>
            </a:r>
            <a:r>
              <a:rPr lang="fr-FR" sz="2000" dirty="0"/>
              <a:t> </a:t>
            </a:r>
            <a:r>
              <a:rPr lang="fr-FR" sz="2000" dirty="0" err="1"/>
              <a:t>loop</a:t>
            </a:r>
            <a:r>
              <a:rPr lang="fr-FR" sz="2000" dirty="0"/>
              <a:t> trip count </a:t>
            </a:r>
            <a:r>
              <a:rPr lang="fr-FR" sz="2000" b="1" dirty="0">
                <a:latin typeface="Courier" pitchFamily="2" charset="0"/>
              </a:rPr>
              <a:t>i</a:t>
            </a:r>
            <a:r>
              <a:rPr lang="fr-FR" sz="2000" dirty="0"/>
              <a:t> </a:t>
            </a:r>
          </a:p>
          <a:p>
            <a:pPr lvl="1"/>
            <a:endParaRPr lang="fr-FR" sz="1200" dirty="0"/>
          </a:p>
          <a:p>
            <a:pPr>
              <a:spcBef>
                <a:spcPts val="1176"/>
              </a:spcBef>
            </a:pPr>
            <a:endParaRPr lang="fr-FR" dirty="0"/>
          </a:p>
          <a:p>
            <a:pPr>
              <a:spcBef>
                <a:spcPts val="1176"/>
              </a:spcBef>
            </a:pPr>
            <a:endParaRPr lang="fr-FR" dirty="0"/>
          </a:p>
          <a:p>
            <a:pPr>
              <a:spcBef>
                <a:spcPts val="1176"/>
              </a:spcBef>
            </a:pPr>
            <a:endParaRPr lang="fr-FR" dirty="0"/>
          </a:p>
          <a:p>
            <a:pPr>
              <a:spcBef>
                <a:spcPts val="1176"/>
              </a:spcBef>
            </a:pPr>
            <a:endParaRPr lang="fr-FR" sz="3600" dirty="0"/>
          </a:p>
          <a:p>
            <a:pPr>
              <a:spcBef>
                <a:spcPts val="1176"/>
              </a:spcBef>
            </a:pPr>
            <a:r>
              <a:rPr lang="fr-FR" dirty="0" err="1"/>
              <a:t>Makes</a:t>
            </a:r>
            <a:r>
              <a:rPr lang="fr-FR" dirty="0"/>
              <a:t> Design </a:t>
            </a:r>
            <a:r>
              <a:rPr lang="fr-FR" dirty="0" err="1"/>
              <a:t>Space</a:t>
            </a:r>
            <a:r>
              <a:rPr lang="fr-FR" dirty="0"/>
              <a:t> Exploration </a:t>
            </a:r>
            <a:r>
              <a:rPr lang="fr-FR" dirty="0" err="1"/>
              <a:t>easier</a:t>
            </a:r>
            <a:endParaRPr lang="fr-FR" dirty="0"/>
          </a:p>
          <a:p>
            <a:pPr lvl="1"/>
            <a:r>
              <a:rPr lang="fr-FR" sz="2000" dirty="0" err="1"/>
              <a:t>Enables</a:t>
            </a:r>
            <a:r>
              <a:rPr lang="fr-FR" sz="2000" dirty="0"/>
              <a:t> </a:t>
            </a:r>
            <a:r>
              <a:rPr lang="fr-FR" sz="2000" dirty="0" err="1"/>
              <a:t>early</a:t>
            </a:r>
            <a:r>
              <a:rPr lang="fr-FR" sz="2000" dirty="0"/>
              <a:t> exploration of </a:t>
            </a:r>
            <a:r>
              <a:rPr lang="fr-FR" sz="2000" dirty="0" err="1"/>
              <a:t>speculation</a:t>
            </a:r>
            <a:r>
              <a:rPr lang="fr-FR" sz="2000" dirty="0"/>
              <a:t> scenarios</a:t>
            </a:r>
            <a:endParaRPr lang="fr-FR" sz="1200" dirty="0"/>
          </a:p>
          <a:p>
            <a:pPr lvl="1"/>
            <a:endParaRPr lang="fr-FR" dirty="0"/>
          </a:p>
          <a:p>
            <a:endParaRPr lang="fr-FR" dirty="0"/>
          </a:p>
          <a:p>
            <a:endParaRPr lang="fr-FR" dirty="0"/>
          </a:p>
        </p:txBody>
      </p:sp>
      <p:sp>
        <p:nvSpPr>
          <p:cNvPr id="5" name="Espace réservé du pied de page 4">
            <a:extLst>
              <a:ext uri="{FF2B5EF4-FFF2-40B4-BE49-F238E27FC236}">
                <a16:creationId xmlns:a16="http://schemas.microsoft.com/office/drawing/2014/main" id="{EE853F21-C772-7245-BB99-588CA19C3512}"/>
              </a:ext>
            </a:extLst>
          </p:cNvPr>
          <p:cNvSpPr>
            <a:spLocks noGrp="1"/>
          </p:cNvSpPr>
          <p:nvPr>
            <p:ph type="ftr" sz="quarter" idx="15"/>
          </p:nvPr>
        </p:nvSpPr>
        <p:spPr>
          <a:xfrm>
            <a:off x="2722563" y="6356350"/>
            <a:ext cx="3516005" cy="365125"/>
          </a:xfrm>
        </p:spPr>
        <p:txBody>
          <a:bodyPr/>
          <a:lstStyle/>
          <a:p>
            <a:pPr>
              <a:defRPr/>
            </a:pPr>
            <a:r>
              <a:rPr lang="fr-FR" dirty="0"/>
              <a:t>CASES'20 </a:t>
            </a:r>
          </a:p>
        </p:txBody>
      </p:sp>
      <p:sp>
        <p:nvSpPr>
          <p:cNvPr id="6" name="Espace réservé du numéro de diapositive 5">
            <a:extLst>
              <a:ext uri="{FF2B5EF4-FFF2-40B4-BE49-F238E27FC236}">
                <a16:creationId xmlns:a16="http://schemas.microsoft.com/office/drawing/2014/main" id="{E5D2232F-B026-334D-9596-CB1A3494D5DC}"/>
              </a:ext>
            </a:extLst>
          </p:cNvPr>
          <p:cNvSpPr>
            <a:spLocks noGrp="1"/>
          </p:cNvSpPr>
          <p:nvPr>
            <p:ph type="sldNum" sz="quarter" idx="16"/>
          </p:nvPr>
        </p:nvSpPr>
        <p:spPr/>
        <p:txBody>
          <a:bodyPr/>
          <a:lstStyle/>
          <a:p>
            <a:pPr>
              <a:defRPr/>
            </a:pPr>
            <a:fld id="{76278404-3A45-144A-B4CB-24634C9936A8}" type="slidenum">
              <a:rPr lang="fr-FR" altLang="fr-FR" smtClean="0"/>
              <a:pPr>
                <a:defRPr/>
              </a:pPr>
              <a:t>57</a:t>
            </a:fld>
            <a:endParaRPr lang="fr-FR" altLang="fr-FR"/>
          </a:p>
        </p:txBody>
      </p:sp>
      <p:sp>
        <p:nvSpPr>
          <p:cNvPr id="7" name="Titre 6">
            <a:extLst>
              <a:ext uri="{FF2B5EF4-FFF2-40B4-BE49-F238E27FC236}">
                <a16:creationId xmlns:a16="http://schemas.microsoft.com/office/drawing/2014/main" id="{4B5E4AE4-5088-3B4B-B367-4B27879F1030}"/>
              </a:ext>
            </a:extLst>
          </p:cNvPr>
          <p:cNvSpPr>
            <a:spLocks noGrp="1"/>
          </p:cNvSpPr>
          <p:nvPr>
            <p:ph type="title"/>
          </p:nvPr>
        </p:nvSpPr>
        <p:spPr/>
        <p:txBody>
          <a:bodyPr/>
          <a:lstStyle/>
          <a:p>
            <a:r>
              <a:rPr lang="fr-FR" dirty="0" err="1"/>
              <a:t>Side</a:t>
            </a:r>
            <a:r>
              <a:rPr lang="fr-FR" dirty="0"/>
              <a:t> </a:t>
            </a:r>
            <a:r>
              <a:rPr lang="fr-FR" dirty="0" err="1"/>
              <a:t>benefits</a:t>
            </a:r>
            <a:r>
              <a:rPr lang="fr-FR" dirty="0"/>
              <a:t> : simulation speed</a:t>
            </a:r>
          </a:p>
        </p:txBody>
      </p:sp>
      <p:sp>
        <p:nvSpPr>
          <p:cNvPr id="8" name="Rectangle 7">
            <a:extLst>
              <a:ext uri="{FF2B5EF4-FFF2-40B4-BE49-F238E27FC236}">
                <a16:creationId xmlns:a16="http://schemas.microsoft.com/office/drawing/2014/main" id="{174B94AB-B917-8B46-95A0-405499D87EA9}"/>
              </a:ext>
            </a:extLst>
          </p:cNvPr>
          <p:cNvSpPr/>
          <p:nvPr/>
        </p:nvSpPr>
        <p:spPr>
          <a:xfrm>
            <a:off x="2016404" y="2620320"/>
            <a:ext cx="5572743" cy="2169825"/>
          </a:xfrm>
          <a:prstGeom prst="rect">
            <a:avLst/>
          </a:prstGeom>
          <a:solidFill>
            <a:srgbClr val="FFFFFF"/>
          </a:solidFill>
        </p:spPr>
        <p:txBody>
          <a:bodyPr wrap="square">
            <a:spAutoFit/>
          </a:bodyPr>
          <a:lstStyle/>
          <a:p>
            <a:pPr>
              <a:spcBef>
                <a:spcPts val="149"/>
              </a:spcBef>
            </a:pPr>
            <a:r>
              <a:rPr lang="fr-FR" sz="1400" b="1" dirty="0">
                <a:solidFill>
                  <a:srgbClr val="7F0055"/>
                </a:solidFill>
                <a:latin typeface="Courier New" panose="02070309020205020404" pitchFamily="49" charset="0"/>
                <a:cs typeface="Courier New" panose="02070309020205020404" pitchFamily="49" charset="0"/>
              </a:rPr>
              <a:t>do</a:t>
            </a:r>
            <a:r>
              <a:rPr lang="fr-FR" sz="1400" b="1" dirty="0">
                <a:latin typeface="Courier New" panose="02070309020205020404" pitchFamily="49" charset="0"/>
                <a:cs typeface="Courier New" panose="02070309020205020404" pitchFamily="49" charset="0"/>
              </a:rPr>
              <a:t> {</a:t>
            </a:r>
          </a:p>
          <a:p>
            <a:pPr>
              <a:spcBef>
                <a:spcPts val="149"/>
              </a:spcBef>
              <a:spcAft>
                <a:spcPts val="448"/>
              </a:spcAft>
            </a:pP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400" b="1" dirty="0">
                <a:latin typeface="Courier New" panose="02070309020205020404" pitchFamily="49" charset="0"/>
                <a:cs typeface="Courier New" panose="02070309020205020404" pitchFamily="49" charset="0"/>
              </a:rPr>
              <a:t>    if (</a:t>
            </a:r>
            <a:r>
              <a:rPr lang="fr-FR" sz="1400" b="1" dirty="0" err="1">
                <a:solidFill>
                  <a:srgbClr val="FF0000"/>
                </a:solidFill>
                <a:latin typeface="Courier New" panose="02070309020205020404" pitchFamily="49" charset="0"/>
                <a:cs typeface="Courier New" panose="02070309020205020404" pitchFamily="49" charset="0"/>
              </a:rPr>
              <a:t>cs.commit</a:t>
            </a: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800" b="1" dirty="0">
                <a:solidFill>
                  <a:srgbClr val="008F00"/>
                </a:solidFill>
                <a:latin typeface="Courier New" panose="02070309020205020404" pitchFamily="49" charset="0"/>
                <a:cs typeface="Courier New" panose="02070309020205020404" pitchFamily="49" charset="0"/>
              </a:rPr>
              <a:t>       i++;</a:t>
            </a:r>
          </a:p>
          <a:p>
            <a:pPr>
              <a:spcBef>
                <a:spcPts val="149"/>
              </a:spcBef>
              <a:spcAft>
                <a:spcPts val="149"/>
              </a:spcAft>
            </a:pP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400" b="1" dirty="0">
                <a:latin typeface="Courier New" panose="02070309020205020404" pitchFamily="49" charset="0"/>
                <a:cs typeface="Courier New" panose="02070309020205020404" pitchFamily="49" charset="0"/>
              </a:rPr>
              <a:t>    }</a:t>
            </a:r>
          </a:p>
          <a:p>
            <a:pPr>
              <a:spcBef>
                <a:spcPts val="149"/>
              </a:spcBef>
              <a:spcAft>
                <a:spcPts val="149"/>
              </a:spcAft>
            </a:pPr>
            <a:r>
              <a:rPr lang="fr-FR" sz="1800" b="1" dirty="0">
                <a:solidFill>
                  <a:srgbClr val="008F00"/>
                </a:solidFill>
                <a:latin typeface="Courier New" panose="02070309020205020404" pitchFamily="49" charset="0"/>
                <a:cs typeface="Courier New" panose="02070309020205020404" pitchFamily="49" charset="0"/>
              </a:rPr>
              <a:t>   </a:t>
            </a:r>
            <a:r>
              <a:rPr lang="fr-FR" sz="1800" b="1" dirty="0" err="1">
                <a:solidFill>
                  <a:srgbClr val="008F00"/>
                </a:solidFill>
                <a:latin typeface="Courier New" panose="02070309020205020404" pitchFamily="49" charset="0"/>
                <a:cs typeface="Courier New" panose="02070309020205020404" pitchFamily="49" charset="0"/>
              </a:rPr>
              <a:t>t</a:t>
            </a:r>
            <a:r>
              <a:rPr lang="fr-FR" sz="1800" b="1" dirty="0">
                <a:solidFill>
                  <a:srgbClr val="008F00"/>
                </a:solidFill>
                <a:latin typeface="Courier New" panose="02070309020205020404" pitchFamily="49" charset="0"/>
                <a:cs typeface="Courier New" panose="02070309020205020404" pitchFamily="49" charset="0"/>
              </a:rPr>
              <a:t>++;</a:t>
            </a:r>
            <a:endParaRPr lang="fr-FR" sz="1400" b="1" dirty="0">
              <a:solidFill>
                <a:srgbClr val="008F00"/>
              </a:solidFill>
              <a:latin typeface="Courier New" panose="02070309020205020404" pitchFamily="49" charset="0"/>
              <a:cs typeface="Courier New" panose="02070309020205020404" pitchFamily="49" charset="0"/>
            </a:endParaRPr>
          </a:p>
          <a:p>
            <a:pPr>
              <a:spcBef>
                <a:spcPts val="299"/>
              </a:spcBef>
              <a:spcAft>
                <a:spcPts val="598"/>
              </a:spcAft>
            </a:pPr>
            <a:r>
              <a:rPr lang="fr-FR" sz="1400" b="1" dirty="0">
                <a:latin typeface="Courier New" panose="02070309020205020404" pitchFamily="49" charset="0"/>
                <a:cs typeface="Courier New" panose="02070309020205020404" pitchFamily="49" charset="0"/>
              </a:rPr>
              <a:t>} </a:t>
            </a:r>
            <a:r>
              <a:rPr lang="fr-FR" sz="1400" b="1" dirty="0" err="1">
                <a:latin typeface="Courier New" panose="02070309020205020404" pitchFamily="49" charset="0"/>
                <a:cs typeface="Courier New" panose="02070309020205020404" pitchFamily="49" charset="0"/>
              </a:rPr>
              <a:t>while</a:t>
            </a:r>
            <a:r>
              <a:rPr lang="fr-FR" sz="1400" b="1" dirty="0">
                <a:latin typeface="Courier New" panose="02070309020205020404" pitchFamily="49" charset="0"/>
                <a:cs typeface="Courier New" panose="02070309020205020404" pitchFamily="49" charset="0"/>
              </a:rPr>
              <a:t>(!(x &amp;&amp; </a:t>
            </a:r>
            <a:r>
              <a:rPr lang="fr-FR" sz="1400" b="1" dirty="0" err="1">
                <a:solidFill>
                  <a:srgbClr val="FF0000"/>
                </a:solidFill>
                <a:latin typeface="Courier New" panose="02070309020205020404" pitchFamily="49" charset="0"/>
                <a:cs typeface="Courier New" panose="02070309020205020404" pitchFamily="49" charset="0"/>
              </a:rPr>
              <a:t>cs.commit</a:t>
            </a:r>
            <a:r>
              <a:rPr lang="fr-FR" sz="1400" b="1" dirty="0">
                <a:latin typeface="Courier New" panose="02070309020205020404" pitchFamily="49" charset="0"/>
                <a:cs typeface="Courier New" panose="02070309020205020404" pitchFamily="49" charset="0"/>
              </a:rPr>
              <a:t>));</a:t>
            </a:r>
          </a:p>
        </p:txBody>
      </p:sp>
      <p:sp>
        <p:nvSpPr>
          <p:cNvPr id="4" name="Bulle rectangulaire à coins arrondis 3">
            <a:extLst>
              <a:ext uri="{FF2B5EF4-FFF2-40B4-BE49-F238E27FC236}">
                <a16:creationId xmlns:a16="http://schemas.microsoft.com/office/drawing/2014/main" id="{B42A0FB3-B527-0847-B3B5-2052873889DC}"/>
              </a:ext>
            </a:extLst>
          </p:cNvPr>
          <p:cNvSpPr/>
          <p:nvPr/>
        </p:nvSpPr>
        <p:spPr>
          <a:xfrm>
            <a:off x="5333564" y="3214337"/>
            <a:ext cx="1810008" cy="694746"/>
          </a:xfrm>
          <a:prstGeom prst="wedgeRoundRectCallout">
            <a:avLst>
              <a:gd name="adj1" fmla="val -142704"/>
              <a:gd name="adj2" fmla="val 1900"/>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Original </a:t>
            </a:r>
            <a:r>
              <a:rPr lang="fr-FR" sz="1600" dirty="0" err="1">
                <a:solidFill>
                  <a:schemeClr val="tx1"/>
                </a:solidFill>
              </a:rPr>
              <a:t>loop</a:t>
            </a:r>
            <a:r>
              <a:rPr lang="fr-FR" sz="1600" dirty="0">
                <a:solidFill>
                  <a:schemeClr val="tx1"/>
                </a:solidFill>
              </a:rPr>
              <a:t> </a:t>
            </a:r>
            <a:r>
              <a:rPr lang="fr-FR" sz="1600" dirty="0" err="1">
                <a:solidFill>
                  <a:schemeClr val="tx1"/>
                </a:solidFill>
              </a:rPr>
              <a:t>counter</a:t>
            </a:r>
            <a:r>
              <a:rPr lang="fr-FR" sz="1600" dirty="0">
                <a:solidFill>
                  <a:schemeClr val="tx1"/>
                </a:solidFill>
              </a:rPr>
              <a:t> </a:t>
            </a:r>
          </a:p>
        </p:txBody>
      </p:sp>
      <p:sp>
        <p:nvSpPr>
          <p:cNvPr id="9" name="Bulle rectangulaire à coins arrondis 8">
            <a:extLst>
              <a:ext uri="{FF2B5EF4-FFF2-40B4-BE49-F238E27FC236}">
                <a16:creationId xmlns:a16="http://schemas.microsoft.com/office/drawing/2014/main" id="{3CCCB74B-BFE0-EE43-91A1-38C9D8E1AC48}"/>
              </a:ext>
            </a:extLst>
          </p:cNvPr>
          <p:cNvSpPr/>
          <p:nvPr/>
        </p:nvSpPr>
        <p:spPr>
          <a:xfrm>
            <a:off x="5337304" y="4114040"/>
            <a:ext cx="1802528" cy="694746"/>
          </a:xfrm>
          <a:prstGeom prst="wedgeRoundRectCallout">
            <a:avLst>
              <a:gd name="adj1" fmla="val -174652"/>
              <a:gd name="adj2" fmla="val -18283"/>
              <a:gd name="adj3" fmla="val 1666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a:solidFill>
                  <a:schemeClr val="tx1"/>
                </a:solidFill>
              </a:rPr>
              <a:t>Speculative</a:t>
            </a:r>
            <a:r>
              <a:rPr lang="fr-FR" sz="1600" dirty="0">
                <a:solidFill>
                  <a:schemeClr val="tx1"/>
                </a:solidFill>
              </a:rPr>
              <a:t> </a:t>
            </a:r>
            <a:r>
              <a:rPr lang="fr-FR" sz="1600" dirty="0" err="1">
                <a:solidFill>
                  <a:schemeClr val="tx1"/>
                </a:solidFill>
              </a:rPr>
              <a:t>loop</a:t>
            </a:r>
            <a:r>
              <a:rPr lang="fr-FR" sz="1600" dirty="0">
                <a:solidFill>
                  <a:schemeClr val="tx1"/>
                </a:solidFill>
              </a:rPr>
              <a:t> </a:t>
            </a:r>
            <a:r>
              <a:rPr lang="fr-FR" sz="1600" dirty="0" err="1">
                <a:solidFill>
                  <a:schemeClr val="tx1"/>
                </a:solidFill>
              </a:rPr>
              <a:t>counter</a:t>
            </a:r>
            <a:endParaRPr lang="fr-FR" sz="1600" dirty="0">
              <a:solidFill>
                <a:schemeClr val="tx1"/>
              </a:solidFill>
            </a:endParaRPr>
          </a:p>
        </p:txBody>
      </p:sp>
    </p:spTree>
    <p:extLst>
      <p:ext uri="{BB962C8B-B14F-4D97-AF65-F5344CB8AC3E}">
        <p14:creationId xmlns:p14="http://schemas.microsoft.com/office/powerpoint/2010/main" val="16967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flèche horizontale 7">
            <a:extLst>
              <a:ext uri="{FF2B5EF4-FFF2-40B4-BE49-F238E27FC236}">
                <a16:creationId xmlns:a16="http://schemas.microsoft.com/office/drawing/2014/main" id="{69A43C98-9853-9948-9F24-3101E9B165AD}"/>
              </a:ext>
            </a:extLst>
          </p:cNvPr>
          <p:cNvSpPr/>
          <p:nvPr/>
        </p:nvSpPr>
        <p:spPr>
          <a:xfrm>
            <a:off x="1541536" y="3068232"/>
            <a:ext cx="5805556" cy="749595"/>
          </a:xfrm>
          <a:prstGeom prst="leftRightArrow">
            <a:avLst>
              <a:gd name="adj1" fmla="val 50000"/>
              <a:gd name="adj2" fmla="val 54255"/>
            </a:avLst>
          </a:prstGeom>
          <a:gradFill flip="none" rotWithShape="1">
            <a:gsLst>
              <a:gs pos="0">
                <a:srgbClr val="00B050"/>
              </a:gs>
              <a:gs pos="29000">
                <a:srgbClr val="FFFF00"/>
              </a:gs>
              <a:gs pos="100000">
                <a:srgbClr val="FF0000"/>
              </a:gs>
            </a:gsLst>
            <a:lin ang="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9045E769-DDE3-7F4F-8029-A8F091DFE443}"/>
              </a:ext>
            </a:extLst>
          </p:cNvPr>
          <p:cNvSpPr>
            <a:spLocks noGrp="1"/>
          </p:cNvSpPr>
          <p:nvPr>
            <p:ph type="sldNum" sz="quarter" idx="16"/>
          </p:nvPr>
        </p:nvSpPr>
        <p:spPr/>
        <p:txBody>
          <a:bodyPr/>
          <a:lstStyle/>
          <a:p>
            <a:pPr>
              <a:defRPr/>
            </a:pPr>
            <a:fld id="{76278404-3A45-144A-B4CB-24634C9936A8}" type="slidenum">
              <a:rPr lang="fr-FR" altLang="fr-FR" smtClean="0"/>
              <a:pPr>
                <a:defRPr/>
              </a:pPr>
              <a:t>6</a:t>
            </a:fld>
            <a:endParaRPr lang="fr-FR" altLang="fr-FR"/>
          </a:p>
        </p:txBody>
      </p:sp>
      <p:sp>
        <p:nvSpPr>
          <p:cNvPr id="7" name="Titre 6">
            <a:extLst>
              <a:ext uri="{FF2B5EF4-FFF2-40B4-BE49-F238E27FC236}">
                <a16:creationId xmlns:a16="http://schemas.microsoft.com/office/drawing/2014/main" id="{CBB20103-6AC4-CB48-B601-675AE42238F7}"/>
              </a:ext>
            </a:extLst>
          </p:cNvPr>
          <p:cNvSpPr>
            <a:spLocks noGrp="1"/>
          </p:cNvSpPr>
          <p:nvPr>
            <p:ph type="title"/>
          </p:nvPr>
        </p:nvSpPr>
        <p:spPr/>
        <p:txBody>
          <a:bodyPr/>
          <a:lstStyle/>
          <a:p>
            <a:r>
              <a:rPr lang="fr-FR" dirty="0" err="1"/>
              <a:t>What</a:t>
            </a:r>
            <a:r>
              <a:rPr lang="fr-FR" dirty="0"/>
              <a:t> </a:t>
            </a:r>
            <a:r>
              <a:rPr lang="fr-FR" dirty="0" err="1"/>
              <a:t>can</a:t>
            </a:r>
            <a:r>
              <a:rPr lang="fr-FR" dirty="0"/>
              <a:t> I use HLS for ?</a:t>
            </a:r>
          </a:p>
        </p:txBody>
      </p:sp>
      <p:sp>
        <p:nvSpPr>
          <p:cNvPr id="9" name="ZoneTexte 8">
            <a:extLst>
              <a:ext uri="{FF2B5EF4-FFF2-40B4-BE49-F238E27FC236}">
                <a16:creationId xmlns:a16="http://schemas.microsoft.com/office/drawing/2014/main" id="{23FF38AF-D0CF-B049-980D-9E0530A31401}"/>
              </a:ext>
            </a:extLst>
          </p:cNvPr>
          <p:cNvSpPr txBox="1"/>
          <p:nvPr/>
        </p:nvSpPr>
        <p:spPr>
          <a:xfrm>
            <a:off x="0" y="2210366"/>
            <a:ext cx="3530618" cy="769441"/>
          </a:xfrm>
          <a:prstGeom prst="rect">
            <a:avLst/>
          </a:prstGeom>
          <a:noFill/>
        </p:spPr>
        <p:txBody>
          <a:bodyPr wrap="square" rtlCol="0">
            <a:spAutoFit/>
          </a:bodyPr>
          <a:lstStyle/>
          <a:p>
            <a:pPr algn="ctr"/>
            <a:r>
              <a:rPr lang="fr-FR" sz="2200" b="1" dirty="0"/>
              <a:t>Loop </a:t>
            </a:r>
            <a:r>
              <a:rPr lang="fr-FR" sz="2200" b="1" dirty="0" err="1"/>
              <a:t>nests</a:t>
            </a:r>
            <a:endParaRPr lang="fr-FR" sz="2200" b="1" dirty="0"/>
          </a:p>
          <a:p>
            <a:pPr algn="ctr"/>
            <a:r>
              <a:rPr lang="fr-FR" sz="2200" b="1" dirty="0"/>
              <a:t>High </a:t>
            </a:r>
            <a:r>
              <a:rPr lang="fr-FR" sz="2200" b="1" dirty="0" err="1"/>
              <a:t>arithmetic</a:t>
            </a:r>
            <a:r>
              <a:rPr lang="fr-FR" sz="2200" b="1" dirty="0"/>
              <a:t> </a:t>
            </a:r>
            <a:r>
              <a:rPr lang="fr-FR" sz="2200" b="1" dirty="0" err="1"/>
              <a:t>intensity</a:t>
            </a:r>
            <a:r>
              <a:rPr lang="fr-FR" sz="2200" b="1" dirty="0"/>
              <a:t> </a:t>
            </a:r>
          </a:p>
        </p:txBody>
      </p:sp>
      <p:sp>
        <p:nvSpPr>
          <p:cNvPr id="10" name="ZoneTexte 9">
            <a:extLst>
              <a:ext uri="{FF2B5EF4-FFF2-40B4-BE49-F238E27FC236}">
                <a16:creationId xmlns:a16="http://schemas.microsoft.com/office/drawing/2014/main" id="{C4942B95-8E92-644B-8A58-76CA9947B611}"/>
              </a:ext>
            </a:extLst>
          </p:cNvPr>
          <p:cNvSpPr txBox="1"/>
          <p:nvPr/>
        </p:nvSpPr>
        <p:spPr>
          <a:xfrm>
            <a:off x="5775258" y="2181854"/>
            <a:ext cx="3023007" cy="769441"/>
          </a:xfrm>
          <a:prstGeom prst="rect">
            <a:avLst/>
          </a:prstGeom>
          <a:noFill/>
        </p:spPr>
        <p:txBody>
          <a:bodyPr wrap="none" rtlCol="0">
            <a:spAutoFit/>
          </a:bodyPr>
          <a:lstStyle/>
          <a:p>
            <a:pPr algn="ctr"/>
            <a:r>
              <a:rPr lang="fr-FR" sz="2200" b="1" dirty="0" err="1"/>
              <a:t>Complex</a:t>
            </a:r>
            <a:r>
              <a:rPr lang="fr-FR" sz="2200" b="1" dirty="0"/>
              <a:t> control flow</a:t>
            </a:r>
          </a:p>
          <a:p>
            <a:pPr algn="ctr"/>
            <a:r>
              <a:rPr lang="fr-FR" sz="2200" b="1" dirty="0" err="1"/>
              <a:t>Low</a:t>
            </a:r>
            <a:r>
              <a:rPr lang="fr-FR" sz="2200" b="1" dirty="0"/>
              <a:t> </a:t>
            </a:r>
            <a:r>
              <a:rPr lang="fr-FR" sz="2200" b="1" dirty="0" err="1"/>
              <a:t>arithmetic</a:t>
            </a:r>
            <a:r>
              <a:rPr lang="fr-FR" sz="2200" b="1" dirty="0"/>
              <a:t> </a:t>
            </a:r>
            <a:r>
              <a:rPr lang="fr-FR" sz="2200" b="1" dirty="0" err="1"/>
              <a:t>intensity</a:t>
            </a:r>
            <a:endParaRPr lang="fr-FR" sz="2200" b="1" dirty="0"/>
          </a:p>
        </p:txBody>
      </p:sp>
      <p:grpSp>
        <p:nvGrpSpPr>
          <p:cNvPr id="29" name="Groupe 28">
            <a:extLst>
              <a:ext uri="{FF2B5EF4-FFF2-40B4-BE49-F238E27FC236}">
                <a16:creationId xmlns:a16="http://schemas.microsoft.com/office/drawing/2014/main" id="{235B6BB5-8E19-8646-A18E-43A2AE0762CD}"/>
              </a:ext>
            </a:extLst>
          </p:cNvPr>
          <p:cNvGrpSpPr/>
          <p:nvPr/>
        </p:nvGrpSpPr>
        <p:grpSpPr>
          <a:xfrm>
            <a:off x="1038554" y="3983513"/>
            <a:ext cx="7387288" cy="1015663"/>
            <a:chOff x="1198048" y="4659261"/>
            <a:chExt cx="7387288" cy="1015663"/>
          </a:xfrm>
        </p:grpSpPr>
        <p:sp>
          <p:nvSpPr>
            <p:cNvPr id="11" name="ZoneTexte 10">
              <a:extLst>
                <a:ext uri="{FF2B5EF4-FFF2-40B4-BE49-F238E27FC236}">
                  <a16:creationId xmlns:a16="http://schemas.microsoft.com/office/drawing/2014/main" id="{3FB9511D-5E1A-A140-A0F9-3FC105D75552}"/>
                </a:ext>
              </a:extLst>
            </p:cNvPr>
            <p:cNvSpPr txBox="1"/>
            <p:nvPr/>
          </p:nvSpPr>
          <p:spPr>
            <a:xfrm>
              <a:off x="6092156" y="4793862"/>
              <a:ext cx="2493180" cy="707886"/>
            </a:xfrm>
            <a:prstGeom prst="rect">
              <a:avLst/>
            </a:prstGeom>
            <a:noFill/>
          </p:spPr>
          <p:txBody>
            <a:bodyPr wrap="square" rtlCol="0">
              <a:spAutoFit/>
            </a:bodyPr>
            <a:lstStyle/>
            <a:p>
              <a:pPr algn="ctr"/>
              <a:r>
                <a:rPr lang="fr-FR" sz="2000" dirty="0"/>
                <a:t>DRAM </a:t>
              </a:r>
              <a:r>
                <a:rPr lang="fr-FR" sz="2000" dirty="0" err="1"/>
                <a:t>controller</a:t>
              </a:r>
              <a:endParaRPr lang="fr-FR" sz="2000" dirty="0"/>
            </a:p>
            <a:p>
              <a:pPr algn="ctr"/>
              <a:r>
                <a:rPr lang="fr-FR" sz="2000" dirty="0"/>
                <a:t>Bus </a:t>
              </a:r>
              <a:r>
                <a:rPr lang="fr-FR" sz="2000" dirty="0" err="1"/>
                <a:t>arbiter</a:t>
              </a:r>
              <a:r>
                <a:rPr lang="fr-FR" sz="2000" dirty="0"/>
                <a:t>, etc. </a:t>
              </a:r>
            </a:p>
          </p:txBody>
        </p:sp>
        <p:sp>
          <p:nvSpPr>
            <p:cNvPr id="12" name="ZoneTexte 11">
              <a:extLst>
                <a:ext uri="{FF2B5EF4-FFF2-40B4-BE49-F238E27FC236}">
                  <a16:creationId xmlns:a16="http://schemas.microsoft.com/office/drawing/2014/main" id="{AFA533CD-459F-544F-8724-5AB991B265DA}"/>
                </a:ext>
              </a:extLst>
            </p:cNvPr>
            <p:cNvSpPr txBox="1"/>
            <p:nvPr/>
          </p:nvSpPr>
          <p:spPr>
            <a:xfrm>
              <a:off x="1198048" y="4659261"/>
              <a:ext cx="1543821" cy="1015663"/>
            </a:xfrm>
            <a:prstGeom prst="rect">
              <a:avLst/>
            </a:prstGeom>
            <a:noFill/>
          </p:spPr>
          <p:txBody>
            <a:bodyPr wrap="none" rtlCol="0">
              <a:spAutoFit/>
            </a:bodyPr>
            <a:lstStyle/>
            <a:p>
              <a:pPr algn="ctr"/>
              <a:r>
                <a:rPr lang="fr-FR" sz="2000" dirty="0"/>
                <a:t>Lin. </a:t>
              </a:r>
              <a:r>
                <a:rPr lang="fr-FR" sz="2000" dirty="0" err="1"/>
                <a:t>Algebra</a:t>
              </a:r>
              <a:endParaRPr lang="fr-FR" sz="2000" dirty="0"/>
            </a:p>
            <a:p>
              <a:pPr algn="ctr"/>
              <a:r>
                <a:rPr lang="fr-FR" sz="2000" dirty="0"/>
                <a:t>Convolutions</a:t>
              </a:r>
            </a:p>
            <a:p>
              <a:pPr algn="ctr"/>
              <a:r>
                <a:rPr lang="fr-FR" sz="2000" dirty="0"/>
                <a:t>FFT, DCT, etc.</a:t>
              </a:r>
            </a:p>
          </p:txBody>
        </p:sp>
      </p:grpSp>
      <p:grpSp>
        <p:nvGrpSpPr>
          <p:cNvPr id="30" name="Groupe 29">
            <a:extLst>
              <a:ext uri="{FF2B5EF4-FFF2-40B4-BE49-F238E27FC236}">
                <a16:creationId xmlns:a16="http://schemas.microsoft.com/office/drawing/2014/main" id="{3AF4CA83-D55C-3248-B70B-FB6126547E71}"/>
              </a:ext>
            </a:extLst>
          </p:cNvPr>
          <p:cNvGrpSpPr/>
          <p:nvPr/>
        </p:nvGrpSpPr>
        <p:grpSpPr>
          <a:xfrm>
            <a:off x="3231347" y="3651259"/>
            <a:ext cx="2493180" cy="1387154"/>
            <a:chOff x="3390841" y="4327007"/>
            <a:chExt cx="2493180" cy="1387154"/>
          </a:xfrm>
        </p:grpSpPr>
        <p:sp>
          <p:nvSpPr>
            <p:cNvPr id="13" name="ZoneTexte 12">
              <a:extLst>
                <a:ext uri="{FF2B5EF4-FFF2-40B4-BE49-F238E27FC236}">
                  <a16:creationId xmlns:a16="http://schemas.microsoft.com/office/drawing/2014/main" id="{28DCF4C8-82F2-D442-B47A-8271816D7706}"/>
                </a:ext>
              </a:extLst>
            </p:cNvPr>
            <p:cNvSpPr txBox="1"/>
            <p:nvPr/>
          </p:nvSpPr>
          <p:spPr>
            <a:xfrm>
              <a:off x="3390841" y="4698498"/>
              <a:ext cx="2493180" cy="1015663"/>
            </a:xfrm>
            <a:prstGeom prst="rect">
              <a:avLst/>
            </a:prstGeom>
            <a:noFill/>
          </p:spPr>
          <p:txBody>
            <a:bodyPr wrap="square" rtlCol="0">
              <a:spAutoFit/>
            </a:bodyPr>
            <a:lstStyle/>
            <a:p>
              <a:pPr algn="ctr"/>
              <a:r>
                <a:rPr lang="fr-FR" sz="2000" dirty="0"/>
                <a:t>Graph </a:t>
              </a:r>
              <a:r>
                <a:rPr lang="fr-FR" sz="2000" dirty="0" err="1"/>
                <a:t>analytics</a:t>
              </a:r>
              <a:r>
                <a:rPr lang="fr-FR" sz="2000" dirty="0"/>
                <a:t>, </a:t>
              </a:r>
              <a:r>
                <a:rPr lang="fr-FR" sz="2000" dirty="0" err="1"/>
                <a:t>sparse</a:t>
              </a:r>
              <a:r>
                <a:rPr lang="fr-FR" sz="2000" dirty="0"/>
                <a:t> CNN, </a:t>
              </a:r>
              <a:r>
                <a:rPr lang="fr-FR" sz="2000" dirty="0" err="1"/>
                <a:t>packet</a:t>
              </a:r>
              <a:r>
                <a:rPr lang="fr-FR" sz="2000" dirty="0"/>
                <a:t> </a:t>
              </a:r>
              <a:r>
                <a:rPr lang="fr-FR" sz="2000" dirty="0" err="1"/>
                <a:t>processing</a:t>
              </a:r>
              <a:r>
                <a:rPr lang="fr-FR" sz="2000" dirty="0"/>
                <a:t> , etc.</a:t>
              </a:r>
            </a:p>
          </p:txBody>
        </p:sp>
        <p:cxnSp>
          <p:nvCxnSpPr>
            <p:cNvPr id="26" name="Connecteur droit avec flèche 25">
              <a:extLst>
                <a:ext uri="{FF2B5EF4-FFF2-40B4-BE49-F238E27FC236}">
                  <a16:creationId xmlns:a16="http://schemas.microsoft.com/office/drawing/2014/main" id="{D4B31F3F-7ADF-C64D-B923-CA75D45447E6}"/>
                </a:ext>
              </a:extLst>
            </p:cNvPr>
            <p:cNvCxnSpPr>
              <a:cxnSpLocks/>
            </p:cNvCxnSpPr>
            <p:nvPr/>
          </p:nvCxnSpPr>
          <p:spPr>
            <a:xfrm flipV="1">
              <a:off x="4648917" y="4327007"/>
              <a:ext cx="0" cy="3322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4" name="Double flèche horizontale 13">
            <a:extLst>
              <a:ext uri="{FF2B5EF4-FFF2-40B4-BE49-F238E27FC236}">
                <a16:creationId xmlns:a16="http://schemas.microsoft.com/office/drawing/2014/main" id="{00EA64FA-2348-6943-A29D-D8BE4A2A3A8A}"/>
              </a:ext>
            </a:extLst>
          </p:cNvPr>
          <p:cNvSpPr/>
          <p:nvPr/>
        </p:nvSpPr>
        <p:spPr>
          <a:xfrm>
            <a:off x="1549928" y="3074024"/>
            <a:ext cx="5788771" cy="749595"/>
          </a:xfrm>
          <a:prstGeom prst="leftRightArrow">
            <a:avLst>
              <a:gd name="adj1" fmla="val 53297"/>
              <a:gd name="adj2" fmla="val 50000"/>
            </a:avLst>
          </a:prstGeom>
          <a:gradFill flip="none" rotWithShape="1">
            <a:gsLst>
              <a:gs pos="0">
                <a:srgbClr val="00B050"/>
              </a:gs>
              <a:gs pos="70000">
                <a:srgbClr val="FFFF00"/>
              </a:gs>
              <a:gs pos="100000">
                <a:srgbClr val="FF0000"/>
              </a:gs>
            </a:gsLst>
            <a:lin ang="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7E6E10D5-DC17-314A-BAF6-9D44A882EF87}"/>
              </a:ext>
            </a:extLst>
          </p:cNvPr>
          <p:cNvGrpSpPr/>
          <p:nvPr/>
        </p:nvGrpSpPr>
        <p:grpSpPr>
          <a:xfrm>
            <a:off x="2419104" y="2062082"/>
            <a:ext cx="3220686" cy="3240049"/>
            <a:chOff x="2680199" y="2737830"/>
            <a:chExt cx="3220686" cy="3240049"/>
          </a:xfrm>
        </p:grpSpPr>
        <p:cxnSp>
          <p:nvCxnSpPr>
            <p:cNvPr id="16" name="Connecteur droit 15">
              <a:extLst>
                <a:ext uri="{FF2B5EF4-FFF2-40B4-BE49-F238E27FC236}">
                  <a16:creationId xmlns:a16="http://schemas.microsoft.com/office/drawing/2014/main" id="{0DDF8B6C-5A88-C542-BF03-6BC92A0F469F}"/>
                </a:ext>
              </a:extLst>
            </p:cNvPr>
            <p:cNvCxnSpPr/>
            <p:nvPr/>
          </p:nvCxnSpPr>
          <p:spPr>
            <a:xfrm>
              <a:off x="3608173" y="2737830"/>
              <a:ext cx="0" cy="3240049"/>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161C5B81-8865-7D42-B145-99CDC82A1071}"/>
                </a:ext>
              </a:extLst>
            </p:cNvPr>
            <p:cNvSpPr txBox="1"/>
            <p:nvPr/>
          </p:nvSpPr>
          <p:spPr>
            <a:xfrm>
              <a:off x="2680199" y="3894167"/>
              <a:ext cx="940322" cy="461665"/>
            </a:xfrm>
            <a:prstGeom prst="rect">
              <a:avLst/>
            </a:prstGeom>
            <a:noFill/>
          </p:spPr>
          <p:txBody>
            <a:bodyPr wrap="none" rtlCol="0">
              <a:spAutoFit/>
            </a:bodyPr>
            <a:lstStyle/>
            <a:p>
              <a:r>
                <a:rPr lang="fr-FR" dirty="0"/>
                <a:t>C/C++</a:t>
              </a:r>
            </a:p>
          </p:txBody>
        </p:sp>
        <p:sp>
          <p:nvSpPr>
            <p:cNvPr id="19" name="ZoneTexte 18">
              <a:extLst>
                <a:ext uri="{FF2B5EF4-FFF2-40B4-BE49-F238E27FC236}">
                  <a16:creationId xmlns:a16="http://schemas.microsoft.com/office/drawing/2014/main" id="{E927164E-0218-774E-8455-1D40691FC8CB}"/>
                </a:ext>
              </a:extLst>
            </p:cNvPr>
            <p:cNvSpPr txBox="1"/>
            <p:nvPr/>
          </p:nvSpPr>
          <p:spPr>
            <a:xfrm>
              <a:off x="5204861" y="3896170"/>
              <a:ext cx="696024" cy="461665"/>
            </a:xfrm>
            <a:prstGeom prst="rect">
              <a:avLst/>
            </a:prstGeom>
            <a:noFill/>
          </p:spPr>
          <p:txBody>
            <a:bodyPr wrap="none" rtlCol="0">
              <a:spAutoFit/>
            </a:bodyPr>
            <a:lstStyle/>
            <a:p>
              <a:r>
                <a:rPr lang="fr-FR" dirty="0"/>
                <a:t>HDL</a:t>
              </a:r>
            </a:p>
          </p:txBody>
        </p:sp>
      </p:grpSp>
      <p:grpSp>
        <p:nvGrpSpPr>
          <p:cNvPr id="21" name="Groupe 20">
            <a:extLst>
              <a:ext uri="{FF2B5EF4-FFF2-40B4-BE49-F238E27FC236}">
                <a16:creationId xmlns:a16="http://schemas.microsoft.com/office/drawing/2014/main" id="{ACF7C3BC-8509-764D-B72D-187D639AD0E5}"/>
              </a:ext>
            </a:extLst>
          </p:cNvPr>
          <p:cNvGrpSpPr/>
          <p:nvPr/>
        </p:nvGrpSpPr>
        <p:grpSpPr>
          <a:xfrm>
            <a:off x="3629987" y="2060059"/>
            <a:ext cx="3237488" cy="3240049"/>
            <a:chOff x="1659513" y="2737830"/>
            <a:chExt cx="3237488" cy="3240049"/>
          </a:xfrm>
        </p:grpSpPr>
        <p:cxnSp>
          <p:nvCxnSpPr>
            <p:cNvPr id="22" name="Connecteur droit 21">
              <a:extLst>
                <a:ext uri="{FF2B5EF4-FFF2-40B4-BE49-F238E27FC236}">
                  <a16:creationId xmlns:a16="http://schemas.microsoft.com/office/drawing/2014/main" id="{C30BDAC4-1A8A-8E45-964C-9D623CCF595F}"/>
                </a:ext>
              </a:extLst>
            </p:cNvPr>
            <p:cNvCxnSpPr/>
            <p:nvPr/>
          </p:nvCxnSpPr>
          <p:spPr>
            <a:xfrm>
              <a:off x="3608173" y="2737830"/>
              <a:ext cx="0" cy="3240049"/>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585D9197-2B4E-E34C-8584-335C7169D866}"/>
                </a:ext>
              </a:extLst>
            </p:cNvPr>
            <p:cNvSpPr txBox="1"/>
            <p:nvPr/>
          </p:nvSpPr>
          <p:spPr>
            <a:xfrm>
              <a:off x="1659513" y="3896189"/>
              <a:ext cx="940322" cy="461665"/>
            </a:xfrm>
            <a:prstGeom prst="rect">
              <a:avLst/>
            </a:prstGeom>
            <a:noFill/>
          </p:spPr>
          <p:txBody>
            <a:bodyPr wrap="none" rtlCol="0">
              <a:spAutoFit/>
            </a:bodyPr>
            <a:lstStyle/>
            <a:p>
              <a:r>
                <a:rPr lang="fr-FR" dirty="0"/>
                <a:t>C/C++</a:t>
              </a:r>
            </a:p>
          </p:txBody>
        </p:sp>
        <p:sp>
          <p:nvSpPr>
            <p:cNvPr id="24" name="ZoneTexte 23">
              <a:extLst>
                <a:ext uri="{FF2B5EF4-FFF2-40B4-BE49-F238E27FC236}">
                  <a16:creationId xmlns:a16="http://schemas.microsoft.com/office/drawing/2014/main" id="{3C176948-D821-044C-89F3-D724B29A4A95}"/>
                </a:ext>
              </a:extLst>
            </p:cNvPr>
            <p:cNvSpPr txBox="1"/>
            <p:nvPr/>
          </p:nvSpPr>
          <p:spPr>
            <a:xfrm>
              <a:off x="4200977" y="3905034"/>
              <a:ext cx="696024" cy="461665"/>
            </a:xfrm>
            <a:prstGeom prst="rect">
              <a:avLst/>
            </a:prstGeom>
            <a:noFill/>
          </p:spPr>
          <p:txBody>
            <a:bodyPr wrap="none" rtlCol="0">
              <a:spAutoFit/>
            </a:bodyPr>
            <a:lstStyle/>
            <a:p>
              <a:r>
                <a:rPr lang="fr-FR" dirty="0"/>
                <a:t>HDL</a:t>
              </a:r>
            </a:p>
          </p:txBody>
        </p:sp>
      </p:grpSp>
    </p:spTree>
    <p:extLst>
      <p:ext uri="{BB962C8B-B14F-4D97-AF65-F5344CB8AC3E}">
        <p14:creationId xmlns:p14="http://schemas.microsoft.com/office/powerpoint/2010/main" val="22849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xit" presetSubtype="0" fill="hold"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200" y="1397726"/>
            <a:ext cx="8229600" cy="4958624"/>
          </a:xfrm>
        </p:spPr>
        <p:txBody>
          <a:bodyPr/>
          <a:lstStyle/>
          <a:p>
            <a:r>
              <a:rPr lang="en-US" dirty="0"/>
              <a:t>Schedule one full iteration per clock cycle</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r>
              <a:rPr lang="en-US" dirty="0">
                <a:solidFill>
                  <a:srgbClr val="FF0000"/>
                </a:solidFill>
              </a:rPr>
              <a:t>Low clock speed</a:t>
            </a:r>
            <a:r>
              <a:rPr lang="en-US" dirty="0"/>
              <a:t>, </a:t>
            </a:r>
            <a:r>
              <a:rPr lang="en-US" dirty="0">
                <a:solidFill>
                  <a:srgbClr val="008F00"/>
                </a:solidFill>
              </a:rPr>
              <a:t>low CPI*=1</a:t>
            </a:r>
          </a:p>
          <a:p>
            <a:pPr lvl="1"/>
            <a:endParaRPr lang="en-US" dirty="0"/>
          </a:p>
        </p:txBody>
      </p:sp>
      <p:graphicFrame>
        <p:nvGraphicFramePr>
          <p:cNvPr id="51" name="Tableau 50">
            <a:extLst>
              <a:ext uri="{FF2B5EF4-FFF2-40B4-BE49-F238E27FC236}">
                <a16:creationId xmlns:a16="http://schemas.microsoft.com/office/drawing/2014/main" id="{34598D9C-E9E5-9A45-8DE1-44153523A67E}"/>
              </a:ext>
            </a:extLst>
          </p:cNvPr>
          <p:cNvGraphicFramePr>
            <a:graphicFrameLocks noGrp="1"/>
          </p:cNvGraphicFramePr>
          <p:nvPr>
            <p:extLst>
              <p:ext uri="{D42A27DB-BD31-4B8C-83A1-F6EECF244321}">
                <p14:modId xmlns:p14="http://schemas.microsoft.com/office/powerpoint/2010/main" val="3118432963"/>
              </p:ext>
            </p:extLst>
          </p:nvPr>
        </p:nvGraphicFramePr>
        <p:xfrm>
          <a:off x="6228826" y="2476866"/>
          <a:ext cx="2287998" cy="100780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372776225"/>
                    </a:ext>
                  </a:extLst>
                </a:gridCol>
                <a:gridCol w="381333">
                  <a:extLst>
                    <a:ext uri="{9D8B030D-6E8A-4147-A177-3AD203B41FA5}">
                      <a16:colId xmlns:a16="http://schemas.microsoft.com/office/drawing/2014/main" val="1810903810"/>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1067289685"/>
                    </a:ext>
                  </a:extLst>
                </a:gridCol>
                <a:gridCol w="381333">
                  <a:extLst>
                    <a:ext uri="{9D8B030D-6E8A-4147-A177-3AD203B41FA5}">
                      <a16:colId xmlns:a16="http://schemas.microsoft.com/office/drawing/2014/main" val="827698330"/>
                    </a:ext>
                  </a:extLst>
                </a:gridCol>
              </a:tblGrid>
              <a:tr h="305903">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200" b="1" baseline="-25000" dirty="0">
                        <a:solidFill>
                          <a:sysClr val="windowText" lastClr="000000"/>
                        </a:solidFill>
                      </a:endParaRPr>
                    </a:p>
                  </a:txBody>
                  <a:tcPr marL="0" marR="0" marT="36000" marB="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7931467"/>
                  </a:ext>
                </a:extLst>
              </a:tr>
              <a:tr h="396000">
                <a:tc gridSpan="3">
                  <a:txBody>
                    <a:bodyPr/>
                    <a:lstStyle/>
                    <a:p>
                      <a:pPr algn="ctr"/>
                      <a:endParaRPr lang="fr-FR" sz="10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gridSpan="3">
                  <a:txBody>
                    <a:bodyPr/>
                    <a:lstStyle/>
                    <a:p>
                      <a:endParaRPr lang="fr-FR" sz="10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30472"/>
                  </a:ext>
                </a:extLst>
              </a:tr>
              <a:tr h="305903">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2207825"/>
                  </a:ext>
                </a:extLst>
              </a:tr>
            </a:tbl>
          </a:graphicData>
        </a:graphic>
      </p:graphicFrame>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Single cycle </a:t>
            </a:r>
            <a:r>
              <a:rPr lang="fr-FR" dirty="0" err="1"/>
              <a:t>loop</a:t>
            </a:r>
            <a:r>
              <a:rPr lang="fr-FR" dirty="0"/>
              <a:t> </a:t>
            </a:r>
            <a:r>
              <a:rPr lang="fr-FR" dirty="0" err="1"/>
              <a:t>scheduling</a:t>
            </a:r>
            <a:r>
              <a:rPr lang="fr-FR" dirty="0"/>
              <a:t> in HLS</a:t>
            </a:r>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7</a:t>
            </a:fld>
            <a:endParaRPr lang="fr-FR" altLang="fr-FR"/>
          </a:p>
        </p:txBody>
      </p:sp>
      <p:sp>
        <p:nvSpPr>
          <p:cNvPr id="85" name="Rectangle 84">
            <a:extLst>
              <a:ext uri="{FF2B5EF4-FFF2-40B4-BE49-F238E27FC236}">
                <a16:creationId xmlns:a16="http://schemas.microsoft.com/office/drawing/2014/main" id="{2A2F6CC8-DF66-9B48-A23E-3D1626DE74C5}"/>
              </a:ext>
            </a:extLst>
          </p:cNvPr>
          <p:cNvSpPr/>
          <p:nvPr/>
        </p:nvSpPr>
        <p:spPr>
          <a:xfrm>
            <a:off x="478654" y="2587157"/>
            <a:ext cx="3010318" cy="1031051"/>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(i=4;i&lt;…;i++) {</a:t>
            </a:r>
          </a:p>
          <a:p>
            <a:pPr>
              <a:spcBef>
                <a:spcPts val="200"/>
              </a:spcBef>
            </a:pPr>
            <a:r>
              <a:rPr lang="fr-FR" sz="1400" b="1" dirty="0">
                <a:latin typeface="Courier New" panose="02070309020205020404" pitchFamily="49" charset="0"/>
                <a:cs typeface="Courier New" panose="02070309020205020404" pitchFamily="49" charset="0"/>
              </a:rPr>
              <a:t>  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(Z[i]);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(Z[i]);</a:t>
            </a:r>
          </a:p>
          <a:p>
            <a:pPr>
              <a:spcBef>
                <a:spcPts val="200"/>
              </a:spcBef>
            </a:pPr>
            <a:r>
              <a:rPr lang="fr-FR" sz="1400" b="1" dirty="0">
                <a:latin typeface="Courier New" panose="02070309020205020404" pitchFamily="49" charset="0"/>
                <a:cs typeface="Courier New" panose="02070309020205020404" pitchFamily="49" charset="0"/>
              </a:rPr>
              <a:t>}</a:t>
            </a:r>
          </a:p>
        </p:txBody>
      </p:sp>
      <p:sp>
        <p:nvSpPr>
          <p:cNvPr id="87" name="ZoneTexte 86">
            <a:extLst>
              <a:ext uri="{FF2B5EF4-FFF2-40B4-BE49-F238E27FC236}">
                <a16:creationId xmlns:a16="http://schemas.microsoft.com/office/drawing/2014/main" id="{321121C3-C516-E94A-80F9-386ED87B710F}"/>
              </a:ext>
            </a:extLst>
          </p:cNvPr>
          <p:cNvSpPr txBox="1"/>
          <p:nvPr/>
        </p:nvSpPr>
        <p:spPr>
          <a:xfrm>
            <a:off x="6543068" y="3997533"/>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sp>
        <p:nvSpPr>
          <p:cNvPr id="106" name="ZoneTexte 105">
            <a:extLst>
              <a:ext uri="{FF2B5EF4-FFF2-40B4-BE49-F238E27FC236}">
                <a16:creationId xmlns:a16="http://schemas.microsoft.com/office/drawing/2014/main" id="{FEBACEBC-8508-654F-8E85-45150653BE2D}"/>
              </a:ext>
            </a:extLst>
          </p:cNvPr>
          <p:cNvSpPr txBox="1"/>
          <p:nvPr/>
        </p:nvSpPr>
        <p:spPr>
          <a:xfrm>
            <a:off x="843823" y="3720840"/>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grpSp>
        <p:nvGrpSpPr>
          <p:cNvPr id="14" name="Groupe 13">
            <a:extLst>
              <a:ext uri="{FF2B5EF4-FFF2-40B4-BE49-F238E27FC236}">
                <a16:creationId xmlns:a16="http://schemas.microsoft.com/office/drawing/2014/main" id="{931EFC7C-8AFD-8F3C-9908-55329C051109}"/>
              </a:ext>
            </a:extLst>
          </p:cNvPr>
          <p:cNvGrpSpPr/>
          <p:nvPr/>
        </p:nvGrpSpPr>
        <p:grpSpPr>
          <a:xfrm>
            <a:off x="6175576" y="2237701"/>
            <a:ext cx="2737795" cy="1783330"/>
            <a:chOff x="6175576" y="2237703"/>
            <a:chExt cx="2737795" cy="1469493"/>
          </a:xfrm>
        </p:grpSpPr>
        <p:cxnSp>
          <p:nvCxnSpPr>
            <p:cNvPr id="8" name="Connecteur droit avec flèche 7">
              <a:extLst>
                <a:ext uri="{FF2B5EF4-FFF2-40B4-BE49-F238E27FC236}">
                  <a16:creationId xmlns:a16="http://schemas.microsoft.com/office/drawing/2014/main" id="{693EAEFA-8E98-29ED-037E-16882ADF82D6}"/>
                </a:ext>
              </a:extLst>
            </p:cNvPr>
            <p:cNvCxnSpPr>
              <a:cxnSpLocks/>
            </p:cNvCxnSpPr>
            <p:nvPr/>
          </p:nvCxnSpPr>
          <p:spPr>
            <a:xfrm>
              <a:off x="6175576" y="3412781"/>
              <a:ext cx="247895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9360FDEF-9A56-F26D-0ADF-88D4497FEFEC}"/>
                </a:ext>
              </a:extLst>
            </p:cNvPr>
            <p:cNvSpPr txBox="1"/>
            <p:nvPr/>
          </p:nvSpPr>
          <p:spPr>
            <a:xfrm>
              <a:off x="8658173" y="3181948"/>
              <a:ext cx="255198" cy="400110"/>
            </a:xfrm>
            <a:prstGeom prst="rect">
              <a:avLst/>
            </a:prstGeom>
            <a:noFill/>
          </p:spPr>
          <p:txBody>
            <a:bodyPr wrap="none" rtlCol="0">
              <a:spAutoFit/>
            </a:bodyPr>
            <a:lstStyle/>
            <a:p>
              <a:r>
                <a:rPr lang="en-US" sz="2000" i="1" dirty="0">
                  <a:latin typeface="Times New Roman" panose="02020603050405020304" pitchFamily="18" charset="0"/>
                  <a:cs typeface="Times New Roman" panose="02020603050405020304" pitchFamily="18" charset="0"/>
                </a:rPr>
                <a:t>t</a:t>
              </a:r>
            </a:p>
          </p:txBody>
        </p:sp>
        <p:cxnSp>
          <p:nvCxnSpPr>
            <p:cNvPr id="32" name="Connecteur droit 31">
              <a:extLst>
                <a:ext uri="{FF2B5EF4-FFF2-40B4-BE49-F238E27FC236}">
                  <a16:creationId xmlns:a16="http://schemas.microsoft.com/office/drawing/2014/main" id="{FF6CDB29-E549-F723-0819-3E9F758359E0}"/>
                </a:ext>
              </a:extLst>
            </p:cNvPr>
            <p:cNvCxnSpPr>
              <a:cxnSpLocks/>
            </p:cNvCxnSpPr>
            <p:nvPr/>
          </p:nvCxnSpPr>
          <p:spPr>
            <a:xfrm>
              <a:off x="6228826" y="2237703"/>
              <a:ext cx="0" cy="1442061"/>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8EEF8931-AEF5-E6E8-23D0-C5BA55239670}"/>
                </a:ext>
              </a:extLst>
            </p:cNvPr>
            <p:cNvCxnSpPr>
              <a:cxnSpLocks/>
            </p:cNvCxnSpPr>
            <p:nvPr/>
          </p:nvCxnSpPr>
          <p:spPr>
            <a:xfrm>
              <a:off x="7372825" y="2237703"/>
              <a:ext cx="0" cy="1442061"/>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4AB25777-ED85-67BF-246E-A8DEF83D31A4}"/>
                </a:ext>
              </a:extLst>
            </p:cNvPr>
            <p:cNvCxnSpPr>
              <a:cxnSpLocks/>
            </p:cNvCxnSpPr>
            <p:nvPr/>
          </p:nvCxnSpPr>
          <p:spPr>
            <a:xfrm>
              <a:off x="8516824" y="2265135"/>
              <a:ext cx="0" cy="1442061"/>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11A14E3E-3EB8-D2AD-72E8-D1E9CA068E88}"/>
                </a:ext>
              </a:extLst>
            </p:cNvPr>
            <p:cNvSpPr txBox="1"/>
            <p:nvPr/>
          </p:nvSpPr>
          <p:spPr>
            <a:xfrm>
              <a:off x="6530638" y="3436933"/>
              <a:ext cx="604653" cy="253613"/>
            </a:xfrm>
            <a:prstGeom prst="rect">
              <a:avLst/>
            </a:prstGeom>
            <a:noFill/>
          </p:spPr>
          <p:txBody>
            <a:bodyPr wrap="none" rtlCol="0">
              <a:spAutoFit/>
            </a:bodyPr>
            <a:lstStyle/>
            <a:p>
              <a:r>
                <a:rPr lang="en-US" sz="1400" dirty="0"/>
                <a:t>Tick </a:t>
              </a:r>
              <a:r>
                <a:rPr lang="en-US" sz="1400" i="1" dirty="0"/>
                <a:t>n</a:t>
              </a:r>
            </a:p>
          </p:txBody>
        </p:sp>
        <p:sp>
          <p:nvSpPr>
            <p:cNvPr id="38" name="ZoneTexte 37">
              <a:extLst>
                <a:ext uri="{FF2B5EF4-FFF2-40B4-BE49-F238E27FC236}">
                  <a16:creationId xmlns:a16="http://schemas.microsoft.com/office/drawing/2014/main" id="{A5FB0522-231D-1292-AA56-AC555410EC7C}"/>
                </a:ext>
              </a:extLst>
            </p:cNvPr>
            <p:cNvSpPr txBox="1"/>
            <p:nvPr/>
          </p:nvSpPr>
          <p:spPr>
            <a:xfrm>
              <a:off x="7605572" y="3436933"/>
              <a:ext cx="785793" cy="253613"/>
            </a:xfrm>
            <a:prstGeom prst="rect">
              <a:avLst/>
            </a:prstGeom>
            <a:noFill/>
          </p:spPr>
          <p:txBody>
            <a:bodyPr wrap="none" rtlCol="0">
              <a:spAutoFit/>
            </a:bodyPr>
            <a:lstStyle/>
            <a:p>
              <a:r>
                <a:rPr lang="en-US" sz="1400" dirty="0"/>
                <a:t>Tick </a:t>
              </a:r>
              <a:r>
                <a:rPr lang="en-US" sz="1400" i="1" dirty="0"/>
                <a:t>n+1</a:t>
              </a:r>
            </a:p>
          </p:txBody>
        </p:sp>
      </p:grpSp>
      <p:sp>
        <p:nvSpPr>
          <p:cNvPr id="49" name="Rectangle 48">
            <a:extLst>
              <a:ext uri="{FF2B5EF4-FFF2-40B4-BE49-F238E27FC236}">
                <a16:creationId xmlns:a16="http://schemas.microsoft.com/office/drawing/2014/main" id="{345DABA1-C8EB-BC49-9D3E-A2877F66B373}"/>
              </a:ext>
            </a:extLst>
          </p:cNvPr>
          <p:cNvSpPr/>
          <p:nvPr/>
        </p:nvSpPr>
        <p:spPr>
          <a:xfrm>
            <a:off x="6307627" y="2123290"/>
            <a:ext cx="2127106" cy="307777"/>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(Z[i]); </a:t>
            </a:r>
          </a:p>
        </p:txBody>
      </p:sp>
      <p:sp>
        <p:nvSpPr>
          <p:cNvPr id="50" name="Rectangle 49">
            <a:extLst>
              <a:ext uri="{FF2B5EF4-FFF2-40B4-BE49-F238E27FC236}">
                <a16:creationId xmlns:a16="http://schemas.microsoft.com/office/drawing/2014/main" id="{62D8E2A4-3E30-424E-8630-DE5D36C4EF4D}"/>
              </a:ext>
            </a:extLst>
          </p:cNvPr>
          <p:cNvSpPr/>
          <p:nvPr/>
        </p:nvSpPr>
        <p:spPr>
          <a:xfrm>
            <a:off x="6336358" y="2816830"/>
            <a:ext cx="2069644" cy="307777"/>
          </a:xfrm>
          <a:prstGeom prst="rect">
            <a:avLst/>
          </a:prstGeom>
          <a:solidFill>
            <a:schemeClr val="bg1"/>
          </a:solidFill>
        </p:spPr>
        <p:txBody>
          <a:bodyPr wrap="square">
            <a:spAutoFit/>
          </a:bodyPr>
          <a:lstStyle/>
          <a:p>
            <a:pPr algn="ct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(Z[i]);</a:t>
            </a:r>
          </a:p>
        </p:txBody>
      </p:sp>
      <p:grpSp>
        <p:nvGrpSpPr>
          <p:cNvPr id="4" name="Groupe 3">
            <a:extLst>
              <a:ext uri="{FF2B5EF4-FFF2-40B4-BE49-F238E27FC236}">
                <a16:creationId xmlns:a16="http://schemas.microsoft.com/office/drawing/2014/main" id="{B5CED6C6-BBA8-02F7-9E57-2D0D36FD2314}"/>
              </a:ext>
            </a:extLst>
          </p:cNvPr>
          <p:cNvGrpSpPr/>
          <p:nvPr/>
        </p:nvGrpSpPr>
        <p:grpSpPr>
          <a:xfrm>
            <a:off x="2829175" y="2123290"/>
            <a:ext cx="2821540" cy="2744663"/>
            <a:chOff x="2829175" y="2123290"/>
            <a:chExt cx="2821540" cy="2744663"/>
          </a:xfrm>
        </p:grpSpPr>
        <p:cxnSp>
          <p:nvCxnSpPr>
            <p:cNvPr id="82" name="Connecteur droit 81">
              <a:extLst>
                <a:ext uri="{FF2B5EF4-FFF2-40B4-BE49-F238E27FC236}">
                  <a16:creationId xmlns:a16="http://schemas.microsoft.com/office/drawing/2014/main" id="{A56C09EA-406B-AF47-AD4E-E13D41DC1E67}"/>
                </a:ext>
              </a:extLst>
            </p:cNvPr>
            <p:cNvCxnSpPr>
              <a:cxnSpLocks/>
            </p:cNvCxnSpPr>
            <p:nvPr/>
          </p:nvCxnSpPr>
          <p:spPr>
            <a:xfrm>
              <a:off x="3320291" y="4234696"/>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26FAD4BA-D484-4D41-8F33-6D489F40C82E}"/>
                </a:ext>
              </a:extLst>
            </p:cNvPr>
            <p:cNvCxnSpPr>
              <a:cxnSpLocks/>
            </p:cNvCxnSpPr>
            <p:nvPr/>
          </p:nvCxnSpPr>
          <p:spPr>
            <a:xfrm>
              <a:off x="3345525" y="2360837"/>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88" name="Rectangle : coins arrondis 87">
              <a:extLst>
                <a:ext uri="{FF2B5EF4-FFF2-40B4-BE49-F238E27FC236}">
                  <a16:creationId xmlns:a16="http://schemas.microsoft.com/office/drawing/2014/main" id="{88352C38-50CE-9F4E-A9FD-E6A0D2525409}"/>
                </a:ext>
              </a:extLst>
            </p:cNvPr>
            <p:cNvSpPr/>
            <p:nvPr/>
          </p:nvSpPr>
          <p:spPr>
            <a:xfrm>
              <a:off x="3718975" y="2360925"/>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89" name="Rectangle : coins arrondis 88">
              <a:extLst>
                <a:ext uri="{FF2B5EF4-FFF2-40B4-BE49-F238E27FC236}">
                  <a16:creationId xmlns:a16="http://schemas.microsoft.com/office/drawing/2014/main" id="{6917E20A-FBE1-DE4B-ADEE-71253CF2EB3D}"/>
                </a:ext>
              </a:extLst>
            </p:cNvPr>
            <p:cNvSpPr/>
            <p:nvPr/>
          </p:nvSpPr>
          <p:spPr>
            <a:xfrm>
              <a:off x="4712947" y="2361252"/>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91" name="Connecteur en angle 44">
              <a:extLst>
                <a:ext uri="{FF2B5EF4-FFF2-40B4-BE49-F238E27FC236}">
                  <a16:creationId xmlns:a16="http://schemas.microsoft.com/office/drawing/2014/main" id="{B657E177-DBA3-494F-A4FD-70A9BB452C47}"/>
                </a:ext>
              </a:extLst>
            </p:cNvPr>
            <p:cNvCxnSpPr>
              <a:cxnSpLocks/>
              <a:stCxn id="88" idx="2"/>
              <a:endCxn id="96" idx="0"/>
            </p:cNvCxnSpPr>
            <p:nvPr/>
          </p:nvCxnSpPr>
          <p:spPr>
            <a:xfrm flipH="1" flipV="1">
              <a:off x="4017490" y="4037264"/>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95" name="Groupe 94">
              <a:extLst>
                <a:ext uri="{FF2B5EF4-FFF2-40B4-BE49-F238E27FC236}">
                  <a16:creationId xmlns:a16="http://schemas.microsoft.com/office/drawing/2014/main" id="{2880BC78-429B-B545-A22F-35B41F485C33}"/>
                </a:ext>
              </a:extLst>
            </p:cNvPr>
            <p:cNvGrpSpPr/>
            <p:nvPr/>
          </p:nvGrpSpPr>
          <p:grpSpPr>
            <a:xfrm>
              <a:off x="3715388" y="4037264"/>
              <a:ext cx="601285" cy="175486"/>
              <a:chOff x="5798276" y="5922853"/>
              <a:chExt cx="687977" cy="163349"/>
            </a:xfrm>
          </p:grpSpPr>
          <p:sp>
            <p:nvSpPr>
              <p:cNvPr id="96" name="Rectangle : coins arrondis 95">
                <a:extLst>
                  <a:ext uri="{FF2B5EF4-FFF2-40B4-BE49-F238E27FC236}">
                    <a16:creationId xmlns:a16="http://schemas.microsoft.com/office/drawing/2014/main" id="{1EA65E8D-A530-BE47-A10E-62A25B3F57E2}"/>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97" name="Triangle 96">
                <a:extLst>
                  <a:ext uri="{FF2B5EF4-FFF2-40B4-BE49-F238E27FC236}">
                    <a16:creationId xmlns:a16="http://schemas.microsoft.com/office/drawing/2014/main" id="{3B1FA6AB-A4F0-4741-A971-F4AA6750927E}"/>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cxnSp>
          <p:nvCxnSpPr>
            <p:cNvPr id="101" name="Connecteur en angle 100">
              <a:extLst>
                <a:ext uri="{FF2B5EF4-FFF2-40B4-BE49-F238E27FC236}">
                  <a16:creationId xmlns:a16="http://schemas.microsoft.com/office/drawing/2014/main" id="{AB214C1D-165B-E845-AC84-A06F58E05103}"/>
                </a:ext>
              </a:extLst>
            </p:cNvPr>
            <p:cNvCxnSpPr>
              <a:cxnSpLocks/>
              <a:endCxn id="89" idx="0"/>
            </p:cNvCxnSpPr>
            <p:nvPr/>
          </p:nvCxnSpPr>
          <p:spPr>
            <a:xfrm>
              <a:off x="5012033" y="2123290"/>
              <a:ext cx="0" cy="237962"/>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98" name="Groupe 97">
              <a:extLst>
                <a:ext uri="{FF2B5EF4-FFF2-40B4-BE49-F238E27FC236}">
                  <a16:creationId xmlns:a16="http://schemas.microsoft.com/office/drawing/2014/main" id="{79E721E8-0F91-2244-8406-F60EA28F27DC}"/>
                </a:ext>
              </a:extLst>
            </p:cNvPr>
            <p:cNvGrpSpPr/>
            <p:nvPr/>
          </p:nvGrpSpPr>
          <p:grpSpPr>
            <a:xfrm>
              <a:off x="4703480" y="2812949"/>
              <a:ext cx="598364" cy="175482"/>
              <a:chOff x="5780817" y="5167205"/>
              <a:chExt cx="684635" cy="163349"/>
            </a:xfrm>
          </p:grpSpPr>
          <p:sp>
            <p:nvSpPr>
              <p:cNvPr id="99" name="Rectangle : coins arrondis 98">
                <a:extLst>
                  <a:ext uri="{FF2B5EF4-FFF2-40B4-BE49-F238E27FC236}">
                    <a16:creationId xmlns:a16="http://schemas.microsoft.com/office/drawing/2014/main" id="{AB4F8B9F-78F6-CD4D-9DCE-247BAFB521B3}"/>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100" name="Triangle 99">
                <a:extLst>
                  <a:ext uri="{FF2B5EF4-FFF2-40B4-BE49-F238E27FC236}">
                    <a16:creationId xmlns:a16="http://schemas.microsoft.com/office/drawing/2014/main" id="{A7EE2D31-2E35-8149-A769-AAE756CF6E9B}"/>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53" name="Triangle 52">
                <a:extLst>
                  <a:ext uri="{FF2B5EF4-FFF2-40B4-BE49-F238E27FC236}">
                    <a16:creationId xmlns:a16="http://schemas.microsoft.com/office/drawing/2014/main" id="{42E66870-E8D2-A844-90E3-F6CFC8B58259}"/>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105" name="ZoneTexte 104">
              <a:extLst>
                <a:ext uri="{FF2B5EF4-FFF2-40B4-BE49-F238E27FC236}">
                  <a16:creationId xmlns:a16="http://schemas.microsoft.com/office/drawing/2014/main" id="{BFECF143-E777-5243-917A-C380FC0DF55E}"/>
                </a:ext>
              </a:extLst>
            </p:cNvPr>
            <p:cNvSpPr txBox="1"/>
            <p:nvPr/>
          </p:nvSpPr>
          <p:spPr>
            <a:xfrm>
              <a:off x="4111529" y="4529399"/>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cxnSp>
          <p:nvCxnSpPr>
            <p:cNvPr id="5" name="Connecteur droit avec flèche 4">
              <a:extLst>
                <a:ext uri="{FF2B5EF4-FFF2-40B4-BE49-F238E27FC236}">
                  <a16:creationId xmlns:a16="http://schemas.microsoft.com/office/drawing/2014/main" id="{8C62DA1A-DCFC-8D4E-97EE-804E8B976086}"/>
                </a:ext>
              </a:extLst>
            </p:cNvPr>
            <p:cNvCxnSpPr/>
            <p:nvPr/>
          </p:nvCxnSpPr>
          <p:spPr>
            <a:xfrm>
              <a:off x="3424710" y="2406980"/>
              <a:ext cx="0" cy="18057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BD9FA8B7-B559-A346-9B1E-7FFC66ECDD12}"/>
                </a:ext>
              </a:extLst>
            </p:cNvPr>
            <p:cNvSpPr txBox="1"/>
            <p:nvPr/>
          </p:nvSpPr>
          <p:spPr>
            <a:xfrm>
              <a:off x="2829175" y="3056004"/>
              <a:ext cx="568361" cy="461665"/>
            </a:xfrm>
            <a:prstGeom prst="rect">
              <a:avLst/>
            </a:prstGeom>
            <a:noFill/>
          </p:spPr>
          <p:txBody>
            <a:bodyPr wrap="none" rtlCol="0">
              <a:spAutoFit/>
            </a:bodyPr>
            <a:lstStyle/>
            <a:p>
              <a:r>
                <a:rPr lang="fr-FR" i="1" dirty="0" err="1">
                  <a:latin typeface="Times New Roman" panose="02020603050405020304" pitchFamily="18" charset="0"/>
                  <a:cs typeface="Times New Roman" panose="02020603050405020304" pitchFamily="18" charset="0"/>
                </a:rPr>
                <a:t>T</a:t>
              </a:r>
              <a:r>
                <a:rPr lang="fr-FR" i="1" baseline="-25000" dirty="0" err="1">
                  <a:latin typeface="Times New Roman" panose="02020603050405020304" pitchFamily="18" charset="0"/>
                  <a:cs typeface="Times New Roman" panose="02020603050405020304" pitchFamily="18" charset="0"/>
                </a:rPr>
                <a:t>clk</a:t>
              </a:r>
              <a:endParaRPr lang="fr-FR" i="1" baseline="-25000" dirty="0">
                <a:latin typeface="Times New Roman" panose="02020603050405020304" pitchFamily="18" charset="0"/>
                <a:cs typeface="Times New Roman" panose="02020603050405020304" pitchFamily="18" charset="0"/>
              </a:endParaRPr>
            </a:p>
          </p:txBody>
        </p:sp>
        <p:cxnSp>
          <p:nvCxnSpPr>
            <p:cNvPr id="64" name="Connecteur en angle 100">
              <a:extLst>
                <a:ext uri="{FF2B5EF4-FFF2-40B4-BE49-F238E27FC236}">
                  <a16:creationId xmlns:a16="http://schemas.microsoft.com/office/drawing/2014/main" id="{12355376-100A-AA7D-D7EF-04B9452DA50B}"/>
                </a:ext>
              </a:extLst>
            </p:cNvPr>
            <p:cNvCxnSpPr>
              <a:cxnSpLocks/>
              <a:stCxn id="99" idx="2"/>
            </p:cNvCxnSpPr>
            <p:nvPr/>
          </p:nvCxnSpPr>
          <p:spPr>
            <a:xfrm>
              <a:off x="5002662" y="2988431"/>
              <a:ext cx="0" cy="1460279"/>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5" name="Connecteur en angle 100">
              <a:extLst>
                <a:ext uri="{FF2B5EF4-FFF2-40B4-BE49-F238E27FC236}">
                  <a16:creationId xmlns:a16="http://schemas.microsoft.com/office/drawing/2014/main" id="{F4422234-2B26-2CC7-2010-2E11B5F218EB}"/>
                </a:ext>
              </a:extLst>
            </p:cNvPr>
            <p:cNvCxnSpPr>
              <a:cxnSpLocks/>
            </p:cNvCxnSpPr>
            <p:nvPr/>
          </p:nvCxnSpPr>
          <p:spPr>
            <a:xfrm>
              <a:off x="4013708" y="2123290"/>
              <a:ext cx="0" cy="237962"/>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6" name="Connecteur en angle 100">
              <a:extLst>
                <a:ext uri="{FF2B5EF4-FFF2-40B4-BE49-F238E27FC236}">
                  <a16:creationId xmlns:a16="http://schemas.microsoft.com/office/drawing/2014/main" id="{C4E2BD55-B9A6-6E96-A248-D5909C92B7A8}"/>
                </a:ext>
              </a:extLst>
            </p:cNvPr>
            <p:cNvCxnSpPr>
              <a:cxnSpLocks/>
            </p:cNvCxnSpPr>
            <p:nvPr/>
          </p:nvCxnSpPr>
          <p:spPr>
            <a:xfrm>
              <a:off x="4015003" y="4212750"/>
              <a:ext cx="0" cy="235960"/>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sp>
        <p:nvSpPr>
          <p:cNvPr id="9" name="Rectangle 8">
            <a:extLst>
              <a:ext uri="{FF2B5EF4-FFF2-40B4-BE49-F238E27FC236}">
                <a16:creationId xmlns:a16="http://schemas.microsoft.com/office/drawing/2014/main" id="{38467CE6-42A6-2438-8C2C-0DEC5F14B1F2}"/>
              </a:ext>
            </a:extLst>
          </p:cNvPr>
          <p:cNvSpPr/>
          <p:nvPr/>
        </p:nvSpPr>
        <p:spPr>
          <a:xfrm>
            <a:off x="694594" y="5997317"/>
            <a:ext cx="2541530" cy="369332"/>
          </a:xfrm>
          <a:prstGeom prst="rect">
            <a:avLst/>
          </a:prstGeom>
        </p:spPr>
        <p:txBody>
          <a:bodyPr wrap="none">
            <a:spAutoFit/>
          </a:bodyPr>
          <a:lstStyle/>
          <a:p>
            <a:r>
              <a:rPr lang="en-US" sz="1800" dirty="0"/>
              <a:t>*CPI = Clock Per Iteration</a:t>
            </a:r>
          </a:p>
        </p:txBody>
      </p:sp>
    </p:spTree>
    <p:extLst>
      <p:ext uri="{BB962C8B-B14F-4D97-AF65-F5344CB8AC3E}">
        <p14:creationId xmlns:p14="http://schemas.microsoft.com/office/powerpoint/2010/main" val="4261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7" grpId="0"/>
      <p:bldP spid="49" grpId="0" animBg="1"/>
      <p:bldP spid="50"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43C95-B40C-024F-9CBD-3032149E6728}"/>
              </a:ext>
            </a:extLst>
          </p:cNvPr>
          <p:cNvSpPr>
            <a:spLocks noGrp="1"/>
          </p:cNvSpPr>
          <p:nvPr>
            <p:ph type="title"/>
          </p:nvPr>
        </p:nvSpPr>
        <p:spPr/>
        <p:txBody>
          <a:bodyPr/>
          <a:lstStyle/>
          <a:p>
            <a:r>
              <a:rPr lang="fr-FR" dirty="0"/>
              <a:t>Multi cycle </a:t>
            </a:r>
            <a:r>
              <a:rPr lang="fr-FR" dirty="0" err="1"/>
              <a:t>loop</a:t>
            </a:r>
            <a:r>
              <a:rPr lang="fr-FR" dirty="0"/>
              <a:t> </a:t>
            </a:r>
            <a:r>
              <a:rPr lang="fr-FR" dirty="0" err="1"/>
              <a:t>scheduling</a:t>
            </a:r>
            <a:r>
              <a:rPr lang="fr-FR" dirty="0"/>
              <a:t> in HLS</a:t>
            </a:r>
          </a:p>
        </p:txBody>
      </p:sp>
      <p:sp>
        <p:nvSpPr>
          <p:cNvPr id="3" name="Espace réservé du contenu 2">
            <a:extLst>
              <a:ext uri="{FF2B5EF4-FFF2-40B4-BE49-F238E27FC236}">
                <a16:creationId xmlns:a16="http://schemas.microsoft.com/office/drawing/2014/main" id="{CE179B50-2F67-AC47-9375-EAB8AEFA66C3}"/>
              </a:ext>
            </a:extLst>
          </p:cNvPr>
          <p:cNvSpPr>
            <a:spLocks noGrp="1"/>
          </p:cNvSpPr>
          <p:nvPr>
            <p:ph idx="1"/>
          </p:nvPr>
        </p:nvSpPr>
        <p:spPr>
          <a:xfrm>
            <a:off x="457200" y="1397726"/>
            <a:ext cx="8229600" cy="4958624"/>
          </a:xfrm>
        </p:spPr>
        <p:txBody>
          <a:bodyPr/>
          <a:lstStyle/>
          <a:p>
            <a:r>
              <a:rPr lang="en-US" dirty="0"/>
              <a:t>Schedule one iteration over multiple clock cycles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r>
              <a:rPr lang="en-US" dirty="0"/>
              <a:t>Results in </a:t>
            </a:r>
            <a:r>
              <a:rPr lang="en-US" dirty="0">
                <a:solidFill>
                  <a:srgbClr val="008F00"/>
                </a:solidFill>
              </a:rPr>
              <a:t>high clock speed</a:t>
            </a:r>
            <a:r>
              <a:rPr lang="en-US" dirty="0"/>
              <a:t>, </a:t>
            </a:r>
            <a:r>
              <a:rPr lang="en-US" dirty="0">
                <a:solidFill>
                  <a:srgbClr val="FF0000"/>
                </a:solidFill>
              </a:rPr>
              <a:t>high CPI</a:t>
            </a:r>
          </a:p>
          <a:p>
            <a:pPr lvl="1"/>
            <a:endParaRPr lang="en-US" dirty="0"/>
          </a:p>
        </p:txBody>
      </p:sp>
      <p:sp>
        <p:nvSpPr>
          <p:cNvPr id="6" name="Espace réservé du numéro de diapositive 5">
            <a:extLst>
              <a:ext uri="{FF2B5EF4-FFF2-40B4-BE49-F238E27FC236}">
                <a16:creationId xmlns:a16="http://schemas.microsoft.com/office/drawing/2014/main" id="{F6B31E34-AC9B-544F-959D-E389F2856392}"/>
              </a:ext>
            </a:extLst>
          </p:cNvPr>
          <p:cNvSpPr>
            <a:spLocks noGrp="1"/>
          </p:cNvSpPr>
          <p:nvPr>
            <p:ph type="sldNum" sz="quarter" idx="12"/>
          </p:nvPr>
        </p:nvSpPr>
        <p:spPr/>
        <p:txBody>
          <a:bodyPr/>
          <a:lstStyle/>
          <a:p>
            <a:pPr>
              <a:defRPr/>
            </a:pPr>
            <a:fld id="{DBD9ECEC-04D6-3843-88DC-A7C45AC16B9C}" type="slidenum">
              <a:rPr lang="fr-FR" altLang="fr-FR" smtClean="0"/>
              <a:pPr>
                <a:defRPr/>
              </a:pPr>
              <a:t>8</a:t>
            </a:fld>
            <a:endParaRPr lang="fr-FR" altLang="fr-FR"/>
          </a:p>
        </p:txBody>
      </p:sp>
      <p:sp>
        <p:nvSpPr>
          <p:cNvPr id="106" name="ZoneTexte 105">
            <a:extLst>
              <a:ext uri="{FF2B5EF4-FFF2-40B4-BE49-F238E27FC236}">
                <a16:creationId xmlns:a16="http://schemas.microsoft.com/office/drawing/2014/main" id="{FEBACEBC-8508-654F-8E85-45150653BE2D}"/>
              </a:ext>
            </a:extLst>
          </p:cNvPr>
          <p:cNvSpPr txBox="1"/>
          <p:nvPr/>
        </p:nvSpPr>
        <p:spPr>
          <a:xfrm>
            <a:off x="843823" y="3720840"/>
            <a:ext cx="118654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loop kernel</a:t>
            </a:r>
          </a:p>
        </p:txBody>
      </p:sp>
      <p:graphicFrame>
        <p:nvGraphicFramePr>
          <p:cNvPr id="31" name="Tableau 30">
            <a:extLst>
              <a:ext uri="{FF2B5EF4-FFF2-40B4-BE49-F238E27FC236}">
                <a16:creationId xmlns:a16="http://schemas.microsoft.com/office/drawing/2014/main" id="{01BCC7EC-7944-CE51-001A-47319F5C510C}"/>
              </a:ext>
            </a:extLst>
          </p:cNvPr>
          <p:cNvGraphicFramePr>
            <a:graphicFrameLocks noGrp="1"/>
          </p:cNvGraphicFramePr>
          <p:nvPr>
            <p:extLst>
              <p:ext uri="{D42A27DB-BD31-4B8C-83A1-F6EECF244321}">
                <p14:modId xmlns:p14="http://schemas.microsoft.com/office/powerpoint/2010/main" val="2199421512"/>
              </p:ext>
            </p:extLst>
          </p:nvPr>
        </p:nvGraphicFramePr>
        <p:xfrm>
          <a:off x="6163264" y="2606951"/>
          <a:ext cx="2287998" cy="1709156"/>
        </p:xfrm>
        <a:graphic>
          <a:graphicData uri="http://schemas.openxmlformats.org/drawingml/2006/table">
            <a:tbl>
              <a:tblPr firstRow="1" bandRow="1">
                <a:tableStyleId>{5C22544A-7EE6-4342-B048-85BDC9FD1C3A}</a:tableStyleId>
              </a:tblPr>
              <a:tblGrid>
                <a:gridCol w="381333">
                  <a:extLst>
                    <a:ext uri="{9D8B030D-6E8A-4147-A177-3AD203B41FA5}">
                      <a16:colId xmlns:a16="http://schemas.microsoft.com/office/drawing/2014/main" val="1864399328"/>
                    </a:ext>
                  </a:extLst>
                </a:gridCol>
                <a:gridCol w="381333">
                  <a:extLst>
                    <a:ext uri="{9D8B030D-6E8A-4147-A177-3AD203B41FA5}">
                      <a16:colId xmlns:a16="http://schemas.microsoft.com/office/drawing/2014/main" val="2135992944"/>
                    </a:ext>
                  </a:extLst>
                </a:gridCol>
                <a:gridCol w="381333">
                  <a:extLst>
                    <a:ext uri="{9D8B030D-6E8A-4147-A177-3AD203B41FA5}">
                      <a16:colId xmlns:a16="http://schemas.microsoft.com/office/drawing/2014/main" val="3885079847"/>
                    </a:ext>
                  </a:extLst>
                </a:gridCol>
                <a:gridCol w="381333">
                  <a:extLst>
                    <a:ext uri="{9D8B030D-6E8A-4147-A177-3AD203B41FA5}">
                      <a16:colId xmlns:a16="http://schemas.microsoft.com/office/drawing/2014/main" val="3575272809"/>
                    </a:ext>
                  </a:extLst>
                </a:gridCol>
                <a:gridCol w="381333">
                  <a:extLst>
                    <a:ext uri="{9D8B030D-6E8A-4147-A177-3AD203B41FA5}">
                      <a16:colId xmlns:a16="http://schemas.microsoft.com/office/drawing/2014/main" val="595948643"/>
                    </a:ext>
                  </a:extLst>
                </a:gridCol>
                <a:gridCol w="381333">
                  <a:extLst>
                    <a:ext uri="{9D8B030D-6E8A-4147-A177-3AD203B41FA5}">
                      <a16:colId xmlns:a16="http://schemas.microsoft.com/office/drawing/2014/main" val="828469211"/>
                    </a:ext>
                  </a:extLst>
                </a:gridCol>
              </a:tblGrid>
              <a:tr h="310289">
                <a:tc>
                  <a:txBody>
                    <a:bodyPr/>
                    <a:lstStyle/>
                    <a:p>
                      <a:pPr algn="ctr"/>
                      <a:r>
                        <a:rPr lang="fr-FR" sz="1200" b="1" dirty="0">
                          <a:solidFill>
                            <a:sysClr val="windowText" lastClr="000000"/>
                          </a:solidFill>
                        </a:rPr>
                        <a:t>F</a:t>
                      </a: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F</a:t>
                      </a:r>
                      <a:r>
                        <a:rPr lang="fr-FR" sz="1200" b="1" baseline="-25000" dirty="0">
                          <a:solidFill>
                            <a:sysClr val="windowText" lastClr="000000"/>
                          </a:solidFill>
                        </a:rPr>
                        <a:t>2</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7931467"/>
                  </a:ext>
                </a:extLst>
              </a:tr>
              <a:tr h="468000">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6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600" b="1" baseline="-25000" dirty="0">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600" b="1" baseline="-25000" dirty="0">
                        <a:solidFill>
                          <a:schemeClr val="bg1">
                            <a:lumMod val="65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830472"/>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07825"/>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94746"/>
                  </a:ext>
                </a:extLst>
              </a:tr>
              <a:tr h="31028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1</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baseline="-25000" dirty="0">
                        <a:solidFill>
                          <a:sysClr val="windowText" lastClr="000000"/>
                        </a:solidFill>
                      </a:endParaRP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ysClr val="windowText" lastClr="000000"/>
                          </a:solidFill>
                        </a:rPr>
                        <a:t>S</a:t>
                      </a:r>
                      <a:r>
                        <a:rPr lang="fr-FR" sz="1200" b="1" baseline="-25000" dirty="0">
                          <a:solidFill>
                            <a:sysClr val="windowText" lastClr="000000"/>
                          </a:solidFill>
                        </a:rPr>
                        <a:t>4</a:t>
                      </a:r>
                    </a:p>
                  </a:txBody>
                  <a:tcPr marL="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2053938"/>
                  </a:ext>
                </a:extLst>
              </a:tr>
            </a:tbl>
          </a:graphicData>
        </a:graphic>
      </p:graphicFrame>
      <p:sp>
        <p:nvSpPr>
          <p:cNvPr id="32" name="ZoneTexte 31">
            <a:extLst>
              <a:ext uri="{FF2B5EF4-FFF2-40B4-BE49-F238E27FC236}">
                <a16:creationId xmlns:a16="http://schemas.microsoft.com/office/drawing/2014/main" id="{F4E7F6DC-1FEB-AEB6-57A9-1F6270FE025C}"/>
              </a:ext>
            </a:extLst>
          </p:cNvPr>
          <p:cNvSpPr txBox="1"/>
          <p:nvPr/>
        </p:nvSpPr>
        <p:spPr>
          <a:xfrm>
            <a:off x="6541268" y="4997776"/>
            <a:ext cx="1656223"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Execution trace </a:t>
            </a:r>
          </a:p>
        </p:txBody>
      </p:sp>
      <p:cxnSp>
        <p:nvCxnSpPr>
          <p:cNvPr id="50" name="Connecteur droit avec flèche 49">
            <a:extLst>
              <a:ext uri="{FF2B5EF4-FFF2-40B4-BE49-F238E27FC236}">
                <a16:creationId xmlns:a16="http://schemas.microsoft.com/office/drawing/2014/main" id="{2C9E1E0D-7C21-B647-E553-D0DCFBBC0A02}"/>
              </a:ext>
            </a:extLst>
          </p:cNvPr>
          <p:cNvCxnSpPr>
            <a:cxnSpLocks/>
          </p:cNvCxnSpPr>
          <p:nvPr/>
        </p:nvCxnSpPr>
        <p:spPr>
          <a:xfrm>
            <a:off x="6109795" y="4477592"/>
            <a:ext cx="247895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51" name="ZoneTexte 50">
            <a:extLst>
              <a:ext uri="{FF2B5EF4-FFF2-40B4-BE49-F238E27FC236}">
                <a16:creationId xmlns:a16="http://schemas.microsoft.com/office/drawing/2014/main" id="{92CBB60E-4503-A9DA-FD27-3799EA57B9D0}"/>
              </a:ext>
            </a:extLst>
          </p:cNvPr>
          <p:cNvSpPr txBox="1"/>
          <p:nvPr/>
        </p:nvSpPr>
        <p:spPr>
          <a:xfrm>
            <a:off x="8592392" y="4146838"/>
            <a:ext cx="255198" cy="573307"/>
          </a:xfrm>
          <a:prstGeom prst="rect">
            <a:avLst/>
          </a:prstGeom>
          <a:noFill/>
        </p:spPr>
        <p:txBody>
          <a:bodyPr wrap="none" rtlCol="0">
            <a:spAutoFit/>
          </a:bodyPr>
          <a:lstStyle/>
          <a:p>
            <a:r>
              <a:rPr lang="en-US" sz="2000" i="1" dirty="0">
                <a:latin typeface="Times New Roman" panose="02020603050405020304" pitchFamily="18" charset="0"/>
                <a:cs typeface="Times New Roman" panose="02020603050405020304" pitchFamily="18" charset="0"/>
              </a:rPr>
              <a:t>t</a:t>
            </a:r>
          </a:p>
        </p:txBody>
      </p:sp>
      <p:cxnSp>
        <p:nvCxnSpPr>
          <p:cNvPr id="53" name="Connecteur droit 52">
            <a:extLst>
              <a:ext uri="{FF2B5EF4-FFF2-40B4-BE49-F238E27FC236}">
                <a16:creationId xmlns:a16="http://schemas.microsoft.com/office/drawing/2014/main" id="{1F51CC50-FA36-41AA-4E70-FD30E5CDED73}"/>
              </a:ext>
            </a:extLst>
          </p:cNvPr>
          <p:cNvCxnSpPr>
            <a:cxnSpLocks/>
          </p:cNvCxnSpPr>
          <p:nvPr/>
        </p:nvCxnSpPr>
        <p:spPr>
          <a:xfrm>
            <a:off x="5896827" y="2638404"/>
            <a:ext cx="0" cy="206629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4" name="Connecteur droit 63">
            <a:extLst>
              <a:ext uri="{FF2B5EF4-FFF2-40B4-BE49-F238E27FC236}">
                <a16:creationId xmlns:a16="http://schemas.microsoft.com/office/drawing/2014/main" id="{13A6AC6F-E3F8-12C8-699E-00E90B865ECA}"/>
              </a:ext>
            </a:extLst>
          </p:cNvPr>
          <p:cNvCxnSpPr>
            <a:cxnSpLocks/>
          </p:cNvCxnSpPr>
          <p:nvPr/>
        </p:nvCxnSpPr>
        <p:spPr>
          <a:xfrm>
            <a:off x="7307044" y="2638404"/>
            <a:ext cx="0" cy="206629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5" name="Connecteur droit 64">
            <a:extLst>
              <a:ext uri="{FF2B5EF4-FFF2-40B4-BE49-F238E27FC236}">
                <a16:creationId xmlns:a16="http://schemas.microsoft.com/office/drawing/2014/main" id="{B5351375-B71E-19DB-EED4-9D18DA8D56F4}"/>
              </a:ext>
            </a:extLst>
          </p:cNvPr>
          <p:cNvCxnSpPr>
            <a:cxnSpLocks/>
          </p:cNvCxnSpPr>
          <p:nvPr/>
        </p:nvCxnSpPr>
        <p:spPr>
          <a:xfrm>
            <a:off x="8451043" y="2677713"/>
            <a:ext cx="0" cy="206629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6" name="ZoneTexte 65">
            <a:extLst>
              <a:ext uri="{FF2B5EF4-FFF2-40B4-BE49-F238E27FC236}">
                <a16:creationId xmlns:a16="http://schemas.microsoft.com/office/drawing/2014/main" id="{0E4E3515-6C93-9F69-5F65-CD4E196D311B}"/>
              </a:ext>
            </a:extLst>
          </p:cNvPr>
          <p:cNvSpPr txBox="1"/>
          <p:nvPr/>
        </p:nvSpPr>
        <p:spPr>
          <a:xfrm>
            <a:off x="6136598" y="4477055"/>
            <a:ext cx="444138" cy="461665"/>
          </a:xfrm>
          <a:prstGeom prst="rect">
            <a:avLst/>
          </a:prstGeom>
          <a:noFill/>
        </p:spPr>
        <p:txBody>
          <a:bodyPr wrap="square" rtlCol="0">
            <a:spAutoFit/>
          </a:bodyPr>
          <a:lstStyle/>
          <a:p>
            <a:pPr algn="ctr"/>
            <a:r>
              <a:rPr lang="en-US" sz="1200" dirty="0"/>
              <a:t>Tick </a:t>
            </a:r>
            <a:r>
              <a:rPr lang="en-US" sz="1200" i="1" dirty="0"/>
              <a:t>n</a:t>
            </a:r>
          </a:p>
        </p:txBody>
      </p:sp>
      <p:sp>
        <p:nvSpPr>
          <p:cNvPr id="67" name="ZoneTexte 66">
            <a:extLst>
              <a:ext uri="{FF2B5EF4-FFF2-40B4-BE49-F238E27FC236}">
                <a16:creationId xmlns:a16="http://schemas.microsoft.com/office/drawing/2014/main" id="{8E25DB80-AA2D-AECD-C963-814AF8C3EDC4}"/>
              </a:ext>
            </a:extLst>
          </p:cNvPr>
          <p:cNvSpPr txBox="1"/>
          <p:nvPr/>
        </p:nvSpPr>
        <p:spPr>
          <a:xfrm>
            <a:off x="6512952" y="4482349"/>
            <a:ext cx="447580" cy="461665"/>
          </a:xfrm>
          <a:prstGeom prst="rect">
            <a:avLst/>
          </a:prstGeom>
          <a:noFill/>
        </p:spPr>
        <p:txBody>
          <a:bodyPr wrap="square" rtlCol="0">
            <a:spAutoFit/>
          </a:bodyPr>
          <a:lstStyle/>
          <a:p>
            <a:pPr algn="ctr"/>
            <a:r>
              <a:rPr lang="en-US" sz="1200" dirty="0"/>
              <a:t>Tick </a:t>
            </a:r>
            <a:r>
              <a:rPr lang="en-US" sz="1200" i="1" dirty="0"/>
              <a:t>n+1</a:t>
            </a:r>
          </a:p>
        </p:txBody>
      </p:sp>
      <p:sp>
        <p:nvSpPr>
          <p:cNvPr id="62" name="Rectangle 61">
            <a:extLst>
              <a:ext uri="{FF2B5EF4-FFF2-40B4-BE49-F238E27FC236}">
                <a16:creationId xmlns:a16="http://schemas.microsoft.com/office/drawing/2014/main" id="{58821ABD-0BE4-24FF-8AE3-D0E3F8BBBA27}"/>
              </a:ext>
            </a:extLst>
          </p:cNvPr>
          <p:cNvSpPr/>
          <p:nvPr/>
        </p:nvSpPr>
        <p:spPr>
          <a:xfrm>
            <a:off x="6279869" y="2213465"/>
            <a:ext cx="2127106" cy="338554"/>
          </a:xfrm>
          <a:prstGeom prst="rect">
            <a:avLst/>
          </a:prstGeom>
          <a:solidFill>
            <a:schemeClr val="bg1"/>
          </a:solidFill>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(X[i-</a:t>
            </a:r>
            <a:r>
              <a:rPr lang="fr-FR" sz="1600" b="1" dirty="0">
                <a:solidFill>
                  <a:srgbClr val="FF0000"/>
                </a:solidFill>
                <a:latin typeface="Courier New" panose="02070309020205020404" pitchFamily="49" charset="0"/>
                <a:cs typeface="Courier New" panose="02070309020205020404" pitchFamily="49" charset="0"/>
              </a:rPr>
              <a:t>1</a:t>
            </a:r>
            <a:r>
              <a:rPr lang="fr-FR" sz="1400" b="1" dirty="0">
                <a:latin typeface="Courier New" panose="02070309020205020404" pitchFamily="49" charset="0"/>
                <a:cs typeface="Courier New" panose="02070309020205020404" pitchFamily="49" charset="0"/>
              </a:rPr>
              <a:t>]); </a:t>
            </a:r>
          </a:p>
        </p:txBody>
      </p:sp>
      <p:sp>
        <p:nvSpPr>
          <p:cNvPr id="63" name="Rectangle 62">
            <a:extLst>
              <a:ext uri="{FF2B5EF4-FFF2-40B4-BE49-F238E27FC236}">
                <a16:creationId xmlns:a16="http://schemas.microsoft.com/office/drawing/2014/main" id="{6B7138BC-861F-AE96-D722-91A74B985EEB}"/>
              </a:ext>
            </a:extLst>
          </p:cNvPr>
          <p:cNvSpPr/>
          <p:nvPr/>
        </p:nvSpPr>
        <p:spPr>
          <a:xfrm>
            <a:off x="6308600" y="3028620"/>
            <a:ext cx="2069644" cy="338554"/>
          </a:xfrm>
          <a:prstGeom prst="rect">
            <a:avLst/>
          </a:prstGeom>
          <a:solidFill>
            <a:schemeClr val="bg1"/>
          </a:solidFill>
        </p:spPr>
        <p:txBody>
          <a:bodyPr wrap="square">
            <a:spAutoFit/>
          </a:bodyPr>
          <a:lstStyle/>
          <a:p>
            <a:pPr>
              <a:spcBef>
                <a:spcPts val="200"/>
              </a:spcBef>
            </a:pPr>
            <a:r>
              <a:rPr lang="fr-FR" sz="1400" b="1" dirty="0">
                <a:latin typeface="Courier New" panose="02070309020205020404" pitchFamily="49" charset="0"/>
                <a:cs typeface="Courier New" panose="02070309020205020404" pitchFamily="49" charset="0"/>
              </a:rPr>
              <a:t>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(Y[i-</a:t>
            </a:r>
            <a:r>
              <a:rPr lang="fr-FR" sz="1600" b="1" dirty="0">
                <a:solidFill>
                  <a:srgbClr val="FF0000"/>
                </a:solidFill>
                <a:latin typeface="Courier New" panose="02070309020205020404" pitchFamily="49" charset="0"/>
                <a:cs typeface="Courier New" panose="02070309020205020404" pitchFamily="49" charset="0"/>
              </a:rPr>
              <a:t>3</a:t>
            </a:r>
            <a:r>
              <a:rPr lang="fr-FR" sz="1400" b="1" dirty="0">
                <a:latin typeface="Courier New" panose="02070309020205020404" pitchFamily="49" charset="0"/>
                <a:cs typeface="Courier New" panose="02070309020205020404" pitchFamily="49" charset="0"/>
              </a:rPr>
              <a:t>]);</a:t>
            </a:r>
          </a:p>
        </p:txBody>
      </p:sp>
      <p:grpSp>
        <p:nvGrpSpPr>
          <p:cNvPr id="4" name="Groupe 3">
            <a:extLst>
              <a:ext uri="{FF2B5EF4-FFF2-40B4-BE49-F238E27FC236}">
                <a16:creationId xmlns:a16="http://schemas.microsoft.com/office/drawing/2014/main" id="{E120C5D8-8E3A-7C0A-CB95-79BF69F8676C}"/>
              </a:ext>
            </a:extLst>
          </p:cNvPr>
          <p:cNvGrpSpPr/>
          <p:nvPr/>
        </p:nvGrpSpPr>
        <p:grpSpPr>
          <a:xfrm>
            <a:off x="2961649" y="2275690"/>
            <a:ext cx="2403592" cy="2744663"/>
            <a:chOff x="2961649" y="2275690"/>
            <a:chExt cx="2403592" cy="2744663"/>
          </a:xfrm>
        </p:grpSpPr>
        <p:cxnSp>
          <p:nvCxnSpPr>
            <p:cNvPr id="29" name="Connecteur droit 28">
              <a:extLst>
                <a:ext uri="{FF2B5EF4-FFF2-40B4-BE49-F238E27FC236}">
                  <a16:creationId xmlns:a16="http://schemas.microsoft.com/office/drawing/2014/main" id="{12A0A91B-F2F8-26B8-27A5-A0DFA5278C4D}"/>
                </a:ext>
              </a:extLst>
            </p:cNvPr>
            <p:cNvCxnSpPr>
              <a:cxnSpLocks/>
            </p:cNvCxnSpPr>
            <p:nvPr/>
          </p:nvCxnSpPr>
          <p:spPr>
            <a:xfrm>
              <a:off x="3034817" y="4387096"/>
              <a:ext cx="2313743"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0E11C13F-899E-05C7-E74B-EE54D742C498}"/>
                </a:ext>
              </a:extLst>
            </p:cNvPr>
            <p:cNvCxnSpPr>
              <a:cxnSpLocks/>
            </p:cNvCxnSpPr>
            <p:nvPr/>
          </p:nvCxnSpPr>
          <p:spPr>
            <a:xfrm>
              <a:off x="3060051" y="2513237"/>
              <a:ext cx="230519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33" name="Rectangle : coins arrondis 32">
              <a:extLst>
                <a:ext uri="{FF2B5EF4-FFF2-40B4-BE49-F238E27FC236}">
                  <a16:creationId xmlns:a16="http://schemas.microsoft.com/office/drawing/2014/main" id="{BF694F0E-507A-0481-CAEC-D622B6815B1E}"/>
                </a:ext>
              </a:extLst>
            </p:cNvPr>
            <p:cNvSpPr/>
            <p:nvPr/>
          </p:nvSpPr>
          <p:spPr>
            <a:xfrm>
              <a:off x="3433501" y="2513325"/>
              <a:ext cx="598023" cy="1851825"/>
            </a:xfrm>
            <a:prstGeom prst="roundRect">
              <a:avLst>
                <a:gd name="adj" fmla="val 5812"/>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endParaRPr lang="fr-FR" sz="900" dirty="0">
                <a:solidFill>
                  <a:schemeClr val="tx1"/>
                </a:solidFill>
              </a:endParaRPr>
            </a:p>
            <a:p>
              <a:pPr algn="ctr"/>
              <a:r>
                <a:rPr lang="fr-FR" sz="1800" dirty="0">
                  <a:solidFill>
                    <a:schemeClr val="tx1"/>
                  </a:solidFill>
                </a:rPr>
                <a:t>S</a:t>
              </a:r>
              <a:endParaRPr lang="fr-FR" sz="2000" dirty="0">
                <a:solidFill>
                  <a:schemeClr val="tx1"/>
                </a:solidFill>
              </a:endParaRPr>
            </a:p>
            <a:p>
              <a:pPr algn="ctr"/>
              <a:endParaRPr lang="fr-FR" dirty="0">
                <a:solidFill>
                  <a:schemeClr val="tx1"/>
                </a:solidFill>
              </a:endParaRPr>
            </a:p>
          </p:txBody>
        </p:sp>
        <p:sp>
          <p:nvSpPr>
            <p:cNvPr id="34" name="Rectangle : coins arrondis 33">
              <a:extLst>
                <a:ext uri="{FF2B5EF4-FFF2-40B4-BE49-F238E27FC236}">
                  <a16:creationId xmlns:a16="http://schemas.microsoft.com/office/drawing/2014/main" id="{B1B6DD54-8F63-2BB2-1A15-B7968320CA93}"/>
                </a:ext>
              </a:extLst>
            </p:cNvPr>
            <p:cNvSpPr/>
            <p:nvPr/>
          </p:nvSpPr>
          <p:spPr>
            <a:xfrm>
              <a:off x="4427473" y="2513652"/>
              <a:ext cx="598171" cy="451811"/>
            </a:xfrm>
            <a:prstGeom prst="roundRect">
              <a:avLst/>
            </a:prstGeom>
            <a:solidFill>
              <a:schemeClr val="bg1"/>
            </a:solidFill>
            <a:ln w="12700">
              <a:solidFill>
                <a:schemeClr val="tx1"/>
              </a:solidFill>
            </a:ln>
          </p:spPr>
          <p:style>
            <a:lnRef idx="0">
              <a:schemeClr val="dk1"/>
            </a:lnRef>
            <a:fillRef idx="3">
              <a:schemeClr val="dk1"/>
            </a:fillRef>
            <a:effectRef idx="3">
              <a:schemeClr val="dk1"/>
            </a:effectRef>
            <a:fontRef idx="minor">
              <a:schemeClr val="lt1"/>
            </a:fontRef>
          </p:style>
          <p:txBody>
            <a:bodyPr vert="horz" lIns="0" tIns="36000" rIns="0" bIns="36000" rtlCol="0" anchor="ctr"/>
            <a:lstStyle/>
            <a:p>
              <a:pPr algn="ctr"/>
              <a:r>
                <a:rPr lang="fr-FR" sz="1600" dirty="0">
                  <a:solidFill>
                    <a:schemeClr val="tx1"/>
                  </a:solidFill>
                </a:rPr>
                <a:t>F</a:t>
              </a:r>
              <a:endParaRPr lang="fr-FR" dirty="0">
                <a:solidFill>
                  <a:schemeClr val="tx1"/>
                </a:solidFill>
              </a:endParaRPr>
            </a:p>
          </p:txBody>
        </p:sp>
        <p:cxnSp>
          <p:nvCxnSpPr>
            <p:cNvPr id="36" name="Connecteur en angle 44">
              <a:extLst>
                <a:ext uri="{FF2B5EF4-FFF2-40B4-BE49-F238E27FC236}">
                  <a16:creationId xmlns:a16="http://schemas.microsoft.com/office/drawing/2014/main" id="{282B8198-045E-473D-4784-A8A453956077}"/>
                </a:ext>
              </a:extLst>
            </p:cNvPr>
            <p:cNvCxnSpPr>
              <a:cxnSpLocks/>
              <a:stCxn id="33" idx="2"/>
              <a:endCxn id="38" idx="0"/>
            </p:cNvCxnSpPr>
            <p:nvPr/>
          </p:nvCxnSpPr>
          <p:spPr>
            <a:xfrm flipH="1" flipV="1">
              <a:off x="3732016" y="4189664"/>
              <a:ext cx="496" cy="175486"/>
            </a:xfrm>
            <a:prstGeom prst="straightConnector1">
              <a:avLst/>
            </a:prstGeom>
            <a:ln w="31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37" name="Groupe 36">
              <a:extLst>
                <a:ext uri="{FF2B5EF4-FFF2-40B4-BE49-F238E27FC236}">
                  <a16:creationId xmlns:a16="http://schemas.microsoft.com/office/drawing/2014/main" id="{BCF463AC-E44A-B775-050B-5FD40ADE9163}"/>
                </a:ext>
              </a:extLst>
            </p:cNvPr>
            <p:cNvGrpSpPr/>
            <p:nvPr/>
          </p:nvGrpSpPr>
          <p:grpSpPr>
            <a:xfrm>
              <a:off x="3429914" y="4189664"/>
              <a:ext cx="601285" cy="175486"/>
              <a:chOff x="5798276" y="5922853"/>
              <a:chExt cx="687977" cy="163349"/>
            </a:xfrm>
          </p:grpSpPr>
          <p:sp>
            <p:nvSpPr>
              <p:cNvPr id="38" name="Rectangle : coins arrondis 37">
                <a:extLst>
                  <a:ext uri="{FF2B5EF4-FFF2-40B4-BE49-F238E27FC236}">
                    <a16:creationId xmlns:a16="http://schemas.microsoft.com/office/drawing/2014/main" id="{D0FEB5C7-5E0F-F80F-3D36-930BA15A1661}"/>
                  </a:ext>
                </a:extLst>
              </p:cNvPr>
              <p:cNvSpPr/>
              <p:nvPr/>
            </p:nvSpPr>
            <p:spPr>
              <a:xfrm>
                <a:off x="5801618" y="59228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39" name="Triangle 38">
                <a:extLst>
                  <a:ext uri="{FF2B5EF4-FFF2-40B4-BE49-F238E27FC236}">
                    <a16:creationId xmlns:a16="http://schemas.microsoft.com/office/drawing/2014/main" id="{1631232D-A7D7-6E47-D641-8BBCD146F51D}"/>
                  </a:ext>
                </a:extLst>
              </p:cNvPr>
              <p:cNvSpPr/>
              <p:nvPr/>
            </p:nvSpPr>
            <p:spPr>
              <a:xfrm rot="5400000">
                <a:off x="5798276" y="59660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nvGrpSpPr>
            <p:cNvPr id="41" name="Groupe 40">
              <a:extLst>
                <a:ext uri="{FF2B5EF4-FFF2-40B4-BE49-F238E27FC236}">
                  <a16:creationId xmlns:a16="http://schemas.microsoft.com/office/drawing/2014/main" id="{32F6FEB7-9712-E1DF-3112-E8B8FA8424AC}"/>
                </a:ext>
              </a:extLst>
            </p:cNvPr>
            <p:cNvGrpSpPr/>
            <p:nvPr/>
          </p:nvGrpSpPr>
          <p:grpSpPr>
            <a:xfrm>
              <a:off x="4418006" y="2965349"/>
              <a:ext cx="598364" cy="175482"/>
              <a:chOff x="5780817" y="5167205"/>
              <a:chExt cx="684635" cy="163349"/>
            </a:xfrm>
          </p:grpSpPr>
          <p:sp>
            <p:nvSpPr>
              <p:cNvPr id="42" name="Rectangle : coins arrondis 41">
                <a:extLst>
                  <a:ext uri="{FF2B5EF4-FFF2-40B4-BE49-F238E27FC236}">
                    <a16:creationId xmlns:a16="http://schemas.microsoft.com/office/drawing/2014/main" id="{13FF5A13-18F9-FCD0-EB6F-385034D0AB18}"/>
                  </a:ext>
                </a:extLst>
              </p:cNvPr>
              <p:cNvSpPr/>
              <p:nvPr/>
            </p:nvSpPr>
            <p:spPr>
              <a:xfrm>
                <a:off x="5780817" y="5167205"/>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43" name="Triangle 42">
                <a:extLst>
                  <a:ext uri="{FF2B5EF4-FFF2-40B4-BE49-F238E27FC236}">
                    <a16:creationId xmlns:a16="http://schemas.microsoft.com/office/drawing/2014/main" id="{05C77324-5428-7D6D-C603-CBB3AE19CD91}"/>
                  </a:ext>
                </a:extLst>
              </p:cNvPr>
              <p:cNvSpPr/>
              <p:nvPr/>
            </p:nvSpPr>
            <p:spPr>
              <a:xfrm rot="5400000">
                <a:off x="5782680" y="5216544"/>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sp>
            <p:nvSpPr>
              <p:cNvPr id="44" name="Triangle 43">
                <a:extLst>
                  <a:ext uri="{FF2B5EF4-FFF2-40B4-BE49-F238E27FC236}">
                    <a16:creationId xmlns:a16="http://schemas.microsoft.com/office/drawing/2014/main" id="{48B74F90-FF7B-8DA1-97DD-8BFA2FA7993E}"/>
                  </a:ext>
                </a:extLst>
              </p:cNvPr>
              <p:cNvSpPr/>
              <p:nvPr/>
            </p:nvSpPr>
            <p:spPr>
              <a:xfrm rot="5400000">
                <a:off x="5794302" y="5226102"/>
                <a:ext cx="69667"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45" name="ZoneTexte 44">
              <a:extLst>
                <a:ext uri="{FF2B5EF4-FFF2-40B4-BE49-F238E27FC236}">
                  <a16:creationId xmlns:a16="http://schemas.microsoft.com/office/drawing/2014/main" id="{63738EC3-6E6D-E3E1-8F7D-292ED6322BEB}"/>
                </a:ext>
              </a:extLst>
            </p:cNvPr>
            <p:cNvSpPr txBox="1"/>
            <p:nvPr/>
          </p:nvSpPr>
          <p:spPr>
            <a:xfrm>
              <a:off x="3826055" y="4681799"/>
              <a:ext cx="1016624" cy="338554"/>
            </a:xfrm>
            <a:prstGeom prst="rect">
              <a:avLst/>
            </a:prstGeom>
            <a:noFill/>
          </p:spPr>
          <p:txBody>
            <a:bodyPr wrap="none" rtlCol="0">
              <a:spAutoFit/>
            </a:bodyPr>
            <a:lstStyle/>
            <a:p>
              <a:pPr algn="ctr"/>
              <a:r>
                <a:rPr lang="en-US" sz="1600" dirty="0">
                  <a:latin typeface="+mj-lt"/>
                  <a:cs typeface="Times New Roman" panose="02020603050405020304" pitchFamily="18" charset="0"/>
                </a:rPr>
                <a:t>Datapath</a:t>
              </a:r>
            </a:p>
          </p:txBody>
        </p:sp>
        <p:grpSp>
          <p:nvGrpSpPr>
            <p:cNvPr id="46" name="Groupe 45">
              <a:extLst>
                <a:ext uri="{FF2B5EF4-FFF2-40B4-BE49-F238E27FC236}">
                  <a16:creationId xmlns:a16="http://schemas.microsoft.com/office/drawing/2014/main" id="{CAF72D30-8094-D0CD-90B0-24E79073CC44}"/>
                </a:ext>
              </a:extLst>
            </p:cNvPr>
            <p:cNvGrpSpPr/>
            <p:nvPr/>
          </p:nvGrpSpPr>
          <p:grpSpPr>
            <a:xfrm>
              <a:off x="2961649" y="2490837"/>
              <a:ext cx="2403592" cy="1961791"/>
              <a:chOff x="3457435" y="2338437"/>
              <a:chExt cx="2403592" cy="1961791"/>
            </a:xfrm>
          </p:grpSpPr>
          <p:cxnSp>
            <p:nvCxnSpPr>
              <p:cNvPr id="47" name="Connecteur droit 46">
                <a:extLst>
                  <a:ext uri="{FF2B5EF4-FFF2-40B4-BE49-F238E27FC236}">
                    <a16:creationId xmlns:a16="http://schemas.microsoft.com/office/drawing/2014/main" id="{2AF08D9E-A495-4D48-C6F6-5457BBB32CCC}"/>
                  </a:ext>
                </a:extLst>
              </p:cNvPr>
              <p:cNvCxnSpPr>
                <a:cxnSpLocks/>
              </p:cNvCxnSpPr>
              <p:nvPr/>
            </p:nvCxnSpPr>
            <p:spPr>
              <a:xfrm>
                <a:off x="3535651" y="2989319"/>
                <a:ext cx="2325376"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F76E0478-123B-57EB-EA8E-750939913BC8}"/>
                  </a:ext>
                </a:extLst>
              </p:cNvPr>
              <p:cNvCxnSpPr>
                <a:cxnSpLocks/>
              </p:cNvCxnSpPr>
              <p:nvPr/>
            </p:nvCxnSpPr>
            <p:spPr>
              <a:xfrm>
                <a:off x="3517987" y="3612008"/>
                <a:ext cx="2326360" cy="0"/>
              </a:xfrm>
              <a:prstGeom prst="line">
                <a:avLst/>
              </a:prstGeom>
              <a:ln w="12700">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52" name="Groupe 51">
                <a:extLst>
                  <a:ext uri="{FF2B5EF4-FFF2-40B4-BE49-F238E27FC236}">
                    <a16:creationId xmlns:a16="http://schemas.microsoft.com/office/drawing/2014/main" id="{8C2CDBDE-8FC7-4EC2-CC7D-88E88F1BE6EE}"/>
                  </a:ext>
                </a:extLst>
              </p:cNvPr>
              <p:cNvGrpSpPr/>
              <p:nvPr/>
            </p:nvGrpSpPr>
            <p:grpSpPr>
              <a:xfrm>
                <a:off x="3925700" y="2817958"/>
                <a:ext cx="601285" cy="175486"/>
                <a:chOff x="5817326" y="5427553"/>
                <a:chExt cx="687977" cy="163349"/>
              </a:xfrm>
            </p:grpSpPr>
            <p:sp>
              <p:nvSpPr>
                <p:cNvPr id="60" name="Rectangle : coins arrondis 59">
                  <a:extLst>
                    <a:ext uri="{FF2B5EF4-FFF2-40B4-BE49-F238E27FC236}">
                      <a16:creationId xmlns:a16="http://schemas.microsoft.com/office/drawing/2014/main" id="{2DFD4A26-82C9-2F51-1ABC-127444731A1F}"/>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61" name="Triangle 60">
                  <a:extLst>
                    <a:ext uri="{FF2B5EF4-FFF2-40B4-BE49-F238E27FC236}">
                      <a16:creationId xmlns:a16="http://schemas.microsoft.com/office/drawing/2014/main" id="{0DC6EA60-DC98-6D28-A349-0B932DB62269}"/>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sp>
            <p:nvSpPr>
              <p:cNvPr id="54" name="ZoneTexte 53">
                <a:extLst>
                  <a:ext uri="{FF2B5EF4-FFF2-40B4-BE49-F238E27FC236}">
                    <a16:creationId xmlns:a16="http://schemas.microsoft.com/office/drawing/2014/main" id="{CAAB9F2E-BE4E-D2CB-3377-3A58BF54BFE8}"/>
                  </a:ext>
                </a:extLst>
              </p:cNvPr>
              <p:cNvSpPr txBox="1"/>
              <p:nvPr/>
            </p:nvSpPr>
            <p:spPr>
              <a:xfrm rot="5400000">
                <a:off x="3258164" y="2542756"/>
                <a:ext cx="716415" cy="307777"/>
              </a:xfrm>
              <a:prstGeom prst="rect">
                <a:avLst/>
              </a:prstGeom>
              <a:noFill/>
            </p:spPr>
            <p:txBody>
              <a:bodyPr wrap="none" rtlCol="0">
                <a:spAutoFit/>
              </a:bodyPr>
              <a:lstStyle/>
              <a:p>
                <a:r>
                  <a:rPr lang="fr-FR" sz="1400" dirty="0"/>
                  <a:t>Stage 1</a:t>
                </a:r>
              </a:p>
            </p:txBody>
          </p:sp>
          <p:sp>
            <p:nvSpPr>
              <p:cNvPr id="55" name="ZoneTexte 54">
                <a:extLst>
                  <a:ext uri="{FF2B5EF4-FFF2-40B4-BE49-F238E27FC236}">
                    <a16:creationId xmlns:a16="http://schemas.microsoft.com/office/drawing/2014/main" id="{2E9C71CF-DB55-0B6E-4AC0-9CB2B826B824}"/>
                  </a:ext>
                </a:extLst>
              </p:cNvPr>
              <p:cNvSpPr txBox="1"/>
              <p:nvPr/>
            </p:nvSpPr>
            <p:spPr>
              <a:xfrm rot="5400000">
                <a:off x="3255639" y="3165444"/>
                <a:ext cx="716415" cy="307778"/>
              </a:xfrm>
              <a:prstGeom prst="rect">
                <a:avLst/>
              </a:prstGeom>
              <a:noFill/>
            </p:spPr>
            <p:txBody>
              <a:bodyPr wrap="none" rtlCol="0">
                <a:spAutoFit/>
              </a:bodyPr>
              <a:lstStyle/>
              <a:p>
                <a:r>
                  <a:rPr lang="fr-FR" sz="1400" dirty="0"/>
                  <a:t>Stage 2</a:t>
                </a:r>
              </a:p>
            </p:txBody>
          </p:sp>
          <p:sp>
            <p:nvSpPr>
              <p:cNvPr id="56" name="ZoneTexte 55">
                <a:extLst>
                  <a:ext uri="{FF2B5EF4-FFF2-40B4-BE49-F238E27FC236}">
                    <a16:creationId xmlns:a16="http://schemas.microsoft.com/office/drawing/2014/main" id="{E2D30386-2D03-01F4-9B6F-CD871557EACA}"/>
                  </a:ext>
                </a:extLst>
              </p:cNvPr>
              <p:cNvSpPr txBox="1"/>
              <p:nvPr/>
            </p:nvSpPr>
            <p:spPr>
              <a:xfrm rot="5400000">
                <a:off x="3253116" y="3788132"/>
                <a:ext cx="716415" cy="307777"/>
              </a:xfrm>
              <a:prstGeom prst="rect">
                <a:avLst/>
              </a:prstGeom>
              <a:noFill/>
            </p:spPr>
            <p:txBody>
              <a:bodyPr wrap="none" rtlCol="0">
                <a:spAutoFit/>
              </a:bodyPr>
              <a:lstStyle/>
              <a:p>
                <a:r>
                  <a:rPr lang="fr-FR" sz="1400" dirty="0"/>
                  <a:t>Stage 3</a:t>
                </a:r>
              </a:p>
            </p:txBody>
          </p:sp>
          <p:grpSp>
            <p:nvGrpSpPr>
              <p:cNvPr id="57" name="Groupe 56">
                <a:extLst>
                  <a:ext uri="{FF2B5EF4-FFF2-40B4-BE49-F238E27FC236}">
                    <a16:creationId xmlns:a16="http://schemas.microsoft.com/office/drawing/2014/main" id="{C9D653EB-016F-A030-CE9B-A711361762F8}"/>
                  </a:ext>
                </a:extLst>
              </p:cNvPr>
              <p:cNvGrpSpPr/>
              <p:nvPr/>
            </p:nvGrpSpPr>
            <p:grpSpPr>
              <a:xfrm>
                <a:off x="3932467" y="3437745"/>
                <a:ext cx="601285" cy="175486"/>
                <a:chOff x="5817326" y="5427553"/>
                <a:chExt cx="687977" cy="163349"/>
              </a:xfrm>
            </p:grpSpPr>
            <p:sp>
              <p:nvSpPr>
                <p:cNvPr id="58" name="Rectangle : coins arrondis 57">
                  <a:extLst>
                    <a:ext uri="{FF2B5EF4-FFF2-40B4-BE49-F238E27FC236}">
                      <a16:creationId xmlns:a16="http://schemas.microsoft.com/office/drawing/2014/main" id="{5E3606CB-05DC-C5DF-DAEF-B984C92E15A5}"/>
                    </a:ext>
                  </a:extLst>
                </p:cNvPr>
                <p:cNvSpPr/>
                <p:nvPr/>
              </p:nvSpPr>
              <p:spPr>
                <a:xfrm>
                  <a:off x="5820668" y="5427553"/>
                  <a:ext cx="684635" cy="163349"/>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lIns="0" tIns="36000" rIns="0" bIns="36000" rtlCol="0" anchor="ctr"/>
                <a:lstStyle/>
                <a:p>
                  <a:pPr algn="ctr"/>
                  <a:endParaRPr lang="fr-FR" sz="1800" dirty="0"/>
                </a:p>
              </p:txBody>
            </p:sp>
            <p:sp>
              <p:nvSpPr>
                <p:cNvPr id="59" name="Triangle 58">
                  <a:extLst>
                    <a:ext uri="{FF2B5EF4-FFF2-40B4-BE49-F238E27FC236}">
                      <a16:creationId xmlns:a16="http://schemas.microsoft.com/office/drawing/2014/main" id="{10C3D5DE-2003-53A5-E6A2-9A4C85693940}"/>
                    </a:ext>
                  </a:extLst>
                </p:cNvPr>
                <p:cNvSpPr/>
                <p:nvPr/>
              </p:nvSpPr>
              <p:spPr>
                <a:xfrm rot="5400000">
                  <a:off x="5817326" y="5470725"/>
                  <a:ext cx="69668" cy="69668"/>
                </a:xfrm>
                <a:prstGeom prst="triangl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a:p>
              </p:txBody>
            </p:sp>
          </p:grpSp>
        </p:grpSp>
        <p:cxnSp>
          <p:nvCxnSpPr>
            <p:cNvPr id="82" name="Connecteur en angle 100">
              <a:extLst>
                <a:ext uri="{FF2B5EF4-FFF2-40B4-BE49-F238E27FC236}">
                  <a16:creationId xmlns:a16="http://schemas.microsoft.com/office/drawing/2014/main" id="{11E9AC23-C564-B252-05F7-0736C19E309A}"/>
                </a:ext>
              </a:extLst>
            </p:cNvPr>
            <p:cNvCxnSpPr>
              <a:cxnSpLocks/>
            </p:cNvCxnSpPr>
            <p:nvPr/>
          </p:nvCxnSpPr>
          <p:spPr>
            <a:xfrm>
              <a:off x="4742279" y="2275690"/>
              <a:ext cx="0" cy="237962"/>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83" name="Connecteur en angle 100">
              <a:extLst>
                <a:ext uri="{FF2B5EF4-FFF2-40B4-BE49-F238E27FC236}">
                  <a16:creationId xmlns:a16="http://schemas.microsoft.com/office/drawing/2014/main" id="{35D01C9B-B0A0-BE97-7A6D-44A1A3665160}"/>
                </a:ext>
              </a:extLst>
            </p:cNvPr>
            <p:cNvCxnSpPr>
              <a:cxnSpLocks/>
            </p:cNvCxnSpPr>
            <p:nvPr/>
          </p:nvCxnSpPr>
          <p:spPr>
            <a:xfrm>
              <a:off x="4732908" y="3140831"/>
              <a:ext cx="0" cy="1460279"/>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84" name="Connecteur en angle 100">
              <a:extLst>
                <a:ext uri="{FF2B5EF4-FFF2-40B4-BE49-F238E27FC236}">
                  <a16:creationId xmlns:a16="http://schemas.microsoft.com/office/drawing/2014/main" id="{E6ABDCEC-0020-7D52-EF0D-A378E8FF8CC7}"/>
                </a:ext>
              </a:extLst>
            </p:cNvPr>
            <p:cNvCxnSpPr>
              <a:cxnSpLocks/>
            </p:cNvCxnSpPr>
            <p:nvPr/>
          </p:nvCxnSpPr>
          <p:spPr>
            <a:xfrm>
              <a:off x="3741387" y="2275690"/>
              <a:ext cx="0" cy="237962"/>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86" name="Connecteur en angle 100">
              <a:extLst>
                <a:ext uri="{FF2B5EF4-FFF2-40B4-BE49-F238E27FC236}">
                  <a16:creationId xmlns:a16="http://schemas.microsoft.com/office/drawing/2014/main" id="{402E6BA7-B905-3855-C257-C594336F1C19}"/>
                </a:ext>
              </a:extLst>
            </p:cNvPr>
            <p:cNvCxnSpPr>
              <a:cxnSpLocks/>
              <a:stCxn id="38" idx="2"/>
            </p:cNvCxnSpPr>
            <p:nvPr/>
          </p:nvCxnSpPr>
          <p:spPr>
            <a:xfrm flipH="1">
              <a:off x="3732016" y="4365150"/>
              <a:ext cx="1" cy="235960"/>
            </a:xfrm>
            <a:prstGeom prst="straightConnector1">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grpSp>
      <p:sp>
        <p:nvSpPr>
          <p:cNvPr id="91" name="Rectangle 90">
            <a:extLst>
              <a:ext uri="{FF2B5EF4-FFF2-40B4-BE49-F238E27FC236}">
                <a16:creationId xmlns:a16="http://schemas.microsoft.com/office/drawing/2014/main" id="{A68F4B0F-7DD4-5090-03C3-13ACA310463A}"/>
              </a:ext>
            </a:extLst>
          </p:cNvPr>
          <p:cNvSpPr/>
          <p:nvPr/>
        </p:nvSpPr>
        <p:spPr>
          <a:xfrm>
            <a:off x="404065" y="2688680"/>
            <a:ext cx="3010318" cy="1031051"/>
          </a:xfrm>
          <a:prstGeom prst="rect">
            <a:avLst/>
          </a:prstGeom>
        </p:spPr>
        <p:txBody>
          <a:bodyPr wrap="square">
            <a:spAutoFit/>
          </a:bodyPr>
          <a:lstStyle/>
          <a:p>
            <a:pPr>
              <a:spcBef>
                <a:spcPts val="200"/>
              </a:spcBef>
            </a:pPr>
            <a:r>
              <a:rPr lang="fr-FR" sz="1400" b="1" dirty="0">
                <a:solidFill>
                  <a:srgbClr val="7F0055"/>
                </a:solidFill>
                <a:latin typeface="Courier New" panose="02070309020205020404" pitchFamily="49" charset="0"/>
                <a:cs typeface="Courier New" panose="02070309020205020404" pitchFamily="49" charset="0"/>
              </a:rPr>
              <a:t>for</a:t>
            </a:r>
            <a:r>
              <a:rPr lang="fr-FR" sz="1400" b="1" dirty="0">
                <a:latin typeface="Courier New" panose="02070309020205020404" pitchFamily="49" charset="0"/>
                <a:cs typeface="Courier New" panose="02070309020205020404" pitchFamily="49" charset="0"/>
              </a:rPr>
              <a:t>(i=4;i&lt;…;i++) {</a:t>
            </a:r>
          </a:p>
          <a:p>
            <a:pPr>
              <a:spcBef>
                <a:spcPts val="200"/>
              </a:spcBef>
            </a:pPr>
            <a:r>
              <a:rPr lang="fr-FR" sz="1400" b="1" dirty="0">
                <a:latin typeface="Courier New" panose="02070309020205020404" pitchFamily="49" charset="0"/>
                <a:cs typeface="Courier New" panose="02070309020205020404" pitchFamily="49" charset="0"/>
              </a:rPr>
              <a:t>  X[i]= </a:t>
            </a:r>
            <a:r>
              <a:rPr lang="fr-FR" sz="1400" b="1" u="sng" dirty="0">
                <a:latin typeface="Courier New" panose="02070309020205020404" pitchFamily="49" charset="0"/>
                <a:cs typeface="Courier New" panose="02070309020205020404" pitchFamily="49" charset="0"/>
              </a:rPr>
              <a:t>F</a:t>
            </a:r>
            <a:r>
              <a:rPr lang="fr-FR" sz="1400" b="1" dirty="0">
                <a:latin typeface="Courier New" panose="02070309020205020404" pitchFamily="49" charset="0"/>
                <a:cs typeface="Courier New" panose="02070309020205020404" pitchFamily="49" charset="0"/>
              </a:rPr>
              <a:t>(Z[i]); </a:t>
            </a:r>
            <a:endParaRPr lang="fr-FR" sz="1400" b="1" dirty="0">
              <a:solidFill>
                <a:schemeClr val="bg1">
                  <a:lumMod val="50000"/>
                </a:schemeClr>
              </a:solidFill>
              <a:latin typeface="Courier New" panose="02070309020205020404" pitchFamily="49" charset="0"/>
              <a:cs typeface="Courier New" panose="02070309020205020404" pitchFamily="49" charset="0"/>
            </a:endParaRPr>
          </a:p>
          <a:p>
            <a:pPr>
              <a:spcBef>
                <a:spcPts val="200"/>
              </a:spcBef>
            </a:pPr>
            <a:r>
              <a:rPr lang="fr-FR" sz="1400" b="1" dirty="0">
                <a:latin typeface="Courier New" panose="02070309020205020404" pitchFamily="49" charset="0"/>
                <a:cs typeface="Courier New" panose="02070309020205020404" pitchFamily="49" charset="0"/>
              </a:rPr>
              <a:t>  Y[i]= </a:t>
            </a:r>
            <a:r>
              <a:rPr lang="fr-FR" sz="1400" b="1" u="sng" dirty="0">
                <a:latin typeface="Courier New" panose="02070309020205020404" pitchFamily="49" charset="0"/>
                <a:cs typeface="Courier New" panose="02070309020205020404" pitchFamily="49" charset="0"/>
              </a:rPr>
              <a:t>S</a:t>
            </a:r>
            <a:r>
              <a:rPr lang="fr-FR" sz="1400" b="1" dirty="0">
                <a:latin typeface="Courier New" panose="02070309020205020404" pitchFamily="49" charset="0"/>
                <a:cs typeface="Courier New" panose="02070309020205020404" pitchFamily="49" charset="0"/>
              </a:rPr>
              <a:t>(Z[i]);</a:t>
            </a:r>
          </a:p>
          <a:p>
            <a:pPr>
              <a:spcBef>
                <a:spcPts val="200"/>
              </a:spcBef>
            </a:pPr>
            <a:r>
              <a:rPr lang="fr-FR" sz="14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4393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2" grpId="0"/>
      <p:bldP spid="51" grpId="0"/>
      <p:bldP spid="66" grpId="0"/>
      <p:bldP spid="67" grpId="0"/>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AEF9-29C4-63AA-A7AE-C39DBD8768DD}"/>
              </a:ext>
            </a:extLst>
          </p:cNvPr>
          <p:cNvSpPr>
            <a:spLocks noGrp="1"/>
          </p:cNvSpPr>
          <p:nvPr>
            <p:ph type="title"/>
          </p:nvPr>
        </p:nvSpPr>
        <p:spPr/>
        <p:txBody>
          <a:bodyPr/>
          <a:lstStyle/>
          <a:p>
            <a:r>
              <a:rPr lang="en-US" dirty="0"/>
              <a:t>Outline</a:t>
            </a:r>
          </a:p>
        </p:txBody>
      </p:sp>
      <p:sp>
        <p:nvSpPr>
          <p:cNvPr id="3" name="Espace réservé du contenu 2">
            <a:extLst>
              <a:ext uri="{FF2B5EF4-FFF2-40B4-BE49-F238E27FC236}">
                <a16:creationId xmlns:a16="http://schemas.microsoft.com/office/drawing/2014/main" id="{527FDB3B-6C06-3DD9-1FC9-646DFC170898}"/>
              </a:ext>
            </a:extLst>
          </p:cNvPr>
          <p:cNvSpPr>
            <a:spLocks noGrp="1"/>
          </p:cNvSpPr>
          <p:nvPr>
            <p:ph idx="1"/>
          </p:nvPr>
        </p:nvSpPr>
        <p:spPr/>
        <p:txBody>
          <a:bodyPr/>
          <a:lstStyle/>
          <a:p>
            <a:r>
              <a:rPr lang="en-US" b="0" dirty="0">
                <a:solidFill>
                  <a:schemeClr val="bg1">
                    <a:lumMod val="65000"/>
                  </a:schemeClr>
                </a:solidFill>
              </a:rPr>
              <a:t>High Level Synthesis in a nutshell</a:t>
            </a:r>
          </a:p>
          <a:p>
            <a:r>
              <a:rPr lang="en-US" dirty="0"/>
              <a:t>Loop pipelining in High Level Synthesis</a:t>
            </a:r>
          </a:p>
          <a:p>
            <a:r>
              <a:rPr lang="en-US" b="0" dirty="0">
                <a:solidFill>
                  <a:schemeClr val="bg1">
                    <a:lumMod val="65000"/>
                  </a:schemeClr>
                </a:solidFill>
              </a:rPr>
              <a:t>The case for dynamic &amp; speculative pipelining</a:t>
            </a:r>
          </a:p>
          <a:p>
            <a:r>
              <a:rPr lang="en-US" b="0" dirty="0">
                <a:solidFill>
                  <a:schemeClr val="bg1">
                    <a:lumMod val="65000"/>
                  </a:schemeClr>
                </a:solidFill>
              </a:rPr>
              <a:t>Overview of </a:t>
            </a:r>
            <a:r>
              <a:rPr lang="en-US" b="0" dirty="0" err="1">
                <a:solidFill>
                  <a:schemeClr val="bg1">
                    <a:lumMod val="65000"/>
                  </a:schemeClr>
                </a:solidFill>
              </a:rPr>
              <a:t>SpecHLS</a:t>
            </a:r>
            <a:r>
              <a:rPr lang="en-US" b="0" dirty="0">
                <a:solidFill>
                  <a:schemeClr val="bg1">
                    <a:lumMod val="65000"/>
                  </a:schemeClr>
                </a:solidFill>
              </a:rPr>
              <a:t> </a:t>
            </a:r>
          </a:p>
          <a:p>
            <a:r>
              <a:rPr lang="en-US" b="0" dirty="0">
                <a:solidFill>
                  <a:schemeClr val="bg1">
                    <a:lumMod val="65000"/>
                  </a:schemeClr>
                </a:solidFill>
              </a:rPr>
              <a:t>Performance evaluation &amp; results</a:t>
            </a:r>
          </a:p>
          <a:p>
            <a:r>
              <a:rPr lang="en-US" b="0" dirty="0">
                <a:solidFill>
                  <a:schemeClr val="bg1">
                    <a:lumMod val="65000"/>
                  </a:schemeClr>
                </a:solidFill>
              </a:rPr>
              <a:t>Conclusion &amp; ongoing work </a:t>
            </a:r>
          </a:p>
        </p:txBody>
      </p:sp>
      <p:sp>
        <p:nvSpPr>
          <p:cNvPr id="4" name="Espace réservé de la date 3">
            <a:extLst>
              <a:ext uri="{FF2B5EF4-FFF2-40B4-BE49-F238E27FC236}">
                <a16:creationId xmlns:a16="http://schemas.microsoft.com/office/drawing/2014/main" id="{487412A5-7DD2-463B-7594-79B99E522D48}"/>
              </a:ext>
            </a:extLst>
          </p:cNvPr>
          <p:cNvSpPr>
            <a:spLocks noGrp="1"/>
          </p:cNvSpPr>
          <p:nvPr>
            <p:ph type="dt" sz="half" idx="10"/>
          </p:nvPr>
        </p:nvSpPr>
        <p:spPr/>
        <p:txBody>
          <a:bodyPr/>
          <a:lstStyle/>
          <a:p>
            <a:pPr>
              <a:defRPr/>
            </a:pPr>
            <a:fld id="{47E3D6D9-1AEC-9D4D-ABBE-835D4AFD34D3}" type="datetime1">
              <a:rPr lang="fr-FR" altLang="fr-FR" smtClean="0"/>
              <a:pPr>
                <a:defRPr/>
              </a:pPr>
              <a:t>07/07/2022</a:t>
            </a:fld>
            <a:endParaRPr lang="fr-FR" altLang="fr-FR"/>
          </a:p>
        </p:txBody>
      </p:sp>
      <p:sp>
        <p:nvSpPr>
          <p:cNvPr id="5" name="Espace réservé du pied de page 4">
            <a:extLst>
              <a:ext uri="{FF2B5EF4-FFF2-40B4-BE49-F238E27FC236}">
                <a16:creationId xmlns:a16="http://schemas.microsoft.com/office/drawing/2014/main" id="{C92E31CC-C02A-57D9-E2BD-46A2BA28AAF2}"/>
              </a:ext>
            </a:extLst>
          </p:cNvPr>
          <p:cNvSpPr>
            <a:spLocks noGrp="1"/>
          </p:cNvSpPr>
          <p:nvPr>
            <p:ph type="ftr" sz="quarter" idx="11"/>
          </p:nvPr>
        </p:nvSpPr>
        <p:spPr/>
        <p:txBody>
          <a:bodyPr/>
          <a:lstStyle/>
          <a:p>
            <a:pPr>
              <a:defRPr/>
            </a:pPr>
            <a:r>
              <a:rPr lang="fr-FR" dirty="0"/>
              <a:t>Journée Calcul – GDR ISIS </a:t>
            </a:r>
          </a:p>
        </p:txBody>
      </p:sp>
      <p:sp>
        <p:nvSpPr>
          <p:cNvPr id="6" name="Espace réservé du numéro de diapositive 5">
            <a:extLst>
              <a:ext uri="{FF2B5EF4-FFF2-40B4-BE49-F238E27FC236}">
                <a16:creationId xmlns:a16="http://schemas.microsoft.com/office/drawing/2014/main" id="{F2451791-E7A7-AE48-4364-66D6A9B552CB}"/>
              </a:ext>
            </a:extLst>
          </p:cNvPr>
          <p:cNvSpPr>
            <a:spLocks noGrp="1"/>
          </p:cNvSpPr>
          <p:nvPr>
            <p:ph type="sldNum" sz="quarter" idx="12"/>
          </p:nvPr>
        </p:nvSpPr>
        <p:spPr/>
        <p:txBody>
          <a:bodyPr/>
          <a:lstStyle/>
          <a:p>
            <a:pPr>
              <a:defRPr/>
            </a:pPr>
            <a:fld id="{DBD9ECEC-04D6-3843-88DC-A7C45AC16B9C}" type="slidenum">
              <a:rPr lang="fr-FR" altLang="fr-FR" smtClean="0"/>
              <a:pPr>
                <a:defRPr/>
              </a:pPr>
              <a:t>9</a:t>
            </a:fld>
            <a:endParaRPr lang="fr-FR" altLang="fr-FR"/>
          </a:p>
        </p:txBody>
      </p:sp>
    </p:spTree>
    <p:extLst>
      <p:ext uri="{BB962C8B-B14F-4D97-AF65-F5344CB8AC3E}">
        <p14:creationId xmlns:p14="http://schemas.microsoft.com/office/powerpoint/2010/main" val="3926727145"/>
      </p:ext>
    </p:extLst>
  </p:cSld>
  <p:clrMapOvr>
    <a:masterClrMapping/>
  </p:clrMapOvr>
</p:sld>
</file>

<file path=ppt/theme/theme1.xml><?xml version="1.0" encoding="utf-8"?>
<a:theme xmlns:a="http://schemas.openxmlformats.org/drawingml/2006/main" name="TemplateDiaporamaIRISA-2016">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page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 Saut de Sec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TemplateDiaporamaIRISA-2016.potx</Template>
  <TotalTime>114706</TotalTime>
  <Words>8721</Words>
  <Application>Microsoft Macintosh PowerPoint</Application>
  <PresentationFormat>Affichage à l'écran (4:3)</PresentationFormat>
  <Paragraphs>1664</Paragraphs>
  <Slides>57</Slides>
  <Notes>27</Notes>
  <HiddenSlides>2</HiddenSlides>
  <MMClips>1</MMClips>
  <ScaleCrop>false</ScaleCrop>
  <HeadingPairs>
    <vt:vector size="8" baseType="variant">
      <vt:variant>
        <vt:lpstr>Polices utilisées</vt:lpstr>
      </vt:variant>
      <vt:variant>
        <vt:i4>13</vt:i4>
      </vt:variant>
      <vt:variant>
        <vt:lpstr>Thème</vt:lpstr>
      </vt:variant>
      <vt:variant>
        <vt:i4>3</vt:i4>
      </vt:variant>
      <vt:variant>
        <vt:lpstr>Serveurs OLE incorporés</vt:lpstr>
      </vt:variant>
      <vt:variant>
        <vt:i4>1</vt:i4>
      </vt:variant>
      <vt:variant>
        <vt:lpstr>Titres des diapositives</vt:lpstr>
      </vt:variant>
      <vt:variant>
        <vt:i4>57</vt:i4>
      </vt:variant>
    </vt:vector>
  </HeadingPairs>
  <TitlesOfParts>
    <vt:vector size="74" baseType="lpstr">
      <vt:lpstr>Arial</vt:lpstr>
      <vt:lpstr>Avenir Book</vt:lpstr>
      <vt:lpstr>Calibri</vt:lpstr>
      <vt:lpstr>Cambria Math</vt:lpstr>
      <vt:lpstr>Courier</vt:lpstr>
      <vt:lpstr>Courier New</vt:lpstr>
      <vt:lpstr>Franklin Gothic Book</vt:lpstr>
      <vt:lpstr>Monotype Sorts</vt:lpstr>
      <vt:lpstr>Myriad Pro</vt:lpstr>
      <vt:lpstr>Myriad Pro Light</vt:lpstr>
      <vt:lpstr>Symbol</vt:lpstr>
      <vt:lpstr>Times New Roman</vt:lpstr>
      <vt:lpstr>Wingdings</vt:lpstr>
      <vt:lpstr>TemplateDiaporamaIRISA-2016</vt:lpstr>
      <vt:lpstr>3.page de contenu</vt:lpstr>
      <vt:lpstr>2. Saut de Section</vt:lpstr>
      <vt:lpstr>Bitmap Image</vt:lpstr>
      <vt:lpstr>Speculative Loop Pipelining for High-Level Synthesis</vt:lpstr>
      <vt:lpstr>Disclaimer : my (biased) perspective</vt:lpstr>
      <vt:lpstr>Outline</vt:lpstr>
      <vt:lpstr>Hardware Design ≠ Programming </vt:lpstr>
      <vt:lpstr>High Level Synthesis</vt:lpstr>
      <vt:lpstr>What can I use HLS for ?</vt:lpstr>
      <vt:lpstr>Single cycle loop scheduling in HLS</vt:lpstr>
      <vt:lpstr>Multi cycle loop scheduling in HLS</vt:lpstr>
      <vt:lpstr>Outline</vt:lpstr>
      <vt:lpstr>Loop Pipelining in HLS</vt:lpstr>
      <vt:lpstr>In a nutshell</vt:lpstr>
      <vt:lpstr>Pipelining &amp; FPGAs</vt:lpstr>
      <vt:lpstr>Pipelining and reuse distance</vt:lpstr>
      <vt:lpstr>Pipelining and reuse distance</vt:lpstr>
      <vt:lpstr>Pipelining and reuse distance</vt:lpstr>
      <vt:lpstr>Pipelining and reuse distance</vt:lpstr>
      <vt:lpstr>Outline</vt:lpstr>
      <vt:lpstr>Limits of static loop pipelining</vt:lpstr>
      <vt:lpstr>Speculative loop pipelining ?</vt:lpstr>
      <vt:lpstr>Outline</vt:lpstr>
      <vt:lpstr>SpecHLS in a nutshell</vt:lpstr>
      <vt:lpstr>Inside the SLP transformation</vt:lpstr>
      <vt:lpstr>Understanding SLP output</vt:lpstr>
      <vt:lpstr>Understanding SLP output</vt:lpstr>
      <vt:lpstr>Running example</vt:lpstr>
      <vt:lpstr>Outline</vt:lpstr>
      <vt:lpstr>Performance evaluation</vt:lpstr>
      <vt:lpstr>Hmmer</vt:lpstr>
      <vt:lpstr>Image gridding</vt:lpstr>
      <vt:lpstr>Synthesizing RISC-V cores from ISSs</vt:lpstr>
      <vt:lpstr>First results (Artix7)</vt:lpstr>
      <vt:lpstr>Outline</vt:lpstr>
      <vt:lpstr>Conclusion</vt:lpstr>
      <vt:lpstr>Présentation PowerPoint</vt:lpstr>
      <vt:lpstr>Backup slides</vt:lpstr>
      <vt:lpstr>Related Work</vt:lpstr>
      <vt:lpstr>Side benefits : simulation speed</vt:lpstr>
      <vt:lpstr>Why SLP matters ?</vt:lpstr>
      <vt:lpstr>Why SLP matters ?</vt:lpstr>
      <vt:lpstr>Why SLP matters ?</vt:lpstr>
      <vt:lpstr>Handling multiple speculations</vt:lpstr>
      <vt:lpstr>Example</vt:lpstr>
      <vt:lpstr>More speculation …</vt:lpstr>
      <vt:lpstr>Pipeline depth exploration</vt:lpstr>
      <vt:lpstr>Modeling complex march features</vt:lpstr>
      <vt:lpstr>Modeling complex march features</vt:lpstr>
      <vt:lpstr>Handling multiple speculations</vt:lpstr>
      <vt:lpstr>Composing FSM</vt:lpstr>
      <vt:lpstr>Handling multiple speculations</vt:lpstr>
      <vt:lpstr>Example – 3 deep speculation</vt:lpstr>
      <vt:lpstr>IDG from mini RISC-V ISA model</vt:lpstr>
      <vt:lpstr>Gamma factorization</vt:lpstr>
      <vt:lpstr>IDG from mini RISC-V ISA model</vt:lpstr>
      <vt:lpstr>SLP as a source-to-source transform</vt:lpstr>
      <vt:lpstr>SLP within a source-to-source compiler</vt:lpstr>
      <vt:lpstr>Running example</vt:lpstr>
      <vt:lpstr>Side benefits : simulation speed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sderrien</cp:lastModifiedBy>
  <cp:revision>995</cp:revision>
  <dcterms:created xsi:type="dcterms:W3CDTF">2018-06-18T19:58:09Z</dcterms:created>
  <dcterms:modified xsi:type="dcterms:W3CDTF">2022-07-07T13:15:51Z</dcterms:modified>
</cp:coreProperties>
</file>