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6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25.xml.rels" ContentType="application/vnd.openxmlformats-package.relationships+xml"/>
  <Override PartName="/ppt/slides/_rels/slide5.xml.rels" ContentType="application/vnd.openxmlformats-package.relationships+xml"/>
  <Override PartName="/ppt/slides/_rels/slide32.xml.rels" ContentType="application/vnd.openxmlformats-package.relationships+xml"/>
  <Override PartName="/ppt/slides/_rels/slide24.xml.rels" ContentType="application/vnd.openxmlformats-package.relationships+xml"/>
  <Override PartName="/ppt/slides/_rels/slide4.xml.rels" ContentType="application/vnd.openxmlformats-package.relationships+xml"/>
  <Override PartName="/ppt/slides/_rels/slide23.xml.rels" ContentType="application/vnd.openxmlformats-package.relationships+xml"/>
  <Override PartName="/ppt/slides/_rels/slide3.xml.rels" ContentType="application/vnd.openxmlformats-package.relationships+xml"/>
  <Override PartName="/ppt/slides/_rels/slide30.xml.rels" ContentType="application/vnd.openxmlformats-package.relationships+xml"/>
  <Override PartName="/ppt/slides/_rels/slide14.xml.rels" ContentType="application/vnd.openxmlformats-package.relationships+xml"/>
  <Override PartName="/ppt/slides/_rels/slide31.xml.rels" ContentType="application/vnd.openxmlformats-package.relationships+xml"/>
  <Override PartName="/ppt/slides/_rels/slide8.xml.rels" ContentType="application/vnd.openxmlformats-package.relationships+xml"/>
  <Override PartName="/ppt/slides/_rels/slide28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27.xml.rels" ContentType="application/vnd.openxmlformats-package.relationships+xml"/>
  <Override PartName="/ppt/slides/_rels/slide7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29.xml.rels" ContentType="application/vnd.openxmlformats-package.relationships+xml"/>
  <Override PartName="/ppt/slides/_rels/slide1.xml.rels" ContentType="application/vnd.openxmlformats-package.relationships+xml"/>
  <Override PartName="/ppt/slides/_rels/slide21.xml.rels" ContentType="application/vnd.openxmlformats-package.relationships+xml"/>
  <Override PartName="/ppt/slides/_rels/slide2.xml.rels" ContentType="application/vnd.openxmlformats-package.relationships+xml"/>
  <Override PartName="/ppt/slides/_rels/slide22.xml.rels" ContentType="application/vnd.openxmlformats-package.relationships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31.xml" ContentType="application/vnd.openxmlformats-officedocument.presentationml.slide+xml"/>
  <Override PartName="/ppt/slides/slide8.xml" ContentType="application/vnd.openxmlformats-officedocument.presentationml.slide+xml"/>
  <Override PartName="/ppt/slides/slide30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29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_rels/presentation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media/image13.png" ContentType="image/png"/>
  <Override PartName="/ppt/media/image12.png" ContentType="image/png"/>
  <Override PartName="/ppt/media/image27.gif" ContentType="image/gif"/>
  <Override PartName="/ppt/media/image10.png" ContentType="image/png"/>
  <Override PartName="/ppt/media/image25.gif" ContentType="image/gif"/>
  <Override PartName="/ppt/media/image8.png" ContentType="image/png"/>
  <Override PartName="/ppt/media/image15.gif" ContentType="image/gif"/>
  <Override PartName="/ppt/media/image16.png" ContentType="image/png"/>
  <Override PartName="/ppt/media/image7.png" ContentType="image/png"/>
  <Override PartName="/ppt/media/image14.png" ContentType="image/png"/>
  <Override PartName="/ppt/media/image2.png" ContentType="image/png"/>
  <Override PartName="/ppt/media/image20.png" ContentType="image/png"/>
  <Override PartName="/ppt/media/image23.png" ContentType="image/png"/>
  <Override PartName="/ppt/media/media21.mp4" ContentType="video/mp4"/>
  <Override PartName="/ppt/media/image24.png" ContentType="image/png"/>
  <Override PartName="/ppt/media/image1.jpeg" ContentType="image/jpeg"/>
  <Override PartName="/ppt/media/image22.png" ContentType="image/png"/>
  <Override PartName="/ppt/media/image19.png" ContentType="image/png"/>
  <Override PartName="/ppt/media/image18.gif" ContentType="image/gif"/>
  <Override PartName="/ppt/media/image17.png" ContentType="image/png"/>
  <Override PartName="/ppt/media/image5.png" ContentType="image/png"/>
  <Override PartName="/ppt/media/media9.avi" ContentType="video/x-msvideo"/>
  <Override PartName="/ppt/media/image11.png" ContentType="image/png"/>
  <Override PartName="/ppt/media/image26.gif" ContentType="image/gif"/>
  <Override PartName="/ppt/media/image6.png" ContentType="image/png"/>
  <Override PartName="/ppt/media/image4.png" ContentType="image/png"/>
  <Override PartName="/ppt/media/image3.png" ContentType="image/png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F659218-38A9-4F5A-B7C7-683E8E8B0D0E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53506C1-E151-4037-81FC-7519C3270FA4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3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18"/>
          <p:cNvSpPr/>
          <p:nvPr/>
        </p:nvSpPr>
        <p:spPr>
          <a:xfrm>
            <a:off x="0" y="6416640"/>
            <a:ext cx="12191760" cy="44100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1" name="Rectangle 18"/>
          <p:cNvSpPr/>
          <p:nvPr/>
        </p:nvSpPr>
        <p:spPr>
          <a:xfrm>
            <a:off x="0" y="0"/>
            <a:ext cx="12191760" cy="113184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401840"/>
            <a:ext cx="9143640" cy="9957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" name="Picture 12" descr="Logo_RGB.jpg"/>
          <p:cNvPicPr/>
          <p:nvPr/>
        </p:nvPicPr>
        <p:blipFill>
          <a:blip r:embed="rId2"/>
          <a:stretch/>
        </p:blipFill>
        <p:spPr>
          <a:xfrm>
            <a:off x="9510120" y="196200"/>
            <a:ext cx="1986120" cy="935640"/>
          </a:xfrm>
          <a:prstGeom prst="rect">
            <a:avLst/>
          </a:prstGeom>
          <a:ln w="9525">
            <a:noFill/>
          </a:ln>
        </p:spPr>
      </p:pic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095880" y="5989680"/>
            <a:ext cx="5400360" cy="4266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Insert occasion, location, and date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body"/>
          </p:nvPr>
        </p:nvSpPr>
        <p:spPr>
          <a:xfrm>
            <a:off x="6095880" y="2506320"/>
            <a:ext cx="5400360" cy="3370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DE" sz="1800" spc="-1" strike="noStrike">
                <a:solidFill>
                  <a:schemeClr val="dk1"/>
                </a:solidFill>
                <a:latin typeface="Calibri"/>
              </a:rPr>
              <a:t>Insert title page illustration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4"/>
          <p:cNvSpPr>
            <a:spLocks noGrp="1"/>
          </p:cNvSpPr>
          <p:nvPr>
            <p:ph type="body"/>
          </p:nvPr>
        </p:nvSpPr>
        <p:spPr>
          <a:xfrm>
            <a:off x="695160" y="4268520"/>
            <a:ext cx="2700000" cy="381960"/>
          </a:xfrm>
          <a:prstGeom prst="rect">
            <a:avLst/>
          </a:prstGeom>
          <a:noFill/>
          <a:ln w="0">
            <a:noFill/>
          </a:ln>
        </p:spPr>
        <p:txBody>
          <a:bodyPr lIns="0" anchor="t">
            <a:normAutofit fontScale="93713"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Collab 1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701280" y="2963520"/>
            <a:ext cx="1114920" cy="1295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DE" sz="1400" spc="-1" strike="noStrike">
                <a:solidFill>
                  <a:schemeClr val="dk1"/>
                </a:solidFill>
                <a:latin typeface="Calibri"/>
              </a:rPr>
              <a:t>Collab 1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6"/>
          <p:cNvSpPr>
            <a:spLocks noGrp="1"/>
          </p:cNvSpPr>
          <p:nvPr>
            <p:ph type="body"/>
          </p:nvPr>
        </p:nvSpPr>
        <p:spPr>
          <a:xfrm>
            <a:off x="1827000" y="3184200"/>
            <a:ext cx="1079640" cy="10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DE" sz="1400" spc="-1" strike="noStrike">
                <a:solidFill>
                  <a:schemeClr val="dk1"/>
                </a:solidFill>
                <a:latin typeface="Calibri"/>
              </a:rPr>
              <a:t>Affil 1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7"/>
          <p:cNvSpPr>
            <a:spLocks noGrp="1"/>
          </p:cNvSpPr>
          <p:nvPr>
            <p:ph type="body"/>
          </p:nvPr>
        </p:nvSpPr>
        <p:spPr>
          <a:xfrm>
            <a:off x="695160" y="6034320"/>
            <a:ext cx="2700000" cy="381960"/>
          </a:xfrm>
          <a:prstGeom prst="rect">
            <a:avLst/>
          </a:prstGeom>
          <a:noFill/>
          <a:ln w="0">
            <a:noFill/>
          </a:ln>
        </p:spPr>
        <p:txBody>
          <a:bodyPr lIns="0" anchor="t">
            <a:normAutofit fontScale="93713"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Collab 2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" name="PlaceHolder 8"/>
          <p:cNvSpPr>
            <a:spLocks noGrp="1"/>
          </p:cNvSpPr>
          <p:nvPr>
            <p:ph type="body"/>
          </p:nvPr>
        </p:nvSpPr>
        <p:spPr>
          <a:xfrm>
            <a:off x="701280" y="4728960"/>
            <a:ext cx="1114920" cy="1295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DE" sz="1400" spc="-1" strike="noStrike">
                <a:solidFill>
                  <a:schemeClr val="dk1"/>
                </a:solidFill>
                <a:latin typeface="Calibri"/>
              </a:rPr>
              <a:t>Collab 2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" name="PlaceHolder 9"/>
          <p:cNvSpPr>
            <a:spLocks noGrp="1"/>
          </p:cNvSpPr>
          <p:nvPr>
            <p:ph type="body"/>
          </p:nvPr>
        </p:nvSpPr>
        <p:spPr>
          <a:xfrm>
            <a:off x="1826640" y="4949640"/>
            <a:ext cx="1079640" cy="10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DE" sz="1400" spc="-1" strike="noStrike">
                <a:solidFill>
                  <a:schemeClr val="dk1"/>
                </a:solidFill>
                <a:latin typeface="Calibri"/>
              </a:rPr>
              <a:t>Affil 2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" name="PlaceHolder 10"/>
          <p:cNvSpPr>
            <a:spLocks noGrp="1"/>
          </p:cNvSpPr>
          <p:nvPr>
            <p:ph type="body"/>
          </p:nvPr>
        </p:nvSpPr>
        <p:spPr>
          <a:xfrm>
            <a:off x="3395520" y="4268520"/>
            <a:ext cx="2700000" cy="381960"/>
          </a:xfrm>
          <a:prstGeom prst="rect">
            <a:avLst/>
          </a:prstGeom>
          <a:noFill/>
          <a:ln w="0">
            <a:noFill/>
          </a:ln>
        </p:spPr>
        <p:txBody>
          <a:bodyPr lIns="0" anchor="t">
            <a:normAutofit fontScale="93713"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Collab 3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11"/>
          <p:cNvSpPr>
            <a:spLocks noGrp="1"/>
          </p:cNvSpPr>
          <p:nvPr>
            <p:ph type="body"/>
          </p:nvPr>
        </p:nvSpPr>
        <p:spPr>
          <a:xfrm>
            <a:off x="3401640" y="2963520"/>
            <a:ext cx="1114920" cy="1295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DE" sz="1400" spc="-1" strike="noStrike">
                <a:solidFill>
                  <a:schemeClr val="dk1"/>
                </a:solidFill>
                <a:latin typeface="Calibri"/>
              </a:rPr>
              <a:t>Collab 3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" name="PlaceHolder 12"/>
          <p:cNvSpPr>
            <a:spLocks noGrp="1"/>
          </p:cNvSpPr>
          <p:nvPr>
            <p:ph type="body"/>
          </p:nvPr>
        </p:nvSpPr>
        <p:spPr>
          <a:xfrm>
            <a:off x="4527360" y="3184200"/>
            <a:ext cx="1079640" cy="10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DE" sz="1400" spc="-1" strike="noStrike">
                <a:solidFill>
                  <a:schemeClr val="dk1"/>
                </a:solidFill>
                <a:latin typeface="Calibri"/>
              </a:rPr>
              <a:t>Affil 3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" name="PlaceHolder 13"/>
          <p:cNvSpPr>
            <a:spLocks noGrp="1"/>
          </p:cNvSpPr>
          <p:nvPr>
            <p:ph type="body"/>
          </p:nvPr>
        </p:nvSpPr>
        <p:spPr>
          <a:xfrm>
            <a:off x="3395520" y="6034320"/>
            <a:ext cx="2700000" cy="381960"/>
          </a:xfrm>
          <a:prstGeom prst="rect">
            <a:avLst/>
          </a:prstGeom>
          <a:noFill/>
          <a:ln w="0">
            <a:noFill/>
          </a:ln>
        </p:spPr>
        <p:txBody>
          <a:bodyPr lIns="0" anchor="t">
            <a:normAutofit fontScale="93713"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Collab 4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" name="PlaceHolder 14"/>
          <p:cNvSpPr>
            <a:spLocks noGrp="1"/>
          </p:cNvSpPr>
          <p:nvPr>
            <p:ph type="body"/>
          </p:nvPr>
        </p:nvSpPr>
        <p:spPr>
          <a:xfrm>
            <a:off x="3401640" y="4728960"/>
            <a:ext cx="1114920" cy="1295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DE" sz="1400" spc="-1" strike="noStrike">
                <a:solidFill>
                  <a:schemeClr val="dk1"/>
                </a:solidFill>
                <a:latin typeface="Calibri"/>
              </a:rPr>
              <a:t>Collab 4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" name="PlaceHolder 15"/>
          <p:cNvSpPr>
            <a:spLocks noGrp="1"/>
          </p:cNvSpPr>
          <p:nvPr>
            <p:ph type="body"/>
          </p:nvPr>
        </p:nvSpPr>
        <p:spPr>
          <a:xfrm>
            <a:off x="4527000" y="4949640"/>
            <a:ext cx="1079640" cy="10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DE" sz="1400" spc="-1" strike="noStrike">
                <a:solidFill>
                  <a:schemeClr val="dk1"/>
                </a:solidFill>
                <a:latin typeface="Calibri"/>
              </a:rPr>
              <a:t>Affil 4</a:t>
            </a:r>
            <a:endParaRPr b="0" lang="en-US" sz="14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8" name="Picture 13" descr="TUBS_CO_150dpi"/>
          <p:cNvPicPr/>
          <p:nvPr/>
        </p:nvPicPr>
        <p:blipFill>
          <a:blip r:embed="rId3"/>
          <a:stretch/>
        </p:blipFill>
        <p:spPr>
          <a:xfrm>
            <a:off x="695160" y="192960"/>
            <a:ext cx="2999160" cy="9388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416640"/>
            <a:ext cx="12191760" cy="44100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sldNum" idx="1"/>
          </p:nvPr>
        </p:nvSpPr>
        <p:spPr>
          <a:xfrm>
            <a:off x="10695240" y="6416640"/>
            <a:ext cx="801360" cy="307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54DF370-249E-4FCC-9922-2DFFAD484602}" type="slidenum">
              <a:rPr b="0" lang="en-US" sz="14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TextBox 6"/>
          <p:cNvSpPr/>
          <p:nvPr/>
        </p:nvSpPr>
        <p:spPr>
          <a:xfrm>
            <a:off x="695160" y="6416640"/>
            <a:ext cx="999936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400" spc="-1" strike="noStrike">
                <a:solidFill>
                  <a:schemeClr val="dk1"/>
                </a:solidFill>
                <a:latin typeface="Calibri"/>
              </a:rPr>
              <a:t>K. A. Meyer: Ferrite.jl</a:t>
            </a:r>
            <a:endParaRPr b="0" lang="en-GB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8"/>
          <p:cNvSpPr/>
          <p:nvPr/>
        </p:nvSpPr>
        <p:spPr>
          <a:xfrm>
            <a:off x="0" y="6416640"/>
            <a:ext cx="12191760" cy="44100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25" name="Rectangle 18"/>
          <p:cNvSpPr/>
          <p:nvPr/>
        </p:nvSpPr>
        <p:spPr>
          <a:xfrm>
            <a:off x="0" y="0"/>
            <a:ext cx="12191760" cy="1131840"/>
          </a:xfrm>
          <a:prstGeom prst="rect">
            <a:avLst/>
          </a:prstGeom>
          <a:solidFill>
            <a:schemeClr val="bg1">
              <a:lumMod val="8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accent2"/>
              </a:solidFill>
              <a:latin typeface="Calibri"/>
            </a:endParaRPr>
          </a:p>
        </p:txBody>
      </p:sp>
      <p:pic>
        <p:nvPicPr>
          <p:cNvPr id="26" name="Picture 12" descr="Logo_RGB.jpg"/>
          <p:cNvPicPr/>
          <p:nvPr/>
        </p:nvPicPr>
        <p:blipFill>
          <a:blip r:embed="rId2"/>
          <a:stretch/>
        </p:blipFill>
        <p:spPr>
          <a:xfrm>
            <a:off x="9510120" y="196200"/>
            <a:ext cx="1986120" cy="935640"/>
          </a:xfrm>
          <a:prstGeom prst="rect">
            <a:avLst/>
          </a:prstGeom>
          <a:ln w="9525">
            <a:noFill/>
          </a:ln>
        </p:spPr>
      </p:pic>
      <p:sp>
        <p:nvSpPr>
          <p:cNvPr id="27" name="PlaceHolder 1"/>
          <p:cNvSpPr>
            <a:spLocks noGrp="1"/>
          </p:cNvSpPr>
          <p:nvPr>
            <p:ph type="body"/>
          </p:nvPr>
        </p:nvSpPr>
        <p:spPr>
          <a:xfrm>
            <a:off x="3695040" y="368280"/>
            <a:ext cx="5815080" cy="7635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DE" sz="2800" spc="-1" strike="noStrike">
                <a:solidFill>
                  <a:schemeClr val="dk1"/>
                </a:solidFill>
                <a:latin typeface="Calibri"/>
              </a:rPr>
              <a:t>Conclusions title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ldNum" idx="2"/>
          </p:nvPr>
        </p:nvSpPr>
        <p:spPr>
          <a:xfrm>
            <a:off x="10695240" y="6416640"/>
            <a:ext cx="801360" cy="3207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DB24E07-45BC-4BEA-89FE-D3A98264E653}" type="slidenum">
              <a:rPr b="0" lang="en-US" sz="1400" spc="-1" strike="noStrike">
                <a:solidFill>
                  <a:schemeClr val="dk1"/>
                </a:solidFill>
                <a:latin typeface="Calibri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" name="Picture 13" descr="TUBS_CO_150dpi"/>
          <p:cNvPicPr/>
          <p:nvPr/>
        </p:nvPicPr>
        <p:blipFill>
          <a:blip r:embed="rId3"/>
          <a:stretch/>
        </p:blipFill>
        <p:spPr>
          <a:xfrm>
            <a:off x="695160" y="196200"/>
            <a:ext cx="2999160" cy="9388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ferrite-fem.github.io/Ferrite.jl/dev/tutorials/heat_equation/" TargetMode="External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5.gif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gif"/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video" Target="../media/media21.mp4"/><Relationship Id="rId2" Type="http://schemas.microsoft.com/office/2007/relationships/media" Target="../media/media21.mp4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hyperlink" Target="https://ferrite-fem.github.io/FerriteCon/" TargetMode="External"/><Relationship Id="rId2" Type="http://schemas.openxmlformats.org/officeDocument/2006/relationships/hyperlink" Target="https://www.youtube.com/playlist?list=PLP8iPy9hna6RTilqYSvKzfTVh291rwo2l" TargetMode="External"/><Relationship Id="rId3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5.gif"/><Relationship Id="rId2" Type="http://schemas.openxmlformats.org/officeDocument/2006/relationships/hyperlink" Target="https://github.com/lijas/IGA.jl" TargetMode="External"/><Relationship Id="rId3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6.gif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7.gif"/><Relationship Id="rId2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hyperlink" Target="https://ferrite-fem.github.io/Ferrite.jl/" TargetMode="External"/><Relationship Id="rId2" Type="http://schemas.openxmlformats.org/officeDocument/2006/relationships/hyperlink" Target="https://julialang.org/slack/" TargetMode="External"/><Relationship Id="rId3" Type="http://schemas.openxmlformats.org/officeDocument/2006/relationships/hyperlink" Target="https://ferrite-fem.github.io/FerriteCon" TargetMode="External"/><Relationship Id="rId4" Type="http://schemas.openxmlformats.org/officeDocument/2006/relationships/slideLayout" Target="../slideLayouts/slideLayout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video" Target="../media/media9.avi"/><Relationship Id="rId2" Type="http://schemas.microsoft.com/office/2007/relationships/media" Target="../media/media9.avi"/><Relationship Id="rId3" Type="http://schemas.openxmlformats.org/officeDocument/2006/relationships/image" Target="../media/image10.png"/><Relationship Id="rId4" Type="http://schemas.openxmlformats.org/officeDocument/2006/relationships/hyperlink" Target="https://github.com/termi-official/Thunderbolt.jl" TargetMode="External"/><Relationship Id="rId5" Type="http://schemas.openxmlformats.org/officeDocument/2006/relationships/hyperlink" Target="https://github.com/termi-official/Thunderbolt.jl" TargetMode="External"/><Relationship Id="rId6" Type="http://schemas.openxmlformats.org/officeDocument/2006/relationships/hyperlink" Target="https://github.com/termi-official/Thunderbolt.jl" TargetMode="External"/><Relationship Id="rId7" Type="http://schemas.openxmlformats.org/officeDocument/2006/relationships/hyperlink" Target="https://github.com/termi-official/Thunderbolt.jl" TargetMode="External"/><Relationship Id="rId8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/>
          </p:nvPr>
        </p:nvSpPr>
        <p:spPr>
          <a:xfrm>
            <a:off x="4305240" y="5989680"/>
            <a:ext cx="7191000" cy="4266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 algn="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400" spc="-1" strike="noStrike">
                <a:solidFill>
                  <a:schemeClr val="dk1"/>
                </a:solidFill>
                <a:latin typeface="Calibri"/>
              </a:rPr>
              <a:t>Le Groupe Calcul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, 202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4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-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05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-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31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1" name="Picture 2" descr=""/>
          <p:cNvPicPr/>
          <p:nvPr/>
        </p:nvPicPr>
        <p:blipFill>
          <a:blip r:embed="rId1"/>
          <a:stretch/>
        </p:blipFill>
        <p:spPr>
          <a:xfrm>
            <a:off x="695160" y="2033640"/>
            <a:ext cx="10801080" cy="2481480"/>
          </a:xfrm>
          <a:prstGeom prst="rect">
            <a:avLst/>
          </a:prstGeom>
          <a:ln w="0">
            <a:noFill/>
          </a:ln>
        </p:spPr>
      </p:pic>
      <p:sp>
        <p:nvSpPr>
          <p:cNvPr id="32" name="TextBox 18"/>
          <p:cNvSpPr/>
          <p:nvPr/>
        </p:nvSpPr>
        <p:spPr>
          <a:xfrm>
            <a:off x="695160" y="4515480"/>
            <a:ext cx="4790880" cy="124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2800" spc="-1" strike="noStrike">
                <a:solidFill>
                  <a:schemeClr val="dk1"/>
                </a:solidFill>
                <a:latin typeface="Calibri"/>
              </a:rPr>
              <a:t>Knut Andreas Meyer</a:t>
            </a:r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i="1" lang="en-DE" sz="2400" spc="-1" strike="noStrike">
                <a:solidFill>
                  <a:schemeClr val="dk1"/>
                </a:solidFill>
                <a:latin typeface="Calibri"/>
              </a:rPr>
              <a:t>Institute of Applied Mechanics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i="1" lang="en-DE" sz="2400" spc="-1" strike="noStrike">
                <a:solidFill>
                  <a:schemeClr val="dk1"/>
                </a:solidFill>
                <a:latin typeface="Calibri"/>
              </a:rPr>
              <a:t>TU Braunschweig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TextBox 19"/>
          <p:cNvSpPr/>
          <p:nvPr/>
        </p:nvSpPr>
        <p:spPr>
          <a:xfrm>
            <a:off x="695160" y="1448640"/>
            <a:ext cx="78055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i="1" lang="en-DE" sz="3200" spc="-1" strike="noStrike">
                <a:solidFill>
                  <a:schemeClr val="dk1"/>
                </a:solidFill>
                <a:latin typeface="Calibri"/>
              </a:rPr>
              <a:t>Introduction to the Finite E</a:t>
            </a:r>
            <a:r>
              <a:rPr b="0" i="1" lang="en-US" sz="3200" spc="-1" strike="noStrike">
                <a:solidFill>
                  <a:schemeClr val="dk1"/>
                </a:solidFill>
                <a:latin typeface="Calibri"/>
              </a:rPr>
              <a:t>l</a:t>
            </a:r>
            <a:r>
              <a:rPr b="0" i="1" lang="en-DE" sz="3200" spc="-1" strike="noStrike">
                <a:solidFill>
                  <a:schemeClr val="dk1"/>
                </a:solidFill>
                <a:latin typeface="Calibri"/>
              </a:rPr>
              <a:t>ement Toolbox</a:t>
            </a:r>
            <a:endParaRPr b="0" lang="en-GB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Assembly: Calculate cell contribution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7" name="TextBox 3"/>
          <p:cNvSpPr/>
          <p:nvPr/>
        </p:nvSpPr>
        <p:spPr>
          <a:xfrm>
            <a:off x="695160" y="1310040"/>
            <a:ext cx="11426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DE" sz="2800" spc="-1" strike="noStrike">
                <a:solidFill>
                  <a:schemeClr val="dk1"/>
                </a:solidFill>
                <a:latin typeface="Calibri"/>
              </a:rPr>
              <a:t>Setup</a:t>
            </a:r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TextBox 4"/>
          <p:cNvSpPr/>
          <p:nvPr/>
        </p:nvSpPr>
        <p:spPr>
          <a:xfrm>
            <a:off x="695160" y="2982960"/>
            <a:ext cx="27428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DE" sz="2800" spc="-1" strike="noStrike">
                <a:solidFill>
                  <a:schemeClr val="dk1"/>
                </a:solidFill>
                <a:latin typeface="Calibri"/>
              </a:rPr>
              <a:t>Element routine</a:t>
            </a:r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Rectangle 5"/>
          <p:cNvSpPr/>
          <p:nvPr/>
        </p:nvSpPr>
        <p:spPr>
          <a:xfrm>
            <a:off x="695160" y="1751760"/>
            <a:ext cx="10801080" cy="118692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ip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Lagrange</a:t>
            </a:r>
            <a:r>
              <a:rPr b="0" lang="en-US" sz="1800" spc="-1" strike="noStrike">
                <a:solidFill>
                  <a:srgbClr val="4ec9b0"/>
                </a:solidFill>
                <a:latin typeface="Consolas"/>
              </a:rPr>
              <a:t>{RefTriangle, 1}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() </a:t>
            </a: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         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Defined before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ip_geo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ip            </a:t>
            </a: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                  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Geometric interpolation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qr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QuadratureRule</a:t>
            </a:r>
            <a:r>
              <a:rPr b="0" lang="en-US" sz="1800" spc="-1" strike="noStrike">
                <a:solidFill>
                  <a:srgbClr val="4ec9b0"/>
                </a:solidFill>
                <a:latin typeface="Consolas"/>
              </a:rPr>
              <a:t>{RefTriangle}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2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)</a:t>
            </a: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      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</a:t>
            </a:r>
            <a:r>
              <a:rPr b="0" lang="en-DE" sz="1800" spc="-1" strike="noStrike">
                <a:solidFill>
                  <a:srgbClr val="6a9955"/>
                </a:solidFill>
                <a:latin typeface="Consolas"/>
              </a:rPr>
              <a:t>Numerical integration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cellvalues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CellValues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(qr, ip, ip_geo)</a:t>
            </a: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  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</a:t>
            </a:r>
            <a:r>
              <a:rPr b="0" lang="en-DE" sz="1800" spc="-1" strike="noStrike">
                <a:solidFill>
                  <a:srgbClr val="6a9955"/>
                </a:solidFill>
                <a:latin typeface="Consolas"/>
              </a:rPr>
              <a:t>“Shape function object”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0" name="Picture 7" descr=""/>
          <p:cNvPicPr/>
          <p:nvPr/>
        </p:nvPicPr>
        <p:blipFill>
          <a:blip r:embed="rId1"/>
          <a:stretch/>
        </p:blipFill>
        <p:spPr>
          <a:xfrm>
            <a:off x="695160" y="3399840"/>
            <a:ext cx="5013720" cy="3016440"/>
          </a:xfrm>
          <a:prstGeom prst="rect">
            <a:avLst/>
          </a:prstGeom>
          <a:ln w="0">
            <a:noFill/>
          </a:ln>
        </p:spPr>
      </p:pic>
      <p:pic>
        <p:nvPicPr>
          <p:cNvPr id="121" name="Picture 16" descr="\documentclass{article}&#10;\usepackage{amsmath}&#10;\usepackage{solid_mechanics}&#10;\pagestyle{empty}&#10;\begin{document}&#10;\begin{align*}&#10;\text{Heat Equation}&amp;\\&#10;\int_\Omega \nabla\delta u \cdot \nabla u\ \mathrm{d}\Omega &amp;= \int_\Omega \delta u\ \mathrm{d}\Omega \\&#10;\left[\int_\Omega \nabla \delta N_i \cdot \nabla N_j\ \mathrm{d}\Omega\right] a_j &amp;= \int_\Omega \delta N_i\ \mathrm{d}\Omega \\&#10;K_{ij} a_j &amp;= f_i&#10;\end{align*}&#10;\end{document}"/>
          <p:cNvPicPr/>
          <p:nvPr/>
        </p:nvPicPr>
        <p:blipFill>
          <a:blip r:embed="rId2"/>
          <a:srcRect l="-3326" t="-7122" r="-3059" b="-5914"/>
          <a:stretch/>
        </p:blipFill>
        <p:spPr>
          <a:xfrm>
            <a:off x="7886880" y="4092480"/>
            <a:ext cx="4304880" cy="23238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6FF97CC-4100-4BC1-826E-B324B415CC4D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8" dur="indefinite" restart="never" nodeType="tmRoot">
          <p:childTnLst>
            <p:seq>
              <p:cTn id="259" dur="indefinite" nodeType="mainSeq">
                <p:childTnLst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6"/>
          <p:cNvSpPr/>
          <p:nvPr/>
        </p:nvSpPr>
        <p:spPr>
          <a:xfrm>
            <a:off x="0" y="0"/>
            <a:ext cx="12191760" cy="667332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569cd6"/>
                </a:solidFill>
                <a:latin typeface="Consolas"/>
              </a:rPr>
              <a:t>function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element_routine!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(Ke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::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Matrix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, fe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::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Vector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, cellvalues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::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CellValues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, cellcoords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::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Vector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Map shape function gradients etc. to current geometry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reinit!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(cellvalues, cellcoords)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Loop over quadrature points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for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q_point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in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b5cea8"/>
                </a:solidFill>
                <a:latin typeface="Consolas"/>
              </a:rPr>
              <a:t>1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getnquadpoints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(cellvalues)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Get the quadrature weight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d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Ω </a:t>
            </a:r>
            <a:r>
              <a:rPr b="0" lang="el-GR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getdetJdV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(cellvalues, q_point)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Loop over test shape functions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for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i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in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b5cea8"/>
                </a:solidFill>
                <a:latin typeface="Consolas"/>
              </a:rPr>
              <a:t>1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getnbasefunctions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(cellvalues)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δ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Nᵢ  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shape_value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(cellvalues, q_point, i)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∇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δ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Nᵢ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shape_gradient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(cellvalues, q_point, i)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Add heat source to fe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fe[i]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+=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δ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Nᵢ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*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d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Ω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            </a:t>
            </a:r>
            <a:r>
              <a:rPr b="0" lang="el-GR" sz="1800" spc="-1" strike="noStrike">
                <a:solidFill>
                  <a:srgbClr val="6a9955"/>
                </a:solidFill>
                <a:latin typeface="Consolas"/>
              </a:rPr>
              <a:t>#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Loop over trial shape functions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for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j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in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b5cea8"/>
                </a:solidFill>
                <a:latin typeface="Consolas"/>
              </a:rPr>
              <a:t>1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getnbasefunctions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(cellvalues)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    ∇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Nⱼ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shape_gradient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(cellvalues, q_point, j)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   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Add contribution to Ke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    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Ke[i, j]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+=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(∇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δ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Nᵢ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⋅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∇Nⱼ)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*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d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Ω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        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end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end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end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return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Ke, fe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end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3" name="Picture 8" descr="\documentclass{article}&#10;\usepackage{amsmath}&#10;\usepackage{solid_mechanics}&#10;\pagestyle{empty}&#10;\begin{document}&#10;\begin{align*}&#10;\text{Heat Equation}&amp;\\&#10;\int_\Omega \nabla\delta u \cdot \nabla u\ \mathrm{d}\Omega &amp;= \int_\Omega \delta u\ \mathrm{d}\Omega \\&#10;\left[\int_\Omega \nabla \delta N_i \cdot \nabla N_j\ \mathrm{d}\Omega\right] a_j &amp;= \int_\Omega \delta N_i\ \mathrm{d}\Omega \\&#10;K_{ij} a_j &amp;= f_i&#10;\end{align*}&#10;\end{document}"/>
          <p:cNvPicPr/>
          <p:nvPr/>
        </p:nvPicPr>
        <p:blipFill>
          <a:blip r:embed="rId1"/>
          <a:srcRect l="-3326" t="-7122" r="-3059" b="-8381"/>
          <a:stretch/>
        </p:blipFill>
        <p:spPr>
          <a:xfrm>
            <a:off x="7886880" y="4092480"/>
            <a:ext cx="4304880" cy="237456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57BDE46-B212-4FA2-BDAA-76397F7901AE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Box 16"/>
          <p:cNvSpPr/>
          <p:nvPr/>
        </p:nvSpPr>
        <p:spPr>
          <a:xfrm>
            <a:off x="0" y="0"/>
            <a:ext cx="12191760" cy="667332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569cd6"/>
                </a:solidFill>
                <a:latin typeface="Consolas"/>
              </a:rPr>
              <a:t>function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element_routine!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(Ke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::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Matrix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, fe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::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Vector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, cellvalues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::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CellValues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, cellcoords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::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Vector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Map shape function gradients etc. to current geometry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reinit!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(cellvalues, cellcoords)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Loop over quadrature points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for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q_point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in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b5cea8"/>
                </a:solidFill>
                <a:latin typeface="Consolas"/>
              </a:rPr>
              <a:t>1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getnquadpoints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(cellvalues)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Get the quadrature weight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d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Ω </a:t>
            </a:r>
            <a:r>
              <a:rPr b="0" lang="el-GR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getdetJdV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(cellvalues, q_point)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Loop over test shape functions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for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i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in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b5cea8"/>
                </a:solidFill>
                <a:latin typeface="Consolas"/>
              </a:rPr>
              <a:t>1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getnbasefunctions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(cellvalues)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δ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Nᵢ  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shape_value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(cellvalues, q_point, i)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∇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δ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Nᵢ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shape_gradient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(cellvalues, q_point, i)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Add heat source to fe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fe[i]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+=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δ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Nᵢ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*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d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Ω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            </a:t>
            </a:r>
            <a:r>
              <a:rPr b="0" lang="el-GR" sz="1800" spc="-1" strike="noStrike">
                <a:solidFill>
                  <a:srgbClr val="6a9955"/>
                </a:solidFill>
                <a:latin typeface="Consolas"/>
              </a:rPr>
              <a:t>#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Loop over trial shape functions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for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j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in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b5cea8"/>
                </a:solidFill>
                <a:latin typeface="Consolas"/>
              </a:rPr>
              <a:t>1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getnbasefunctions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(cellvalues)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    ∇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Nⱼ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shape_gradient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(cellvalues, q_point, j)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   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Add contribution to Ke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    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Ke[i, j]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+=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(∇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δ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Nᵢ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⋅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∇Nⱼ)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*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d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Ω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        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end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end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end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return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Ke, fe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end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5" name="Picture 8" descr="\documentclass{article}&#10;\usepackage{amsmath}&#10;\usepackage{solid_mechanics}&#10;\pagestyle{empty}&#10;\begin{document}&#10;\begin{align*}&#10;\text{Heat Equation}&amp;\\&#10;\int_\Omega \nabla\delta u \cdot \nabla u\ \mathrm{d}\Omega &amp;= \int_\Omega \delta u\ \mathrm{d}\Omega \\&#10;\left[\int_\Omega \nabla \delta N_i \cdot \nabla N_j\ \mathrm{d}\Omega\right] a_j &amp;= \int_\Omega \delta N_i\ \mathrm{d}\Omega \\&#10;K_{ij} a_j &amp;= f_i&#10;\end{align*}&#10;\end{document}"/>
          <p:cNvPicPr/>
          <p:nvPr/>
        </p:nvPicPr>
        <p:blipFill>
          <a:blip r:embed="rId1"/>
          <a:srcRect l="-3326" t="-7122" r="-3059" b="-8381"/>
          <a:stretch/>
        </p:blipFill>
        <p:spPr>
          <a:xfrm>
            <a:off x="7886880" y="4092480"/>
            <a:ext cx="4304880" cy="2374560"/>
          </a:xfrm>
          <a:prstGeom prst="rect">
            <a:avLst/>
          </a:prstGeom>
          <a:ln w="0">
            <a:noFill/>
          </a:ln>
        </p:spPr>
      </p:pic>
      <p:sp>
        <p:nvSpPr>
          <p:cNvPr id="126" name="Rectangle 19"/>
          <p:cNvSpPr/>
          <p:nvPr/>
        </p:nvSpPr>
        <p:spPr>
          <a:xfrm>
            <a:off x="7992720" y="5236560"/>
            <a:ext cx="2341440" cy="10915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27" name="Rectangle 20"/>
          <p:cNvSpPr/>
          <p:nvPr/>
        </p:nvSpPr>
        <p:spPr>
          <a:xfrm>
            <a:off x="10860840" y="5232240"/>
            <a:ext cx="1236240" cy="10915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910AB7B-A651-4CD4-A5AC-AD8AB602BDA3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6" dur="indefinite" restart="never" nodeType="tmRoot">
          <p:childTnLst>
            <p:seq>
              <p:cTn id="287" dur="indefinite" nodeType="mainSeq">
                <p:childTnLst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Assembly: Assemble cell contribution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9" name="Rectangle 3"/>
          <p:cNvSpPr/>
          <p:nvPr/>
        </p:nvSpPr>
        <p:spPr>
          <a:xfrm>
            <a:off x="699480" y="1061280"/>
            <a:ext cx="10153440" cy="530172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569cd6"/>
                </a:solidFill>
                <a:latin typeface="Consolas"/>
              </a:rPr>
              <a:t>function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assemble_global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(cellvalues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::</a:t>
            </a:r>
            <a:r>
              <a:rPr b="0" lang="en-US" sz="1800" spc="-1" strike="noStrike">
                <a:solidFill>
                  <a:srgbClr val="4ec9b0"/>
                </a:solidFill>
                <a:latin typeface="Consolas"/>
              </a:rPr>
              <a:t>CellValues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, dh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::</a:t>
            </a:r>
            <a:r>
              <a:rPr b="0" lang="en-US" sz="1800" spc="-1" strike="noStrike">
                <a:solidFill>
                  <a:srgbClr val="4ec9b0"/>
                </a:solidFill>
                <a:latin typeface="Consolas"/>
              </a:rPr>
              <a:t>DofHandler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Allocate global stiffness matrix, K, and force vector, f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K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create_sparsity_pattern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(dh)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f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zeros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ndofs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(dh))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Allocate the element stiffness matrix and element force vector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n_basefuncs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getnbasefunctions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(cellvalues)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Ke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zeros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(n_basefuncs, n_basefuncs)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fe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zeros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(n_basefuncs)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assembler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start_assemble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(K, f)</a:t>
            </a: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Create an assembler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en-US" sz="1800" spc="-1" strike="noStrike">
                <a:solidFill>
                  <a:srgbClr val="c586c0"/>
                </a:solidFill>
                <a:latin typeface="Consolas"/>
              </a:rPr>
              <a:t>for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cell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in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CellIterator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(dh)</a:t>
            </a: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    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Loop over all cel</a:t>
            </a:r>
            <a:r>
              <a:rPr b="0" lang="en-DE" sz="1800" spc="-1" strike="noStrike">
                <a:solidFill>
                  <a:srgbClr val="6a9955"/>
                </a:solidFill>
                <a:latin typeface="Consolas"/>
              </a:rPr>
              <a:t>l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fill!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(Ke, 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0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)</a:t>
            </a: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;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fill!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(fe, 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0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)</a:t>
            </a: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  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Reset Ke and fe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Compute element contribution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element_routine!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(Ke, fe, cellvalues,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getcoordinates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(cell))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Assemble </a:t>
            </a:r>
            <a:r>
              <a:rPr b="0" lang="en-DE" sz="1800" spc="-1" strike="noStrike">
                <a:solidFill>
                  <a:srgbClr val="6a9955"/>
                </a:solidFill>
                <a:latin typeface="Consolas"/>
              </a:rPr>
              <a:t>local,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Ke and fe</a:t>
            </a:r>
            <a:r>
              <a:rPr b="0" lang="en-DE" sz="1800" spc="-1" strike="noStrike">
                <a:solidFill>
                  <a:srgbClr val="6a9955"/>
                </a:solidFill>
                <a:latin typeface="Consolas"/>
              </a:rPr>
              <a:t>,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 into </a:t>
            </a:r>
            <a:r>
              <a:rPr b="0" lang="en-DE" sz="1800" spc="-1" strike="noStrike">
                <a:solidFill>
                  <a:srgbClr val="6a9955"/>
                </a:solidFill>
                <a:latin typeface="Consolas"/>
              </a:rPr>
              <a:t>global,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K and f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assemble!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(assembler,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celldofs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(cell), Ke, fe)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en-US" sz="1800" spc="-1" strike="noStrike">
                <a:solidFill>
                  <a:srgbClr val="c586c0"/>
                </a:solidFill>
                <a:latin typeface="Consolas"/>
              </a:rPr>
              <a:t>end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en-US" sz="1800" spc="-1" strike="noStrike">
                <a:solidFill>
                  <a:srgbClr val="c586c0"/>
                </a:solidFill>
                <a:latin typeface="Consolas"/>
              </a:rPr>
              <a:t>return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K, f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586c0"/>
                </a:solidFill>
                <a:latin typeface="Consolas"/>
              </a:rPr>
              <a:t>end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3DE666C-AD97-475B-9A4B-3E3DEE4DE24F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48" dur="indefinite" restart="never" nodeType="tmRoot">
          <p:childTnLst>
            <p:seq>
              <p:cTn id="349" dur="indefinite" nodeType="mainSeq">
                <p:childTnLst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Constraints: Dirichlet Boundary Conditions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1" name="Rectangle 4"/>
          <p:cNvSpPr/>
          <p:nvPr/>
        </p:nvSpPr>
        <p:spPr>
          <a:xfrm>
            <a:off x="699480" y="1413000"/>
            <a:ext cx="10797120" cy="393012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i="1" lang="sv-SE" sz="1800" spc="-1" strike="noStrike">
                <a:solidFill>
                  <a:srgbClr val="cccccc"/>
                </a:solidFill>
                <a:latin typeface="Consolas"/>
              </a:rPr>
              <a:t>grid, </a:t>
            </a:r>
            <a:r>
              <a:rPr b="0" i="1" lang="en-DE" sz="1800" spc="-1" strike="noStrike">
                <a:solidFill>
                  <a:srgbClr val="cccccc"/>
                </a:solidFill>
                <a:latin typeface="Consolas"/>
              </a:rPr>
              <a:t>dh, cellvalues = setup()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</a:t>
            </a:r>
            <a:r>
              <a:rPr b="0" lang="en-DE" sz="1800" spc="-1" strike="noStrike">
                <a:solidFill>
                  <a:srgbClr val="6a9955"/>
                </a:solidFill>
                <a:latin typeface="Consolas"/>
              </a:rPr>
              <a:t>Pseudocode, see earlier slides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K, f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assemble_global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(cellvalues, dh)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ch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ConstraintHandler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(dh);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br>
              <a:rPr sz="1800"/>
            </a:b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∂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Ω </a:t>
            </a:r>
            <a:r>
              <a:rPr b="0" lang="el-GR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union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getfacetset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(grid, </a:t>
            </a:r>
            <a:r>
              <a:rPr b="0" lang="en-US" sz="1800" spc="-1" strike="noStrike">
                <a:solidFill>
                  <a:srgbClr val="ce9178"/>
                </a:solidFill>
                <a:latin typeface="Consolas"/>
              </a:rPr>
              <a:t>"left"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),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getfacetset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(grid, </a:t>
            </a:r>
            <a:r>
              <a:rPr b="0" lang="en-US" sz="1800" spc="-1" strike="noStrike">
                <a:solidFill>
                  <a:srgbClr val="ce9178"/>
                </a:solidFill>
                <a:latin typeface="Consolas"/>
              </a:rPr>
              <a:t>"right"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),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       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getfacetset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(grid, </a:t>
            </a:r>
            <a:r>
              <a:rPr b="0" lang="en-US" sz="1800" spc="-1" strike="noStrike">
                <a:solidFill>
                  <a:srgbClr val="ce9178"/>
                </a:solidFill>
                <a:latin typeface="Consolas"/>
              </a:rPr>
              <a:t>"top"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),  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getfacetset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(grid, </a:t>
            </a:r>
            <a:r>
              <a:rPr b="0" lang="en-US" sz="1800" spc="-1" strike="noStrike">
                <a:solidFill>
                  <a:srgbClr val="ce9178"/>
                </a:solidFill>
                <a:latin typeface="Consolas"/>
              </a:rPr>
              <a:t>"bottom"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));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add!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(ch,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Dirichlet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(:u, ∂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Ω, (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x, t)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-&gt;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0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))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close!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(ch)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apply!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(K, f, ch)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Modify K and f to fulfill constraints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9F792A1-F9A2-439B-951E-292AC747D6D1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4" dur="indefinite" restart="never" nodeType="tmRoot">
          <p:childTnLst>
            <p:seq>
              <p:cTn id="395" dur="indefinite" nodeType="mainSeq">
                <p:childTnLst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4102"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Putting it together: Stationary Heat Equation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3" name="Rectangle 3"/>
          <p:cNvSpPr/>
          <p:nvPr/>
        </p:nvSpPr>
        <p:spPr>
          <a:xfrm>
            <a:off x="695160" y="1995480"/>
            <a:ext cx="5400360" cy="173556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u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K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\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f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Solve linear system 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br>
              <a:rPr sz="1800"/>
            </a:b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Export solution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VTKFile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n-US" sz="1800" spc="-1" strike="noStrike">
                <a:solidFill>
                  <a:srgbClr val="ce9178"/>
                </a:solidFill>
                <a:latin typeface="Consolas"/>
              </a:rPr>
              <a:t>"heat_equation"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, dh) </a:t>
            </a:r>
            <a:r>
              <a:rPr b="0" lang="en-US" sz="1800" spc="-1" strike="noStrike">
                <a:solidFill>
                  <a:srgbClr val="c586c0"/>
                </a:solidFill>
                <a:latin typeface="Consolas"/>
              </a:rPr>
              <a:t>do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vtk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write_solution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(vtk, dh, u)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586c0"/>
                </a:solidFill>
                <a:latin typeface="Consolas"/>
              </a:rPr>
              <a:t>end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4" name="Rectangle 4"/>
          <p:cNvSpPr/>
          <p:nvPr/>
        </p:nvSpPr>
        <p:spPr>
          <a:xfrm>
            <a:off x="695160" y="1413000"/>
            <a:ext cx="81244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2000" spc="-1" strike="noStrike" u="sng">
                <a:solidFill>
                  <a:schemeClr val="dk1"/>
                </a:solidFill>
                <a:uFillTx/>
                <a:latin typeface="Calibri"/>
                <a:hlinkClick r:id="rId1"/>
              </a:rPr>
              <a:t>https://ferrite-fem.github.io/Ferrite.jl/dev/tutorials/heat_equation/</a:t>
            </a:r>
            <a:r>
              <a:rPr b="0" lang="en-DE" sz="2000" spc="-1" strike="noStrike">
                <a:solidFill>
                  <a:schemeClr val="dk1"/>
                </a:solidFill>
                <a:latin typeface="Calibri"/>
              </a:rPr>
              <a:t> 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5" name="Picture 5" descr=""/>
          <p:cNvPicPr/>
          <p:nvPr/>
        </p:nvPicPr>
        <p:blipFill>
          <a:blip r:embed="rId2"/>
          <a:stretch/>
        </p:blipFill>
        <p:spPr>
          <a:xfrm>
            <a:off x="6095880" y="1867680"/>
            <a:ext cx="5831640" cy="45565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CCD5688-57E3-47FA-801D-7068F68FD970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22" dur="indefinite" restart="never" nodeType="tmRoot">
          <p:childTnLst>
            <p:seq>
              <p:cTn id="423" dur="indefinite" nodeType="mainSeq">
                <p:childTnLst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Change to linear elasticity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7" name="Rectangle 6"/>
          <p:cNvSpPr/>
          <p:nvPr/>
        </p:nvSpPr>
        <p:spPr>
          <a:xfrm>
            <a:off x="699480" y="1082880"/>
            <a:ext cx="10993320" cy="173556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Setup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 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ip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Lagrange</a:t>
            </a:r>
            <a:r>
              <a:rPr b="0" lang="en-US" sz="1800" spc="-1" strike="noStrike">
                <a:solidFill>
                  <a:srgbClr val="4ec9b0"/>
                </a:solidFill>
                <a:latin typeface="Consolas"/>
              </a:rPr>
              <a:t>{RefTriangle, 1}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() </a:t>
            </a: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         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Function interpolation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 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ip_geo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ip            </a:t>
            </a: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                  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Geometric interpolation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 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qr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QuadratureRule</a:t>
            </a:r>
            <a:r>
              <a:rPr b="0" lang="en-US" sz="1800" spc="-1" strike="noStrike">
                <a:solidFill>
                  <a:srgbClr val="4ec9b0"/>
                </a:solidFill>
                <a:latin typeface="Consolas"/>
              </a:rPr>
              <a:t>{RefTriangle}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2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)</a:t>
            </a: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      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</a:t>
            </a:r>
            <a:r>
              <a:rPr b="0" lang="en-DE" sz="1800" spc="-1" strike="noStrike">
                <a:solidFill>
                  <a:srgbClr val="6a9955"/>
                </a:solidFill>
                <a:latin typeface="Consolas"/>
              </a:rPr>
              <a:t>Numerical integration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cellvalues = CellValues(qr, ip, ip_geo) 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 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cellvalues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CellValues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(qr, ip^2, ip_geo)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AEE7832-D2D5-4699-A32F-0716413F70F6}" type="slidenum">
              <a:t>16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Change to linear elasticity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9" name="TextBox 3"/>
          <p:cNvSpPr/>
          <p:nvPr/>
        </p:nvSpPr>
        <p:spPr>
          <a:xfrm>
            <a:off x="691200" y="1061280"/>
            <a:ext cx="10997280" cy="694764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569cd6"/>
                </a:solidFill>
                <a:latin typeface="Consolas"/>
              </a:rPr>
              <a:t>function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element_routine!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(Ke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::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Matrix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, fe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::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Vector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, cv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::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CellValues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, cellcoords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::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Vector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reinit!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(cv, cellcoords)                         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Map cellvalues to cell geometry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for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q_point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in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b5cea8"/>
                </a:solidFill>
                <a:latin typeface="Consolas"/>
              </a:rPr>
              <a:t>1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getnquadpoints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(cv)             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Loop over quadrature points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d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Ω </a:t>
            </a:r>
            <a:r>
              <a:rPr b="0" lang="el-GR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getdetJdV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(cv, q_point)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                  # Get the quadrature weight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       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C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calculate_stiffness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(1.0, 2.0)           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Stiffness from before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for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i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in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b5cea8"/>
                </a:solidFill>
                <a:latin typeface="Consolas"/>
              </a:rPr>
              <a:t>1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getnbasefunctions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(cv)            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Loop over test shape functions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δ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Nᵢ  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shape_value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(cv, q_point, i)       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∇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δ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Nᵢ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shape_gradient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(cv, q_point, i)    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fe[i]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+=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δ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Nᵢ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*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d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Ω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           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Add heat source to fe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fe[i]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+=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(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δ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Nᵢ 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⋅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Vec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((</a:t>
            </a:r>
            <a:r>
              <a:rPr b="0" lang="de-DE" sz="1800" spc="-1" strike="noStrike">
                <a:solidFill>
                  <a:srgbClr val="b5cea8"/>
                </a:solidFill>
                <a:latin typeface="Consolas"/>
              </a:rPr>
              <a:t>0.0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,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-</a:t>
            </a:r>
            <a:r>
              <a:rPr b="0" lang="de-DE" sz="1800" spc="-1" strike="noStrike">
                <a:solidFill>
                  <a:srgbClr val="b5cea8"/>
                </a:solidFill>
                <a:latin typeface="Consolas"/>
              </a:rPr>
              <a:t>1.0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)))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*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d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Ω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</a:t>
            </a:r>
            <a:r>
              <a:rPr b="0" lang="de-DE" sz="1800" spc="-1" strike="noStrike">
                <a:solidFill>
                  <a:schemeClr val="dk1"/>
                </a:solidFill>
                <a:latin typeface="Consolas"/>
              </a:rPr>
              <a:t>⋅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 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Add body force to fe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for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j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in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b5cea8"/>
                </a:solidFill>
                <a:latin typeface="Consolas"/>
              </a:rPr>
              <a:t>1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: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getnbasefunctions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(cv)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       </a:t>
            </a:r>
            <a:r>
              <a:rPr b="0" lang="sv-SE" sz="1800" spc="-1" strike="noStrike">
                <a:solidFill>
                  <a:srgbClr val="cccccc"/>
                </a:solidFill>
                <a:latin typeface="Consolas"/>
              </a:rPr>
              <a:t>  </a:t>
            </a:r>
            <a:r>
              <a:rPr b="0" lang="el-GR" sz="1800" spc="-1" strike="noStrike">
                <a:solidFill>
                  <a:srgbClr val="6a9955"/>
                </a:solidFill>
                <a:latin typeface="Consolas"/>
              </a:rPr>
              <a:t>#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Loop over trial shape functions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    ∇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Nⱼ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shape_gradient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(cv, q_point, j)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    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Ke[i, j]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+=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(∇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δ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Nᵢ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⋅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∇Nⱼ)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*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d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Ω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 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Add contribution to Ke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        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Ke[i, j]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+=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(∇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δ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Nᵢ </a:t>
            </a:r>
            <a:r>
              <a:rPr b="0" lang="en-DE" sz="1800" spc="-1" strike="noStrike">
                <a:solidFill>
                  <a:srgbClr val="d4d4d4"/>
                </a:solidFill>
                <a:latin typeface="Consolas"/>
              </a:rPr>
              <a:t>⊡</a:t>
            </a:r>
            <a:r>
              <a:rPr b="0" lang="sv-SE" sz="1800" spc="-1" strike="noStrike">
                <a:solidFill>
                  <a:srgbClr val="d4d4d4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C </a:t>
            </a:r>
            <a:r>
              <a:rPr b="0" lang="en-DE" sz="1800" spc="-1" strike="noStrike">
                <a:solidFill>
                  <a:srgbClr val="d4d4d4"/>
                </a:solidFill>
                <a:latin typeface="Consolas"/>
              </a:rPr>
              <a:t>⊡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∇Nⱼ)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*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d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Ω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Add contribution to Ke 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        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end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end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end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return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Ke, fe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586c0"/>
                </a:solidFill>
                <a:latin typeface="Consolas"/>
              </a:rPr>
              <a:t>end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0" name="TextBox 9"/>
          <p:cNvSpPr/>
          <p:nvPr/>
        </p:nvSpPr>
        <p:spPr>
          <a:xfrm>
            <a:off x="2036520" y="3300120"/>
            <a:ext cx="8611200" cy="27468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fe[i] += </a:t>
            </a:r>
            <a:r>
              <a:rPr b="0" lang="el-GR" sz="1800" spc="-1" strike="noStrike">
                <a:solidFill>
                  <a:srgbClr val="6a9955"/>
                </a:solidFill>
                <a:latin typeface="Consolas"/>
              </a:rPr>
              <a:t>δ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Nᵢ * d</a:t>
            </a:r>
            <a:r>
              <a:rPr b="0" lang="el-GR" sz="1800" spc="-1" strike="noStrike">
                <a:solidFill>
                  <a:srgbClr val="6a9955"/>
                </a:solidFill>
                <a:latin typeface="Consolas"/>
              </a:rPr>
              <a:t>Ω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1" name="TextBox 11"/>
          <p:cNvSpPr/>
          <p:nvPr/>
        </p:nvSpPr>
        <p:spPr>
          <a:xfrm>
            <a:off x="2539080" y="4398840"/>
            <a:ext cx="8108640" cy="27468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Ke[i, j] += (∇</a:t>
            </a:r>
            <a:r>
              <a:rPr b="0" lang="el-GR" sz="1800" spc="-1" strike="noStrike">
                <a:solidFill>
                  <a:srgbClr val="6a9955"/>
                </a:solidFill>
                <a:latin typeface="Consolas"/>
              </a:rPr>
              <a:t>δ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Nᵢ ⋅ ∇Nⱼ) * d</a:t>
            </a:r>
            <a:r>
              <a:rPr b="0" lang="el-GR" sz="1800" spc="-1" strike="noStrike">
                <a:solidFill>
                  <a:srgbClr val="6a9955"/>
                </a:solidFill>
                <a:latin typeface="Consolas"/>
              </a:rPr>
              <a:t>Ω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BB8249C-2C05-43AC-8F20-4F2174B0962C}" type="slidenum">
              <a:t>17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46" dur="indefinite" restart="never" nodeType="tmRoot">
          <p:childTnLst>
            <p:seq>
              <p:cTn id="447" dur="indefinite" nodeType="mainSeq">
                <p:childTnLst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nodeType="click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indefinite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52" dur="indefinite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indefinite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55" dur="indefinite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6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indefinite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58" dur="indefinite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indefinite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61" dur="indefinite"/>
                                        <p:tgtEl>
                                          <p:spTgt spid="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indefinite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64" dur="indefinite"/>
                                        <p:tgtEl>
                                          <p:spTgt spid="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5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indefinite"/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67" dur="indefinite"/>
                                        <p:tgtEl>
                                          <p:spTgt spid="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indefinite"/>
                                        <p:tgtEl>
                                          <p:spTgt spid="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70" dur="indefinite"/>
                                        <p:tgtEl>
                                          <p:spTgt spid="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indefinite"/>
                                        <p:tgtEl>
                                          <p:spTgt spid="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73" dur="indefinite"/>
                                        <p:tgtEl>
                                          <p:spTgt spid="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indefinite"/>
                                        <p:tgtEl>
                                          <p:spTgt spid="1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76" dur="indefinite"/>
                                        <p:tgtEl>
                                          <p:spTgt spid="1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7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indefinite"/>
                                        <p:tgtEl>
                                          <p:spTgt spid="1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79" dur="indefinite"/>
                                        <p:tgtEl>
                                          <p:spTgt spid="1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indefinite"/>
                                        <p:tgtEl>
                                          <p:spTgt spid="1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82" dur="indefinite"/>
                                        <p:tgtEl>
                                          <p:spTgt spid="1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indefinite"/>
                                        <p:tgtEl>
                                          <p:spTgt spid="1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85" dur="indefinite"/>
                                        <p:tgtEl>
                                          <p:spTgt spid="1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6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indefinite"/>
                                        <p:tgtEl>
                                          <p:spTgt spid="1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88" dur="indefinite"/>
                                        <p:tgtEl>
                                          <p:spTgt spid="1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indefinite"/>
                                        <p:tgtEl>
                                          <p:spTgt spid="1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91" dur="indefinite"/>
                                        <p:tgtEl>
                                          <p:spTgt spid="1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2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indefinite"/>
                                        <p:tgtEl>
                                          <p:spTgt spid="13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94" dur="indefinite"/>
                                        <p:tgtEl>
                                          <p:spTgt spid="13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nodeType="withEffect" fill="hold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indefinite"/>
                                        <p:tgtEl>
                                          <p:spTgt spid="13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497" dur="indefinite"/>
                                        <p:tgtEl>
                                          <p:spTgt spid="13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4" descr=""/>
          <p:cNvPicPr/>
          <p:nvPr/>
        </p:nvPicPr>
        <p:blipFill>
          <a:blip r:embed="rId1"/>
          <a:stretch/>
        </p:blipFill>
        <p:spPr>
          <a:xfrm>
            <a:off x="4769640" y="1028880"/>
            <a:ext cx="7331400" cy="5327640"/>
          </a:xfrm>
          <a:prstGeom prst="rect">
            <a:avLst/>
          </a:prstGeom>
          <a:ln w="0">
            <a:noFill/>
          </a:ln>
        </p:spPr>
      </p:pic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1044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9329"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More advanced cases: </a:t>
            </a:r>
            <a:br>
              <a:rPr sz="4400"/>
            </a:b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Porous media, grid with mixed element shapes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44" name="Picture 6" descr=""/>
          <p:cNvPicPr/>
          <p:nvPr/>
        </p:nvPicPr>
        <p:blipFill>
          <a:blip r:embed="rId2"/>
          <a:stretch/>
        </p:blipFill>
        <p:spPr>
          <a:xfrm>
            <a:off x="695160" y="1477080"/>
            <a:ext cx="2466720" cy="4879080"/>
          </a:xfrm>
          <a:prstGeom prst="rect">
            <a:avLst/>
          </a:prstGeom>
          <a:ln w="0">
            <a:noFill/>
          </a:ln>
        </p:spPr>
      </p:pic>
      <p:sp>
        <p:nvSpPr>
          <p:cNvPr id="145" name="TextBox 7"/>
          <p:cNvSpPr/>
          <p:nvPr/>
        </p:nvSpPr>
        <p:spPr>
          <a:xfrm>
            <a:off x="3196800" y="1507680"/>
            <a:ext cx="1776600" cy="638280"/>
          </a:xfrm>
          <a:prstGeom prst="rect">
            <a:avLst/>
          </a:prstGeom>
          <a:solidFill>
            <a:srgbClr val="c8c5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Solid aggregates 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(Linear elasticity)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TextBox 8"/>
          <p:cNvSpPr/>
          <p:nvPr/>
        </p:nvSpPr>
        <p:spPr>
          <a:xfrm>
            <a:off x="3192840" y="2248920"/>
            <a:ext cx="1784880" cy="912600"/>
          </a:xfrm>
          <a:prstGeom prst="rect">
            <a:avLst/>
          </a:prstGeom>
          <a:solidFill>
            <a:srgbClr val="adaaa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Porous matrix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(Linear poro-elasticity)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D1C0BC4-E83D-4DB0-A421-DD16E404289C}" type="slidenum">
              <a:t>18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14" dur="indefinite" restart="never" nodeType="tmRoot">
          <p:childTnLst>
            <p:seq>
              <p:cTn id="515" dur="indefinite" nodeType="mainSeq">
                <p:childTnLst>
                  <p:par>
                    <p:cTn id="516" fill="hold">
                      <p:stCondLst>
                        <p:cond delay="indefinite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4" fill="hold">
                      <p:stCondLst>
                        <p:cond delay="indefinite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1044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9329"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More advanced cases: </a:t>
            </a:r>
            <a:br>
              <a:rPr sz="4400"/>
            </a:b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Porous media, mixed grid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48" name="Picture 6" descr=""/>
          <p:cNvPicPr/>
          <p:nvPr/>
        </p:nvPicPr>
        <p:blipFill>
          <a:blip r:embed="rId1"/>
          <a:stretch/>
        </p:blipFill>
        <p:spPr>
          <a:xfrm>
            <a:off x="695160" y="1477080"/>
            <a:ext cx="2466720" cy="4879080"/>
          </a:xfrm>
          <a:prstGeom prst="rect">
            <a:avLst/>
          </a:prstGeom>
          <a:ln w="0">
            <a:noFill/>
          </a:ln>
        </p:spPr>
      </p:pic>
      <p:sp>
        <p:nvSpPr>
          <p:cNvPr id="149" name="TextBox 9"/>
          <p:cNvSpPr/>
          <p:nvPr/>
        </p:nvSpPr>
        <p:spPr>
          <a:xfrm>
            <a:off x="3291840" y="1477080"/>
            <a:ext cx="8899920" cy="49392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Define interpolations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 Quadratic displacement, quad elements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ipu_quad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Lagrange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{RefQuadrilateral, 2}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()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^</a:t>
            </a:r>
            <a:r>
              <a:rPr b="0" lang="de-DE" sz="1800" spc="-1" strike="noStrike">
                <a:solidFill>
                  <a:srgbClr val="b5cea8"/>
                </a:solidFill>
                <a:latin typeface="Consolas"/>
              </a:rPr>
              <a:t>2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 Quadratic displacement, triangular elements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ipu_tri  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Lagrange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{RefTriangle, 2}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()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^</a:t>
            </a:r>
            <a:r>
              <a:rPr b="0" lang="de-DE" sz="1800" spc="-1" strike="noStrike">
                <a:solidFill>
                  <a:srgbClr val="b5cea8"/>
                </a:solidFill>
                <a:latin typeface="Consolas"/>
              </a:rPr>
              <a:t>2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 Linear pressure, quad elements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ipp_quad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Lagrange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{RefQuadrilateral, 1}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() 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 Linear pressure, triangular elements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ipp_tri  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Lagrange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{RefTriangle, 1}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br>
              <a:rPr sz="1800"/>
            </a:b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Quadrature rules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qr_quad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QuadratureRule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{RefQuadrilateral}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de-DE" sz="1800" spc="-1" strike="noStrike">
                <a:solidFill>
                  <a:srgbClr val="b5cea8"/>
                </a:solidFill>
                <a:latin typeface="Consolas"/>
              </a:rPr>
              <a:t>2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)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 # 2x2 quadrature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qr_tri  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QuadratureRule</a:t>
            </a:r>
            <a:r>
              <a:rPr b="0" lang="de-DE" sz="1800" spc="-1" strike="noStrike">
                <a:solidFill>
                  <a:srgbClr val="4ec9b0"/>
                </a:solidFill>
                <a:latin typeface="Consolas"/>
              </a:rPr>
              <a:t>{RefTriangle}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de-DE" sz="1800" spc="-1" strike="noStrike">
                <a:solidFill>
                  <a:srgbClr val="b5cea8"/>
                </a:solidFill>
                <a:latin typeface="Consolas"/>
              </a:rPr>
              <a:t>2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)</a:t>
            </a: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      # 3 quadrature points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0" name="TextBox 12"/>
          <p:cNvSpPr/>
          <p:nvPr/>
        </p:nvSpPr>
        <p:spPr>
          <a:xfrm>
            <a:off x="6095880" y="268560"/>
            <a:ext cx="2369520" cy="1186920"/>
          </a:xfrm>
          <a:prstGeom prst="rect">
            <a:avLst/>
          </a:prstGeom>
          <a:solidFill>
            <a:srgbClr val="c8c5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Solid aggregates 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(Linear elasticity)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Displacement (u)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Quads and triangles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TextBox 13"/>
          <p:cNvSpPr/>
          <p:nvPr/>
        </p:nvSpPr>
        <p:spPr>
          <a:xfrm>
            <a:off x="8618400" y="254160"/>
            <a:ext cx="3337200" cy="1186920"/>
          </a:xfrm>
          <a:prstGeom prst="rect">
            <a:avLst/>
          </a:prstGeom>
          <a:solidFill>
            <a:srgbClr val="adaaa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Porous matrix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(Linear poro-elasticity)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Pressure (p) and displacement (u)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Quads and triangles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6D0C332-B3A6-4221-A467-A0284FCAE61C}" type="slidenum">
              <a:t>19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28" dur="indefinite" restart="never" nodeType="tmRoot">
          <p:childTnLst>
            <p:seq>
              <p:cTn id="529" dur="indefinite" nodeType="mainSeq">
                <p:childTnLst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4" fill="hold">
                      <p:stCondLst>
                        <p:cond delay="indefinite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0" fill="hold">
                      <p:stCondLst>
                        <p:cond delay="indefinite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2" fill="hold">
                      <p:stCondLst>
                        <p:cond delay="indefinite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Outline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TextBox 1"/>
          <p:cNvSpPr/>
          <p:nvPr/>
        </p:nvSpPr>
        <p:spPr>
          <a:xfrm>
            <a:off x="3670200" y="1449360"/>
            <a:ext cx="6768000" cy="411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What is the Julia Programming Language?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History and users of Ferrite.jl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What is Ferrite and what does it provide?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The FEM Puzzle Pieces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Walkthrough: Solving the heat equation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Changes to solve linear elasticity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Multiple domains and fields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More examples of Ferrite use-cases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Ongoing and future work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Concluding remarks and questions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6" name="Picture 4" descr=""/>
          <p:cNvPicPr/>
          <p:nvPr/>
        </p:nvPicPr>
        <p:blipFill>
          <a:blip r:embed="rId1"/>
          <a:srcRect l="0" t="0" r="76808" b="0"/>
          <a:stretch/>
        </p:blipFill>
        <p:spPr>
          <a:xfrm>
            <a:off x="699480" y="1449360"/>
            <a:ext cx="2970720" cy="29430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CDC0AD5-EA1F-4A06-8EAB-7FB80DA1D8D4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1044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9329"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More advanced cases: </a:t>
            </a:r>
            <a:br>
              <a:rPr sz="4400"/>
            </a:b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Porous media, mixed grid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53" name="Picture 6" descr=""/>
          <p:cNvPicPr/>
          <p:nvPr/>
        </p:nvPicPr>
        <p:blipFill>
          <a:blip r:embed="rId1"/>
          <a:stretch/>
        </p:blipFill>
        <p:spPr>
          <a:xfrm>
            <a:off x="695160" y="1477080"/>
            <a:ext cx="2466720" cy="4879080"/>
          </a:xfrm>
          <a:prstGeom prst="rect">
            <a:avLst/>
          </a:prstGeom>
          <a:ln w="0">
            <a:noFill/>
          </a:ln>
        </p:spPr>
      </p:pic>
      <p:sp>
        <p:nvSpPr>
          <p:cNvPr id="154" name="TextBox 7"/>
          <p:cNvSpPr/>
          <p:nvPr/>
        </p:nvSpPr>
        <p:spPr>
          <a:xfrm>
            <a:off x="6095880" y="268560"/>
            <a:ext cx="2369520" cy="1186920"/>
          </a:xfrm>
          <a:prstGeom prst="rect">
            <a:avLst/>
          </a:prstGeom>
          <a:solidFill>
            <a:srgbClr val="c8c5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Solid aggregates 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(Linear elasticity)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Displacement (u)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Quads and triangles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TextBox 8"/>
          <p:cNvSpPr/>
          <p:nvPr/>
        </p:nvSpPr>
        <p:spPr>
          <a:xfrm>
            <a:off x="8618400" y="254160"/>
            <a:ext cx="3337200" cy="1186920"/>
          </a:xfrm>
          <a:prstGeom prst="rect">
            <a:avLst/>
          </a:prstGeom>
          <a:solidFill>
            <a:srgbClr val="adaaa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Porous matrix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(Linear poro-elasticity)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Pressure (p) and displacement (u)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Quads and triangles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TextBox 9"/>
          <p:cNvSpPr/>
          <p:nvPr/>
        </p:nvSpPr>
        <p:spPr>
          <a:xfrm>
            <a:off x="3291840" y="1477080"/>
            <a:ext cx="8899920" cy="49392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Setup the DofHandler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dh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DofHandler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(grid)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Solid quads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sdh_solid_quad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SubDofHandler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(dh,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getcellset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(grid,</a:t>
            </a:r>
            <a:r>
              <a:rPr b="0" lang="de-DE" sz="1800" spc="-1" strike="noStrike">
                <a:solidFill>
                  <a:srgbClr val="ce9178"/>
                </a:solidFill>
                <a:latin typeface="Consolas"/>
              </a:rPr>
              <a:t>"solid4"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))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add!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(sdh_solid_quad, :u, ipu_quad)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Solid triangles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sdh_solid_tri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SubDofHandler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(dh,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getcellset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(grid,</a:t>
            </a:r>
            <a:r>
              <a:rPr b="0" lang="de-DE" sz="1800" spc="-1" strike="noStrike">
                <a:solidFill>
                  <a:srgbClr val="ce9178"/>
                </a:solidFill>
                <a:latin typeface="Consolas"/>
              </a:rPr>
              <a:t>"solid3"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))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add!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(sdh_solid_tri, :u, ipu_tri)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Porous quads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sdh_porous_quad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SubDofHandler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(dh,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getcellset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(grid, </a:t>
            </a:r>
            <a:r>
              <a:rPr b="0" lang="de-DE" sz="1800" spc="-1" strike="noStrike">
                <a:solidFill>
                  <a:srgbClr val="ce9178"/>
                </a:solidFill>
                <a:latin typeface="Consolas"/>
              </a:rPr>
              <a:t>"porous4"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))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add!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(sdh_porous_quad, :u, ipu_quad)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add!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(sdh_porous_quad, :p, ipp_quad)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6a9955"/>
                </a:solidFill>
                <a:latin typeface="Consolas"/>
              </a:rPr>
              <a:t># Porous triangles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sdh_porous_tri </a:t>
            </a:r>
            <a:r>
              <a:rPr b="0" lang="de-DE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SubDofHandler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(dh, </a:t>
            </a: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getcellset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(grid, </a:t>
            </a:r>
            <a:r>
              <a:rPr b="0" lang="de-DE" sz="1800" spc="-1" strike="noStrike">
                <a:solidFill>
                  <a:srgbClr val="ce9178"/>
                </a:solidFill>
                <a:latin typeface="Consolas"/>
              </a:rPr>
              <a:t>"porous3"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))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add!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(sdh_porous_tri, :u, ipu_tri)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add!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(sdh_porous_tri, :p, ipp_tri)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de-DE" sz="1800" spc="-1" strike="noStrike">
                <a:solidFill>
                  <a:srgbClr val="dcdcaa"/>
                </a:solidFill>
                <a:latin typeface="Consolas"/>
              </a:rPr>
              <a:t>close!</a:t>
            </a:r>
            <a:r>
              <a:rPr b="0" lang="de-DE" sz="1800" spc="-1" strike="noStrike">
                <a:solidFill>
                  <a:srgbClr val="cccccc"/>
                </a:solidFill>
                <a:latin typeface="Consolas"/>
              </a:rPr>
              <a:t>(dh)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2211F84-2EAA-4F9F-81FF-B00371D6BDB8}" type="slidenum">
              <a:t>20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66" dur="indefinite" restart="never" nodeType="tmRoot">
          <p:childTnLst>
            <p:seq>
              <p:cTn id="567" dur="indefinite" nodeType="mainSeq">
                <p:childTnLst>
                  <p:par>
                    <p:cTn id="568" fill="hold">
                      <p:stCondLst>
                        <p:cond delay="indefinite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4" fill="hold">
                      <p:stCondLst>
                        <p:cond delay="indefinite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2" fill="hold">
                      <p:stCondLst>
                        <p:cond delay="indefinite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0" fill="hold">
                      <p:stCondLst>
                        <p:cond delay="indefinite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0" fill="hold">
                      <p:stCondLst>
                        <p:cond delay="indefinite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52576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lt1"/>
                </a:solidFill>
                <a:latin typeface="Calibri Light"/>
              </a:rPr>
              <a:t>Navier-Stokes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58" name="Picture 4" descr=""/>
          <p:cNvPicPr/>
          <p:nvPr/>
        </p:nvPicPr>
        <p:blipFill>
          <a:blip r:embed="rId1"/>
          <a:stretch/>
        </p:blipFill>
        <p:spPr>
          <a:xfrm>
            <a:off x="11040840" y="3857040"/>
            <a:ext cx="1150920" cy="2547360"/>
          </a:xfrm>
          <a:prstGeom prst="rect">
            <a:avLst/>
          </a:prstGeom>
          <a:ln w="0">
            <a:noFill/>
          </a:ln>
        </p:spPr>
      </p:pic>
      <p:pic>
        <p:nvPicPr>
          <p:cNvPr id="159" name="Picture 8" descr=""/>
          <p:cNvPicPr/>
          <p:nvPr/>
        </p:nvPicPr>
        <p:blipFill>
          <a:blip r:embed="rId2"/>
          <a:srcRect l="799" t="0" r="0" b="0"/>
          <a:stretch/>
        </p:blipFill>
        <p:spPr>
          <a:xfrm>
            <a:off x="0" y="2108160"/>
            <a:ext cx="11169720" cy="4299840"/>
          </a:xfrm>
          <a:prstGeom prst="rect">
            <a:avLst/>
          </a:prstGeom>
          <a:ln w="0">
            <a:noFill/>
          </a:ln>
        </p:spPr>
      </p:pic>
      <p:pic>
        <p:nvPicPr>
          <p:cNvPr id="160" name="Picture 14" descr=""/>
          <p:cNvPicPr/>
          <p:nvPr/>
        </p:nvPicPr>
        <p:blipFill>
          <a:blip r:embed="rId3"/>
          <a:stretch/>
        </p:blipFill>
        <p:spPr>
          <a:xfrm>
            <a:off x="8948880" y="371160"/>
            <a:ext cx="2543400" cy="1381320"/>
          </a:xfrm>
          <a:prstGeom prst="rect">
            <a:avLst/>
          </a:prstGeom>
          <a:ln w="0">
            <a:noFill/>
          </a:ln>
        </p:spPr>
      </p:pic>
      <p:pic>
        <p:nvPicPr>
          <p:cNvPr id="161" name="Picture 15" descr=""/>
          <p:cNvPicPr/>
          <p:nvPr/>
        </p:nvPicPr>
        <p:blipFill>
          <a:blip r:embed="rId4"/>
          <a:stretch/>
        </p:blipFill>
        <p:spPr>
          <a:xfrm>
            <a:off x="4081320" y="652320"/>
            <a:ext cx="4105080" cy="942840"/>
          </a:xfrm>
          <a:prstGeom prst="rect">
            <a:avLst/>
          </a:prstGeom>
          <a:ln w="0">
            <a:noFill/>
          </a:ln>
        </p:spPr>
      </p:pic>
      <p:sp>
        <p:nvSpPr>
          <p:cNvPr id="162" name="Plus Sign 16"/>
          <p:cNvSpPr/>
          <p:nvPr/>
        </p:nvSpPr>
        <p:spPr>
          <a:xfrm>
            <a:off x="8263080" y="786960"/>
            <a:ext cx="599760" cy="599760"/>
          </a:xfrm>
          <a:prstGeom prst="mathPlus">
            <a:avLst>
              <a:gd name="adj1" fmla="val 23520"/>
            </a:avLst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82E698A-E876-4552-8571-BB8FA0B1D06E}" type="slidenum">
              <a:t>21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95160" y="141300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3 research examples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133A4A6-52CF-4F67-BA99-41592EAF7F2B}" type="slidenum">
              <a:t>22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Convexification of Finite Strain Damage Models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5" name="Rectangle 4"/>
          <p:cNvSpPr/>
          <p:nvPr/>
        </p:nvSpPr>
        <p:spPr>
          <a:xfrm>
            <a:off x="699480" y="5893560"/>
            <a:ext cx="92138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D. Balzani, M. Köhler, T. Neumeier, M. A. Peter, and D. Peterseim, </a:t>
            </a:r>
            <a:br>
              <a:rPr sz="1400"/>
            </a:b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“Multidimensional rank-one convexification of incremental damage models at finite strains,” </a:t>
            </a:r>
            <a:r>
              <a:rPr b="0" i="1" lang="en-US" sz="1400" spc="-1" strike="noStrike">
                <a:solidFill>
                  <a:schemeClr val="dk1"/>
                </a:solidFill>
                <a:latin typeface="Calibri"/>
              </a:rPr>
              <a:t>Comput. Mech.</a:t>
            </a: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, 2023</a:t>
            </a:r>
            <a:endParaRPr b="0" lang="en-GB" sz="1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6" name="Picture 5" descr=""/>
          <p:cNvPicPr/>
          <p:nvPr/>
        </p:nvPicPr>
        <p:blipFill>
          <a:blip r:embed="rId1"/>
          <a:stretch/>
        </p:blipFill>
        <p:spPr>
          <a:xfrm>
            <a:off x="5736960" y="1449360"/>
            <a:ext cx="5759280" cy="4386240"/>
          </a:xfrm>
          <a:prstGeom prst="rect">
            <a:avLst/>
          </a:prstGeom>
          <a:ln w="0">
            <a:noFill/>
          </a:ln>
        </p:spPr>
      </p:pic>
      <p:sp>
        <p:nvSpPr>
          <p:cNvPr id="167" name="Rectangle 7"/>
          <p:cNvSpPr/>
          <p:nvPr/>
        </p:nvSpPr>
        <p:spPr>
          <a:xfrm>
            <a:off x="740520" y="1082880"/>
            <a:ext cx="8072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DE" sz="1800" spc="-1" strike="noStrike">
                <a:solidFill>
                  <a:schemeClr val="dk1"/>
                </a:solidFill>
                <a:latin typeface="Arial"/>
              </a:rPr>
              <a:t>Maximilian Köhler: 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Chair of Continuum Mechanics, Ruhr-Universität Bochum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7638A55-3068-49F0-B815-EAB3C6BF64D0}" type="slidenum">
              <a:t>23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730240" y="1182600"/>
            <a:ext cx="8766000" cy="4966920"/>
          </a:xfrm>
          <a:prstGeom prst="rect">
            <a:avLst/>
          </a:prstGeom>
          <a:ln w="0">
            <a:noFill/>
          </a:ln>
        </p:spPr>
      </p:pic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3422"/>
          </a:bodyPr>
          <a:p>
            <a:pPr indent="0" defTabSz="914400">
              <a:lnSpc>
                <a:spcPct val="84000"/>
              </a:lnSpc>
              <a:buNone/>
            </a:pPr>
            <a:r>
              <a:rPr b="0" lang="en-DE" sz="4400" spc="-80" strike="noStrike">
                <a:solidFill>
                  <a:srgbClr val="000000"/>
                </a:solidFill>
                <a:latin typeface="Calibri Light"/>
                <a:ea typeface="DejaVu Sans"/>
              </a:rPr>
              <a:t>Oxygen</a:t>
            </a:r>
            <a:r>
              <a:rPr b="0" lang="en-US" sz="4400" spc="-80" strike="noStrike">
                <a:solidFill>
                  <a:srgbClr val="000000"/>
                </a:solidFill>
                <a:latin typeface="Calibri Light"/>
                <a:ea typeface="DejaVu Sans"/>
              </a:rPr>
              <a:t>-</a:t>
            </a:r>
            <a:r>
              <a:rPr b="0" lang="en-DE" sz="4400" spc="-80" strike="noStrike">
                <a:solidFill>
                  <a:srgbClr val="000000"/>
                </a:solidFill>
                <a:latin typeface="Calibri Light"/>
                <a:ea typeface="DejaVu Sans"/>
              </a:rPr>
              <a:t>a</a:t>
            </a:r>
            <a:r>
              <a:rPr b="0" lang="en-US" sz="4400" spc="-80" strike="noStrike">
                <a:solidFill>
                  <a:srgbClr val="000000"/>
                </a:solidFill>
                <a:latin typeface="Calibri Light"/>
                <a:ea typeface="DejaVu Sans"/>
              </a:rPr>
              <a:t>ssisted </a:t>
            </a:r>
            <a:r>
              <a:rPr b="0" lang="en-DE" sz="4400" spc="-80" strike="noStrike">
                <a:solidFill>
                  <a:srgbClr val="000000"/>
                </a:solidFill>
                <a:latin typeface="Calibri Light"/>
                <a:ea typeface="DejaVu Sans"/>
              </a:rPr>
              <a:t>Grain Boundary F</a:t>
            </a:r>
            <a:r>
              <a:rPr b="0" lang="en-US" sz="4400" spc="-80" strike="noStrike">
                <a:solidFill>
                  <a:srgbClr val="000000"/>
                </a:solidFill>
                <a:latin typeface="Calibri Light"/>
                <a:ea typeface="DejaVu Sans"/>
              </a:rPr>
              <a:t>racture 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0" name="Rectangle 6"/>
          <p:cNvSpPr/>
          <p:nvPr/>
        </p:nvSpPr>
        <p:spPr>
          <a:xfrm>
            <a:off x="746280" y="1082880"/>
            <a:ext cx="9242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Arial"/>
              </a:rPr>
              <a:t>Kim Louisa Auth</a:t>
            </a:r>
            <a:r>
              <a:rPr b="1" lang="en-DE" sz="1800" spc="-1" strike="noStrike">
                <a:solidFill>
                  <a:schemeClr val="dk1"/>
                </a:solidFill>
                <a:latin typeface="Arial"/>
              </a:rPr>
              <a:t>: </a:t>
            </a:r>
            <a:r>
              <a:rPr b="0" lang="en-DE" sz="1800" spc="-1" strike="noStrike">
                <a:solidFill>
                  <a:schemeClr val="dk1"/>
                </a:solidFill>
                <a:latin typeface="Arial"/>
              </a:rPr>
              <a:t>Division of Material and Computational Mechanics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, </a:t>
            </a:r>
            <a:r>
              <a:rPr b="0" lang="en-DE" sz="1800" spc="-1" strike="noStrike">
                <a:solidFill>
                  <a:schemeClr val="dk1"/>
                </a:solidFill>
                <a:latin typeface="Arial"/>
              </a:rPr>
              <a:t>Chalmers, Sweden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Rectangle 4"/>
          <p:cNvSpPr/>
          <p:nvPr/>
        </p:nvSpPr>
        <p:spPr>
          <a:xfrm>
            <a:off x="699480" y="5893560"/>
            <a:ext cx="92919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K. L. Auth, J. Brouzoulis, and M. Ekh, “A fully coupled chemo-mechanical cohesive zone </a:t>
            </a:r>
            <a:br>
              <a:rPr sz="1400"/>
            </a:b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model for oxygen embrittlement of nickel-based superalloys,” </a:t>
            </a:r>
            <a:r>
              <a:rPr b="0" i="1" lang="en-US" sz="1400" spc="-1" strike="noStrike">
                <a:solidFill>
                  <a:schemeClr val="dk1"/>
                </a:solidFill>
                <a:latin typeface="Calibri"/>
              </a:rPr>
              <a:t>J. Mech. Phys. Solids</a:t>
            </a: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, vol. 164, p. 104880, Jul. 2022</a:t>
            </a:r>
            <a:endParaRPr b="0" lang="en-GB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10B2116-CABE-420C-AD23-04E4FBADD92A}" type="slidenum">
              <a:t>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14" dur="indefinite" restart="never" nodeType="tmRoot">
          <p:childTnLst>
            <p:seq>
              <p:cTn id="615" dur="indefinite" nodeType="mainSeq">
                <p:childTnLst>
                  <p:par>
                    <p:cTn id="616" fill="hold">
                      <p:stCondLst>
                        <p:cond delay="0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9" dur="6086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 repeatCount="indefinite">
                  <p:stCondLst>
                    <p:cond delay="indefinite"/>
                  </p:stCondLst>
                </p:cTn>
                <p:tgtEl>
                  <p:spTgt spid="168"/>
                </p:tgtEl>
              </p:cMediaNode>
            </p:video>
            <p:seq>
              <p:cTn id="620" restart="whenNotActive" nodeType="interactiveSeq" fill="hold">
                <p:stCondLst>
                  <p:cond delay="0" evt="onClick">
                    <p:tgtEl>
                      <p:spTgt spid="168"/>
                    </p:tgtEl>
                  </p:cond>
                </p:stCondLst>
                <p:childTnLst>
                  <p:par>
                    <p:cTn id="621" fill="hold">
                      <p:stCondLst>
                        <p:cond delay="0" evt="onClick">
                          <p:tgtEl>
                            <p:spTgt spid="168"/>
                          </p:tgtEl>
                        </p:cond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4" dur="1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Gradient Crystal Plasticity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73" name="Picture 5" descr=""/>
          <p:cNvPicPr/>
          <p:nvPr/>
        </p:nvPicPr>
        <p:blipFill>
          <a:blip r:embed="rId1"/>
          <a:stretch/>
        </p:blipFill>
        <p:spPr>
          <a:xfrm>
            <a:off x="4310280" y="1511640"/>
            <a:ext cx="7186320" cy="4446720"/>
          </a:xfrm>
          <a:prstGeom prst="rect">
            <a:avLst/>
          </a:prstGeom>
          <a:ln w="0">
            <a:noFill/>
          </a:ln>
        </p:spPr>
      </p:pic>
      <p:sp>
        <p:nvSpPr>
          <p:cNvPr id="174" name="Rectangle 6"/>
          <p:cNvSpPr/>
          <p:nvPr/>
        </p:nvSpPr>
        <p:spPr>
          <a:xfrm>
            <a:off x="749520" y="1082880"/>
            <a:ext cx="9500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DE" sz="1800" spc="-1" strike="noStrike">
                <a:solidFill>
                  <a:schemeClr val="dk1"/>
                </a:solidFill>
                <a:latin typeface="Arial"/>
              </a:rPr>
              <a:t>Kristoffer Carlsson: </a:t>
            </a:r>
            <a:r>
              <a:rPr b="0" lang="en-DE" sz="1800" spc="-1" strike="noStrike">
                <a:solidFill>
                  <a:schemeClr val="dk1"/>
                </a:solidFill>
                <a:latin typeface="Arial"/>
              </a:rPr>
              <a:t>Division of Material and Computational Mechanics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, </a:t>
            </a:r>
            <a:r>
              <a:rPr b="0" lang="en-DE" sz="1800" spc="-1" strike="noStrike">
                <a:solidFill>
                  <a:schemeClr val="dk1"/>
                </a:solidFill>
                <a:latin typeface="Arial"/>
              </a:rPr>
              <a:t>Chalmers, Sweden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5" name="Picture 4" descr=""/>
          <p:cNvPicPr/>
          <p:nvPr/>
        </p:nvPicPr>
        <p:blipFill>
          <a:blip r:embed="rId2"/>
          <a:srcRect l="10950" t="2188" r="14600" b="19835"/>
          <a:stretch/>
        </p:blipFill>
        <p:spPr>
          <a:xfrm>
            <a:off x="699480" y="1413000"/>
            <a:ext cx="3068640" cy="3255120"/>
          </a:xfrm>
          <a:prstGeom prst="rect">
            <a:avLst/>
          </a:prstGeom>
          <a:ln w="0">
            <a:noFill/>
          </a:ln>
        </p:spPr>
      </p:pic>
      <p:sp>
        <p:nvSpPr>
          <p:cNvPr id="176" name="Rectangle 8"/>
          <p:cNvSpPr/>
          <p:nvPr/>
        </p:nvSpPr>
        <p:spPr>
          <a:xfrm>
            <a:off x="699480" y="5883840"/>
            <a:ext cx="830160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K. Carlsson, F. Larsson, and K. Runesson, “Bounds on the effective response for gradient crystal inelasticity based on homogenization and virtual testing,” </a:t>
            </a:r>
            <a:r>
              <a:rPr b="0" i="1" lang="en-US" sz="1400" spc="-1" strike="noStrike">
                <a:solidFill>
                  <a:schemeClr val="dk1"/>
                </a:solidFill>
                <a:latin typeface="Calibri"/>
              </a:rPr>
              <a:t>Int. J. Numer. Methods Eng.</a:t>
            </a: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, vol. 119, no. 4, pp. 281–304, 2019</a:t>
            </a:r>
            <a:endParaRPr b="0" lang="en-GB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0F3B5C5-7853-4E6D-87BF-C135982232EB}" type="slidenum">
              <a:t>25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sv-SE" sz="4400" spc="-1" strike="noStrike">
                <a:solidFill>
                  <a:schemeClr val="dk1"/>
                </a:solidFill>
                <a:latin typeface="Calibri Light"/>
              </a:rPr>
              <a:t>Recent and o</a:t>
            </a: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ngoing work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8" name="TextBox 4"/>
          <p:cNvSpPr/>
          <p:nvPr/>
        </p:nvSpPr>
        <p:spPr>
          <a:xfrm>
            <a:off x="695160" y="1413000"/>
            <a:ext cx="10229400" cy="393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en-DE" sz="2400" spc="-1" strike="noStrike">
                <a:solidFill>
                  <a:schemeClr val="dk1"/>
                </a:solidFill>
                <a:latin typeface="Calibri"/>
              </a:rPr>
              <a:t>Discontinuous Lagrange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: 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Abdulaziz Hamid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, 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(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Google Summer of Code / RUB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)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en-DE" sz="2400" spc="-1" strike="noStrike">
                <a:solidFill>
                  <a:schemeClr val="dk1"/>
                </a:solidFill>
                <a:latin typeface="Calibri"/>
              </a:rPr>
              <a:t>IGA and Immersed Methods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: Elias Börjesson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 (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Chalmers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)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en-DE" sz="2400" spc="-1" strike="noStrike">
                <a:solidFill>
                  <a:schemeClr val="dk1"/>
                </a:solidFill>
                <a:latin typeface="Calibri"/>
              </a:rPr>
              <a:t>Interface Elements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: David Rollin 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(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TU BS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) and Kim Louisa Auth (Chalmers)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en-DE" sz="2400" spc="-1" strike="noStrike">
                <a:solidFill>
                  <a:schemeClr val="dk1"/>
                </a:solidFill>
                <a:latin typeface="Calibri"/>
              </a:rPr>
              <a:t>Mesh Adaptivity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: Maximilian Köhler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 (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RUB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)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en-DE" sz="2400" spc="-1" strike="noStrike">
                <a:solidFill>
                  <a:schemeClr val="dk1"/>
                </a:solidFill>
                <a:latin typeface="Calibri"/>
              </a:rPr>
              <a:t>Distributed Assembly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: Dennis </a:t>
            </a: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Ogiermann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 (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RUB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)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en-DE" sz="2400" spc="-1" strike="noStrike">
                <a:solidFill>
                  <a:schemeClr val="dk1"/>
                </a:solidFill>
                <a:latin typeface="Calibri"/>
              </a:rPr>
              <a:t>Hdiv and Hcurl Interpolations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: Knut Andreas Meyer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 (TU BS)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sv-SE" sz="2400" spc="-1" strike="noStrike">
                <a:solidFill>
                  <a:schemeClr val="dk1"/>
                </a:solidFill>
                <a:latin typeface="Calibri"/>
              </a:rPr>
              <a:t>Flexible sparsity pattern: 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Fredrik Ekre (JuliaHub)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Rectangle 5"/>
          <p:cNvSpPr/>
          <p:nvPr/>
        </p:nvSpPr>
        <p:spPr>
          <a:xfrm>
            <a:off x="695160" y="5715720"/>
            <a:ext cx="1080108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1619280"/>
              </a:tabLst>
            </a:pPr>
            <a:r>
              <a:rPr b="0" lang="en-DE" sz="2000" spc="-1" strike="noStrike">
                <a:solidFill>
                  <a:schemeClr val="dk1"/>
                </a:solidFill>
                <a:latin typeface="Calibri"/>
              </a:rPr>
              <a:t>FerriteCon2023: </a:t>
            </a:r>
            <a:r>
              <a:rPr b="0" lang="en-DE" sz="20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2000" spc="-1" strike="noStrike" u="sng">
                <a:solidFill>
                  <a:schemeClr val="dk1"/>
                </a:solidFill>
                <a:uFillTx/>
                <a:latin typeface="Calibri"/>
                <a:hlinkClick r:id="rId1"/>
              </a:rPr>
              <a:t>https://ferrite-fem.github.io/FerriteCon/</a:t>
            </a:r>
            <a:r>
              <a:rPr b="0" lang="en-DE" sz="2000" spc="-1" strike="noStrike">
                <a:solidFill>
                  <a:schemeClr val="dk1"/>
                </a:solidFill>
                <a:latin typeface="Calibri"/>
              </a:rPr>
              <a:t> 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tabLst>
                <a:tab algn="l" pos="1619280"/>
              </a:tabLst>
            </a:pPr>
            <a:r>
              <a:rPr b="0" lang="en-DE" sz="2000" spc="-1" strike="noStrike">
                <a:solidFill>
                  <a:schemeClr val="dk1"/>
                </a:solidFill>
                <a:latin typeface="Calibri"/>
              </a:rPr>
              <a:t>Recorded talks: </a:t>
            </a:r>
            <a:r>
              <a:rPr b="0" lang="en-DE" sz="2000" spc="-1" strike="noStrike">
                <a:solidFill>
                  <a:schemeClr val="dk1"/>
                </a:solidFill>
                <a:latin typeface="Calibri"/>
              </a:rPr>
              <a:t>	</a:t>
            </a:r>
            <a:r>
              <a:rPr b="0" lang="en-US" sz="2000" spc="-1" strike="noStrike" u="sng">
                <a:solidFill>
                  <a:schemeClr val="dk1"/>
                </a:solidFill>
                <a:uFillTx/>
                <a:latin typeface="Calibri"/>
                <a:hlinkClick r:id="rId2"/>
              </a:rPr>
              <a:t>https://www.youtube.com/playlist?list=PLP8iPy9hna6RTilqYSvKzfTVh291rwo2l</a:t>
            </a:r>
            <a:r>
              <a:rPr b="0" lang="en-DE" sz="2000" spc="-1" strike="noStrike">
                <a:solidFill>
                  <a:schemeClr val="dk1"/>
                </a:solidFill>
                <a:latin typeface="Calibri"/>
              </a:rPr>
              <a:t> 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D92D1BE-074D-48BE-B437-693C18916306}" type="slidenum">
              <a:t>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FerriteAssembly.jl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1" name="Rectangle 3"/>
          <p:cNvSpPr/>
          <p:nvPr/>
        </p:nvSpPr>
        <p:spPr>
          <a:xfrm>
            <a:off x="695160" y="1432440"/>
            <a:ext cx="5121720" cy="498384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c586c0"/>
                </a:solidFill>
                <a:latin typeface="Consolas"/>
              </a:rPr>
              <a:t>using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Ferrite, FerriteAssembly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c586c0"/>
                </a:solidFill>
                <a:latin typeface="Consolas"/>
              </a:rPr>
              <a:t>import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FerriteAssembly</a:t>
            </a:r>
            <a:r>
              <a:rPr b="0" lang="en-US" sz="1600" spc="-1" strike="noStrike">
                <a:solidFill>
                  <a:srgbClr val="d4d4d4"/>
                </a:solidFill>
                <a:latin typeface="Consolas"/>
              </a:rPr>
              <a:t>.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ExampleElements</a:t>
            </a:r>
            <a:r>
              <a:rPr b="0" lang="en-DE" sz="1600" spc="-1" strike="noStrike">
                <a:solidFill>
                  <a:srgbClr val="d4d4d4"/>
                </a:solidFill>
                <a:latin typeface="Consolas"/>
              </a:rPr>
              <a:t> as EE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grid </a:t>
            </a:r>
            <a:r>
              <a:rPr b="0" lang="en-US" sz="16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generate_grid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(Triangle, (</a:t>
            </a:r>
            <a:r>
              <a:rPr b="0" lang="en-US" sz="1600" spc="-1" strike="noStrike">
                <a:solidFill>
                  <a:srgbClr val="b5cea8"/>
                </a:solidFill>
                <a:latin typeface="Consolas"/>
              </a:rPr>
              <a:t>20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, </a:t>
            </a:r>
            <a:r>
              <a:rPr b="0" lang="en-US" sz="1600" spc="-1" strike="noStrike">
                <a:solidFill>
                  <a:srgbClr val="b5cea8"/>
                </a:solidFill>
                <a:latin typeface="Consolas"/>
              </a:rPr>
              <a:t>20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))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ip </a:t>
            </a:r>
            <a:r>
              <a:rPr b="0" lang="en-US" sz="16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Lagrange</a:t>
            </a:r>
            <a:r>
              <a:rPr b="0" lang="en-US" sz="1600" spc="-1" strike="noStrike">
                <a:solidFill>
                  <a:srgbClr val="4ec9b0"/>
                </a:solidFill>
                <a:latin typeface="Consolas"/>
              </a:rPr>
              <a:t>{RefTriangle, 1}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br>
              <a:rPr sz="1600"/>
            </a:b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dh </a:t>
            </a:r>
            <a:r>
              <a:rPr b="0" lang="en-US" sz="16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DofHandler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(grid)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add!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(dh, :u, ip)</a:t>
            </a:r>
            <a:r>
              <a:rPr b="0" lang="en-DE" sz="1600" spc="-1" strike="noStrike">
                <a:solidFill>
                  <a:srgbClr val="cccccc"/>
                </a:solidFill>
                <a:latin typeface="Consolas"/>
              </a:rPr>
              <a:t> 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close!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(dh)</a:t>
            </a:r>
            <a:br>
              <a:rPr sz="1600"/>
            </a:b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qr </a:t>
            </a:r>
            <a:r>
              <a:rPr b="0" lang="en-US" sz="16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QuadratureRule</a:t>
            </a:r>
            <a:r>
              <a:rPr b="0" lang="en-US" sz="1600" spc="-1" strike="noStrike">
                <a:solidFill>
                  <a:srgbClr val="4ec9b0"/>
                </a:solidFill>
                <a:latin typeface="Consolas"/>
              </a:rPr>
              <a:t>{RefTriangle}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n-US" sz="1600" spc="-1" strike="noStrike">
                <a:solidFill>
                  <a:srgbClr val="b5cea8"/>
                </a:solidFill>
                <a:latin typeface="Consolas"/>
              </a:rPr>
              <a:t>2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cellvalues </a:t>
            </a:r>
            <a:r>
              <a:rPr b="0" lang="en-US" sz="16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CellValues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(qr, ip, ip)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6a9955"/>
                </a:solidFill>
                <a:latin typeface="Consolas"/>
              </a:rPr>
              <a:t># </a:t>
            </a:r>
            <a:r>
              <a:rPr b="0" lang="en-DE" sz="1600" spc="-1" strike="noStrike">
                <a:solidFill>
                  <a:srgbClr val="6a9955"/>
                </a:solidFill>
                <a:latin typeface="Consolas"/>
              </a:rPr>
              <a:t>Material behavior</a:t>
            </a:r>
            <a:br>
              <a:rPr sz="1600"/>
            </a:b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material </a:t>
            </a:r>
            <a:r>
              <a:rPr b="0" lang="en-US" sz="16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DE" sz="1600" spc="-1" strike="noStrike">
                <a:solidFill>
                  <a:srgbClr val="cccccc"/>
                </a:solidFill>
                <a:latin typeface="Consolas"/>
              </a:rPr>
              <a:t>EE.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StationaryFourier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n-US" sz="1600" spc="-1" strike="noStrike">
                <a:solidFill>
                  <a:srgbClr val="b5cea8"/>
                </a:solidFill>
                <a:latin typeface="Consolas"/>
              </a:rPr>
              <a:t>1.0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DE" sz="1600" spc="-1" strike="noStrike">
                <a:solidFill>
                  <a:srgbClr val="cccccc"/>
                </a:solidFill>
                <a:latin typeface="Consolas"/>
              </a:rPr>
              <a:t>ds =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DomainSpec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(dh, material, cellvalues)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db </a:t>
            </a:r>
            <a:r>
              <a:rPr b="0" lang="en-US" sz="16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setup_domainbuffer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n-DE" sz="1600" spc="-1" strike="noStrike">
                <a:solidFill>
                  <a:srgbClr val="cccccc"/>
                </a:solidFill>
                <a:latin typeface="Consolas"/>
              </a:rPr>
              <a:t>ds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K </a:t>
            </a:r>
            <a:r>
              <a:rPr b="0" lang="en-US" sz="16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create_sparsity_pattern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(dh)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f </a:t>
            </a:r>
            <a:r>
              <a:rPr b="0" lang="en-US" sz="16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zeros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ndofs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(dh))</a:t>
            </a:r>
            <a:r>
              <a:rPr b="0" lang="en-DE" sz="1600" spc="-1" strike="noStrike">
                <a:solidFill>
                  <a:srgbClr val="cccccc"/>
                </a:solidFill>
                <a:latin typeface="Consolas"/>
              </a:rPr>
              <a:t> 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a </a:t>
            </a:r>
            <a:r>
              <a:rPr b="0" lang="en-US" sz="16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zeros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ndofs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(dh))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work!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start_assemble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(K, f), db; a)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2" name="Rectangle 4"/>
          <p:cNvSpPr/>
          <p:nvPr/>
        </p:nvSpPr>
        <p:spPr>
          <a:xfrm>
            <a:off x="6041880" y="1432440"/>
            <a:ext cx="5458320" cy="498384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6a9955"/>
                </a:solidFill>
                <a:latin typeface="Consolas"/>
              </a:rPr>
              <a:t># Source term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lh </a:t>
            </a:r>
            <a:r>
              <a:rPr b="0" lang="en-US" sz="16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LoadHandler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(dh)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add!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(lh,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BodyLoad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(:u, </a:t>
            </a:r>
            <a:r>
              <a:rPr b="0" lang="en-US" sz="1600" spc="-1" strike="noStrike">
                <a:solidFill>
                  <a:srgbClr val="b5cea8"/>
                </a:solidFill>
                <a:latin typeface="Consolas"/>
              </a:rPr>
              <a:t>2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,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Returns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n-US" sz="1600" spc="-1" strike="noStrike">
                <a:solidFill>
                  <a:srgbClr val="b5cea8"/>
                </a:solidFill>
                <a:latin typeface="Consolas"/>
              </a:rPr>
              <a:t>1.0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)))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apply!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(f, lh, </a:t>
            </a:r>
            <a:r>
              <a:rPr b="0" lang="en-US" sz="1600" spc="-1" strike="noStrike">
                <a:solidFill>
                  <a:srgbClr val="b5cea8"/>
                </a:solidFill>
                <a:latin typeface="Consolas"/>
              </a:rPr>
              <a:t>0.0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br>
              <a:rPr sz="1600"/>
            </a:br>
            <a:r>
              <a:rPr b="0" lang="en-US" sz="1600" spc="-1" strike="noStrike">
                <a:solidFill>
                  <a:srgbClr val="6a9955"/>
                </a:solidFill>
                <a:latin typeface="Consolas"/>
              </a:rPr>
              <a:t># Dirichlet boundary conditions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ch </a:t>
            </a:r>
            <a:r>
              <a:rPr b="0" lang="en-US" sz="16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ConstraintHandler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(dh)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∂</a:t>
            </a:r>
            <a:r>
              <a:rPr b="0" lang="el-GR" sz="1600" spc="-1" strike="noStrike">
                <a:solidFill>
                  <a:srgbClr val="cccccc"/>
                </a:solidFill>
                <a:latin typeface="Consolas"/>
              </a:rPr>
              <a:t>Ω </a:t>
            </a:r>
            <a:r>
              <a:rPr b="0" lang="el-GR" sz="16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l-GR" sz="16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union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n-DE" sz="16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getfacetset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(grid, </a:t>
            </a:r>
            <a:r>
              <a:rPr b="0" lang="en-DE" sz="1600" spc="-1" strike="noStrike">
                <a:solidFill>
                  <a:srgbClr val="cccccc"/>
                </a:solidFill>
                <a:latin typeface="Consolas"/>
              </a:rPr>
              <a:t>k) for k in 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DE" sz="1600" spc="-1" strike="noStrike">
                <a:solidFill>
                  <a:srgbClr val="cccccc"/>
                </a:solidFill>
                <a:latin typeface="Consolas"/>
              </a:rPr>
              <a:t>    </a:t>
            </a:r>
            <a:r>
              <a:rPr b="0" lang="en-DE" sz="16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n-US" sz="1600" spc="-1" strike="noStrike">
                <a:solidFill>
                  <a:srgbClr val="ce9178"/>
                </a:solidFill>
                <a:latin typeface="Consolas"/>
              </a:rPr>
              <a:t>"left"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, </a:t>
            </a:r>
            <a:r>
              <a:rPr b="0" lang="en-US" sz="1600" spc="-1" strike="noStrike">
                <a:solidFill>
                  <a:srgbClr val="ce9178"/>
                </a:solidFill>
                <a:latin typeface="Consolas"/>
              </a:rPr>
              <a:t>"right"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, </a:t>
            </a:r>
            <a:r>
              <a:rPr b="0" lang="en-US" sz="1600" spc="-1" strike="noStrike">
                <a:solidFill>
                  <a:srgbClr val="ce9178"/>
                </a:solidFill>
                <a:latin typeface="Consolas"/>
              </a:rPr>
              <a:t>"top"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, </a:t>
            </a:r>
            <a:r>
              <a:rPr b="0" lang="en-US" sz="1600" spc="-1" strike="noStrike">
                <a:solidFill>
                  <a:srgbClr val="ce9178"/>
                </a:solidFill>
                <a:latin typeface="Consolas"/>
              </a:rPr>
              <a:t>"bottom"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))</a:t>
            </a:r>
            <a:r>
              <a:rPr b="0" lang="en-DE" sz="1600" spc="-1" strike="noStrike">
                <a:solidFill>
                  <a:srgbClr val="cccccc"/>
                </a:solidFill>
                <a:latin typeface="Consolas"/>
              </a:rPr>
              <a:t>...)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add!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(ch,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Dirichlet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(:u, ∂</a:t>
            </a:r>
            <a:r>
              <a:rPr b="0" lang="el-GR" sz="1600" spc="-1" strike="noStrike">
                <a:solidFill>
                  <a:srgbClr val="cccccc"/>
                </a:solidFill>
                <a:latin typeface="Consolas"/>
              </a:rPr>
              <a:t>Ω,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 Returns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n-US" sz="1600" spc="-1" strike="noStrike">
                <a:solidFill>
                  <a:srgbClr val="b5cea8"/>
                </a:solidFill>
                <a:latin typeface="Consolas"/>
              </a:rPr>
              <a:t>0.0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)))</a:t>
            </a:r>
            <a:r>
              <a:rPr b="0" lang="en-DE" sz="1600" spc="-1" strike="noStrike">
                <a:solidFill>
                  <a:srgbClr val="cccccc"/>
                </a:solidFill>
                <a:latin typeface="Consolas"/>
              </a:rPr>
              <a:t> 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close!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(ch)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br>
              <a:rPr sz="1600"/>
            </a:b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apply!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(K, f, ch) </a:t>
            </a:r>
            <a:r>
              <a:rPr b="0" lang="en-US" sz="1600" spc="-1" strike="noStrike">
                <a:solidFill>
                  <a:srgbClr val="6a9955"/>
                </a:solidFill>
                <a:latin typeface="Consolas"/>
              </a:rPr>
              <a:t># Modify K and f to fulfill </a:t>
            </a:r>
            <a:r>
              <a:rPr b="0" lang="en-DE" sz="1600" spc="-1" strike="noStrike">
                <a:solidFill>
                  <a:srgbClr val="6a9955"/>
                </a:solidFill>
                <a:latin typeface="Consolas"/>
              </a:rPr>
              <a:t>BC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u </a:t>
            </a:r>
            <a:r>
              <a:rPr b="0" lang="en-US" sz="16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K </a:t>
            </a:r>
            <a:r>
              <a:rPr b="0" lang="en-US" sz="1600" spc="-1" strike="noStrike">
                <a:solidFill>
                  <a:srgbClr val="d4d4d4"/>
                </a:solidFill>
                <a:latin typeface="Consolas"/>
              </a:rPr>
              <a:t>\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f;       </a:t>
            </a:r>
            <a:r>
              <a:rPr b="0" lang="en-US" sz="1600" spc="-1" strike="noStrike">
                <a:solidFill>
                  <a:srgbClr val="6a9955"/>
                </a:solidFill>
                <a:latin typeface="Consolas"/>
              </a:rPr>
              <a:t># Solve linear system 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br>
              <a:rPr sz="1600"/>
            </a:br>
            <a:r>
              <a:rPr b="0" lang="en-US" sz="1600" spc="-1" strike="noStrike">
                <a:solidFill>
                  <a:srgbClr val="6a9955"/>
                </a:solidFill>
                <a:latin typeface="Consolas"/>
              </a:rPr>
              <a:t># Export solution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VTKFile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n-US" sz="1600" spc="-1" strike="noStrike">
                <a:solidFill>
                  <a:srgbClr val="ce9178"/>
                </a:solidFill>
                <a:latin typeface="Consolas"/>
              </a:rPr>
              <a:t>"heat_equation_fa"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, dh) </a:t>
            </a:r>
            <a:r>
              <a:rPr b="0" lang="en-US" sz="1600" spc="-1" strike="noStrike">
                <a:solidFill>
                  <a:srgbClr val="c586c0"/>
                </a:solidFill>
                <a:latin typeface="Consolas"/>
              </a:rPr>
              <a:t>do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vtk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write_solution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(vtk, dh, u)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c586c0"/>
                </a:solidFill>
                <a:latin typeface="Consolas"/>
              </a:rPr>
              <a:t>end</a:t>
            </a:r>
            <a:endParaRPr b="0" lang="en-GB" sz="16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3" name="TextBox 6"/>
          <p:cNvSpPr/>
          <p:nvPr/>
        </p:nvSpPr>
        <p:spPr>
          <a:xfrm>
            <a:off x="695160" y="5137200"/>
            <a:ext cx="5121720" cy="4870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db </a:t>
            </a:r>
            <a:r>
              <a:rPr b="0" lang="en-US" sz="16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600" spc="-1" strike="noStrike">
                <a:solidFill>
                  <a:srgbClr val="dcdcaa"/>
                </a:solidFill>
                <a:latin typeface="Consolas"/>
              </a:rPr>
              <a:t>setup_domainbuffer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(ds; threading</a:t>
            </a:r>
            <a:r>
              <a:rPr b="0" lang="en-US" sz="16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600" spc="-1" strike="noStrike">
                <a:solidFill>
                  <a:srgbClr val="569cd6"/>
                </a:solidFill>
                <a:latin typeface="Consolas"/>
              </a:rPr>
              <a:t>true</a:t>
            </a:r>
            <a:r>
              <a:rPr b="0" lang="en-US" sz="1600" spc="-1" strike="noStrike">
                <a:solidFill>
                  <a:srgbClr val="cccccc"/>
                </a:solidFill>
                <a:latin typeface="Consolas"/>
              </a:rPr>
              <a:t>)</a:t>
            </a:r>
            <a:endParaRPr b="0" lang="en-GB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6A77712-508A-444E-8ED1-A8DCB7E3B28D}" type="slidenum">
              <a:t>27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25" dur="indefinite" restart="never" nodeType="tmRoot">
          <p:childTnLst>
            <p:seq>
              <p:cTn id="626" dur="indefinite" nodeType="mainSeq">
                <p:childTnLst>
                  <p:par>
                    <p:cTn id="627" fill="hold">
                      <p:stCondLst>
                        <p:cond delay="indefinite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IGA of delamination in composites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5" name="Rectangle 6"/>
          <p:cNvSpPr/>
          <p:nvPr/>
        </p:nvSpPr>
        <p:spPr>
          <a:xfrm>
            <a:off x="747000" y="1082880"/>
            <a:ext cx="9146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DE" sz="1800" spc="-1" strike="noStrike">
                <a:solidFill>
                  <a:schemeClr val="dk1"/>
                </a:solidFill>
                <a:latin typeface="Arial"/>
              </a:rPr>
              <a:t>Elias Börjesson: </a:t>
            </a:r>
            <a:r>
              <a:rPr b="0" lang="en-DE" sz="1800" spc="-1" strike="noStrike">
                <a:solidFill>
                  <a:schemeClr val="dk1"/>
                </a:solidFill>
                <a:latin typeface="Arial"/>
              </a:rPr>
              <a:t>Division of Material and Computational Mechanics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, </a:t>
            </a:r>
            <a:r>
              <a:rPr b="0" lang="en-DE" sz="1800" spc="-1" strike="noStrike">
                <a:solidFill>
                  <a:schemeClr val="dk1"/>
                </a:solidFill>
                <a:latin typeface="Arial"/>
              </a:rPr>
              <a:t>Chalmers, Sweden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6" name="Picture 3" descr=""/>
          <p:cNvPicPr/>
          <p:nvPr/>
        </p:nvPicPr>
        <p:blipFill>
          <a:blip r:embed="rId1"/>
          <a:stretch/>
        </p:blipFill>
        <p:spPr>
          <a:xfrm>
            <a:off x="2928960" y="3832200"/>
            <a:ext cx="8567280" cy="2584080"/>
          </a:xfrm>
          <a:prstGeom prst="rect">
            <a:avLst/>
          </a:prstGeom>
          <a:ln w="0">
            <a:noFill/>
          </a:ln>
        </p:spPr>
      </p:pic>
      <p:sp>
        <p:nvSpPr>
          <p:cNvPr id="187" name="Rectangle 4"/>
          <p:cNvSpPr/>
          <p:nvPr/>
        </p:nvSpPr>
        <p:spPr>
          <a:xfrm>
            <a:off x="699480" y="5893560"/>
            <a:ext cx="84477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E. Börjesson, J. J. C. Remmers, and M. Fagerström, “An adaptive isogeometric shell element for the prediction of initiation and growth of multiple delaminations in curved composite structures,” </a:t>
            </a:r>
            <a:r>
              <a:rPr b="0" i="1" lang="en-US" sz="1400" spc="-1" strike="noStrike">
                <a:solidFill>
                  <a:schemeClr val="dk1"/>
                </a:solidFill>
                <a:latin typeface="Calibri"/>
              </a:rPr>
              <a:t>Comput. Struct.</a:t>
            </a: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, vol. 260, 2022</a:t>
            </a:r>
            <a:endParaRPr b="0" lang="en-GB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Rectangle 5"/>
          <p:cNvSpPr/>
          <p:nvPr/>
        </p:nvSpPr>
        <p:spPr>
          <a:xfrm>
            <a:off x="717120" y="5638680"/>
            <a:ext cx="28540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400" spc="-1" strike="noStrike">
                <a:solidFill>
                  <a:schemeClr val="dk1"/>
                </a:solidFill>
                <a:latin typeface="Calibri"/>
              </a:rPr>
              <a:t>Code: </a:t>
            </a:r>
            <a:r>
              <a:rPr b="0" lang="en-US" sz="1400" spc="-1" strike="noStrike" u="sng">
                <a:solidFill>
                  <a:schemeClr val="dk1"/>
                </a:solidFill>
                <a:uFillTx/>
                <a:latin typeface="Calibri"/>
                <a:hlinkClick r:id="rId2"/>
              </a:rPr>
              <a:t>https://github.com/lijas/IGA.jl</a:t>
            </a:r>
            <a:r>
              <a:rPr b="0" lang="en-DE" sz="1400" spc="-1" strike="noStrike">
                <a:solidFill>
                  <a:schemeClr val="dk1"/>
                </a:solidFill>
                <a:latin typeface="Calibri"/>
              </a:rPr>
              <a:t> </a:t>
            </a:r>
            <a:endParaRPr b="0" lang="en-GB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TextBox 7"/>
          <p:cNvSpPr/>
          <p:nvPr/>
        </p:nvSpPr>
        <p:spPr>
          <a:xfrm>
            <a:off x="699480" y="1452240"/>
            <a:ext cx="822312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i="1" lang="en-DE" sz="2400" spc="-1" strike="noStrike">
                <a:solidFill>
                  <a:schemeClr val="dk1"/>
                </a:solidFill>
                <a:latin typeface="Calibri"/>
              </a:rPr>
              <a:t>IGA required for higher accuracy of 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i="1" lang="en-DE" sz="2400" spc="-1" strike="noStrike">
                <a:solidFill>
                  <a:schemeClr val="dk1"/>
                </a:solidFill>
                <a:latin typeface="Calibri"/>
              </a:rPr>
              <a:t>out-of-plane stress for shell elements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6DCF7B0-ED68-43B3-9456-11EA535A7898}" type="slidenum">
              <a:t>28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3" descr=""/>
          <p:cNvPicPr/>
          <p:nvPr/>
        </p:nvPicPr>
        <p:blipFill>
          <a:blip r:embed="rId1"/>
          <a:stretch/>
        </p:blipFill>
        <p:spPr>
          <a:xfrm>
            <a:off x="4977360" y="1463760"/>
            <a:ext cx="6355080" cy="4892040"/>
          </a:xfrm>
          <a:prstGeom prst="rect">
            <a:avLst/>
          </a:prstGeom>
          <a:ln w="0">
            <a:noFill/>
          </a:ln>
        </p:spPr>
      </p:pic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Phase-field fracture with IGA.jl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2" name="TextBox 13"/>
          <p:cNvSpPr/>
          <p:nvPr/>
        </p:nvSpPr>
        <p:spPr>
          <a:xfrm>
            <a:off x="699480" y="1437840"/>
            <a:ext cx="4528080" cy="169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sv-SE" sz="1800" spc="-1" strike="noStrike">
                <a:solidFill>
                  <a:schemeClr val="dk1"/>
                </a:solidFill>
                <a:latin typeface="Calibri"/>
              </a:rPr>
              <a:t>Just for fun: </a:t>
            </a:r>
            <a:r>
              <a:rPr b="0" i="1" lang="sv-SE" sz="1800" spc="-1" strike="noStrike">
                <a:solidFill>
                  <a:schemeClr val="dk1"/>
                </a:solidFill>
                <a:latin typeface="Calibri"/>
              </a:rPr>
              <a:t>P</a:t>
            </a:r>
            <a:r>
              <a:rPr b="0" i="1" lang="en-DE" sz="1800" spc="-1" strike="noStrike">
                <a:solidFill>
                  <a:schemeClr val="dk1"/>
                </a:solidFill>
                <a:latin typeface="Calibri"/>
              </a:rPr>
              <a:t>hase-field brittle fracture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DE" sz="1800" spc="-1" strike="noStrike">
                <a:solidFill>
                  <a:schemeClr val="dk1"/>
                </a:solidFill>
                <a:latin typeface="Calibri"/>
              </a:rPr>
              <a:t>Model from </a:t>
            </a: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Bharali</a:t>
            </a:r>
            <a:r>
              <a:rPr b="0" lang="en-DE" sz="1800" spc="-1" strike="noStrike">
                <a:solidFill>
                  <a:schemeClr val="dk1"/>
                </a:solidFill>
                <a:latin typeface="Calibri"/>
              </a:rPr>
              <a:t> et al. (2023)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DE" sz="1800" spc="-1" strike="noStrike">
                <a:solidFill>
                  <a:schemeClr val="dk1"/>
                </a:solidFill>
                <a:latin typeface="Calibri"/>
              </a:rPr>
              <a:t>FerriteAssembly.jl for assembly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DE" sz="1800" spc="-1" strike="noStrike">
                <a:solidFill>
                  <a:schemeClr val="dk1"/>
                </a:solidFill>
                <a:latin typeface="Calibri"/>
              </a:rPr>
              <a:t>Using IGA.jl for mesh and interpolations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Rectangle 14"/>
          <p:cNvSpPr/>
          <p:nvPr/>
        </p:nvSpPr>
        <p:spPr>
          <a:xfrm>
            <a:off x="699480" y="5601600"/>
            <a:ext cx="4528080" cy="7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R. Bharali, F. Larsson, and R. Jänicke, “A micromorphic phase-field model for brittle and quasi-brittle fracture,” </a:t>
            </a:r>
            <a:r>
              <a:rPr b="0" i="1" lang="en-US" sz="1400" spc="-1" strike="noStrike">
                <a:solidFill>
                  <a:schemeClr val="dk1"/>
                </a:solidFill>
                <a:latin typeface="Calibri"/>
              </a:rPr>
              <a:t>Comput. Mech.</a:t>
            </a: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, 2023</a:t>
            </a:r>
            <a:endParaRPr b="0" lang="en-GB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D8D4250-AA25-46E6-8E6E-F586D98F9C56}" type="slidenum">
              <a:t>29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9" dur="indefinite" restart="never" nodeType="tmRoot">
          <p:childTnLst>
            <p:seq>
              <p:cTn id="640" dur="indefinite" nodeType="mainSeq">
                <p:childTnLst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What is Julia?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8" name="Picture 4" descr=""/>
          <p:cNvPicPr/>
          <p:nvPr/>
        </p:nvPicPr>
        <p:blipFill>
          <a:blip r:embed="rId1"/>
          <a:stretch/>
        </p:blipFill>
        <p:spPr>
          <a:xfrm>
            <a:off x="8002800" y="4064040"/>
            <a:ext cx="3493440" cy="2352240"/>
          </a:xfrm>
          <a:prstGeom prst="rect">
            <a:avLst/>
          </a:prstGeom>
          <a:ln w="0">
            <a:noFill/>
          </a:ln>
        </p:spPr>
      </p:pic>
      <p:sp>
        <p:nvSpPr>
          <p:cNvPr id="39" name="TextBox 5"/>
          <p:cNvSpPr/>
          <p:nvPr/>
        </p:nvSpPr>
        <p:spPr>
          <a:xfrm>
            <a:off x="699480" y="1449360"/>
            <a:ext cx="6833160" cy="403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Open Source (MIT License)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A young language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First public in 2012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Release 1.0 in 2018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Currently 1.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10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“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Easy as python”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High-level dynamic programing language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“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Fast as C”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Just-in-time compilation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D11F5D3-87EE-4E04-9558-E5D6D1277021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95160" y="368280"/>
            <a:ext cx="10801080" cy="1622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4102"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P4est</a:t>
            </a:r>
            <a:br>
              <a:rPr sz="4400"/>
            </a:b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Adaptive mesh</a:t>
            </a:r>
            <a:br>
              <a:rPr sz="4400"/>
            </a:b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refinement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95" name="Picture 4" descr=""/>
          <p:cNvPicPr/>
          <p:nvPr/>
        </p:nvPicPr>
        <p:blipFill>
          <a:blip r:embed="rId1"/>
          <a:stretch/>
        </p:blipFill>
        <p:spPr>
          <a:xfrm>
            <a:off x="4604760" y="368280"/>
            <a:ext cx="7096320" cy="6048000"/>
          </a:xfrm>
          <a:prstGeom prst="rect">
            <a:avLst/>
          </a:prstGeom>
          <a:ln w="0">
            <a:noFill/>
          </a:ln>
        </p:spPr>
      </p:pic>
      <p:sp>
        <p:nvSpPr>
          <p:cNvPr id="196" name="TextBox 6"/>
          <p:cNvSpPr/>
          <p:nvPr/>
        </p:nvSpPr>
        <p:spPr>
          <a:xfrm>
            <a:off x="695160" y="1959840"/>
            <a:ext cx="383832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Maximilian Köhler, 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R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uhr Universität Bochum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7C9FF23-E824-4EBD-B84F-9920DE8D69DF}" type="slidenum">
              <a:t>30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Community and documentation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8" name="TextBox 3"/>
          <p:cNvSpPr/>
          <p:nvPr/>
        </p:nvSpPr>
        <p:spPr>
          <a:xfrm>
            <a:off x="788040" y="1509840"/>
            <a:ext cx="10460160" cy="4916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1" lang="en-DE" sz="2400" spc="-1" strike="noStrike">
                <a:solidFill>
                  <a:schemeClr val="dk1"/>
                </a:solidFill>
                <a:latin typeface="Calibri"/>
              </a:rPr>
              <a:t>Documentation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 and examples: </a:t>
            </a:r>
            <a:r>
              <a:rPr b="0" lang="en-US" sz="2400" spc="-1" strike="noStrike" u="sng">
                <a:solidFill>
                  <a:schemeClr val="dk1"/>
                </a:solidFill>
                <a:uFillTx/>
                <a:latin typeface="Calibri"/>
                <a:hlinkClick r:id="rId1"/>
              </a:rPr>
              <a:t>https://ferrite-fem.github.io/Ferrite.jl/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1" lang="en-DE" sz="2400" spc="-1" strike="noStrike">
                <a:solidFill>
                  <a:schemeClr val="dk1"/>
                </a:solidFill>
                <a:latin typeface="Calibri"/>
              </a:rPr>
              <a:t>Slack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: </a:t>
            </a:r>
            <a:r>
              <a:rPr b="0" lang="en-US" sz="2400" spc="-1" strike="noStrike" u="sng">
                <a:solidFill>
                  <a:schemeClr val="dk1"/>
                </a:solidFill>
                <a:uFillTx/>
                <a:latin typeface="Calibri"/>
                <a:hlinkClick r:id="rId2"/>
              </a:rPr>
              <a:t>https://julialang.org/slack/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, and join </a:t>
            </a:r>
            <a:r>
              <a:rPr b="0" lang="en-US" sz="2400" spc="-1" strike="noStrike">
                <a:solidFill>
                  <a:schemeClr val="dk1"/>
                </a:solidFill>
                <a:latin typeface="Consolas"/>
              </a:rPr>
              <a:t>#ferrite-fem 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 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Getting help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Sharing code snippets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Discussion about solving problems, theory, etc. 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1" lang="en-DE" sz="2400" spc="-1" strike="noStrike">
                <a:solidFill>
                  <a:schemeClr val="dk1"/>
                </a:solidFill>
                <a:latin typeface="Calibri"/>
              </a:rPr>
              <a:t>Github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Issues: Requesting features / reporting bugs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PRs: Making fixes / enhancements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Discussions: Asking questions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1" lang="sv-SE" sz="2400" spc="-1" strike="noStrike">
                <a:solidFill>
                  <a:schemeClr val="dk1"/>
                </a:solidFill>
                <a:latin typeface="Calibri"/>
              </a:rPr>
              <a:t>FerriteCon2024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: September 16th, Gothenburg, Sweden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457200" defTabSz="914400">
              <a:lnSpc>
                <a:spcPct val="120000"/>
              </a:lnSpc>
            </a:pPr>
            <a:r>
              <a:rPr b="0" lang="sv-SE" sz="2400" spc="-1" strike="noStrike" u="sng">
                <a:solidFill>
                  <a:schemeClr val="dk1"/>
                </a:solidFill>
                <a:uFillTx/>
                <a:latin typeface="Calibri"/>
                <a:hlinkClick r:id="rId3"/>
              </a:rPr>
              <a:t>https://ferrite-fem.github.io/FerriteCon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  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D8F09C9-1CE3-4D37-AC09-B5C9D55EEC75}" type="slidenum">
              <a:t>31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45" dur="indefinite" restart="never" nodeType="tmRoot">
          <p:childTnLst>
            <p:seq>
              <p:cTn id="646" dur="indefinite" nodeType="mainSeq">
                <p:childTnLst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1" fill="hold">
                      <p:stCondLst>
                        <p:cond delay="indefinite"/>
                      </p:stCondLst>
                      <p:childTnLst>
                        <p:par>
                          <p:cTn id="672" fill="hold">
                            <p:stCondLst>
                              <p:cond delay="0"/>
                            </p:stCondLst>
                            <p:childTnLst>
                              <p:par>
                                <p:cTn id="6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3" descr=""/>
          <p:cNvPicPr/>
          <p:nvPr/>
        </p:nvPicPr>
        <p:blipFill>
          <a:blip r:embed="rId1"/>
          <a:stretch/>
        </p:blipFill>
        <p:spPr>
          <a:xfrm>
            <a:off x="695160" y="1413000"/>
            <a:ext cx="10801080" cy="2481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History and users of Ferrite.jl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TextBox 3"/>
          <p:cNvSpPr/>
          <p:nvPr/>
        </p:nvSpPr>
        <p:spPr>
          <a:xfrm>
            <a:off x="695160" y="1413000"/>
            <a:ext cx="7181640" cy="374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n-DE" sz="2400" spc="-1" strike="noStrike">
                <a:solidFill>
                  <a:schemeClr val="dk1"/>
                </a:solidFill>
                <a:latin typeface="Calibri"/>
              </a:rPr>
              <a:t>Kristoffer Carlsson 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&amp; </a:t>
            </a:r>
            <a:r>
              <a:rPr b="1" lang="en-DE" sz="2400" spc="-1" strike="noStrike">
                <a:solidFill>
                  <a:schemeClr val="dk1"/>
                </a:solidFill>
                <a:latin typeface="Calibri"/>
              </a:rPr>
              <a:t>Fredrik Ekre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, 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Chalmers 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(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2016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)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A </a:t>
            </a:r>
            <a:r>
              <a:rPr b="1" lang="en-DE" sz="2400" spc="-1" strike="noStrike">
                <a:solidFill>
                  <a:schemeClr val="dk1"/>
                </a:solidFill>
                <a:latin typeface="Calibri"/>
              </a:rPr>
              <a:t>toolbox 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providing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FE 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building blocks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: </a:t>
            </a:r>
            <a:r>
              <a:rPr b="0" i="1" lang="en-DE" sz="2000" spc="-1" strike="noStrike">
                <a:solidFill>
                  <a:schemeClr val="dk1"/>
                </a:solidFill>
                <a:latin typeface="Calibri"/>
              </a:rPr>
              <a:t>Inspired by Deal.ii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sv-SE" sz="2400" spc="-1" strike="noStrike">
                <a:solidFill>
                  <a:schemeClr val="dk1"/>
                </a:solidFill>
                <a:latin typeface="Calibri"/>
              </a:rPr>
              <a:t>Adoption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30 different contributors 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317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 stars / 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112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 members in Slack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n-DE" sz="2400" spc="-1" strike="noStrike">
                <a:solidFill>
                  <a:schemeClr val="dk1"/>
                </a:solidFill>
                <a:latin typeface="Calibri"/>
              </a:rPr>
              <a:t>FerriteCon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2022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: 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Braunschweig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, Germany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2023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: </a:t>
            </a: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Bochum</a:t>
            </a: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, Germany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sv-SE" sz="2400" spc="-1" strike="noStrike">
                <a:solidFill>
                  <a:schemeClr val="dk1"/>
                </a:solidFill>
                <a:latin typeface="Calibri"/>
              </a:rPr>
              <a:t>2024: Gothenburg, Sweden (September 16th)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Version 1.0 will be released soon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" name="Picture 4" descr=""/>
          <p:cNvPicPr/>
          <p:nvPr/>
        </p:nvPicPr>
        <p:blipFill>
          <a:blip r:embed="rId1"/>
          <a:stretch/>
        </p:blipFill>
        <p:spPr>
          <a:xfrm>
            <a:off x="7881120" y="387360"/>
            <a:ext cx="3615120" cy="60289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2869A90-E158-4C79-ADAE-A2F112407943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9" dur="indefinite" restart="never" nodeType="tmRoot">
          <p:childTnLst>
            <p:seq>
              <p:cTn id="70" dur="indefinite" nodeType="mainSeq"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Homogenization of Structural Batteries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4" name="Rectangle 3"/>
          <p:cNvSpPr/>
          <p:nvPr/>
        </p:nvSpPr>
        <p:spPr>
          <a:xfrm>
            <a:off x="731160" y="1082880"/>
            <a:ext cx="65847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DE" sz="1800" spc="-1" strike="noStrike">
                <a:solidFill>
                  <a:schemeClr val="dk1"/>
                </a:solidFill>
                <a:latin typeface="Arial"/>
              </a:rPr>
              <a:t>David Rollin: </a:t>
            </a:r>
            <a:r>
              <a:rPr b="0" lang="en-DE" sz="1800" spc="-1" strike="noStrike">
                <a:solidFill>
                  <a:schemeClr val="dk1"/>
                </a:solidFill>
                <a:latin typeface="Arial"/>
              </a:rPr>
              <a:t>Institute of Applied Mechanics, TU Braunschweig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CustomShape 46"/>
          <p:cNvSpPr/>
          <p:nvPr/>
        </p:nvSpPr>
        <p:spPr>
          <a:xfrm>
            <a:off x="9844200" y="3062880"/>
            <a:ext cx="1631880" cy="2322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" name="Picture 5" descr=""/>
          <p:cNvPicPr/>
          <p:nvPr/>
        </p:nvPicPr>
        <p:blipFill>
          <a:blip r:embed="rId1"/>
          <a:stretch/>
        </p:blipFill>
        <p:spPr>
          <a:xfrm>
            <a:off x="412560" y="2429280"/>
            <a:ext cx="3741120" cy="2988360"/>
          </a:xfrm>
          <a:prstGeom prst="rect">
            <a:avLst/>
          </a:prstGeom>
          <a:ln w="0">
            <a:noFill/>
          </a:ln>
        </p:spPr>
      </p:pic>
      <p:pic>
        <p:nvPicPr>
          <p:cNvPr id="47" name="Picture 6" descr=""/>
          <p:cNvPicPr/>
          <p:nvPr/>
        </p:nvPicPr>
        <p:blipFill>
          <a:blip r:embed="rId2"/>
          <a:stretch/>
        </p:blipFill>
        <p:spPr>
          <a:xfrm>
            <a:off x="4248360" y="2437920"/>
            <a:ext cx="3748680" cy="2979720"/>
          </a:xfrm>
          <a:prstGeom prst="rect">
            <a:avLst/>
          </a:prstGeom>
          <a:ln w="0">
            <a:noFill/>
          </a:ln>
        </p:spPr>
      </p:pic>
      <p:pic>
        <p:nvPicPr>
          <p:cNvPr id="48" name="Picture 7" descr=""/>
          <p:cNvPicPr/>
          <p:nvPr/>
        </p:nvPicPr>
        <p:blipFill>
          <a:blip r:embed="rId3"/>
          <a:stretch/>
        </p:blipFill>
        <p:spPr>
          <a:xfrm>
            <a:off x="8091720" y="2514600"/>
            <a:ext cx="3644640" cy="290304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8"/>
          <p:cNvSpPr/>
          <p:nvPr/>
        </p:nvSpPr>
        <p:spPr>
          <a:xfrm>
            <a:off x="695160" y="5893560"/>
            <a:ext cx="77684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D. R. Rollin, F. Larsson, K. Runesson, and R. Jänicke, “Upscaling of chemo-mechanical properties of battery electrode material,” </a:t>
            </a:r>
            <a:r>
              <a:rPr b="0" i="1" lang="en-US" sz="1400" spc="-1" strike="noStrike">
                <a:solidFill>
                  <a:schemeClr val="dk1"/>
                </a:solidFill>
                <a:latin typeface="Calibri"/>
              </a:rPr>
              <a:t>Int. J. Solids Struct.</a:t>
            </a: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, vol. 281, no. February, p. 112405, 2023,</a:t>
            </a:r>
            <a:endParaRPr b="0" lang="en-GB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TextBox 10"/>
          <p:cNvSpPr/>
          <p:nvPr/>
        </p:nvSpPr>
        <p:spPr>
          <a:xfrm>
            <a:off x="695160" y="1830960"/>
            <a:ext cx="60955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i="1" lang="sv-SE" sz="1800" spc="-1" strike="noStrike">
                <a:solidFill>
                  <a:schemeClr val="dk1"/>
                </a:solidFill>
                <a:latin typeface="Arial"/>
              </a:rPr>
              <a:t>Modeling interfacial behavior in electroactive materials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1C6305CB-585E-4D81-8939-56695F3619CF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Cardiac </a:t>
            </a: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M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ultiphysics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2" name="Rectangle 3"/>
          <p:cNvSpPr/>
          <p:nvPr/>
        </p:nvSpPr>
        <p:spPr>
          <a:xfrm>
            <a:off x="755640" y="1082880"/>
            <a:ext cx="81482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800" spc="-1" strike="noStrike">
                <a:solidFill>
                  <a:schemeClr val="dk1"/>
                </a:solidFill>
                <a:latin typeface="Arial"/>
              </a:rPr>
              <a:t>Dennis Ogiermann</a:t>
            </a:r>
            <a:r>
              <a:rPr b="1" lang="en-DE" sz="1800" spc="-1" strike="noStrike">
                <a:solidFill>
                  <a:schemeClr val="dk1"/>
                </a:solidFill>
                <a:latin typeface="Arial"/>
              </a:rPr>
              <a:t>: </a:t>
            </a: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Chair of Continuum Mechanics, Ruhr-Universität Bochum</a:t>
            </a:r>
            <a:endParaRPr b="0" lang="en-GB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3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684960" y="1460520"/>
            <a:ext cx="8506800" cy="438948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6"/>
          <p:cNvSpPr/>
          <p:nvPr/>
        </p:nvSpPr>
        <p:spPr>
          <a:xfrm>
            <a:off x="699480" y="5893560"/>
            <a:ext cx="1079712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D. Ogiermann, D. Balzani, and L. E. Perotti, “An Extended Generalized Hill Model for Cardiac Tissue: Comparison with Different Approaches Based on Experimental Data,” in </a:t>
            </a:r>
            <a:r>
              <a:rPr b="0" i="1" lang="en-US" sz="1400" spc="-1" strike="noStrike">
                <a:solidFill>
                  <a:schemeClr val="dk1"/>
                </a:solidFill>
                <a:latin typeface="Calibri"/>
              </a:rPr>
              <a:t>Functional Imaging and Modeling of the Heart</a:t>
            </a:r>
            <a:r>
              <a:rPr b="0" lang="en-US" sz="1400" spc="-1" strike="noStrike">
                <a:solidFill>
                  <a:schemeClr val="dk1"/>
                </a:solidFill>
                <a:latin typeface="Calibri"/>
              </a:rPr>
              <a:t>, 2023, pp. 555–564.</a:t>
            </a:r>
            <a:endParaRPr b="0" lang="en-GB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Rectangle 7"/>
          <p:cNvSpPr/>
          <p:nvPr/>
        </p:nvSpPr>
        <p:spPr>
          <a:xfrm>
            <a:off x="695160" y="5606640"/>
            <a:ext cx="364788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DE" sz="1400" spc="-1" strike="noStrike">
                <a:solidFill>
                  <a:schemeClr val="dk1"/>
                </a:solidFill>
                <a:latin typeface="Calibri"/>
              </a:rPr>
              <a:t>Code: </a:t>
            </a:r>
            <a:r>
              <a:rPr b="0" lang="en-US" sz="1400" spc="-1" strike="noStrike" u="sng">
                <a:solidFill>
                  <a:schemeClr val="dk1"/>
                </a:solidFill>
                <a:uFillTx/>
                <a:latin typeface="Calibri"/>
                <a:hlinkClick r:id="rId4"/>
              </a:rPr>
              <a:t>github.com/</a:t>
            </a:r>
            <a:r>
              <a:rPr b="0" lang="en-US" sz="1400" spc="-1" strike="noStrike" u="sng">
                <a:solidFill>
                  <a:schemeClr val="dk1"/>
                </a:solidFill>
                <a:uFillTx/>
                <a:latin typeface="Calibri"/>
                <a:hlinkClick r:id="rId5"/>
              </a:rPr>
              <a:t>termi</a:t>
            </a:r>
            <a:r>
              <a:rPr b="0" lang="en-US" sz="1400" spc="-1" strike="noStrike" u="sng">
                <a:solidFill>
                  <a:schemeClr val="dk1"/>
                </a:solidFill>
                <a:uFillTx/>
                <a:latin typeface="Calibri"/>
                <a:hlinkClick r:id="rId6"/>
              </a:rPr>
              <a:t>-official/</a:t>
            </a:r>
            <a:r>
              <a:rPr b="0" lang="en-US" sz="1400" spc="-1" strike="noStrike" u="sng">
                <a:solidFill>
                  <a:schemeClr val="dk1"/>
                </a:solidFill>
                <a:uFillTx/>
                <a:latin typeface="Calibri"/>
                <a:hlinkClick r:id="rId7"/>
              </a:rPr>
              <a:t>Thunderbolt.jl</a:t>
            </a:r>
            <a:endParaRPr b="0" lang="en-GB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303B54A-0900-4063-B214-F8BD47A3E8A9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5" dur="indefinite" restart="never" nodeType="tmRoot">
          <p:childTnLst>
            <p:seq>
              <p:cTn id="106" dur="indefinite" nodeType="mainSeq"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10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11" restart="whenNotActive" nodeType="interactiveSeq" fill="hold">
                <p:stCondLst>
                  <p:cond delay="0" evt="onClick">
                    <p:tgtEl>
                      <p:spTgt spid="53"/>
                    </p:tgtEl>
                  </p:cond>
                </p:stCondLst>
                <p:childTnLst>
                  <p:par>
                    <p:cTn id="112" fill="hold">
                      <p:stCondLst>
                        <p:cond delay="0" evt="onClick">
                          <p:tgtEl>
                            <p:spTgt spid="53"/>
                          </p:tgtEl>
                        </p:cond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5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FEM Puzzle Pieces: What does Ferrite provide?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57" name="Picture 3" descr=""/>
          <p:cNvPicPr/>
          <p:nvPr/>
        </p:nvPicPr>
        <p:blipFill>
          <a:blip r:embed="rId1"/>
          <a:srcRect l="0" t="0" r="76808" b="0"/>
          <a:stretch/>
        </p:blipFill>
        <p:spPr>
          <a:xfrm>
            <a:off x="8908920" y="1449360"/>
            <a:ext cx="2587680" cy="2563560"/>
          </a:xfrm>
          <a:prstGeom prst="rect">
            <a:avLst/>
          </a:prstGeom>
          <a:ln w="0">
            <a:noFill/>
          </a:ln>
        </p:spPr>
      </p:pic>
      <p:sp>
        <p:nvSpPr>
          <p:cNvPr id="58" name="TextBox 4"/>
          <p:cNvSpPr/>
          <p:nvPr/>
        </p:nvSpPr>
        <p:spPr>
          <a:xfrm>
            <a:off x="695160" y="1449360"/>
            <a:ext cx="5400360" cy="484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defTabSz="914400">
              <a:lnSpc>
                <a:spcPct val="100000"/>
              </a:lnSpc>
              <a:buClr>
                <a:srgbClr val="808080"/>
              </a:buClr>
              <a:buFont typeface="OpenSymbol"/>
              <a:buAutoNum type="arabicParenR"/>
            </a:pPr>
            <a:r>
              <a:rPr b="0" lang="en-DE" sz="24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</a:rPr>
              <a:t>Geometry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808080"/>
              </a:buClr>
              <a:buFont typeface="OpenSymbol"/>
              <a:buAutoNum type="arabicParenR"/>
            </a:pPr>
            <a:r>
              <a:rPr b="0" lang="en-DE" sz="24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</a:rPr>
              <a:t>Mesh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arenR"/>
            </a:pPr>
            <a:r>
              <a:rPr b="1" lang="en-DE" sz="2400" spc="-1" strike="noStrike">
                <a:solidFill>
                  <a:schemeClr val="dk1"/>
                </a:solidFill>
                <a:latin typeface="Calibri"/>
              </a:rPr>
              <a:t>DoF Distribution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Different fields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Function interpolations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arenR"/>
            </a:pPr>
            <a:r>
              <a:rPr b="1" lang="en-DE" sz="2400" spc="-1" strike="noStrike">
                <a:solidFill>
                  <a:schemeClr val="dk1"/>
                </a:solidFill>
                <a:latin typeface="Calibri"/>
              </a:rPr>
              <a:t>Assembly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Cell contributions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Boundary contributions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arenR"/>
            </a:pPr>
            <a:r>
              <a:rPr b="1" lang="en-DE" sz="2400" spc="-1" strike="noStrike">
                <a:solidFill>
                  <a:schemeClr val="dk1"/>
                </a:solidFill>
                <a:latin typeface="Calibri"/>
              </a:rPr>
              <a:t>Constraints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808080"/>
              </a:buClr>
              <a:buFont typeface="OpenSymbol"/>
              <a:buAutoNum type="arabicParenR"/>
            </a:pPr>
            <a:r>
              <a:rPr b="0" lang="en-DE" sz="2400" spc="-1" strike="noStrike">
                <a:solidFill>
                  <a:schemeClr val="dk1">
                    <a:lumMod val="50000"/>
                    <a:lumOff val="50000"/>
                  </a:schemeClr>
                </a:solidFill>
                <a:latin typeface="Calibri"/>
              </a:rPr>
              <a:t>Linear solver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OpenSymbol"/>
              <a:buAutoNum type="arabicParenR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Post-processing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n-DE" sz="2400" spc="-1" strike="noStrike">
                <a:solidFill>
                  <a:schemeClr val="dk1"/>
                </a:solidFill>
                <a:latin typeface="Calibri"/>
              </a:rPr>
              <a:t>Secondary quantities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DE" sz="2400" spc="-1" strike="noStrike">
                <a:solidFill>
                  <a:schemeClr val="dk1"/>
                </a:solidFill>
                <a:latin typeface="Calibri"/>
              </a:rPr>
              <a:t>Visualization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59" name="Group 23"/>
          <p:cNvGrpSpPr/>
          <p:nvPr/>
        </p:nvGrpSpPr>
        <p:grpSpPr>
          <a:xfrm>
            <a:off x="695160" y="3322800"/>
            <a:ext cx="8888400" cy="1858320"/>
            <a:chOff x="695160" y="3322800"/>
            <a:chExt cx="8888400" cy="1858320"/>
          </a:xfrm>
        </p:grpSpPr>
        <p:sp>
          <p:nvSpPr>
            <p:cNvPr id="60" name="Rectangle 5"/>
            <p:cNvSpPr/>
            <p:nvPr/>
          </p:nvSpPr>
          <p:spPr>
            <a:xfrm>
              <a:off x="695160" y="3322800"/>
              <a:ext cx="4863240" cy="1858320"/>
            </a:xfrm>
            <a:prstGeom prst="rect">
              <a:avLst/>
            </a:prstGeom>
            <a:noFill/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grpSp>
          <p:nvGrpSpPr>
            <p:cNvPr id="61" name="Group 8"/>
            <p:cNvGrpSpPr/>
            <p:nvPr/>
          </p:nvGrpSpPr>
          <p:grpSpPr>
            <a:xfrm>
              <a:off x="4719960" y="3387240"/>
              <a:ext cx="711360" cy="1729800"/>
              <a:chOff x="4719960" y="3387240"/>
              <a:chExt cx="711360" cy="1729800"/>
            </a:xfrm>
          </p:grpSpPr>
          <p:sp>
            <p:nvSpPr>
              <p:cNvPr id="62" name="Circular Arrow 6"/>
              <p:cNvSpPr/>
              <p:nvPr/>
            </p:nvSpPr>
            <p:spPr>
              <a:xfrm>
                <a:off x="4719960" y="3387240"/>
                <a:ext cx="711000" cy="161172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800000"/>
                  <a:gd name="adj5" fmla="val 12500"/>
                </a:avLst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63" name="Circular Arrow 7"/>
              <p:cNvSpPr/>
              <p:nvPr/>
            </p:nvSpPr>
            <p:spPr>
              <a:xfrm rot="10800000">
                <a:off x="4720320" y="3505320"/>
                <a:ext cx="711000" cy="1611720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0800000"/>
                  <a:gd name="adj5" fmla="val 12500"/>
                </a:avLst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sp>
          <p:nvSpPr>
            <p:cNvPr id="64" name="Rectangle 9"/>
            <p:cNvSpPr/>
            <p:nvPr/>
          </p:nvSpPr>
          <p:spPr>
            <a:xfrm>
              <a:off x="5565240" y="3781800"/>
              <a:ext cx="4018320" cy="82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marL="343080" indent="-343080" defTabSz="914400">
                <a:lnSpc>
                  <a:spcPct val="100000"/>
                </a:lnSpc>
                <a:buClr>
                  <a:srgbClr val="808080"/>
                </a:buClr>
                <a:buFont typeface="Arial"/>
                <a:buChar char="•"/>
              </a:pPr>
              <a:r>
                <a:rPr b="0" lang="en-DE" sz="24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</a:rPr>
                <a:t>Nonlinear iterations</a:t>
              </a:r>
              <a:endParaRPr b="0" lang="en-GB" sz="2400" spc="-1" strike="noStrike">
                <a:solidFill>
                  <a:srgbClr val="000000"/>
                </a:solidFill>
                <a:latin typeface="Calibri"/>
              </a:endParaRPr>
            </a:p>
            <a:p>
              <a:pPr marL="343080" indent="-343080" defTabSz="914400">
                <a:lnSpc>
                  <a:spcPct val="100000"/>
                </a:lnSpc>
                <a:buClr>
                  <a:srgbClr val="808080"/>
                </a:buClr>
                <a:buFont typeface="Arial"/>
                <a:buChar char="•"/>
              </a:pPr>
              <a:r>
                <a:rPr b="0" lang="en-DE" sz="2400" spc="-1" strike="noStrike">
                  <a:solidFill>
                    <a:schemeClr val="dk1">
                      <a:lumMod val="50000"/>
                      <a:lumOff val="50000"/>
                    </a:schemeClr>
                  </a:solidFill>
                  <a:latin typeface="Calibri"/>
                </a:rPr>
                <a:t>Time stepping/integration</a:t>
              </a:r>
              <a:endParaRPr b="0" lang="en-GB" sz="24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65" name="Group 16"/>
          <p:cNvGrpSpPr/>
          <p:nvPr/>
        </p:nvGrpSpPr>
        <p:grpSpPr>
          <a:xfrm>
            <a:off x="1930320" y="1517400"/>
            <a:ext cx="6538320" cy="1471320"/>
            <a:chOff x="1930320" y="1517400"/>
            <a:chExt cx="6538320" cy="1471320"/>
          </a:xfrm>
        </p:grpSpPr>
        <p:sp>
          <p:nvSpPr>
            <p:cNvPr id="66" name="Rectangle 13"/>
            <p:cNvSpPr/>
            <p:nvPr/>
          </p:nvSpPr>
          <p:spPr>
            <a:xfrm>
              <a:off x="4942080" y="1517400"/>
              <a:ext cx="3526560" cy="14713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marL="285840" indent="-285840" defTabSz="91440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Simple</a:t>
              </a:r>
              <a:r>
                <a:rPr b="0" lang="en-DE" sz="1800" spc="-1" strike="noStrike">
                  <a:solidFill>
                    <a:schemeClr val="dk1"/>
                  </a:solidFill>
                  <a:latin typeface="Calibri"/>
                </a:rPr>
                <a:t> builtin mesh generator</a:t>
              </a:r>
              <a:endParaRPr b="0" lang="en-GB" sz="1800" spc="-1" strike="noStrike">
                <a:solidFill>
                  <a:srgbClr val="000000"/>
                </a:solidFill>
                <a:latin typeface="Calibri"/>
              </a:endParaRPr>
            </a:p>
            <a:p>
              <a:pPr marL="285840" indent="-285840" defTabSz="91440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</a:pPr>
              <a:r>
                <a:rPr b="0" lang="en-DE" sz="1800" spc="-1" strike="noStrike">
                  <a:solidFill>
                    <a:schemeClr val="dk1"/>
                  </a:solidFill>
                  <a:latin typeface="Calibri"/>
                </a:rPr>
                <a:t>Gmsh interface package</a:t>
              </a:r>
              <a:br>
                <a:rPr sz="1800"/>
              </a:br>
              <a:r>
                <a:rPr b="0" lang="en-DE" sz="1800" spc="-1" strike="noStrike">
                  <a:solidFill>
                    <a:schemeClr val="dk1"/>
                  </a:solidFill>
                  <a:latin typeface="Consolas"/>
                </a:rPr>
                <a:t>FerriteGmsh.jl</a:t>
              </a:r>
              <a:endParaRPr b="0" lang="en-GB" sz="1800" spc="-1" strike="noStrike">
                <a:solidFill>
                  <a:srgbClr val="000000"/>
                </a:solidFill>
                <a:latin typeface="Calibri"/>
              </a:endParaRPr>
            </a:p>
            <a:p>
              <a:pPr marL="285840" indent="-285840" defTabSz="91440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</a:pPr>
              <a:r>
                <a:rPr b="0" lang="en-DE" sz="1800" spc="-1" strike="noStrike">
                  <a:solidFill>
                    <a:schemeClr val="dk1"/>
                  </a:solidFill>
                  <a:latin typeface="Calibri"/>
                </a:rPr>
                <a:t>Abaqus input file parser</a:t>
              </a:r>
              <a:br>
                <a:rPr sz="1800"/>
              </a:br>
              <a:r>
                <a:rPr b="0" lang="en-DE" sz="1800" spc="-1" strike="noStrike">
                  <a:solidFill>
                    <a:schemeClr val="dk1"/>
                  </a:solidFill>
                  <a:latin typeface="Consolas"/>
                </a:rPr>
                <a:t>FerriteMeshParser.jl</a:t>
              </a:r>
              <a:endParaRPr b="0" lang="en-GB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67" name="Straight Arrow Connector 15"/>
            <p:cNvCxnSpPr/>
            <p:nvPr/>
          </p:nvCxnSpPr>
          <p:spPr>
            <a:xfrm>
              <a:off x="1930320" y="2077920"/>
              <a:ext cx="2918880" cy="360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len="med" type="triangle" w="med"/>
            </a:ln>
          </p:spPr>
        </p:cxnSp>
      </p:grpSp>
      <p:grpSp>
        <p:nvGrpSpPr>
          <p:cNvPr id="68" name="Group 18"/>
          <p:cNvGrpSpPr/>
          <p:nvPr/>
        </p:nvGrpSpPr>
        <p:grpSpPr>
          <a:xfrm>
            <a:off x="3251160" y="5334120"/>
            <a:ext cx="7262280" cy="1001160"/>
            <a:chOff x="3251160" y="5334120"/>
            <a:chExt cx="7262280" cy="1001160"/>
          </a:xfrm>
        </p:grpSpPr>
        <p:sp>
          <p:nvSpPr>
            <p:cNvPr id="69" name="Rectangle 19"/>
            <p:cNvSpPr/>
            <p:nvPr/>
          </p:nvSpPr>
          <p:spPr>
            <a:xfrm>
              <a:off x="6195960" y="5334120"/>
              <a:ext cx="4317480" cy="10011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marL="285840" indent="-285840" defTabSz="91440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</a:pPr>
              <a:r>
                <a:rPr b="0" lang="en-US" sz="1800" spc="-1" strike="noStrike">
                  <a:solidFill>
                    <a:schemeClr val="dk1"/>
                  </a:solidFill>
                  <a:latin typeface="Calibri"/>
                </a:rPr>
                <a:t>B</a:t>
              </a:r>
              <a:r>
                <a:rPr b="0" lang="en-DE" sz="1800" spc="-1" strike="noStrike">
                  <a:solidFill>
                    <a:schemeClr val="dk1"/>
                  </a:solidFill>
                  <a:latin typeface="Calibri"/>
                </a:rPr>
                <a:t>uiltin </a:t>
              </a:r>
              <a:r>
                <a:rPr b="0" lang="sv-SE" sz="1800" spc="-1" strike="noStrike">
                  <a:solidFill>
                    <a:schemeClr val="dk1"/>
                  </a:solidFill>
                  <a:latin typeface="Calibri"/>
                </a:rPr>
                <a:t>VTK</a:t>
              </a:r>
              <a:r>
                <a:rPr b="0" lang="en-DE" sz="1800" spc="-1" strike="noStrike">
                  <a:solidFill>
                    <a:schemeClr val="dk1"/>
                  </a:solidFill>
                  <a:latin typeface="Calibri"/>
                </a:rPr>
                <a:t> (</a:t>
              </a:r>
              <a:r>
                <a:rPr b="0" lang="sv-SE" sz="1800" spc="-1" strike="noStrike">
                  <a:solidFill>
                    <a:schemeClr val="dk1"/>
                  </a:solidFill>
                  <a:latin typeface="Calibri"/>
                </a:rPr>
                <a:t>P</a:t>
              </a:r>
              <a:r>
                <a:rPr b="0" lang="en-DE" sz="1800" spc="-1" strike="noStrike">
                  <a:solidFill>
                    <a:schemeClr val="dk1"/>
                  </a:solidFill>
                  <a:latin typeface="Calibri"/>
                </a:rPr>
                <a:t>ara</a:t>
              </a:r>
              <a:r>
                <a:rPr b="0" lang="sv-SE" sz="1800" spc="-1" strike="noStrike">
                  <a:solidFill>
                    <a:schemeClr val="dk1"/>
                  </a:solidFill>
                  <a:latin typeface="Calibri"/>
                </a:rPr>
                <a:t>V</a:t>
              </a:r>
              <a:r>
                <a:rPr b="0" lang="en-DE" sz="1800" spc="-1" strike="noStrike">
                  <a:solidFill>
                    <a:schemeClr val="dk1"/>
                  </a:solidFill>
                  <a:latin typeface="Calibri"/>
                </a:rPr>
                <a:t>iew) export</a:t>
              </a:r>
              <a:endParaRPr b="0" lang="en-GB" sz="1800" spc="-1" strike="noStrike">
                <a:solidFill>
                  <a:srgbClr val="000000"/>
                </a:solidFill>
                <a:latin typeface="Calibri"/>
              </a:endParaRPr>
            </a:p>
            <a:p>
              <a:pPr marL="285840" indent="-285840" defTabSz="91440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</a:pPr>
              <a:r>
                <a:rPr b="0" lang="en-DE" sz="1800" spc="-1" strike="noStrike">
                  <a:solidFill>
                    <a:schemeClr val="dk1"/>
                  </a:solidFill>
                  <a:latin typeface="Consolas"/>
                </a:rPr>
                <a:t>FerriteViz.jl</a:t>
              </a:r>
              <a:r>
                <a:rPr b="0" lang="en-DE" sz="1800" spc="-1" strike="noStrike">
                  <a:solidFill>
                    <a:schemeClr val="dk1"/>
                  </a:solidFill>
                  <a:latin typeface="Calibri"/>
                </a:rPr>
                <a:t> </a:t>
              </a:r>
              <a:br>
                <a:rPr sz="1800"/>
              </a:br>
              <a:r>
                <a:rPr b="0" lang="en-DE" sz="1800" spc="-1" strike="noStrike">
                  <a:solidFill>
                    <a:schemeClr val="dk1"/>
                  </a:solidFill>
                  <a:latin typeface="Calibri"/>
                </a:rPr>
                <a:t>Julia</a:t>
              </a:r>
              <a:r>
                <a:rPr b="0" lang="sv-SE" sz="1800" spc="-1" strike="noStrike">
                  <a:solidFill>
                    <a:schemeClr val="dk1"/>
                  </a:solidFill>
                  <a:latin typeface="Calibri"/>
                </a:rPr>
                <a:t> (Makie)</a:t>
              </a:r>
              <a:r>
                <a:rPr b="0" lang="en-DE" sz="1800" spc="-1" strike="noStrike">
                  <a:solidFill>
                    <a:schemeClr val="dk1"/>
                  </a:solidFill>
                  <a:latin typeface="Calibri"/>
                </a:rPr>
                <a:t> plotting library for Ferrite.jl</a:t>
              </a:r>
              <a:endParaRPr b="0" lang="en-GB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70" name="Straight Arrow Connector 20"/>
            <p:cNvCxnSpPr/>
            <p:nvPr/>
          </p:nvCxnSpPr>
          <p:spPr>
            <a:xfrm>
              <a:off x="3251160" y="6066720"/>
              <a:ext cx="2752560" cy="360"/>
            </a:xfrm>
            <a:prstGeom prst="straightConnector1">
              <a:avLst/>
            </a:prstGeom>
            <a:ln w="57150">
              <a:solidFill>
                <a:srgbClr val="000000"/>
              </a:solidFill>
              <a:tailEnd len="med" type="triangle" w="med"/>
            </a:ln>
          </p:spPr>
        </p:cxnSp>
      </p:grp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AC43F38-FCB4-44DC-A7C9-0BC0E874CAAF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6" dur="indefinite" restart="never" nodeType="tmRoot">
          <p:childTnLst>
            <p:seq>
              <p:cTn id="117" dur="indefinite" nodeType="mainSeq">
                <p:childTnLst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DE" sz="4400" spc="-1" strike="noStrike">
                <a:solidFill>
                  <a:schemeClr val="dk1"/>
                </a:solidFill>
                <a:latin typeface="Calibri Light"/>
              </a:rPr>
              <a:t>Tensors.jl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2" name="Rectangle 4"/>
          <p:cNvSpPr/>
          <p:nvPr/>
        </p:nvSpPr>
        <p:spPr>
          <a:xfrm>
            <a:off x="699480" y="1413000"/>
            <a:ext cx="7318800" cy="500328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0" bIns="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586c0"/>
                </a:solidFill>
                <a:latin typeface="Consolas"/>
              </a:rPr>
              <a:t>using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Tensors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br>
              <a:rPr sz="1800"/>
            </a:b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calculate_stress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ϵ, 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G, K)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2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G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*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dev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ϵ) </a:t>
            </a:r>
            <a:r>
              <a:rPr b="0" lang="el-GR" sz="1800" spc="-1" strike="noStrike">
                <a:solidFill>
                  <a:srgbClr val="d4d4d4"/>
                </a:solidFill>
                <a:latin typeface="Consolas"/>
              </a:rPr>
              <a:t>+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l-GR" sz="1800" spc="-1" strike="noStrike">
                <a:solidFill>
                  <a:srgbClr val="b5cea8"/>
                </a:solidFill>
                <a:latin typeface="Consolas"/>
              </a:rPr>
              <a:t>3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K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*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vol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ϵ)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br>
              <a:rPr sz="1800"/>
            </a:br>
            <a:r>
              <a:rPr b="0" lang="en-US" sz="1800" spc="-1" strike="noStrike">
                <a:solidFill>
                  <a:srgbClr val="569cd6"/>
                </a:solidFill>
                <a:latin typeface="Consolas"/>
              </a:rPr>
              <a:t>function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calculate_stiffness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(G, K)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I2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one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(SymmetricTensor{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2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,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3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})</a:t>
            </a: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</a:t>
            </a:r>
            <a:r>
              <a:rPr b="0" lang="en-DE" sz="1800" spc="-1" strike="noStrike">
                <a:solidFill>
                  <a:srgbClr val="6a9955"/>
                </a:solidFill>
                <a:latin typeface="Consolas"/>
              </a:rPr>
              <a:t>2nd order identity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I4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one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(SymmetricTensor{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4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,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3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})</a:t>
            </a: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</a:t>
            </a:r>
            <a:r>
              <a:rPr b="0" lang="en-DE" sz="1800" spc="-1" strike="noStrike">
                <a:solidFill>
                  <a:srgbClr val="6a9955"/>
                </a:solidFill>
                <a:latin typeface="Consolas"/>
              </a:rPr>
              <a:t>4th order identity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    </a:t>
            </a:r>
            <a:r>
              <a:rPr b="0" lang="en-US" sz="1800" spc="-1" strike="noStrike">
                <a:solidFill>
                  <a:srgbClr val="c586c0"/>
                </a:solidFill>
                <a:latin typeface="Consolas"/>
              </a:rPr>
              <a:t>return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2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G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*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(I4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-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I2 ⊗ I2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/ 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3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)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+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K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*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I2 ⊗ I2 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586c0"/>
                </a:solidFill>
                <a:latin typeface="Consolas"/>
              </a:rPr>
              <a:t>end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br>
              <a:rPr sz="1800"/>
            </a:b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G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80.e3</a:t>
            </a:r>
            <a:r>
              <a:rPr b="0" lang="en-DE" sz="1800" spc="-1" strike="noStrike">
                <a:solidFill>
                  <a:srgbClr val="b5cea8"/>
                </a:solidFill>
                <a:latin typeface="Consolas"/>
              </a:rPr>
              <a:t>; 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K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155.e3</a:t>
            </a:r>
            <a:br>
              <a:rPr sz="1800"/>
            </a:b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ϵ </a:t>
            </a:r>
            <a:r>
              <a:rPr b="0" lang="el-GR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rand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(SymmetricTensor{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2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,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3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})</a:t>
            </a: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</a:t>
            </a:r>
            <a:r>
              <a:rPr b="0" lang="en-DE" sz="1800" spc="-1" strike="noStrike">
                <a:solidFill>
                  <a:srgbClr val="6a9955"/>
                </a:solidFill>
                <a:latin typeface="Consolas"/>
              </a:rPr>
              <a:t>Random 2nd order tensor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br>
              <a:rPr sz="1800"/>
            </a:b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σ </a:t>
            </a:r>
            <a:r>
              <a:rPr b="0" lang="el-GR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calculate_stress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ϵ, 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G, K)</a:t>
            </a:r>
            <a:br>
              <a:rPr sz="1800"/>
            </a:b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C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calculate_stiffness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(G, K)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6a9955"/>
                </a:solidFill>
                <a:latin typeface="Consolas"/>
              </a:rPr>
              <a:t># </a:t>
            </a:r>
            <a:r>
              <a:rPr b="0" lang="en-DE" sz="1800" spc="-1" strike="noStrike">
                <a:solidFill>
                  <a:srgbClr val="6a9955"/>
                </a:solidFill>
                <a:latin typeface="Consolas"/>
              </a:rPr>
              <a:t>Automatic Differentiation</a:t>
            </a:r>
            <a:r>
              <a:rPr b="0" lang="sv-SE" sz="1800" spc="-1" strike="noStrike">
                <a:solidFill>
                  <a:srgbClr val="6a9955"/>
                </a:solidFill>
                <a:latin typeface="Consolas"/>
              </a:rPr>
              <a:t> (using ForwardDiff.Dual)</a:t>
            </a:r>
            <a:br>
              <a:rPr sz="1800"/>
            </a:b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gradient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(e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-&gt;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calculate_stress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(e, G, K), 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ϵ) </a:t>
            </a:r>
            <a:r>
              <a:rPr b="0" lang="el-GR" sz="1800" spc="-1" strike="noStrike">
                <a:solidFill>
                  <a:srgbClr val="d4d4d4"/>
                </a:solidFill>
                <a:latin typeface="Consolas"/>
              </a:rPr>
              <a:t>≈</a:t>
            </a:r>
            <a:r>
              <a:rPr b="0" lang="el-GR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C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3" name="Picture 6" descr="\documentclass{article}&#10;\usepackage{amsmath}&#10;\usepackage{solid_mechanics}&#10;\pagestyle{empty}&#10;\begin{document}&#10;\begin{align*}&#10;&amp;\text{Linear Elasticity}\\&#10;&amp;\sig = 2G\eps\dev + 3K\eps\vol\\&#10;&amp;\tf{C} = \pdiff[\sig]{\eps} \\&#10;&amp;\phantom{\tf{C}} = 2G\left[\tf{I}-\frac{1}{3} \ts{I}\otimes\ts{I}\right] + K \ts{I}\otimes\ts{I}&#10;\end{align*}&#10;\end{document}"/>
          <p:cNvPicPr/>
          <p:nvPr/>
        </p:nvPicPr>
        <p:blipFill>
          <a:blip r:embed="rId1"/>
          <a:stretch/>
        </p:blipFill>
        <p:spPr>
          <a:xfrm>
            <a:off x="8209080" y="1413000"/>
            <a:ext cx="3477960" cy="20376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AD9F734-272F-461A-8E4B-847B557FBDC7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0" dur="indefinite" restart="never" nodeType="tmRoot">
          <p:childTnLst>
            <p:seq>
              <p:cTn id="171" dur="indefinite" nodeType="mainSeq">
                <p:childTnLst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99480" y="368280"/>
            <a:ext cx="10801080" cy="714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DoF Distribution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ldNum" idx="3"/>
          </p:nvPr>
        </p:nvSpPr>
        <p:spPr>
          <a:xfrm>
            <a:off x="2398680" y="6435720"/>
            <a:ext cx="801360" cy="307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US" sz="1400" spc="-1" strike="noStrike">
                <a:solidFill>
                  <a:schemeClr val="dk1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2ABAED4-0C17-42CD-A5AD-62354D49C39A}" type="slidenum">
              <a:rPr b="0" lang="en-US" sz="1400" spc="-1" strike="noStrike">
                <a:solidFill>
                  <a:schemeClr val="dk1"/>
                </a:solidFill>
                <a:latin typeface="Calibri"/>
              </a:rPr>
              <a:t>6</a:t>
            </a:fld>
            <a:endParaRPr b="0" lang="en-GB" sz="1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6" name="Picture 3" descr=""/>
          <p:cNvPicPr/>
          <p:nvPr/>
        </p:nvPicPr>
        <p:blipFill>
          <a:blip r:embed="rId1"/>
          <a:srcRect l="0" t="0" r="76808" b="0"/>
          <a:stretch/>
        </p:blipFill>
        <p:spPr>
          <a:xfrm>
            <a:off x="8529840" y="368280"/>
            <a:ext cx="2970720" cy="2943000"/>
          </a:xfrm>
          <a:prstGeom prst="rect">
            <a:avLst/>
          </a:prstGeom>
          <a:ln w="0">
            <a:noFill/>
          </a:ln>
        </p:spPr>
      </p:pic>
      <p:sp>
        <p:nvSpPr>
          <p:cNvPr id="77" name="Rectangle 5"/>
          <p:cNvSpPr/>
          <p:nvPr/>
        </p:nvSpPr>
        <p:spPr>
          <a:xfrm>
            <a:off x="695160" y="1060560"/>
            <a:ext cx="7830000" cy="283284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grid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generate_grid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(Triangle, (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20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, 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20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));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ip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Lagrange</a:t>
            </a:r>
            <a:r>
              <a:rPr b="0" lang="en-US" sz="1800" spc="-1" strike="noStrike">
                <a:solidFill>
                  <a:srgbClr val="4ec9b0"/>
                </a:solidFill>
                <a:latin typeface="Consolas"/>
              </a:rPr>
              <a:t>{RefTriangle, 1}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ip2 =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Lagrange</a:t>
            </a:r>
            <a:r>
              <a:rPr b="0" lang="en-US" sz="1800" spc="-1" strike="noStrike">
                <a:solidFill>
                  <a:srgbClr val="4ec9b0"/>
                </a:solidFill>
                <a:latin typeface="Consolas"/>
              </a:rPr>
              <a:t>{RefTriangle, </a:t>
            </a:r>
            <a:r>
              <a:rPr b="0" lang="en-DE" sz="1800" spc="-1" strike="noStrike">
                <a:solidFill>
                  <a:srgbClr val="4ec9b0"/>
                </a:solidFill>
                <a:latin typeface="Consolas"/>
              </a:rPr>
              <a:t>2</a:t>
            </a:r>
            <a:r>
              <a:rPr b="0" lang="en-US" sz="1800" spc="-1" strike="noStrike">
                <a:solidFill>
                  <a:srgbClr val="4ec9b0"/>
                </a:solidFill>
                <a:latin typeface="Consolas"/>
              </a:rPr>
              <a:t>}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br>
              <a:rPr sz="1800"/>
            </a:b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dh 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=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 </a:t>
            </a: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DofHandler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(grid)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add!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(dh, :u, ip)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add!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(dh, :</a:t>
            </a: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v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, ip</a:t>
            </a: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2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add!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(dh, :</a:t>
            </a:r>
            <a:r>
              <a:rPr b="0" lang="en-DE" sz="1800" spc="-1" strike="noStrike">
                <a:solidFill>
                  <a:srgbClr val="cccccc"/>
                </a:solidFill>
                <a:latin typeface="Consolas"/>
              </a:rPr>
              <a:t>w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, ip</a:t>
            </a:r>
            <a:r>
              <a:rPr b="0" lang="en-US" sz="1800" spc="-1" strike="noStrike">
                <a:solidFill>
                  <a:srgbClr val="d4d4d4"/>
                </a:solidFill>
                <a:latin typeface="Consolas"/>
              </a:rPr>
              <a:t>^</a:t>
            </a:r>
            <a:r>
              <a:rPr b="0" lang="en-US" sz="1800" spc="-1" strike="noStrike">
                <a:solidFill>
                  <a:srgbClr val="b5cea8"/>
                </a:solidFill>
                <a:latin typeface="Consolas"/>
              </a:rPr>
              <a:t>2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)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dcdcaa"/>
                </a:solidFill>
                <a:latin typeface="Consolas"/>
              </a:rPr>
              <a:t>close!</a:t>
            </a:r>
            <a:r>
              <a:rPr b="0" lang="en-US" sz="1800" spc="-1" strike="noStrike">
                <a:solidFill>
                  <a:srgbClr val="cccccc"/>
                </a:solidFill>
                <a:latin typeface="Consolas"/>
              </a:rPr>
              <a:t>(dh);</a:t>
            </a:r>
            <a:endParaRPr b="0" lang="en-GB" sz="1800" spc="-1" strike="noStrike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78" name="Group 48"/>
          <p:cNvGrpSpPr/>
          <p:nvPr/>
        </p:nvGrpSpPr>
        <p:grpSpPr>
          <a:xfrm>
            <a:off x="822960" y="4026960"/>
            <a:ext cx="2326680" cy="2326320"/>
            <a:chOff x="822960" y="4026960"/>
            <a:chExt cx="2326680" cy="2326320"/>
          </a:xfrm>
        </p:grpSpPr>
        <p:sp>
          <p:nvSpPr>
            <p:cNvPr id="79" name="Right Triangle 9"/>
            <p:cNvSpPr/>
            <p:nvPr/>
          </p:nvSpPr>
          <p:spPr>
            <a:xfrm>
              <a:off x="1002960" y="4206960"/>
              <a:ext cx="1966320" cy="1966320"/>
            </a:xfrm>
            <a:prstGeom prst="rtTriangle">
              <a:avLst/>
            </a:prstGeom>
            <a:no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80" name="Oval 10"/>
            <p:cNvSpPr/>
            <p:nvPr/>
          </p:nvSpPr>
          <p:spPr>
            <a:xfrm>
              <a:off x="822960" y="4026960"/>
              <a:ext cx="359640" cy="3596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600" spc="-1" strike="noStrike">
                  <a:solidFill>
                    <a:schemeClr val="lt1"/>
                  </a:solidFill>
                  <a:latin typeface="Calibri"/>
                </a:rPr>
                <a:t>n2</a:t>
              </a:r>
              <a:endParaRPr b="0" lang="en-GB" sz="16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1" name="Oval 11"/>
            <p:cNvSpPr/>
            <p:nvPr/>
          </p:nvSpPr>
          <p:spPr>
            <a:xfrm>
              <a:off x="822960" y="5993640"/>
              <a:ext cx="359640" cy="3596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chemeClr val="lt1"/>
                  </a:solidFill>
                  <a:latin typeface="Calibri"/>
                </a:rPr>
                <a:t>n3</a:t>
              </a:r>
              <a:endParaRPr b="0" lang="en-GB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2" name="Oval 12"/>
            <p:cNvSpPr/>
            <p:nvPr/>
          </p:nvSpPr>
          <p:spPr>
            <a:xfrm>
              <a:off x="2790000" y="5993640"/>
              <a:ext cx="359640" cy="3596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chemeClr val="lt1"/>
                  </a:solidFill>
                  <a:latin typeface="Calibri"/>
                </a:rPr>
                <a:t>n1</a:t>
              </a:r>
              <a:endParaRPr b="0" lang="en-GB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83" name="Group 49"/>
          <p:cNvGrpSpPr/>
          <p:nvPr/>
        </p:nvGrpSpPr>
        <p:grpSpPr>
          <a:xfrm>
            <a:off x="3593160" y="4015800"/>
            <a:ext cx="2326680" cy="2326680"/>
            <a:chOff x="3593160" y="4015800"/>
            <a:chExt cx="2326680" cy="2326680"/>
          </a:xfrm>
        </p:grpSpPr>
        <p:sp>
          <p:nvSpPr>
            <p:cNvPr id="84" name="Right Triangle 14"/>
            <p:cNvSpPr/>
            <p:nvPr/>
          </p:nvSpPr>
          <p:spPr>
            <a:xfrm>
              <a:off x="3773160" y="4195800"/>
              <a:ext cx="1966320" cy="1966320"/>
            </a:xfrm>
            <a:prstGeom prst="rtTriangle">
              <a:avLst/>
            </a:prstGeom>
            <a:no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85" name="Oval 15"/>
            <p:cNvSpPr/>
            <p:nvPr/>
          </p:nvSpPr>
          <p:spPr>
            <a:xfrm>
              <a:off x="3593160" y="4015800"/>
              <a:ext cx="359640" cy="3596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600" spc="-1" strike="noStrike">
                  <a:solidFill>
                    <a:schemeClr val="lt1"/>
                  </a:solidFill>
                  <a:latin typeface="Calibri"/>
                </a:rPr>
                <a:t>u2</a:t>
              </a:r>
              <a:endParaRPr b="0" lang="en-GB" sz="16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6" name="Oval 16"/>
            <p:cNvSpPr/>
            <p:nvPr/>
          </p:nvSpPr>
          <p:spPr>
            <a:xfrm>
              <a:off x="3593160" y="5982840"/>
              <a:ext cx="359640" cy="3596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chemeClr val="lt1"/>
                  </a:solidFill>
                  <a:latin typeface="Calibri"/>
                </a:rPr>
                <a:t>u3</a:t>
              </a:r>
              <a:endParaRPr b="0" lang="en-GB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7" name="Oval 17"/>
            <p:cNvSpPr/>
            <p:nvPr/>
          </p:nvSpPr>
          <p:spPr>
            <a:xfrm>
              <a:off x="5560200" y="5982840"/>
              <a:ext cx="359640" cy="3596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chemeClr val="lt1"/>
                  </a:solidFill>
                  <a:latin typeface="Calibri"/>
                </a:rPr>
                <a:t>u1</a:t>
              </a:r>
              <a:endParaRPr b="0" lang="en-GB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88" name="Group 50"/>
          <p:cNvGrpSpPr/>
          <p:nvPr/>
        </p:nvGrpSpPr>
        <p:grpSpPr>
          <a:xfrm>
            <a:off x="6183360" y="4015800"/>
            <a:ext cx="2326680" cy="2326680"/>
            <a:chOff x="6183360" y="4015800"/>
            <a:chExt cx="2326680" cy="2326680"/>
          </a:xfrm>
        </p:grpSpPr>
        <p:sp>
          <p:nvSpPr>
            <p:cNvPr id="89" name="Right Triangle 18"/>
            <p:cNvSpPr/>
            <p:nvPr/>
          </p:nvSpPr>
          <p:spPr>
            <a:xfrm>
              <a:off x="6363360" y="4195800"/>
              <a:ext cx="1966320" cy="1966320"/>
            </a:xfrm>
            <a:prstGeom prst="rtTriangle">
              <a:avLst/>
            </a:prstGeom>
            <a:no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90" name="Oval 19"/>
            <p:cNvSpPr/>
            <p:nvPr/>
          </p:nvSpPr>
          <p:spPr>
            <a:xfrm>
              <a:off x="6183360" y="4015800"/>
              <a:ext cx="359640" cy="3596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600" spc="-1" strike="noStrike">
                  <a:solidFill>
                    <a:schemeClr val="lt1"/>
                  </a:solidFill>
                  <a:latin typeface="Calibri"/>
                </a:rPr>
                <a:t>v2</a:t>
              </a:r>
              <a:endParaRPr b="0" lang="en-GB" sz="16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1" name="Oval 20"/>
            <p:cNvSpPr/>
            <p:nvPr/>
          </p:nvSpPr>
          <p:spPr>
            <a:xfrm>
              <a:off x="6183360" y="5982840"/>
              <a:ext cx="359640" cy="3596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chemeClr val="lt1"/>
                  </a:solidFill>
                  <a:latin typeface="Calibri"/>
                </a:rPr>
                <a:t>v3</a:t>
              </a:r>
              <a:endParaRPr b="0" lang="en-GB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2" name="Oval 21"/>
            <p:cNvSpPr/>
            <p:nvPr/>
          </p:nvSpPr>
          <p:spPr>
            <a:xfrm>
              <a:off x="8150400" y="5982840"/>
              <a:ext cx="359640" cy="3596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chemeClr val="lt1"/>
                  </a:solidFill>
                  <a:latin typeface="Calibri"/>
                </a:rPr>
                <a:t>v1</a:t>
              </a:r>
              <a:endParaRPr b="0" lang="en-GB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3" name="Oval 26"/>
            <p:cNvSpPr/>
            <p:nvPr/>
          </p:nvSpPr>
          <p:spPr>
            <a:xfrm>
              <a:off x="7166880" y="5979600"/>
              <a:ext cx="359640" cy="3596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chemeClr val="lt1"/>
                  </a:solidFill>
                  <a:latin typeface="Calibri"/>
                </a:rPr>
                <a:t>v6</a:t>
              </a:r>
              <a:endParaRPr b="0" lang="en-GB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4" name="Oval 27"/>
            <p:cNvSpPr/>
            <p:nvPr/>
          </p:nvSpPr>
          <p:spPr>
            <a:xfrm>
              <a:off x="6184080" y="4999320"/>
              <a:ext cx="359640" cy="3596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chemeClr val="lt1"/>
                  </a:solidFill>
                  <a:latin typeface="Calibri"/>
                </a:rPr>
                <a:t>v5</a:t>
              </a:r>
              <a:endParaRPr b="0" lang="en-GB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5" name="Oval 28"/>
            <p:cNvSpPr/>
            <p:nvPr/>
          </p:nvSpPr>
          <p:spPr>
            <a:xfrm>
              <a:off x="7194240" y="4999320"/>
              <a:ext cx="359640" cy="3596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chemeClr val="lt1"/>
                  </a:solidFill>
                  <a:latin typeface="Calibri"/>
                </a:rPr>
                <a:t>v4</a:t>
              </a:r>
              <a:endParaRPr b="0" lang="en-GB" sz="1800" spc="-1" strike="noStrike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96" name="Group 51"/>
          <p:cNvGrpSpPr/>
          <p:nvPr/>
        </p:nvGrpSpPr>
        <p:grpSpPr>
          <a:xfrm>
            <a:off x="8773560" y="3397320"/>
            <a:ext cx="3040200" cy="2945160"/>
            <a:chOff x="8773560" y="3397320"/>
            <a:chExt cx="3040200" cy="2945160"/>
          </a:xfrm>
        </p:grpSpPr>
        <p:sp>
          <p:nvSpPr>
            <p:cNvPr id="97" name="Right Triangle 22"/>
            <p:cNvSpPr/>
            <p:nvPr/>
          </p:nvSpPr>
          <p:spPr>
            <a:xfrm>
              <a:off x="8953560" y="4195800"/>
              <a:ext cx="1966320" cy="1966320"/>
            </a:xfrm>
            <a:prstGeom prst="rtTriangle">
              <a:avLst/>
            </a:prstGeom>
            <a:no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98" name="Oval 23"/>
            <p:cNvSpPr/>
            <p:nvPr/>
          </p:nvSpPr>
          <p:spPr>
            <a:xfrm>
              <a:off x="8773560" y="4015800"/>
              <a:ext cx="359640" cy="3596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2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99" name="Oval 24"/>
            <p:cNvSpPr/>
            <p:nvPr/>
          </p:nvSpPr>
          <p:spPr>
            <a:xfrm>
              <a:off x="8773560" y="5982840"/>
              <a:ext cx="359640" cy="3596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32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00" name="Oval 25"/>
            <p:cNvSpPr/>
            <p:nvPr/>
          </p:nvSpPr>
          <p:spPr>
            <a:xfrm>
              <a:off x="10740600" y="5982840"/>
              <a:ext cx="359640" cy="35964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rIns="0" tIns="0" bIns="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32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cxnSp>
          <p:nvCxnSpPr>
            <p:cNvPr id="101" name="Straight Arrow Connector 30"/>
            <p:cNvCxnSpPr/>
            <p:nvPr/>
          </p:nvCxnSpPr>
          <p:spPr>
            <a:xfrm>
              <a:off x="8953560" y="6159240"/>
              <a:ext cx="720360" cy="360"/>
            </a:xfrm>
            <a:prstGeom prst="straightConnector1">
              <a:avLst/>
            </a:prstGeom>
            <a:ln cap="rnd" w="76200">
              <a:solidFill>
                <a:srgbClr val="00b0f0"/>
              </a:solidFill>
              <a:tailEnd len="med" type="triangle" w="med"/>
            </a:ln>
          </p:spPr>
        </p:cxnSp>
        <p:cxnSp>
          <p:nvCxnSpPr>
            <p:cNvPr id="102" name="Straight Arrow Connector 31"/>
            <p:cNvCxnSpPr/>
            <p:nvPr/>
          </p:nvCxnSpPr>
          <p:spPr>
            <a:xfrm flipV="1">
              <a:off x="8953560" y="5439240"/>
              <a:ext cx="360" cy="720360"/>
            </a:xfrm>
            <a:prstGeom prst="straightConnector1">
              <a:avLst/>
            </a:prstGeom>
            <a:ln cap="rnd" w="76200">
              <a:solidFill>
                <a:srgbClr val="00b0f0"/>
              </a:solidFill>
              <a:tailEnd len="med" type="triangle" w="med"/>
            </a:ln>
          </p:spPr>
        </p:cxnSp>
        <p:cxnSp>
          <p:nvCxnSpPr>
            <p:cNvPr id="103" name="Straight Arrow Connector 37"/>
            <p:cNvCxnSpPr/>
            <p:nvPr/>
          </p:nvCxnSpPr>
          <p:spPr>
            <a:xfrm>
              <a:off x="10920240" y="6179760"/>
              <a:ext cx="720360" cy="360"/>
            </a:xfrm>
            <a:prstGeom prst="straightConnector1">
              <a:avLst/>
            </a:prstGeom>
            <a:ln cap="rnd" w="76200">
              <a:solidFill>
                <a:srgbClr val="00b0f0"/>
              </a:solidFill>
              <a:tailEnd len="med" type="triangle" w="med"/>
            </a:ln>
          </p:spPr>
        </p:cxnSp>
        <p:cxnSp>
          <p:nvCxnSpPr>
            <p:cNvPr id="104" name="Straight Arrow Connector 38"/>
            <p:cNvCxnSpPr/>
            <p:nvPr/>
          </p:nvCxnSpPr>
          <p:spPr>
            <a:xfrm flipV="1">
              <a:off x="10920240" y="5453640"/>
              <a:ext cx="360" cy="720360"/>
            </a:xfrm>
            <a:prstGeom prst="straightConnector1">
              <a:avLst/>
            </a:prstGeom>
            <a:ln cap="rnd" w="76200">
              <a:solidFill>
                <a:srgbClr val="00b0f0"/>
              </a:solidFill>
              <a:tailEnd len="med" type="triangle" w="med"/>
            </a:ln>
          </p:spPr>
        </p:cxnSp>
        <p:cxnSp>
          <p:nvCxnSpPr>
            <p:cNvPr id="105" name="Straight Arrow Connector 39"/>
            <p:cNvCxnSpPr/>
            <p:nvPr/>
          </p:nvCxnSpPr>
          <p:spPr>
            <a:xfrm>
              <a:off x="8953560" y="4206600"/>
              <a:ext cx="720360" cy="360"/>
            </a:xfrm>
            <a:prstGeom prst="straightConnector1">
              <a:avLst/>
            </a:prstGeom>
            <a:ln cap="rnd" w="76200">
              <a:solidFill>
                <a:srgbClr val="00b0f0"/>
              </a:solidFill>
              <a:tailEnd len="med" type="triangle" w="med"/>
            </a:ln>
          </p:spPr>
        </p:cxnSp>
        <p:cxnSp>
          <p:nvCxnSpPr>
            <p:cNvPr id="106" name="Straight Arrow Connector 40"/>
            <p:cNvCxnSpPr/>
            <p:nvPr/>
          </p:nvCxnSpPr>
          <p:spPr>
            <a:xfrm flipV="1">
              <a:off x="8953560" y="3475800"/>
              <a:ext cx="360" cy="720360"/>
            </a:xfrm>
            <a:prstGeom prst="straightConnector1">
              <a:avLst/>
            </a:prstGeom>
            <a:ln cap="rnd" w="76200">
              <a:solidFill>
                <a:srgbClr val="00b0f0"/>
              </a:solidFill>
              <a:tailEnd len="med" type="triangle" w="med"/>
            </a:ln>
          </p:spPr>
        </p:cxnSp>
        <p:sp>
          <p:nvSpPr>
            <p:cNvPr id="107" name="TextBox 41"/>
            <p:cNvSpPr/>
            <p:nvPr/>
          </p:nvSpPr>
          <p:spPr>
            <a:xfrm>
              <a:off x="11318760" y="5790240"/>
              <a:ext cx="495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chemeClr val="dk1"/>
                  </a:solidFill>
                  <a:latin typeface="Calibri"/>
                </a:rPr>
                <a:t>w1</a:t>
              </a:r>
              <a:endParaRPr b="0" lang="en-GB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8" name="TextBox 42"/>
            <p:cNvSpPr/>
            <p:nvPr/>
          </p:nvSpPr>
          <p:spPr>
            <a:xfrm>
              <a:off x="10868760" y="5265720"/>
              <a:ext cx="495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chemeClr val="dk1"/>
                  </a:solidFill>
                  <a:latin typeface="Calibri"/>
                </a:rPr>
                <a:t>w2</a:t>
              </a:r>
              <a:endParaRPr b="0" lang="en-GB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9" name="TextBox 43"/>
            <p:cNvSpPr/>
            <p:nvPr/>
          </p:nvSpPr>
          <p:spPr>
            <a:xfrm>
              <a:off x="9397080" y="5790240"/>
              <a:ext cx="495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chemeClr val="dk1"/>
                  </a:solidFill>
                  <a:latin typeface="Calibri"/>
                </a:rPr>
                <a:t>w5</a:t>
              </a:r>
              <a:endParaRPr b="0" lang="en-GB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0" name="TextBox 44"/>
            <p:cNvSpPr/>
            <p:nvPr/>
          </p:nvSpPr>
          <p:spPr>
            <a:xfrm>
              <a:off x="8947080" y="5265720"/>
              <a:ext cx="495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chemeClr val="dk1"/>
                  </a:solidFill>
                  <a:latin typeface="Calibri"/>
                </a:rPr>
                <a:t>w6</a:t>
              </a:r>
              <a:endParaRPr b="0" lang="en-GB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1" name="TextBox 45"/>
            <p:cNvSpPr/>
            <p:nvPr/>
          </p:nvSpPr>
          <p:spPr>
            <a:xfrm>
              <a:off x="9409320" y="3820320"/>
              <a:ext cx="495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chemeClr val="dk1"/>
                  </a:solidFill>
                  <a:latin typeface="Calibri"/>
                </a:rPr>
                <a:t>w3</a:t>
              </a:r>
              <a:endParaRPr b="0" lang="en-GB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2" name="TextBox 46"/>
            <p:cNvSpPr/>
            <p:nvPr/>
          </p:nvSpPr>
          <p:spPr>
            <a:xfrm>
              <a:off x="8959320" y="3397320"/>
              <a:ext cx="495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DE" sz="1800" spc="-1" strike="noStrike">
                  <a:solidFill>
                    <a:schemeClr val="dk1"/>
                  </a:solidFill>
                  <a:latin typeface="Calibri"/>
                </a:rPr>
                <a:t>w4</a:t>
              </a:r>
              <a:endParaRPr b="0" lang="en-GB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13" name="Freeform 52"/>
          <p:cNvSpPr/>
          <p:nvPr/>
        </p:nvSpPr>
        <p:spPr>
          <a:xfrm>
            <a:off x="2870280" y="2895480"/>
            <a:ext cx="2066040" cy="1968120"/>
          </a:xfrm>
          <a:custGeom>
            <a:avLst/>
            <a:gdLst>
              <a:gd name="textAreaLeft" fmla="*/ 0 w 2066040"/>
              <a:gd name="textAreaRight" fmla="*/ 2066400 w 2066040"/>
              <a:gd name="textAreaTop" fmla="*/ 0 h 1968120"/>
              <a:gd name="textAreaBottom" fmla="*/ 1968480 h 1968120"/>
            </a:gdLst>
            <a:ahLst/>
            <a:rect l="textAreaLeft" t="textAreaTop" r="textAreaRight" b="textAreaBottom"/>
            <a:pathLst>
              <a:path w="1612900" h="1333500">
                <a:moveTo>
                  <a:pt x="0" y="0"/>
                </a:moveTo>
                <a:lnTo>
                  <a:pt x="1612900" y="0"/>
                </a:lnTo>
                <a:lnTo>
                  <a:pt x="1612900" y="1333500"/>
                </a:lnTo>
              </a:path>
            </a:pathLst>
          </a:custGeom>
          <a:noFill/>
          <a:ln w="57150">
            <a:solidFill>
              <a:srgbClr val="ed7d31"/>
            </a:solidFill>
            <a:tailEnd len="med" type="triangle" w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4" name="Freeform 53"/>
          <p:cNvSpPr/>
          <p:nvPr/>
        </p:nvSpPr>
        <p:spPr>
          <a:xfrm>
            <a:off x="3022560" y="3174840"/>
            <a:ext cx="4538160" cy="1688760"/>
          </a:xfrm>
          <a:custGeom>
            <a:avLst/>
            <a:gdLst>
              <a:gd name="textAreaLeft" fmla="*/ 0 w 4538160"/>
              <a:gd name="textAreaRight" fmla="*/ 4538520 w 4538160"/>
              <a:gd name="textAreaTop" fmla="*/ 0 h 1688760"/>
              <a:gd name="textAreaBottom" fmla="*/ 1689120 h 1688760"/>
            </a:gdLst>
            <a:ahLst/>
            <a:rect l="textAreaLeft" t="textAreaTop" r="textAreaRight" b="textAreaBottom"/>
            <a:pathLst>
              <a:path w="1612900" h="1333500">
                <a:moveTo>
                  <a:pt x="0" y="0"/>
                </a:moveTo>
                <a:lnTo>
                  <a:pt x="1612900" y="0"/>
                </a:lnTo>
                <a:lnTo>
                  <a:pt x="1612900" y="1333500"/>
                </a:lnTo>
              </a:path>
            </a:pathLst>
          </a:custGeom>
          <a:noFill/>
          <a:ln w="57150">
            <a:solidFill>
              <a:srgbClr val="ed7d31"/>
            </a:solidFill>
            <a:tailEnd len="med" type="triangle" w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5" name="Freeform 54"/>
          <p:cNvSpPr/>
          <p:nvPr/>
        </p:nvSpPr>
        <p:spPr>
          <a:xfrm>
            <a:off x="3187800" y="3454560"/>
            <a:ext cx="6764040" cy="1409400"/>
          </a:xfrm>
          <a:custGeom>
            <a:avLst/>
            <a:gdLst>
              <a:gd name="textAreaLeft" fmla="*/ 0 w 6764040"/>
              <a:gd name="textAreaRight" fmla="*/ 6764400 w 6764040"/>
              <a:gd name="textAreaTop" fmla="*/ 0 h 1409400"/>
              <a:gd name="textAreaBottom" fmla="*/ 1409760 h 1409400"/>
            </a:gdLst>
            <a:ahLst/>
            <a:rect l="textAreaLeft" t="textAreaTop" r="textAreaRight" b="textAreaBottom"/>
            <a:pathLst>
              <a:path w="1612900" h="1333500">
                <a:moveTo>
                  <a:pt x="0" y="0"/>
                </a:moveTo>
                <a:lnTo>
                  <a:pt x="1612900" y="0"/>
                </a:lnTo>
                <a:lnTo>
                  <a:pt x="1612900" y="1333500"/>
                </a:lnTo>
              </a:path>
            </a:pathLst>
          </a:custGeom>
          <a:noFill/>
          <a:ln w="57150">
            <a:solidFill>
              <a:srgbClr val="ed7d31"/>
            </a:solidFill>
            <a:tailEnd len="med" type="triangle" w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0" dur="indefinite" restart="never" nodeType="tmRoot">
          <p:childTnLst>
            <p:seq>
              <p:cTn id="201" dur="indefinite" nodeType="mainSeq">
                <p:childTnLst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IAM_169_grey</Template>
  <TotalTime>586</TotalTime>
  <Application>Collabora_Office/23.05.11.1$Linux_X86_64 LibreOffice_project/47028e9e99e418d064c93bbb9c6d322f7e84c150</Application>
  <AppVersion>15.0000</AppVersion>
  <Words>3761</Words>
  <Paragraphs>395</Paragraphs>
  <Company>Institute of Applied Mechanics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2023-11-18T16:57:31Z</dcterms:created>
  <dc:creator>Knut Andreas Meyer</dc:creator>
  <dc:description/>
  <dc:language>en-GB</dc:language>
  <cp:lastModifiedBy>Knut Andreas Meyer</cp:lastModifiedBy>
  <dcterms:modified xsi:type="dcterms:W3CDTF">2024-06-04T14:55:32Z</dcterms:modified>
  <cp:revision>114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2</vt:r8>
  </property>
  <property fmtid="{D5CDD505-2E9C-101B-9397-08002B2CF9AE}" pid="3" name="PresentationFormat">
    <vt:lpwstr>Widescreen</vt:lpwstr>
  </property>
  <property fmtid="{D5CDD505-2E9C-101B-9397-08002B2CF9AE}" pid="4" name="Slides">
    <vt:r8>32</vt:r8>
  </property>
</Properties>
</file>