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6.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7.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0.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2.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1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14.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15.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1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17.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18.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20.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21.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22.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23.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24.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25.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26.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27.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28.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29.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30.xml" ContentType="application/vnd.openxmlformats-officedocument.presentationml.notesSlid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31.xml" ContentType="application/vnd.openxmlformats-officedocument.presentationml.notesSlid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32.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33.xml" ContentType="application/vnd.openxmlformats-officedocument.presentationml.notesSlide+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notesSlides/notesSlide34.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notesSlides/notesSlide35.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36.xml" ContentType="application/vnd.openxmlformats-officedocument.presentationml.notesSlid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37.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52"/>
  </p:notesMasterIdLst>
  <p:handoutMasterIdLst>
    <p:handoutMasterId r:id="rId53"/>
  </p:handoutMasterIdLst>
  <p:sldIdLst>
    <p:sldId id="572" r:id="rId2"/>
    <p:sldId id="647" r:id="rId3"/>
    <p:sldId id="648" r:id="rId4"/>
    <p:sldId id="649" r:id="rId5"/>
    <p:sldId id="662" r:id="rId6"/>
    <p:sldId id="696" r:id="rId7"/>
    <p:sldId id="704" r:id="rId8"/>
    <p:sldId id="661" r:id="rId9"/>
    <p:sldId id="653" r:id="rId10"/>
    <p:sldId id="655" r:id="rId11"/>
    <p:sldId id="656" r:id="rId12"/>
    <p:sldId id="657" r:id="rId13"/>
    <p:sldId id="697" r:id="rId14"/>
    <p:sldId id="658" r:id="rId15"/>
    <p:sldId id="688" r:id="rId16"/>
    <p:sldId id="689" r:id="rId17"/>
    <p:sldId id="668" r:id="rId18"/>
    <p:sldId id="666" r:id="rId19"/>
    <p:sldId id="700" r:id="rId20"/>
    <p:sldId id="650" r:id="rId21"/>
    <p:sldId id="669" r:id="rId22"/>
    <p:sldId id="670" r:id="rId23"/>
    <p:sldId id="659" r:id="rId24"/>
    <p:sldId id="672" r:id="rId25"/>
    <p:sldId id="673" r:id="rId26"/>
    <p:sldId id="674" r:id="rId27"/>
    <p:sldId id="675" r:id="rId28"/>
    <p:sldId id="317" r:id="rId29"/>
    <p:sldId id="698" r:id="rId30"/>
    <p:sldId id="677" r:id="rId31"/>
    <p:sldId id="671" r:id="rId32"/>
    <p:sldId id="678" r:id="rId33"/>
    <p:sldId id="690" r:id="rId34"/>
    <p:sldId id="687" r:id="rId35"/>
    <p:sldId id="679" r:id="rId36"/>
    <p:sldId id="680" r:id="rId37"/>
    <p:sldId id="691" r:id="rId38"/>
    <p:sldId id="681" r:id="rId39"/>
    <p:sldId id="682" r:id="rId40"/>
    <p:sldId id="701" r:id="rId41"/>
    <p:sldId id="702" r:id="rId42"/>
    <p:sldId id="703" r:id="rId43"/>
    <p:sldId id="684" r:id="rId44"/>
    <p:sldId id="683" r:id="rId45"/>
    <p:sldId id="685" r:id="rId46"/>
    <p:sldId id="692" r:id="rId47"/>
    <p:sldId id="686" r:id="rId48"/>
    <p:sldId id="695" r:id="rId49"/>
    <p:sldId id="694" r:id="rId50"/>
    <p:sldId id="699"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4F4A"/>
    <a:srgbClr val="EDC531"/>
    <a:srgbClr val="EF806F"/>
    <a:srgbClr val="41719C"/>
    <a:srgbClr val="29A602"/>
    <a:srgbClr val="EC9810"/>
    <a:srgbClr val="029EEB"/>
    <a:srgbClr val="1F8388"/>
    <a:srgbClr val="24216A"/>
    <a:srgbClr val="BEA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65068" autoAdjust="0"/>
  </p:normalViewPr>
  <p:slideViewPr>
    <p:cSldViewPr snapToGrid="0">
      <p:cViewPr>
        <p:scale>
          <a:sx n="40" d="100"/>
          <a:sy n="40" d="100"/>
        </p:scale>
        <p:origin x="1812" y="73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16F90-67BF-4E85-9C46-4C9C518F395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3C298255-D320-482D-B0C3-466BE7ACAF8E}">
      <dgm:prSet phldrT="[Texte]"/>
      <dgm:spPr>
        <a:xfrm>
          <a:off x="625871" y="2278"/>
          <a:ext cx="2244080" cy="1346448"/>
        </a:xfrm>
        <a:prstGeom prst="rect">
          <a:avLst/>
        </a:prstGeom>
        <a:solidFill>
          <a:srgbClr val="FF0000"/>
        </a:solidFill>
        <a:ln w="25400" cap="flat" cmpd="sng" algn="ctr">
          <a:solidFill>
            <a:srgbClr val="FFFFFF">
              <a:hueOff val="0"/>
              <a:satOff val="0"/>
              <a:lumOff val="0"/>
              <a:alphaOff val="0"/>
            </a:srgbClr>
          </a:solidFill>
          <a:prstDash val="solid"/>
        </a:ln>
        <a:effectLst/>
      </dgm:spPr>
      <dgm:t>
        <a:bodyPr/>
        <a:lstStyle/>
        <a:p>
          <a:r>
            <a:rPr lang="fr-FR" b="1" dirty="0">
              <a:solidFill>
                <a:srgbClr val="FFFFFF"/>
              </a:solidFill>
              <a:latin typeface="Segoe UI Light"/>
              <a:ea typeface="+mn-ea"/>
              <a:cs typeface="+mn-cs"/>
            </a:rPr>
            <a:t>Séparer compte a privilège et utilisateur standard</a:t>
          </a:r>
        </a:p>
      </dgm:t>
    </dgm:pt>
    <dgm:pt modelId="{425C2A3E-6D3D-4A88-BC87-B9FD5D1DA02D}" type="parTrans" cxnId="{AD19EF69-DB30-4B47-8C5D-DDC41E1CC3E1}">
      <dgm:prSet/>
      <dgm:spPr/>
      <dgm:t>
        <a:bodyPr/>
        <a:lstStyle/>
        <a:p>
          <a:endParaRPr lang="fr-FR"/>
        </a:p>
      </dgm:t>
    </dgm:pt>
    <dgm:pt modelId="{55178B60-17B0-4C13-BCB8-0C1B018FDBEB}" type="sibTrans" cxnId="{AD19EF69-DB30-4B47-8C5D-DDC41E1CC3E1}">
      <dgm:prSet/>
      <dgm:spPr/>
      <dgm:t>
        <a:bodyPr/>
        <a:lstStyle/>
        <a:p>
          <a:endParaRPr lang="fr-FR"/>
        </a:p>
      </dgm:t>
    </dgm:pt>
    <dgm:pt modelId="{75AF2CCE-6483-43CA-93E9-7DB8B41CB147}">
      <dgm:prSet phldrT="[Texte]"/>
      <dgm:spPr>
        <a:xfrm>
          <a:off x="3094359" y="1573134"/>
          <a:ext cx="2244080" cy="1346448"/>
        </a:xfrm>
        <a:prstGeom prst="rect">
          <a:avLst/>
        </a:prstGeom>
        <a:solidFill>
          <a:srgbClr val="15AEEF">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fr-FR" b="1" dirty="0">
              <a:solidFill>
                <a:srgbClr val="FFFFFF"/>
              </a:solidFill>
              <a:latin typeface="Segoe UI Light"/>
              <a:ea typeface="+mn-ea"/>
              <a:cs typeface="+mn-cs"/>
            </a:rPr>
            <a:t>Membre de </a:t>
          </a:r>
          <a:r>
            <a:rPr lang="fr-FR" b="1" dirty="0" err="1">
              <a:solidFill>
                <a:srgbClr val="FFFFFF"/>
              </a:solidFill>
              <a:latin typeface="Segoe UI Light"/>
              <a:ea typeface="+mn-ea"/>
              <a:cs typeface="+mn-cs"/>
            </a:rPr>
            <a:t>Protected</a:t>
          </a:r>
          <a:r>
            <a:rPr lang="fr-FR" b="1" dirty="0">
              <a:solidFill>
                <a:srgbClr val="FFFFFF"/>
              </a:solidFill>
              <a:latin typeface="Segoe UI Light"/>
              <a:ea typeface="+mn-ea"/>
              <a:cs typeface="+mn-cs"/>
            </a:rPr>
            <a:t> Users</a:t>
          </a:r>
        </a:p>
      </dgm:t>
    </dgm:pt>
    <dgm:pt modelId="{031F22BC-0932-4265-8679-CD611E03BF34}" type="parTrans" cxnId="{BEF28C53-0099-4A74-96FE-CA2CED80485E}">
      <dgm:prSet/>
      <dgm:spPr/>
      <dgm:t>
        <a:bodyPr/>
        <a:lstStyle/>
        <a:p>
          <a:endParaRPr lang="fr-FR"/>
        </a:p>
      </dgm:t>
    </dgm:pt>
    <dgm:pt modelId="{07DFB8BD-55AE-4259-B991-EEE50D81A3BC}" type="sibTrans" cxnId="{BEF28C53-0099-4A74-96FE-CA2CED80485E}">
      <dgm:prSet/>
      <dgm:spPr/>
      <dgm:t>
        <a:bodyPr/>
        <a:lstStyle/>
        <a:p>
          <a:endParaRPr lang="fr-FR"/>
        </a:p>
      </dgm:t>
    </dgm:pt>
    <dgm:pt modelId="{BE25F647-BE57-4A20-9F22-8FA33CFC509A}">
      <dgm:prSet phldrT="[Texte]"/>
      <dgm:spPr>
        <a:xfrm>
          <a:off x="5562848" y="1573134"/>
          <a:ext cx="2244080" cy="1346448"/>
        </a:xfrm>
        <a:prstGeom prst="rect">
          <a:avLst/>
        </a:prstGeom>
        <a:solidFill>
          <a:srgbClr val="F07FB8"/>
        </a:solidFill>
        <a:ln w="25400" cap="flat" cmpd="sng" algn="ctr">
          <a:solidFill>
            <a:srgbClr val="FFFFFF">
              <a:hueOff val="0"/>
              <a:satOff val="0"/>
              <a:lumOff val="0"/>
              <a:alphaOff val="0"/>
            </a:srgbClr>
          </a:solidFill>
          <a:prstDash val="solid"/>
        </a:ln>
        <a:effectLst/>
      </dgm:spPr>
      <dgm:t>
        <a:bodyPr/>
        <a:lstStyle/>
        <a:p>
          <a:r>
            <a:rPr lang="fr-FR" b="1" dirty="0">
              <a:solidFill>
                <a:srgbClr val="FFFFFF"/>
              </a:solidFill>
              <a:latin typeface="Segoe UI Light"/>
              <a:ea typeface="+mn-ea"/>
              <a:cs typeface="+mn-cs"/>
            </a:rPr>
            <a:t>Changer le mot de passe régulièrement</a:t>
          </a:r>
        </a:p>
      </dgm:t>
    </dgm:pt>
    <dgm:pt modelId="{B12EC742-B398-433D-908F-537FDB3B74DF}" type="parTrans" cxnId="{7F9ED1BC-E61C-4AC3-9078-03FCE137AA47}">
      <dgm:prSet/>
      <dgm:spPr/>
      <dgm:t>
        <a:bodyPr/>
        <a:lstStyle/>
        <a:p>
          <a:endParaRPr lang="fr-FR"/>
        </a:p>
      </dgm:t>
    </dgm:pt>
    <dgm:pt modelId="{B973B8DB-1627-4722-93D0-00435DF524EB}" type="sibTrans" cxnId="{7F9ED1BC-E61C-4AC3-9078-03FCE137AA47}">
      <dgm:prSet/>
      <dgm:spPr/>
      <dgm:t>
        <a:bodyPr/>
        <a:lstStyle/>
        <a:p>
          <a:endParaRPr lang="fr-FR"/>
        </a:p>
      </dgm:t>
    </dgm:pt>
    <dgm:pt modelId="{3235AB95-E4DA-441A-8AE7-DE88BA3D228C}">
      <dgm:prSet phldrT="[Texte]"/>
      <dgm:spPr>
        <a:xfrm>
          <a:off x="625871" y="1573134"/>
          <a:ext cx="2244080" cy="1346448"/>
        </a:xfrm>
        <a:prstGeom prst="rect">
          <a:avLst/>
        </a:prstGeom>
        <a:solidFill>
          <a:srgbClr val="92D050"/>
        </a:solidFill>
        <a:ln w="25400" cap="flat" cmpd="sng" algn="ctr">
          <a:solidFill>
            <a:srgbClr val="FFFFFF">
              <a:hueOff val="0"/>
              <a:satOff val="0"/>
              <a:lumOff val="0"/>
              <a:alphaOff val="0"/>
            </a:srgbClr>
          </a:solidFill>
          <a:prstDash val="solid"/>
        </a:ln>
        <a:effectLst/>
      </dgm:spPr>
      <dgm:t>
        <a:bodyPr/>
        <a:lstStyle/>
        <a:p>
          <a:r>
            <a:rPr lang="fr-FR" b="1" dirty="0">
              <a:solidFill>
                <a:srgbClr val="FFFFFF"/>
              </a:solidFill>
              <a:latin typeface="Segoe UI Light"/>
              <a:ea typeface="+mn-ea"/>
              <a:cs typeface="+mn-cs"/>
            </a:rPr>
            <a:t>Indiquer ce compte comme sensible</a:t>
          </a:r>
        </a:p>
      </dgm:t>
    </dgm:pt>
    <dgm:pt modelId="{05DD953C-2198-416B-A1A5-D36BDA68086B}" type="parTrans" cxnId="{EC974141-9F0A-42C0-85E5-095624388AAC}">
      <dgm:prSet/>
      <dgm:spPr/>
      <dgm:t>
        <a:bodyPr/>
        <a:lstStyle/>
        <a:p>
          <a:endParaRPr lang="fr-FR"/>
        </a:p>
      </dgm:t>
    </dgm:pt>
    <dgm:pt modelId="{B1C7E30D-7E22-47DA-B56F-FCCACACC796C}" type="sibTrans" cxnId="{EC974141-9F0A-42C0-85E5-095624388AAC}">
      <dgm:prSet/>
      <dgm:spPr/>
      <dgm:t>
        <a:bodyPr/>
        <a:lstStyle/>
        <a:p>
          <a:endParaRPr lang="fr-FR"/>
        </a:p>
      </dgm:t>
    </dgm:pt>
    <dgm:pt modelId="{89B6B83A-52B6-495D-951B-67566766A925}" type="pres">
      <dgm:prSet presAssocID="{B5816F90-67BF-4E85-9C46-4C9C518F3958}" presName="diagram" presStyleCnt="0">
        <dgm:presLayoutVars>
          <dgm:dir/>
          <dgm:resizeHandles val="exact"/>
        </dgm:presLayoutVars>
      </dgm:prSet>
      <dgm:spPr/>
    </dgm:pt>
    <dgm:pt modelId="{2F28EE93-20D4-44C7-BD08-C47611916F95}" type="pres">
      <dgm:prSet presAssocID="{3C298255-D320-482D-B0C3-466BE7ACAF8E}" presName="node" presStyleLbl="node1" presStyleIdx="0" presStyleCnt="4">
        <dgm:presLayoutVars>
          <dgm:bulletEnabled val="1"/>
        </dgm:presLayoutVars>
      </dgm:prSet>
      <dgm:spPr/>
    </dgm:pt>
    <dgm:pt modelId="{D01F27B9-70EF-4F99-ABC1-9ACB5859C442}" type="pres">
      <dgm:prSet presAssocID="{55178B60-17B0-4C13-BCB8-0C1B018FDBEB}" presName="sibTrans" presStyleCnt="0"/>
      <dgm:spPr/>
    </dgm:pt>
    <dgm:pt modelId="{F51E233C-AF45-4C52-A612-E9A4ECBD0FE7}" type="pres">
      <dgm:prSet presAssocID="{3235AB95-E4DA-441A-8AE7-DE88BA3D228C}" presName="node" presStyleLbl="node1" presStyleIdx="1" presStyleCnt="4">
        <dgm:presLayoutVars>
          <dgm:bulletEnabled val="1"/>
        </dgm:presLayoutVars>
      </dgm:prSet>
      <dgm:spPr/>
    </dgm:pt>
    <dgm:pt modelId="{35D0F842-12CD-4A01-AB3C-D3B0DA3A0F0F}" type="pres">
      <dgm:prSet presAssocID="{B1C7E30D-7E22-47DA-B56F-FCCACACC796C}" presName="sibTrans" presStyleCnt="0"/>
      <dgm:spPr/>
    </dgm:pt>
    <dgm:pt modelId="{0683C5E9-2AB6-4676-9176-6CBE305A592B}" type="pres">
      <dgm:prSet presAssocID="{75AF2CCE-6483-43CA-93E9-7DB8B41CB147}" presName="node" presStyleLbl="node1" presStyleIdx="2" presStyleCnt="4" custLinFactY="8333" custLinFactNeighborX="-919" custLinFactNeighborY="100000">
        <dgm:presLayoutVars>
          <dgm:bulletEnabled val="1"/>
        </dgm:presLayoutVars>
      </dgm:prSet>
      <dgm:spPr/>
    </dgm:pt>
    <dgm:pt modelId="{22D7BE00-FBD8-4595-B765-A022473210CD}" type="pres">
      <dgm:prSet presAssocID="{07DFB8BD-55AE-4259-B991-EEE50D81A3BC}" presName="sibTrans" presStyleCnt="0"/>
      <dgm:spPr/>
    </dgm:pt>
    <dgm:pt modelId="{0945CAE9-714A-4456-ABE2-D5DF63193BCB}" type="pres">
      <dgm:prSet presAssocID="{BE25F647-BE57-4A20-9F22-8FA33CFC509A}" presName="node" presStyleLbl="node1" presStyleIdx="3" presStyleCnt="4">
        <dgm:presLayoutVars>
          <dgm:bulletEnabled val="1"/>
        </dgm:presLayoutVars>
      </dgm:prSet>
      <dgm:spPr/>
    </dgm:pt>
  </dgm:ptLst>
  <dgm:cxnLst>
    <dgm:cxn modelId="{EC974141-9F0A-42C0-85E5-095624388AAC}" srcId="{B5816F90-67BF-4E85-9C46-4C9C518F3958}" destId="{3235AB95-E4DA-441A-8AE7-DE88BA3D228C}" srcOrd="1" destOrd="0" parTransId="{05DD953C-2198-416B-A1A5-D36BDA68086B}" sibTransId="{B1C7E30D-7E22-47DA-B56F-FCCACACC796C}"/>
    <dgm:cxn modelId="{03FDA763-64C8-49C1-BADA-0F7F822CBD4B}" type="presOf" srcId="{75AF2CCE-6483-43CA-93E9-7DB8B41CB147}" destId="{0683C5E9-2AB6-4676-9176-6CBE305A592B}" srcOrd="0" destOrd="0" presId="urn:microsoft.com/office/officeart/2005/8/layout/default"/>
    <dgm:cxn modelId="{AD19EF69-DB30-4B47-8C5D-DDC41E1CC3E1}" srcId="{B5816F90-67BF-4E85-9C46-4C9C518F3958}" destId="{3C298255-D320-482D-B0C3-466BE7ACAF8E}" srcOrd="0" destOrd="0" parTransId="{425C2A3E-6D3D-4A88-BC87-B9FD5D1DA02D}" sibTransId="{55178B60-17B0-4C13-BCB8-0C1B018FDBEB}"/>
    <dgm:cxn modelId="{BEF28C53-0099-4A74-96FE-CA2CED80485E}" srcId="{B5816F90-67BF-4E85-9C46-4C9C518F3958}" destId="{75AF2CCE-6483-43CA-93E9-7DB8B41CB147}" srcOrd="2" destOrd="0" parTransId="{031F22BC-0932-4265-8679-CD611E03BF34}" sibTransId="{07DFB8BD-55AE-4259-B991-EEE50D81A3BC}"/>
    <dgm:cxn modelId="{9957BA80-EE33-449B-A748-FC358F0AECAB}" type="presOf" srcId="{3235AB95-E4DA-441A-8AE7-DE88BA3D228C}" destId="{F51E233C-AF45-4C52-A612-E9A4ECBD0FE7}" srcOrd="0" destOrd="0" presId="urn:microsoft.com/office/officeart/2005/8/layout/default"/>
    <dgm:cxn modelId="{5A9BD694-9431-4513-A8AE-7DF49ED6AEA7}" type="presOf" srcId="{B5816F90-67BF-4E85-9C46-4C9C518F3958}" destId="{89B6B83A-52B6-495D-951B-67566766A925}" srcOrd="0" destOrd="0" presId="urn:microsoft.com/office/officeart/2005/8/layout/default"/>
    <dgm:cxn modelId="{A3671BA5-C1F0-4817-969B-A473C80DA91B}" type="presOf" srcId="{BE25F647-BE57-4A20-9F22-8FA33CFC509A}" destId="{0945CAE9-714A-4456-ABE2-D5DF63193BCB}" srcOrd="0" destOrd="0" presId="urn:microsoft.com/office/officeart/2005/8/layout/default"/>
    <dgm:cxn modelId="{7F9ED1BC-E61C-4AC3-9078-03FCE137AA47}" srcId="{B5816F90-67BF-4E85-9C46-4C9C518F3958}" destId="{BE25F647-BE57-4A20-9F22-8FA33CFC509A}" srcOrd="3" destOrd="0" parTransId="{B12EC742-B398-433D-908F-537FDB3B74DF}" sibTransId="{B973B8DB-1627-4722-93D0-00435DF524EB}"/>
    <dgm:cxn modelId="{379814F0-E89B-4E2E-804A-58793BE53A4B}" type="presOf" srcId="{3C298255-D320-482D-B0C3-466BE7ACAF8E}" destId="{2F28EE93-20D4-44C7-BD08-C47611916F95}" srcOrd="0" destOrd="0" presId="urn:microsoft.com/office/officeart/2005/8/layout/default"/>
    <dgm:cxn modelId="{5D60F9DF-F284-4FDA-99C2-B720A6220B91}" type="presParOf" srcId="{89B6B83A-52B6-495D-951B-67566766A925}" destId="{2F28EE93-20D4-44C7-BD08-C47611916F95}" srcOrd="0" destOrd="0" presId="urn:microsoft.com/office/officeart/2005/8/layout/default"/>
    <dgm:cxn modelId="{693BC82F-3532-412C-8780-A1336F59ABC7}" type="presParOf" srcId="{89B6B83A-52B6-495D-951B-67566766A925}" destId="{D01F27B9-70EF-4F99-ABC1-9ACB5859C442}" srcOrd="1" destOrd="0" presId="urn:microsoft.com/office/officeart/2005/8/layout/default"/>
    <dgm:cxn modelId="{1D63DA3B-C457-49A5-AC71-CD2CAC38B2FF}" type="presParOf" srcId="{89B6B83A-52B6-495D-951B-67566766A925}" destId="{F51E233C-AF45-4C52-A612-E9A4ECBD0FE7}" srcOrd="2" destOrd="0" presId="urn:microsoft.com/office/officeart/2005/8/layout/default"/>
    <dgm:cxn modelId="{219FEC0B-FF4D-4681-94FF-724A589A6AE5}" type="presParOf" srcId="{89B6B83A-52B6-495D-951B-67566766A925}" destId="{35D0F842-12CD-4A01-AB3C-D3B0DA3A0F0F}" srcOrd="3" destOrd="0" presId="urn:microsoft.com/office/officeart/2005/8/layout/default"/>
    <dgm:cxn modelId="{1F56E128-B3D6-4517-8C85-3A0C45A1A71B}" type="presParOf" srcId="{89B6B83A-52B6-495D-951B-67566766A925}" destId="{0683C5E9-2AB6-4676-9176-6CBE305A592B}" srcOrd="4" destOrd="0" presId="urn:microsoft.com/office/officeart/2005/8/layout/default"/>
    <dgm:cxn modelId="{E2FFDBE1-26FC-4D6E-806C-464B78C70352}" type="presParOf" srcId="{89B6B83A-52B6-495D-951B-67566766A925}" destId="{22D7BE00-FBD8-4595-B765-A022473210CD}" srcOrd="5" destOrd="0" presId="urn:microsoft.com/office/officeart/2005/8/layout/default"/>
    <dgm:cxn modelId="{282897F2-7542-4021-8FDC-766FC1806C71}" type="presParOf" srcId="{89B6B83A-52B6-495D-951B-67566766A925}" destId="{0945CAE9-714A-4456-ABE2-D5DF63193BCB}" srcOrd="6" destOrd="0" presId="urn:microsoft.com/office/officeart/2005/8/layout/default"/>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8EE93-20D4-44C7-BD08-C47611916F95}">
      <dsp:nvSpPr>
        <dsp:cNvPr id="0" name=""/>
        <dsp:cNvSpPr/>
      </dsp:nvSpPr>
      <dsp:spPr>
        <a:xfrm>
          <a:off x="808522" y="514"/>
          <a:ext cx="1642775" cy="985665"/>
        </a:xfrm>
        <a:prstGeom prst="rect">
          <a:avLst/>
        </a:prstGeom>
        <a:solidFill>
          <a:srgbClr val="FF000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rgbClr val="FFFFFF"/>
              </a:solidFill>
              <a:latin typeface="Segoe UI Light"/>
              <a:ea typeface="+mn-ea"/>
              <a:cs typeface="+mn-cs"/>
            </a:rPr>
            <a:t>Séparer compte a privilège et utilisateur standard</a:t>
          </a:r>
        </a:p>
      </dsp:txBody>
      <dsp:txXfrm>
        <a:off x="808522" y="514"/>
        <a:ext cx="1642775" cy="985665"/>
      </dsp:txXfrm>
    </dsp:sp>
    <dsp:sp modelId="{F51E233C-AF45-4C52-A612-E9A4ECBD0FE7}">
      <dsp:nvSpPr>
        <dsp:cNvPr id="0" name=""/>
        <dsp:cNvSpPr/>
      </dsp:nvSpPr>
      <dsp:spPr>
        <a:xfrm>
          <a:off x="2615575" y="514"/>
          <a:ext cx="1642775" cy="985665"/>
        </a:xfrm>
        <a:prstGeom prst="rect">
          <a:avLst/>
        </a:prstGeom>
        <a:solidFill>
          <a:srgbClr val="92D05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rgbClr val="FFFFFF"/>
              </a:solidFill>
              <a:latin typeface="Segoe UI Light"/>
              <a:ea typeface="+mn-ea"/>
              <a:cs typeface="+mn-cs"/>
            </a:rPr>
            <a:t>Indiquer ce compte comme sensible</a:t>
          </a:r>
        </a:p>
      </dsp:txBody>
      <dsp:txXfrm>
        <a:off x="2615575" y="514"/>
        <a:ext cx="1642775" cy="985665"/>
      </dsp:txXfrm>
    </dsp:sp>
    <dsp:sp modelId="{0683C5E9-2AB6-4676-9176-6CBE305A592B}">
      <dsp:nvSpPr>
        <dsp:cNvPr id="0" name=""/>
        <dsp:cNvSpPr/>
      </dsp:nvSpPr>
      <dsp:spPr>
        <a:xfrm>
          <a:off x="793425" y="1150972"/>
          <a:ext cx="1642775" cy="985665"/>
        </a:xfrm>
        <a:prstGeom prst="rect">
          <a:avLst/>
        </a:prstGeom>
        <a:solidFill>
          <a:srgbClr val="15AEEF">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rgbClr val="FFFFFF"/>
              </a:solidFill>
              <a:latin typeface="Segoe UI Light"/>
              <a:ea typeface="+mn-ea"/>
              <a:cs typeface="+mn-cs"/>
            </a:rPr>
            <a:t>Membre de </a:t>
          </a:r>
          <a:r>
            <a:rPr lang="fr-FR" sz="1500" b="1" kern="1200" dirty="0" err="1">
              <a:solidFill>
                <a:srgbClr val="FFFFFF"/>
              </a:solidFill>
              <a:latin typeface="Segoe UI Light"/>
              <a:ea typeface="+mn-ea"/>
              <a:cs typeface="+mn-cs"/>
            </a:rPr>
            <a:t>Protected</a:t>
          </a:r>
          <a:r>
            <a:rPr lang="fr-FR" sz="1500" b="1" kern="1200" dirty="0">
              <a:solidFill>
                <a:srgbClr val="FFFFFF"/>
              </a:solidFill>
              <a:latin typeface="Segoe UI Light"/>
              <a:ea typeface="+mn-ea"/>
              <a:cs typeface="+mn-cs"/>
            </a:rPr>
            <a:t> Users</a:t>
          </a:r>
        </a:p>
      </dsp:txBody>
      <dsp:txXfrm>
        <a:off x="793425" y="1150972"/>
        <a:ext cx="1642775" cy="985665"/>
      </dsp:txXfrm>
    </dsp:sp>
    <dsp:sp modelId="{0945CAE9-714A-4456-ABE2-D5DF63193BCB}">
      <dsp:nvSpPr>
        <dsp:cNvPr id="0" name=""/>
        <dsp:cNvSpPr/>
      </dsp:nvSpPr>
      <dsp:spPr>
        <a:xfrm>
          <a:off x="2615575" y="1150457"/>
          <a:ext cx="1642775" cy="985665"/>
        </a:xfrm>
        <a:prstGeom prst="rect">
          <a:avLst/>
        </a:prstGeom>
        <a:solidFill>
          <a:srgbClr val="F07FB8"/>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rgbClr val="FFFFFF"/>
              </a:solidFill>
              <a:latin typeface="Segoe UI Light"/>
              <a:ea typeface="+mn-ea"/>
              <a:cs typeface="+mn-cs"/>
            </a:rPr>
            <a:t>Changer le mot de passe régulièrement</a:t>
          </a:r>
        </a:p>
      </dsp:txBody>
      <dsp:txXfrm>
        <a:off x="2615575" y="1150457"/>
        <a:ext cx="1642775" cy="98566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FR"/>
              <a:t>DEUST Infrastructures Numériques 2023</a:t>
            </a: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fr-FR"/>
              <a:t>16/06/2022</a:t>
            </a: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a:t>Sébastien Deconinck</a:t>
            </a: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18524E-335B-4523-A991-AFF6C4BA0F30}" type="slidenum">
              <a:rPr lang="fr-FR" smtClean="0"/>
              <a:t>‹N°›</a:t>
            </a:fld>
            <a:endParaRPr lang="fr-FR"/>
          </a:p>
        </p:txBody>
      </p:sp>
    </p:spTree>
    <p:extLst>
      <p:ext uri="{BB962C8B-B14F-4D97-AF65-F5344CB8AC3E}">
        <p14:creationId xmlns:p14="http://schemas.microsoft.com/office/powerpoint/2010/main" val="197601218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FR"/>
              <a:t>DEUST Infrastructures Numériques 2023</a:t>
            </a: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fr-FR"/>
              <a:t>16/06/2022</a:t>
            </a: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a:t>Sébastien Deconinck</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CDA2D-D309-4057-9ECA-3F56A52A3124}" type="slidenum">
              <a:rPr lang="fr-FR" smtClean="0"/>
              <a:t>‹N°›</a:t>
            </a:fld>
            <a:endParaRPr lang="fr-FR"/>
          </a:p>
        </p:txBody>
      </p:sp>
    </p:spTree>
    <p:extLst>
      <p:ext uri="{BB962C8B-B14F-4D97-AF65-F5344CB8AC3E}">
        <p14:creationId xmlns:p14="http://schemas.microsoft.com/office/powerpoint/2010/main" val="2170742985"/>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dirty="0"/>
              <a:t>DEUST Infrastructures Numériques 2023</a:t>
            </a:r>
          </a:p>
        </p:txBody>
      </p:sp>
      <p:sp>
        <p:nvSpPr>
          <p:cNvPr id="5" name="Espace réservé de la date 4"/>
          <p:cNvSpPr>
            <a:spLocks noGrp="1"/>
          </p:cNvSpPr>
          <p:nvPr>
            <p:ph type="dt" idx="11"/>
          </p:nvPr>
        </p:nvSpPr>
        <p:spPr/>
        <p:txBody>
          <a:bodyPr/>
          <a:lstStyle/>
          <a:p>
            <a:r>
              <a:rPr lang="fr-FR" dirty="0"/>
              <a:t>16/06/2022</a:t>
            </a:r>
          </a:p>
        </p:txBody>
      </p:sp>
      <p:sp>
        <p:nvSpPr>
          <p:cNvPr id="6" name="Espace réservé du numéro de diapositive 5"/>
          <p:cNvSpPr>
            <a:spLocks noGrp="1"/>
          </p:cNvSpPr>
          <p:nvPr>
            <p:ph type="sldNum" sz="quarter" idx="12"/>
          </p:nvPr>
        </p:nvSpPr>
        <p:spPr/>
        <p:txBody>
          <a:bodyPr/>
          <a:lstStyle/>
          <a:p>
            <a:fld id="{49FCDA2D-D309-4057-9ECA-3F56A52A3124}" type="slidenum">
              <a:rPr lang="fr-FR" smtClean="0"/>
              <a:t>1</a:t>
            </a:fld>
            <a:endParaRPr lang="fr-FR" dirty="0"/>
          </a:p>
        </p:txBody>
      </p:sp>
      <p:sp>
        <p:nvSpPr>
          <p:cNvPr id="7" name="Espace réservé du pied de page 6"/>
          <p:cNvSpPr>
            <a:spLocks noGrp="1"/>
          </p:cNvSpPr>
          <p:nvPr>
            <p:ph type="ftr" sz="quarter" idx="13"/>
          </p:nvPr>
        </p:nvSpPr>
        <p:spPr/>
        <p:txBody>
          <a:bodyPr/>
          <a:lstStyle/>
          <a:p>
            <a:r>
              <a:rPr lang="fr-FR" dirty="0"/>
              <a:t>Sébastien Deconinck</a:t>
            </a:r>
          </a:p>
        </p:txBody>
      </p:sp>
    </p:spTree>
    <p:extLst>
      <p:ext uri="{BB962C8B-B14F-4D97-AF65-F5344CB8AC3E}">
        <p14:creationId xmlns:p14="http://schemas.microsoft.com/office/powerpoint/2010/main" val="381389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Profil Full </a:t>
            </a:r>
          </a:p>
          <a:p>
            <a:r>
              <a:rPr lang="fr-FR" dirty="0"/>
              <a:t>Light</a:t>
            </a:r>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14</a:t>
            </a:fld>
            <a:endParaRPr lang="fr-FR"/>
          </a:p>
        </p:txBody>
      </p:sp>
    </p:spTree>
    <p:extLst>
      <p:ext uri="{BB962C8B-B14F-4D97-AF65-F5344CB8AC3E}">
        <p14:creationId xmlns:p14="http://schemas.microsoft.com/office/powerpoint/2010/main" val="147008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15</a:t>
            </a:fld>
            <a:endParaRPr lang="fr-FR"/>
          </a:p>
        </p:txBody>
      </p:sp>
    </p:spTree>
    <p:extLst>
      <p:ext uri="{BB962C8B-B14F-4D97-AF65-F5344CB8AC3E}">
        <p14:creationId xmlns:p14="http://schemas.microsoft.com/office/powerpoint/2010/main" val="2950234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Instantané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Création de compte : lors de l'activation d'un compte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Modification de </a:t>
            </a:r>
            <a:r>
              <a:rPr lang="fr-FR" dirty="0" err="1"/>
              <a:t>mdp</a:t>
            </a:r>
            <a:r>
              <a:rPr lang="fr-FR" dirty="0"/>
              <a:t> : lors d'un changement depuis Mon identité numérique, etc…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Création/modification de groupe : depuis la création/modification d'un groupe LDAP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Ajout des comptes et groupes mais pas de suppression des utilisateurs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Suppression manuel  des admins x2 fois par 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Toutes les nuits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Balayage des créations/modifications de comptes sur 24h : à 20h15, par sécurité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Balayage des créations/modifications de groupes sur 24h : à 1h15, par sécurité</a:t>
            </a:r>
          </a:p>
          <a:p>
            <a:endParaRPr lang="fr-FR" dirty="0"/>
          </a:p>
          <a:p>
            <a:r>
              <a:rPr lang="fr-FR" dirty="0"/>
              <a:t>Avantage: </a:t>
            </a:r>
          </a:p>
          <a:p>
            <a:pPr marL="171450" indent="-171450">
              <a:buFont typeface="Arial" panose="020B0604020202020204" pitchFamily="34" charset="0"/>
              <a:buChar char="•"/>
            </a:pPr>
            <a:r>
              <a:rPr lang="fr-FR" dirty="0"/>
              <a:t>Aucun compte n’est créé dans l’infrastructure AD  =&gt; sauf les comptes à privilèges propres AD</a:t>
            </a:r>
          </a:p>
          <a:p>
            <a:pPr marL="171450" lvl="0" indent="-171450">
              <a:buFont typeface="Arial" panose="020B0604020202020204" pitchFamily="34" charset="0"/>
              <a:buChar char="•"/>
            </a:pPr>
            <a:r>
              <a:rPr lang="fr-FR" dirty="0"/>
              <a:t>Avantages:</a:t>
            </a:r>
          </a:p>
          <a:p>
            <a:pPr marL="628650" lvl="1" indent="-171450">
              <a:buFont typeface="Arial" panose="020B0604020202020204" pitchFamily="34" charset="0"/>
              <a:buChar char="•"/>
            </a:pPr>
            <a:r>
              <a:rPr lang="fr-FR" dirty="0"/>
              <a:t>Synchronisation complète avec le référentiel identité de l’établissement  : changement de </a:t>
            </a:r>
            <a:r>
              <a:rPr lang="fr-FR" dirty="0" err="1"/>
              <a:t>mdp</a:t>
            </a:r>
            <a:r>
              <a:rPr lang="fr-FR" dirty="0"/>
              <a:t> se fait par l’ENT et blocage automatique dans le SSI</a:t>
            </a:r>
          </a:p>
          <a:p>
            <a:pPr marL="628650" lvl="1" indent="-171450">
              <a:buFont typeface="Arial" panose="020B0604020202020204" pitchFamily="34" charset="0"/>
              <a:buChar char="•"/>
            </a:pPr>
            <a:r>
              <a:rPr lang="fr-FR" dirty="0"/>
              <a:t>Si compromission du référentiel coupure et autonomie complète de l’AD =&gt; blocage du compte de service référentiel</a:t>
            </a:r>
          </a:p>
          <a:p>
            <a:pPr marL="628650" lvl="1" indent="-171450">
              <a:buFont typeface="Arial" panose="020B0604020202020204" pitchFamily="34" charset="0"/>
              <a:buChar char="•"/>
            </a:pPr>
            <a:r>
              <a:rPr lang="fr-FR" dirty="0"/>
              <a:t>Compte avec des attributs normés :  Comptes et groupes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Pas d’ajout d’information  utilisateurs critiques dans les descriptions (ex mot Restriction tentation de passe ou information critique etc…)</a:t>
            </a:r>
          </a:p>
          <a:p>
            <a:pPr marL="1085850" lvl="2" indent="-171450">
              <a:buFont typeface="Arial" panose="020B0604020202020204" pitchFamily="34" charset="0"/>
              <a:buChar char="•"/>
            </a:pPr>
            <a:r>
              <a:rPr lang="fr-FR" dirty="0"/>
              <a:t>Pas possible de  Créer des comptes génériques </a:t>
            </a:r>
          </a:p>
          <a:p>
            <a:pPr marL="171450" lvl="0" indent="-171450">
              <a:buFont typeface="Arial" panose="020B0604020202020204" pitchFamily="34" charset="0"/>
              <a:buChar char="•"/>
            </a:pPr>
            <a:endParaRPr lang="fr-FR" dirty="0"/>
          </a:p>
          <a:p>
            <a:pPr marL="628650" lvl="1" indent="-171450">
              <a:buFont typeface="Arial" panose="020B0604020202020204" pitchFamily="34" charset="0"/>
              <a:buChar char="•"/>
            </a:pPr>
            <a:endParaRPr lang="fr-FR" dirty="0"/>
          </a:p>
          <a:p>
            <a:pPr marL="628650" lvl="1" indent="-171450">
              <a:buFont typeface="Arial" panose="020B0604020202020204" pitchFamily="34" charset="0"/>
              <a:buChar char="•"/>
            </a:pPr>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16</a:t>
            </a:fld>
            <a:endParaRPr lang="fr-FR"/>
          </a:p>
        </p:txBody>
      </p:sp>
    </p:spTree>
    <p:extLst>
      <p:ext uri="{BB962C8B-B14F-4D97-AF65-F5344CB8AC3E}">
        <p14:creationId xmlns:p14="http://schemas.microsoft.com/office/powerpoint/2010/main" val="426229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Mais également les comptes à privilèges</a:t>
            </a:r>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18</a:t>
            </a:fld>
            <a:endParaRPr lang="fr-FR"/>
          </a:p>
        </p:txBody>
      </p:sp>
    </p:spTree>
    <p:extLst>
      <p:ext uri="{BB962C8B-B14F-4D97-AF65-F5344CB8AC3E}">
        <p14:creationId xmlns:p14="http://schemas.microsoft.com/office/powerpoint/2010/main" val="4174127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Mouvement latéral :</a:t>
            </a:r>
          </a:p>
          <a:p>
            <a:endParaRPr lang="fr-FR" dirty="0"/>
          </a:p>
          <a:p>
            <a:r>
              <a:rPr lang="fr-FR" dirty="0"/>
              <a:t>Identification par défaut, </a:t>
            </a:r>
          </a:p>
          <a:p>
            <a:r>
              <a:rPr lang="fr-FR" b="0" i="0" dirty="0">
                <a:solidFill>
                  <a:srgbClr val="39434C"/>
                </a:solidFill>
                <a:effectLst/>
                <a:latin typeface="Roboto-Regular"/>
              </a:rPr>
              <a:t>Exploiter une vulnérabilité logicielle pour tirer parti d'une erreur de programmation dans un programme</a:t>
            </a:r>
          </a:p>
          <a:p>
            <a:r>
              <a:rPr lang="fr-FR" b="0" i="0" dirty="0">
                <a:solidFill>
                  <a:srgbClr val="39434C"/>
                </a:solidFill>
                <a:effectLst/>
                <a:latin typeface="Roboto-Regular"/>
              </a:rPr>
              <a:t>Exploiter les informations d'identification codées en dur dans un logiciel ou un micrologiciel pour obtenir une session</a:t>
            </a:r>
          </a:p>
          <a:p>
            <a:r>
              <a:rPr lang="fr-FR" b="0" i="0" dirty="0">
                <a:solidFill>
                  <a:srgbClr val="39434C"/>
                </a:solidFill>
                <a:effectLst/>
                <a:latin typeface="Roboto-Regular"/>
              </a:rPr>
              <a:t>Exploiter les services distants pour se déplacer entre les actifs et les segments du réseau</a:t>
            </a:r>
          </a:p>
          <a:p>
            <a:endParaRPr lang="fr-FR" b="0" i="0" dirty="0">
              <a:solidFill>
                <a:srgbClr val="39434C"/>
              </a:solidFill>
              <a:effectLst/>
              <a:latin typeface="Roboto-Regular"/>
            </a:endParaRPr>
          </a:p>
          <a:p>
            <a:r>
              <a:rPr lang="fr-FR" b="0" i="0" dirty="0">
                <a:solidFill>
                  <a:srgbClr val="39434C"/>
                </a:solidFill>
                <a:effectLst/>
                <a:latin typeface="Roboto-Regular"/>
              </a:rPr>
              <a:t>Exploiter d’un compte valide volé pour réaliser des actions </a:t>
            </a:r>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19</a:t>
            </a:fld>
            <a:endParaRPr lang="fr-FR"/>
          </a:p>
        </p:txBody>
      </p:sp>
    </p:spTree>
    <p:extLst>
      <p:ext uri="{BB962C8B-B14F-4D97-AF65-F5344CB8AC3E}">
        <p14:creationId xmlns:p14="http://schemas.microsoft.com/office/powerpoint/2010/main" val="531469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dirty="0"/>
              <a:t>DEUST Infrastructures Numériques 2023</a:t>
            </a:r>
          </a:p>
        </p:txBody>
      </p:sp>
      <p:sp>
        <p:nvSpPr>
          <p:cNvPr id="5" name="Espace réservé de la date 4"/>
          <p:cNvSpPr>
            <a:spLocks noGrp="1"/>
          </p:cNvSpPr>
          <p:nvPr>
            <p:ph type="dt" idx="1"/>
          </p:nvPr>
        </p:nvSpPr>
        <p:spPr/>
        <p:txBody>
          <a:bodyPr/>
          <a:lstStyle/>
          <a:p>
            <a:r>
              <a:rPr lang="fr-FR" dirty="0"/>
              <a:t>16/06/2022</a:t>
            </a:r>
          </a:p>
        </p:txBody>
      </p:sp>
      <p:sp>
        <p:nvSpPr>
          <p:cNvPr id="6" name="Espace réservé du pied de page 5"/>
          <p:cNvSpPr>
            <a:spLocks noGrp="1"/>
          </p:cNvSpPr>
          <p:nvPr>
            <p:ph type="ftr" sz="quarter" idx="4"/>
          </p:nvPr>
        </p:nvSpPr>
        <p:spPr/>
        <p:txBody>
          <a:bodyPr/>
          <a:lstStyle/>
          <a:p>
            <a:r>
              <a:rPr lang="fr-FR" dirty="0"/>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20</a:t>
            </a:fld>
            <a:endParaRPr lang="fr-FR" dirty="0"/>
          </a:p>
        </p:txBody>
      </p:sp>
    </p:spTree>
    <p:extLst>
      <p:ext uri="{BB962C8B-B14F-4D97-AF65-F5344CB8AC3E}">
        <p14:creationId xmlns:p14="http://schemas.microsoft.com/office/powerpoint/2010/main" val="635579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22</a:t>
            </a:fld>
            <a:endParaRPr lang="fr-FR"/>
          </a:p>
        </p:txBody>
      </p:sp>
    </p:spTree>
    <p:extLst>
      <p:ext uri="{BB962C8B-B14F-4D97-AF65-F5344CB8AC3E}">
        <p14:creationId xmlns:p14="http://schemas.microsoft.com/office/powerpoint/2010/main" val="827948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PSO de mot de passe, expiration et blocage</a:t>
            </a:r>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23</a:t>
            </a:fld>
            <a:endParaRPr lang="fr-FR"/>
          </a:p>
        </p:txBody>
      </p:sp>
    </p:spTree>
    <p:extLst>
      <p:ext uri="{BB962C8B-B14F-4D97-AF65-F5344CB8AC3E}">
        <p14:creationId xmlns:p14="http://schemas.microsoft.com/office/powerpoint/2010/main" val="3036072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Choix d’utiliser un autre compte admin est </a:t>
            </a:r>
            <a:r>
              <a:rPr lang="fr-FR" b="1" dirty="0"/>
              <a:t>ne pas utiliser le compte administrateur ID 500</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dirty="0">
                <a:solidFill>
                  <a:schemeClr val="tx1"/>
                </a:solidFill>
                <a:effectLst/>
                <a:latin typeface="+mn-lt"/>
                <a:ea typeface="+mn-ea"/>
                <a:cs typeface="+mn-cs"/>
              </a:rPr>
              <a:t>Bonne pratique</a:t>
            </a:r>
            <a:r>
              <a:rPr lang="fr-FR" sz="1200" b="1" i="0" kern="1200" baseline="0" dirty="0">
                <a:solidFill>
                  <a:schemeClr val="tx1"/>
                </a:solidFill>
                <a:effectLst/>
                <a:latin typeface="+mn-lt"/>
                <a:ea typeface="+mn-ea"/>
                <a:cs typeface="+mn-cs"/>
              </a:rPr>
              <a:t> désactiver et renommer le compte administrateur </a:t>
            </a:r>
            <a:r>
              <a:rPr lang="fr-FR" sz="1200" b="0" i="0" kern="1200" baseline="0" dirty="0">
                <a:solidFill>
                  <a:schemeClr val="tx1"/>
                </a:solidFill>
                <a:effectLst/>
                <a:latin typeface="+mn-lt"/>
                <a:ea typeface="+mn-ea"/>
                <a:cs typeface="+mn-cs"/>
              </a:rPr>
              <a:t>(termine par 500) par défaut</a:t>
            </a:r>
            <a:endParaRPr lang="fr-FR"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dirty="0"/>
              <a:t>Cet attribut est protégé et il est nécessaire de disposer de droits </a:t>
            </a:r>
            <a:r>
              <a:rPr lang="fr-FR" dirty="0" err="1"/>
              <a:t>ExtendedRight</a:t>
            </a:r>
            <a:r>
              <a:rPr lang="fr-FR" dirty="0"/>
              <a:t> pour pouvoir </a:t>
            </a:r>
            <a:r>
              <a:rPr lang="fr-FR" baseline="0" dirty="0"/>
              <a:t> </a:t>
            </a:r>
            <a:r>
              <a:rPr lang="fr-FR" dirty="0"/>
              <a:t>visualiser la valeur de cet attribut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FR" sz="1200" b="0" i="0" kern="1200" dirty="0">
                <a:solidFill>
                  <a:schemeClr val="tx1"/>
                </a:solidFill>
                <a:effectLst/>
                <a:latin typeface="+mn-lt"/>
                <a:ea typeface="+mn-ea"/>
                <a:cs typeface="+mn-cs"/>
              </a:rPr>
              <a:t>Avantage audit des consultations des mot de passe</a:t>
            </a:r>
            <a:r>
              <a:rPr lang="fr-FR" sz="1200" b="0" i="0" kern="1200" baseline="0" dirty="0">
                <a:solidFill>
                  <a:schemeClr val="tx1"/>
                </a:solidFill>
                <a:effectLst/>
                <a:latin typeface="+mn-lt"/>
                <a:ea typeface="+mn-ea"/>
                <a:cs typeface="+mn-cs"/>
              </a:rPr>
              <a:t> par le gestionnaire</a:t>
            </a:r>
            <a:endParaRPr lang="fr-FR"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Nouveau module PowerShell pour LAPS</a:t>
            </a:r>
          </a:p>
          <a:p>
            <a:pPr fontAlgn="base"/>
            <a:endParaRPr lang="fr-FR" sz="1200" b="0" i="0" kern="1200" dirty="0">
              <a:solidFill>
                <a:schemeClr val="tx1"/>
              </a:solidFill>
              <a:effectLst/>
              <a:latin typeface="+mn-lt"/>
              <a:ea typeface="+mn-ea"/>
              <a:cs typeface="+mn-cs"/>
            </a:endParaRPr>
          </a:p>
          <a:p>
            <a:pPr fontAlgn="base"/>
            <a:r>
              <a:rPr lang="fr-FR" sz="1200" b="0" i="0" kern="1200" dirty="0">
                <a:solidFill>
                  <a:schemeClr val="tx1"/>
                </a:solidFill>
                <a:effectLst/>
                <a:latin typeface="+mn-lt"/>
                <a:ea typeface="+mn-ea"/>
                <a:cs typeface="+mn-cs"/>
              </a:rPr>
              <a:t>Le mot de passe, qui sera désormais</a:t>
            </a:r>
            <a:r>
              <a:rPr lang="fr-FR" sz="1200" b="1" i="0" kern="1200" dirty="0">
                <a:solidFill>
                  <a:schemeClr val="tx1"/>
                </a:solidFill>
                <a:effectLst/>
                <a:latin typeface="+mn-lt"/>
                <a:ea typeface="+mn-ea"/>
                <a:cs typeface="+mn-cs"/>
              </a:rPr>
              <a:t> chiffré grâce à DPAPI avec des clés stockées dans l'Active Directory</a:t>
            </a:r>
            <a:r>
              <a:rPr lang="fr-FR" sz="1200" b="0" i="0" kern="1200" dirty="0">
                <a:solidFill>
                  <a:schemeClr val="tx1"/>
                </a:solidFill>
                <a:effectLst/>
                <a:latin typeface="+mn-lt"/>
                <a:ea typeface="+mn-ea"/>
                <a:cs typeface="+mn-cs"/>
              </a:rPr>
              <a:t> (une superbe évolution !)</a:t>
            </a:r>
          </a:p>
          <a:p>
            <a:pPr marL="171450" indent="-171450" fontAlgn="base">
              <a:buFont typeface="Arial" panose="020B0604020202020204" pitchFamily="34" charset="0"/>
              <a:buChar char="•"/>
            </a:pPr>
            <a:r>
              <a:rPr lang="fr-FR" sz="1200" b="0" i="0" kern="1200" dirty="0">
                <a:solidFill>
                  <a:schemeClr val="tx1"/>
                </a:solidFill>
                <a:effectLst/>
                <a:latin typeface="+mn-lt"/>
                <a:ea typeface="+mn-ea"/>
                <a:cs typeface="+mn-cs"/>
              </a:rPr>
              <a:t>Historique des mots de passe</a:t>
            </a:r>
          </a:p>
          <a:p>
            <a:pPr marL="171450" indent="-171450" fontAlgn="base">
              <a:buFont typeface="Arial" panose="020B0604020202020204" pitchFamily="34" charset="0"/>
              <a:buChar char="•"/>
            </a:pPr>
            <a:r>
              <a:rPr lang="fr-FR" sz="1200" b="0" i="0" kern="1200" dirty="0">
                <a:solidFill>
                  <a:schemeClr val="tx1"/>
                </a:solidFill>
                <a:effectLst/>
                <a:latin typeface="+mn-lt"/>
                <a:ea typeface="+mn-ea"/>
                <a:cs typeface="+mn-cs"/>
              </a:rPr>
              <a:t>Le nom du compte administrateur local</a:t>
            </a:r>
          </a:p>
          <a:p>
            <a:pPr marL="171450" indent="-171450" fontAlgn="base">
              <a:buFont typeface="Arial" panose="020B0604020202020204" pitchFamily="34" charset="0"/>
              <a:buChar char="•"/>
            </a:pPr>
            <a:r>
              <a:rPr lang="fr-FR" sz="1200" b="0" i="0" kern="1200" dirty="0">
                <a:solidFill>
                  <a:schemeClr val="tx1"/>
                </a:solidFill>
                <a:effectLst/>
                <a:latin typeface="+mn-lt"/>
                <a:ea typeface="+mn-ea"/>
                <a:cs typeface="+mn-cs"/>
              </a:rPr>
              <a:t>La date d'expiration du mot de passe, avec la possibilité de changer la date ou de demander un changement immédiat</a:t>
            </a:r>
          </a:p>
          <a:p>
            <a:pPr fontAlgn="base"/>
            <a:r>
              <a:rPr lang="fr-FR" sz="1200" b="0" i="0" kern="1200" dirty="0">
                <a:solidFill>
                  <a:schemeClr val="tx1"/>
                </a:solidFill>
                <a:effectLst/>
                <a:latin typeface="+mn-lt"/>
                <a:ea typeface="+mn-ea"/>
                <a:cs typeface="+mn-cs"/>
              </a:rPr>
              <a:t>https://learn.microsoft.com/fr-fr/windows-server/identity/ad-ds/plan/security-best-practices/implementing-least-privilege-administrative-models</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24</a:t>
            </a:fld>
            <a:endParaRPr lang="fr-FR"/>
          </a:p>
        </p:txBody>
      </p:sp>
    </p:spTree>
    <p:extLst>
      <p:ext uri="{BB962C8B-B14F-4D97-AF65-F5344CB8AC3E}">
        <p14:creationId xmlns:p14="http://schemas.microsoft.com/office/powerpoint/2010/main" val="2031836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mis en cache sur les machines. </a:t>
            </a:r>
          </a:p>
          <a:p>
            <a:pPr marL="171450" indent="-171450">
              <a:buFont typeface="Arial" panose="020B0604020202020204" pitchFamily="34" charset="0"/>
              <a:buChar char="•"/>
            </a:pPr>
            <a:r>
              <a:rPr lang="fr-FR" dirty="0"/>
              <a:t>Le ticket Kerberos (TGT) est délivré à la connexion de l'utilisateur</a:t>
            </a:r>
          </a:p>
          <a:p>
            <a:pPr marL="171450" indent="-171450">
              <a:buFont typeface="Arial" panose="020B0604020202020204" pitchFamily="34" charset="0"/>
              <a:buChar char="•"/>
            </a:pPr>
            <a:r>
              <a:rPr lang="fr-FR" dirty="0"/>
              <a:t>(4 heures, par défaut sur ces comptes).</a:t>
            </a:r>
          </a:p>
          <a:p>
            <a:pPr marL="171450" indent="-171450">
              <a:buFont typeface="Arial" panose="020B0604020202020204" pitchFamily="34" charset="0"/>
              <a:buChar char="•"/>
            </a:pPr>
            <a:r>
              <a:rPr lang="fr-FR" dirty="0"/>
              <a:t>Impossible d'utiliser DES ou RC4 pour la pré-authentification Kerberos, d'utiliser NTLM pour s'authentifier, ni </a:t>
            </a:r>
            <a:r>
              <a:rPr lang="fr-FR" dirty="0" err="1"/>
              <a:t>CredSSP</a:t>
            </a:r>
            <a:r>
              <a:rPr lang="fr-FR" dirty="0"/>
              <a:t>.</a:t>
            </a:r>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26</a:t>
            </a:fld>
            <a:endParaRPr lang="fr-FR"/>
          </a:p>
        </p:txBody>
      </p:sp>
    </p:spTree>
    <p:extLst>
      <p:ext uri="{BB962C8B-B14F-4D97-AF65-F5344CB8AC3E}">
        <p14:creationId xmlns:p14="http://schemas.microsoft.com/office/powerpoint/2010/main" val="501298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Evite de mettre en place des </a:t>
            </a:r>
          </a:p>
          <a:p>
            <a:pPr algn="l"/>
            <a:r>
              <a:rPr lang="fr-FR" sz="1800" b="1" i="0" u="none" strike="noStrike" baseline="0" dirty="0">
                <a:latin typeface="Marianne-ExtraBold"/>
              </a:rPr>
              <a:t>CYBERATTAQUES ET REMÉDIATION =&gt; </a:t>
            </a:r>
            <a:r>
              <a:rPr lang="fr-FR" sz="1800" b="0" i="0" u="none" strike="noStrike" baseline="0" dirty="0">
                <a:latin typeface="Marianne-Regular" panose="02000000000000000000" pitchFamily="50" charset="0"/>
              </a:rPr>
              <a:t>LA REMÉDIATION DU TIER 0 ACTIVE DIRECTORY</a:t>
            </a:r>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4</a:t>
            </a:fld>
            <a:endParaRPr lang="fr-FR"/>
          </a:p>
        </p:txBody>
      </p:sp>
    </p:spTree>
    <p:extLst>
      <p:ext uri="{BB962C8B-B14F-4D97-AF65-F5344CB8AC3E}">
        <p14:creationId xmlns:p14="http://schemas.microsoft.com/office/powerpoint/2010/main" val="329396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https://learn.microsoft.com/fr-fr/windows-server/identity/ad-ds/plan/security-best-practices/implementing-secure-administrative-hosts#principles-for-creating-secure-administrative-hosts</a:t>
            </a:r>
          </a:p>
          <a:p>
            <a:endParaRPr lang="fr-FR" dirty="0"/>
          </a:p>
          <a:p>
            <a:endParaRPr lang="fr-FR" dirty="0"/>
          </a:p>
          <a:p>
            <a:r>
              <a:rPr lang="fr-FR" sz="1200" b="0" i="0" kern="1200" dirty="0">
                <a:solidFill>
                  <a:schemeClr val="tx1"/>
                </a:solidFill>
                <a:effectLst/>
                <a:latin typeface="+mn-lt"/>
                <a:ea typeface="+mn-ea"/>
                <a:cs typeface="+mn-cs"/>
              </a:rPr>
              <a:t>104 comptes </a:t>
            </a:r>
            <a:r>
              <a:rPr lang="fr-FR" sz="1200" b="0" i="0" kern="1200" dirty="0" err="1">
                <a:solidFill>
                  <a:schemeClr val="tx1"/>
                </a:solidFill>
                <a:effectLst/>
                <a:latin typeface="+mn-lt"/>
                <a:ea typeface="+mn-ea"/>
                <a:cs typeface="+mn-cs"/>
              </a:rPr>
              <a:t>admad</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RDS convient mieux aux organisations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Simplicité : l'infrastructure RDS est simple à mettre en place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Faibles coûts : RDS minimise les coûts de licence</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Ressources partagées s'exécutant sur une instance de système d'exploitation partagée,</a:t>
            </a:r>
          </a:p>
          <a:p>
            <a:pPr marL="0" indent="0">
              <a:buFont typeface="Arial" panose="020B0604020202020204" pitchFamily="34" charset="0"/>
              <a:buNone/>
            </a:pPr>
            <a:r>
              <a:rPr lang="fr-FR" sz="1200" b="0" i="0" kern="1200" dirty="0" err="1">
                <a:solidFill>
                  <a:schemeClr val="tx1"/>
                </a:solidFill>
                <a:effectLst/>
                <a:latin typeface="+mn-lt"/>
                <a:ea typeface="+mn-ea"/>
                <a:cs typeface="+mn-cs"/>
              </a:rPr>
              <a:t>Inconvéniant</a:t>
            </a:r>
            <a:r>
              <a:rPr lang="fr-FR" sz="1200" b="0" i="0" kern="1200" dirty="0">
                <a:solidFill>
                  <a:schemeClr val="tx1"/>
                </a:solidFill>
                <a:effectLst/>
                <a:latin typeface="+mn-lt"/>
                <a:ea typeface="+mn-ea"/>
                <a:cs typeface="+mn-cs"/>
              </a:rPr>
              <a:t>:</a:t>
            </a:r>
          </a:p>
          <a:p>
            <a:pPr marL="0" indent="0">
              <a:buFont typeface="Arial" panose="020B0604020202020204" pitchFamily="34" charset="0"/>
              <a:buNone/>
            </a:pPr>
            <a:r>
              <a:rPr lang="fr-FR" sz="1200" b="0" i="0" kern="1200" dirty="0">
                <a:solidFill>
                  <a:schemeClr val="tx1"/>
                </a:solidFill>
                <a:effectLst/>
                <a:latin typeface="+mn-lt"/>
                <a:ea typeface="+mn-ea"/>
                <a:cs typeface="+mn-cs"/>
              </a:rPr>
              <a:t>Conflit de ressources : le partage par les utilisateurs des ressources matérielles et logicielles du serveur peut entraîner des conflits et des problèmes de performances.</a:t>
            </a:r>
          </a:p>
          <a:p>
            <a:pPr marL="0" indent="0">
              <a:buFont typeface="Arial" panose="020B0604020202020204" pitchFamily="34" charset="0"/>
              <a:buNone/>
            </a:pPr>
            <a:endParaRPr lang="fr-FR" sz="1200" b="0" i="0" kern="1200" dirty="0">
              <a:solidFill>
                <a:schemeClr val="tx1"/>
              </a:solidFill>
              <a:effectLst/>
              <a:latin typeface="+mn-lt"/>
              <a:ea typeface="+mn-ea"/>
              <a:cs typeface="+mn-cs"/>
            </a:endParaRPr>
          </a:p>
          <a:p>
            <a:pPr marL="0" indent="0">
              <a:buFont typeface="Arial" panose="020B0604020202020204" pitchFamily="34" charset="0"/>
              <a:buNone/>
            </a:pPr>
            <a:r>
              <a:rPr lang="fr-FR" sz="1200" b="1" i="0" kern="1200" dirty="0">
                <a:solidFill>
                  <a:schemeClr val="tx1"/>
                </a:solidFill>
                <a:effectLst/>
                <a:latin typeface="+mn-lt"/>
                <a:ea typeface="+mn-ea"/>
                <a:cs typeface="+mn-cs"/>
              </a:rPr>
              <a:t>Avantages du VDI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Allocation des ressources : disponibilité des ressources à différents utilisateurs en fonction de leurs besoins</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Isolation des utilisateurs :</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27</a:t>
            </a:fld>
            <a:endParaRPr lang="fr-FR"/>
          </a:p>
        </p:txBody>
      </p:sp>
    </p:spTree>
    <p:extLst>
      <p:ext uri="{BB962C8B-B14F-4D97-AF65-F5344CB8AC3E}">
        <p14:creationId xmlns:p14="http://schemas.microsoft.com/office/powerpoint/2010/main" val="3684912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https://techcommunity.microsoft.com/t5/core-infrastructure-and-security/initially-isolate-tier-0-assets-with-group-policy-to-start/ba-p/1184934</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hardenAD</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0B9537A-42B3-2C41-85FA-EE93E36FBED4}" type="slidenum">
              <a:rPr lang="fr-FR" smtClean="0"/>
              <a:t>28</a:t>
            </a:fld>
            <a:endParaRPr lang="fr-FR"/>
          </a:p>
        </p:txBody>
      </p:sp>
    </p:spTree>
    <p:extLst>
      <p:ext uri="{BB962C8B-B14F-4D97-AF65-F5344CB8AC3E}">
        <p14:creationId xmlns:p14="http://schemas.microsoft.com/office/powerpoint/2010/main" val="408429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dirty="0"/>
              <a:t>DEUST Infrastructures Numériques 2023</a:t>
            </a:r>
          </a:p>
        </p:txBody>
      </p:sp>
      <p:sp>
        <p:nvSpPr>
          <p:cNvPr id="5" name="Espace réservé de la date 4"/>
          <p:cNvSpPr>
            <a:spLocks noGrp="1"/>
          </p:cNvSpPr>
          <p:nvPr>
            <p:ph type="dt" idx="1"/>
          </p:nvPr>
        </p:nvSpPr>
        <p:spPr/>
        <p:txBody>
          <a:bodyPr/>
          <a:lstStyle/>
          <a:p>
            <a:r>
              <a:rPr lang="fr-FR" dirty="0"/>
              <a:t>16/06/2022</a:t>
            </a:r>
          </a:p>
        </p:txBody>
      </p:sp>
      <p:sp>
        <p:nvSpPr>
          <p:cNvPr id="6" name="Espace réservé du pied de page 5"/>
          <p:cNvSpPr>
            <a:spLocks noGrp="1"/>
          </p:cNvSpPr>
          <p:nvPr>
            <p:ph type="ftr" sz="quarter" idx="4"/>
          </p:nvPr>
        </p:nvSpPr>
        <p:spPr/>
        <p:txBody>
          <a:bodyPr/>
          <a:lstStyle/>
          <a:p>
            <a:r>
              <a:rPr lang="fr-FR" dirty="0"/>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30</a:t>
            </a:fld>
            <a:endParaRPr lang="fr-FR" dirty="0"/>
          </a:p>
        </p:txBody>
      </p:sp>
    </p:spTree>
    <p:extLst>
      <p:ext uri="{BB962C8B-B14F-4D97-AF65-F5344CB8AC3E}">
        <p14:creationId xmlns:p14="http://schemas.microsoft.com/office/powerpoint/2010/main" val="1275865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solidFill>
                  <a:srgbClr val="0A0A0C"/>
                </a:solidFill>
                <a:effectLst/>
                <a:latin typeface="Barlow" panose="00000500000000000000" pitchFamily="2" charset="0"/>
              </a:rPr>
              <a:t> principe du moindre privilège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Groupe Pre-Windows 2000 Compatible: </a:t>
            </a:r>
            <a:r>
              <a:rPr lang="fr-FR" b="1" i="0" dirty="0">
                <a:solidFill>
                  <a:srgbClr val="0A0A0C"/>
                </a:solidFill>
                <a:effectLst/>
                <a:latin typeface="Barlow" panose="020B0604020202020204" pitchFamily="2" charset="0"/>
              </a:rPr>
              <a:t>Utilisateurs authentifiés doit être vide si possible ou comptes à privilèges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A0A0C"/>
                </a:solidFill>
                <a:effectLst/>
                <a:latin typeface="Barlow" panose="00000500000000000000" pitchFamily="2" charset="0"/>
              </a:rPr>
              <a:t>ut laisser une porte ouverte aux intrus</a:t>
            </a:r>
            <a:endParaRPr lang="fr-FR" b="1" i="0" dirty="0">
              <a:solidFill>
                <a:srgbClr val="0A0A0C"/>
              </a:solidFill>
              <a:effectLst/>
              <a:latin typeface="Barlow"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https://www.semperis.com/fr/blog/security-risks-pre-windows-2000-compatibility-windows-2022/</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31</a:t>
            </a:fld>
            <a:endParaRPr lang="fr-FR"/>
          </a:p>
        </p:txBody>
      </p:sp>
    </p:spTree>
    <p:extLst>
      <p:ext uri="{BB962C8B-B14F-4D97-AF65-F5344CB8AC3E}">
        <p14:creationId xmlns:p14="http://schemas.microsoft.com/office/powerpoint/2010/main" val="145778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Faiblesse de ce protocole </a:t>
            </a:r>
            <a:r>
              <a:rPr lang="fr-FR" dirty="0"/>
              <a:t>mais toujours activé par défaut sur les versions récentes de Windows.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Usage SMBv3 optimisé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Plusieurs outils permettent d’exploiter des vulnérabilités liées à SMBv1 (ETERNALROMANCE, ERRATICGOPHER, ETERNALCHAMPION et ETERNALBLUE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Uniquement NTLM V2avec possibilité de créer des exceptions  avec une liste d serveurs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LLMNR/NBTNS/</a:t>
            </a:r>
            <a:r>
              <a:rPr lang="fr-FR" dirty="0" err="1"/>
              <a:t>mDNS</a:t>
            </a: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u="sng" dirty="0">
                <a:solidFill>
                  <a:srgbClr val="000000"/>
                </a:solidFill>
                <a:effectLst/>
                <a:latin typeface="MS Shell Dlg" panose="020B0604020202020204" pitchFamily="34" charset="0"/>
              </a:rPr>
              <a:t>AES128_HMAC_SHA1, AES256_HMAC_SHA1, Futurs types de chiffrement Activé</a:t>
            </a:r>
            <a:endParaRPr lang="fr-FR" dirty="0"/>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32</a:t>
            </a:fld>
            <a:endParaRPr lang="fr-FR"/>
          </a:p>
        </p:txBody>
      </p:sp>
    </p:spTree>
    <p:extLst>
      <p:ext uri="{BB962C8B-B14F-4D97-AF65-F5344CB8AC3E}">
        <p14:creationId xmlns:p14="http://schemas.microsoft.com/office/powerpoint/2010/main" val="650565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compromission du compte </a:t>
            </a:r>
            <a:r>
              <a:rPr lang="fr-FR" dirty="0" err="1"/>
              <a:t>krbtgt</a:t>
            </a:r>
            <a:r>
              <a:rPr lang="fr-FR" dirty="0"/>
              <a:t> permet à un attaquant de forger des tickets Kerberos (golden tickets) et ainsi de pouvoir s'authentifier auprès de n'importe quelle ressource (serveur, poste de travail, etc.) du domaine Active Directory avec des droits d'administration, et ce, de manière relativement furtive. </a:t>
            </a:r>
          </a:p>
          <a:p>
            <a:r>
              <a:rPr lang="fr-FR" dirty="0"/>
              <a:t>Définir l’âge maximal du mot de passe pour qu’il expire entre 60 et 90 jours.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 changement de mot de passe doit être effectué deux fois pour être efficace.</a:t>
            </a:r>
            <a:endParaRPr lang="fr-FR" dirty="0"/>
          </a:p>
          <a:p>
            <a:endParaRPr lang="fr-FR" dirty="0"/>
          </a:p>
          <a:p>
            <a:endParaRPr lang="fr-FR" dirty="0"/>
          </a:p>
          <a:p>
            <a:r>
              <a:rPr lang="fr-FR" dirty="0"/>
              <a:t>https://www.cert.ssi.gouv.fr/uploads/guide-ad.html#krbtgt</a:t>
            </a:r>
          </a:p>
          <a:p>
            <a:r>
              <a:rPr lang="fr-FR" dirty="0"/>
              <a:t>Le compte </a:t>
            </a:r>
            <a:r>
              <a:rPr lang="fr-FR" dirty="0" err="1"/>
              <a:t>krbtgt</a:t>
            </a:r>
            <a:r>
              <a:rPr lang="fr-FR" dirty="0"/>
              <a:t> est un compte d'infrastructure servant de support de stockage aux clés des centres de distribution des clés Kerberos. </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33</a:t>
            </a:fld>
            <a:endParaRPr lang="fr-FR"/>
          </a:p>
        </p:txBody>
      </p:sp>
    </p:spTree>
    <p:extLst>
      <p:ext uri="{BB962C8B-B14F-4D97-AF65-F5344CB8AC3E}">
        <p14:creationId xmlns:p14="http://schemas.microsoft.com/office/powerpoint/2010/main" val="1756668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Apporte un avantage </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34</a:t>
            </a:fld>
            <a:endParaRPr lang="fr-FR"/>
          </a:p>
        </p:txBody>
      </p:sp>
    </p:spTree>
    <p:extLst>
      <p:ext uri="{BB962C8B-B14F-4D97-AF65-F5344CB8AC3E}">
        <p14:creationId xmlns:p14="http://schemas.microsoft.com/office/powerpoint/2010/main" val="3273631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Ajout des comptes et groupes mais pas de suppression des utilisateurs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Suppression manuel  des admins x2 fois par an</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35</a:t>
            </a:fld>
            <a:endParaRPr lang="fr-FR"/>
          </a:p>
        </p:txBody>
      </p:sp>
    </p:spTree>
    <p:extLst>
      <p:ext uri="{BB962C8B-B14F-4D97-AF65-F5344CB8AC3E}">
        <p14:creationId xmlns:p14="http://schemas.microsoft.com/office/powerpoint/2010/main" val="445738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dirty="0"/>
              <a:t>DEUST Infrastructures Numériques 2023</a:t>
            </a:r>
          </a:p>
        </p:txBody>
      </p:sp>
      <p:sp>
        <p:nvSpPr>
          <p:cNvPr id="5" name="Espace réservé de la date 4"/>
          <p:cNvSpPr>
            <a:spLocks noGrp="1"/>
          </p:cNvSpPr>
          <p:nvPr>
            <p:ph type="dt" idx="1"/>
          </p:nvPr>
        </p:nvSpPr>
        <p:spPr/>
        <p:txBody>
          <a:bodyPr/>
          <a:lstStyle/>
          <a:p>
            <a:r>
              <a:rPr lang="fr-FR" dirty="0"/>
              <a:t>16/06/2022</a:t>
            </a:r>
          </a:p>
        </p:txBody>
      </p:sp>
      <p:sp>
        <p:nvSpPr>
          <p:cNvPr id="6" name="Espace réservé du pied de page 5"/>
          <p:cNvSpPr>
            <a:spLocks noGrp="1"/>
          </p:cNvSpPr>
          <p:nvPr>
            <p:ph type="ftr" sz="quarter" idx="4"/>
          </p:nvPr>
        </p:nvSpPr>
        <p:spPr/>
        <p:txBody>
          <a:bodyPr/>
          <a:lstStyle/>
          <a:p>
            <a:r>
              <a:rPr lang="fr-FR" dirty="0"/>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36</a:t>
            </a:fld>
            <a:endParaRPr lang="fr-FR" dirty="0"/>
          </a:p>
        </p:txBody>
      </p:sp>
    </p:spTree>
    <p:extLst>
      <p:ext uri="{BB962C8B-B14F-4D97-AF65-F5344CB8AC3E}">
        <p14:creationId xmlns:p14="http://schemas.microsoft.com/office/powerpoint/2010/main" val="2264728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Alerte sur</a:t>
            </a:r>
            <a:r>
              <a:rPr lang="fr-FR" b="1" baseline="0" dirty="0"/>
              <a:t> des tentatives d’</a:t>
            </a:r>
            <a:r>
              <a:rPr lang="fr-FR" b="1" baseline="0" dirty="0" err="1"/>
              <a:t>echec</a:t>
            </a:r>
            <a:r>
              <a:rPr lang="fr-FR" b="1" baseline="0" dirty="0"/>
              <a:t> des comptes déléguer  et sur les comptes administrateurs du domaine</a:t>
            </a:r>
            <a:endParaRPr lang="fr-FR" b="1" dirty="0"/>
          </a:p>
          <a:p>
            <a:r>
              <a:rPr lang="fr-FR" dirty="0"/>
              <a:t>Même si on ne respecte pas les préconisations</a:t>
            </a:r>
            <a:r>
              <a:rPr lang="fr-FR" baseline="0" dirty="0"/>
              <a:t> de l’ANSII  page 25 </a:t>
            </a:r>
            <a:r>
              <a:rPr lang="fr-FR" dirty="0"/>
              <a:t>R18:  Proscrire les solutions logicielles tierces de collecte</a:t>
            </a:r>
            <a:r>
              <a:rPr lang="fr-FR" baseline="0" dirty="0"/>
              <a:t> sur les ressources sensible  de l’AD</a:t>
            </a:r>
          </a:p>
          <a:p>
            <a:r>
              <a:rPr lang="fr-FR" baseline="0" dirty="0"/>
              <a:t>Respecte par contre R17  cloisonner le serveur de collecte + usage de la double authentification </a:t>
            </a:r>
            <a:endParaRPr lang="fr-FR" dirty="0"/>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38</a:t>
            </a:fld>
            <a:endParaRPr lang="fr-FR"/>
          </a:p>
        </p:txBody>
      </p:sp>
    </p:spTree>
    <p:extLst>
      <p:ext uri="{BB962C8B-B14F-4D97-AF65-F5344CB8AC3E}">
        <p14:creationId xmlns:p14="http://schemas.microsoft.com/office/powerpoint/2010/main" val="3336288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rPr>
              <a:t>Pas toujours si évident que ça avec les patch avec des effets de bords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Rapport de défense numérique Microsoft 2023 (131pages)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99 </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5</a:t>
            </a:fld>
            <a:endParaRPr lang="fr-FR"/>
          </a:p>
        </p:txBody>
      </p:sp>
    </p:spTree>
    <p:extLst>
      <p:ext uri="{BB962C8B-B14F-4D97-AF65-F5344CB8AC3E}">
        <p14:creationId xmlns:p14="http://schemas.microsoft.com/office/powerpoint/2010/main" val="3354475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6E7881"/>
                </a:solidFill>
                <a:effectLst/>
                <a:latin typeface="Marianne Regular"/>
              </a:rPr>
              <a:t>Mis à jour le 18 Octobre 2023 </a:t>
            </a:r>
            <a:r>
              <a:rPr lang="fr-FR" dirty="0"/>
              <a:t>166 pages</a:t>
            </a:r>
          </a:p>
          <a:p>
            <a:pPr marL="171450" indent="-171450" algn="l" fontAlgn="base">
              <a:buFont typeface="Arial" panose="020B0604020202020204" pitchFamily="34" charset="0"/>
              <a:buChar char="•"/>
            </a:pPr>
            <a:r>
              <a:rPr lang="fr-FR" b="0" i="0" dirty="0">
                <a:solidFill>
                  <a:srgbClr val="333333"/>
                </a:solidFill>
                <a:effectLst/>
                <a:latin typeface="Tahoma" panose="020B0604030504040204" pitchFamily="34" charset="0"/>
              </a:rPr>
              <a:t>cloisonnement par tiers</a:t>
            </a:r>
          </a:p>
          <a:p>
            <a:pPr marL="171450" indent="-171450" algn="l" fontAlgn="base">
              <a:buFont typeface="Arial" panose="020B0604020202020204" pitchFamily="34" charset="0"/>
              <a:buChar char="•"/>
            </a:pPr>
            <a:r>
              <a:rPr lang="fr-FR" b="0" i="0" dirty="0">
                <a:solidFill>
                  <a:srgbClr val="333333"/>
                </a:solidFill>
                <a:effectLst/>
                <a:latin typeface="Tahoma" panose="020B0604030504040204" pitchFamily="34" charset="0"/>
              </a:rPr>
              <a:t>Dangers de NTLM</a:t>
            </a:r>
          </a:p>
          <a:p>
            <a:pPr algn="l" fontAlgn="base"/>
            <a:r>
              <a:rPr lang="fr-FR" b="0" i="0" dirty="0">
                <a:solidFill>
                  <a:srgbClr val="333333"/>
                </a:solidFill>
                <a:effectLst/>
                <a:latin typeface="Tahoma" panose="020B0604030504040204" pitchFamily="34" charset="0"/>
              </a:rPr>
              <a:t>Le mode </a:t>
            </a:r>
            <a:r>
              <a:rPr lang="fr-FR" b="0" i="0" dirty="0" err="1">
                <a:solidFill>
                  <a:srgbClr val="333333"/>
                </a:solidFill>
                <a:effectLst/>
                <a:latin typeface="Tahoma" panose="020B0604030504040204" pitchFamily="34" charset="0"/>
              </a:rPr>
              <a:t>Restricted</a:t>
            </a:r>
            <a:r>
              <a:rPr lang="fr-FR" b="0" i="0" dirty="0">
                <a:solidFill>
                  <a:srgbClr val="333333"/>
                </a:solidFill>
                <a:effectLst/>
                <a:latin typeface="Tahoma" panose="020B0604030504040204" pitchFamily="34" charset="0"/>
              </a:rPr>
              <a:t> Admin en RDP :</a:t>
            </a:r>
          </a:p>
          <a:p>
            <a:pPr marL="171450" indent="-171450" algn="l" fontAlgn="base">
              <a:buFont typeface="Arial" panose="020B0604020202020204" pitchFamily="34" charset="0"/>
              <a:buChar char="•"/>
            </a:pPr>
            <a:r>
              <a:rPr lang="fr-FR" b="0" i="0" dirty="0">
                <a:solidFill>
                  <a:srgbClr val="333333"/>
                </a:solidFill>
                <a:effectLst/>
                <a:latin typeface="Tahoma" panose="020B0604030504040204" pitchFamily="34" charset="0"/>
              </a:rPr>
              <a:t>Les risques  de l’usage du RPD : Informations d’identification  soient mémorisées et stockées dans la mémoire de la machine distante, </a:t>
            </a:r>
            <a:r>
              <a:rPr lang="fr-FR" b="0" i="0" dirty="0">
                <a:solidFill>
                  <a:srgbClr val="FF0000"/>
                </a:solidFill>
                <a:effectLst/>
                <a:latin typeface="Tahoma" panose="020B0604030504040204" pitchFamily="34" charset="0"/>
              </a:rPr>
              <a:t>qui peut potentiellement être compromise.</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41</a:t>
            </a:fld>
            <a:endParaRPr lang="fr-FR"/>
          </a:p>
        </p:txBody>
      </p:sp>
    </p:spTree>
    <p:extLst>
      <p:ext uri="{BB962C8B-B14F-4D97-AF65-F5344CB8AC3E}">
        <p14:creationId xmlns:p14="http://schemas.microsoft.com/office/powerpoint/2010/main" val="2464036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buFont typeface="Arial" panose="020B0604020202020204" pitchFamily="34" charset="0"/>
              <a:buChar char="•"/>
            </a:pPr>
            <a:r>
              <a:rPr lang="fr-FR" b="0" i="0" dirty="0">
                <a:solidFill>
                  <a:srgbClr val="3F3F46"/>
                </a:solidFill>
                <a:effectLst/>
                <a:latin typeface="inherit"/>
              </a:rPr>
              <a:t>Détection des liens de GPO "cassés, c'est-à-dire que la GPO a été supprimée, mais qu'une ou plusieurs liaisons n'ont pas été correctement supprimés.</a:t>
            </a:r>
          </a:p>
          <a:p>
            <a:pPr algn="l" fontAlgn="base">
              <a:buFont typeface="Arial" panose="020B0604020202020204" pitchFamily="34" charset="0"/>
              <a:buChar char="•"/>
            </a:pPr>
            <a:r>
              <a:rPr lang="fr-FR" b="0" i="0" dirty="0">
                <a:solidFill>
                  <a:srgbClr val="3F3F46"/>
                </a:solidFill>
                <a:effectLst/>
                <a:latin typeface="inherit"/>
              </a:rPr>
              <a:t>Détection des problèmes et des incohérences sur les permissions de GPO.</a:t>
            </a:r>
          </a:p>
          <a:p>
            <a:pPr algn="l" fontAlgn="base">
              <a:buFont typeface="Arial" panose="020B0604020202020204" pitchFamily="34" charset="0"/>
              <a:buChar char="•"/>
            </a:pPr>
            <a:r>
              <a:rPr lang="fr-FR" b="0" i="0" dirty="0">
                <a:solidFill>
                  <a:srgbClr val="3F3F46"/>
                </a:solidFill>
                <a:effectLst/>
                <a:latin typeface="inherit"/>
              </a:rPr>
              <a:t>Détection des GPO dupliquées.</a:t>
            </a:r>
          </a:p>
          <a:p>
            <a:pPr algn="l" fontAlgn="base">
              <a:buFont typeface="Arial" panose="020B0604020202020204" pitchFamily="34" charset="0"/>
              <a:buChar char="•"/>
            </a:pPr>
            <a:r>
              <a:rPr lang="fr-FR" b="0" i="0" dirty="0">
                <a:solidFill>
                  <a:srgbClr val="3F3F46"/>
                </a:solidFill>
                <a:effectLst/>
                <a:latin typeface="inherit"/>
              </a:rPr>
              <a:t>Détection des GPO vides.</a:t>
            </a:r>
          </a:p>
          <a:p>
            <a:pPr algn="l" fontAlgn="base">
              <a:buFont typeface="Arial" panose="020B0604020202020204" pitchFamily="34" charset="0"/>
              <a:buChar char="•"/>
            </a:pPr>
            <a:r>
              <a:rPr lang="fr-FR" b="0" i="0" dirty="0">
                <a:solidFill>
                  <a:srgbClr val="3F3F46"/>
                </a:solidFill>
                <a:effectLst/>
                <a:latin typeface="inherit"/>
              </a:rPr>
              <a:t>Détection des GPO avec une section désactivée alors qu'il y a des paramètres configurés</a:t>
            </a:r>
          </a:p>
          <a:p>
            <a:pPr algn="l" fontAlgn="base">
              <a:buFont typeface="Arial" panose="020B0604020202020204" pitchFamily="34" charset="0"/>
              <a:buChar char="•"/>
            </a:pPr>
            <a:r>
              <a:rPr lang="fr-FR" b="0" i="0" dirty="0">
                <a:solidFill>
                  <a:srgbClr val="3F3F46"/>
                </a:solidFill>
                <a:effectLst/>
                <a:latin typeface="inherit"/>
              </a:rPr>
              <a:t>Détection des mots de passe dans les GPO.</a:t>
            </a:r>
          </a:p>
          <a:p>
            <a:pPr algn="l" fontAlgn="base">
              <a:buFont typeface="Arial" panose="020B0604020202020204" pitchFamily="34" charset="0"/>
              <a:buChar char="•"/>
            </a:pPr>
            <a:r>
              <a:rPr lang="fr-FR" b="0" i="0" dirty="0">
                <a:solidFill>
                  <a:srgbClr val="3F3F46"/>
                </a:solidFill>
                <a:effectLst/>
                <a:latin typeface="inherit"/>
              </a:rPr>
              <a:t>Inventorier tous les fichiers présents dans le SYSVOL, ce qui permettra de faciliter la détection de fichiers inutiles et/ou malveillants.</a:t>
            </a:r>
          </a:p>
          <a:p>
            <a:pPr algn="l" fontAlgn="base">
              <a:buFont typeface="Arial" panose="020B0604020202020204" pitchFamily="34" charset="0"/>
              <a:buChar char="•"/>
            </a:pPr>
            <a:r>
              <a:rPr lang="fr-FR" b="0" i="0" dirty="0">
                <a:solidFill>
                  <a:srgbClr val="3F3F46"/>
                </a:solidFill>
                <a:effectLst/>
                <a:latin typeface="inherit"/>
              </a:rPr>
              <a:t>Inventorier toutes les unités d'organisation dont l'héritage est bloqué et vérifier le nombre d'utilisateurs ou d'ordinateurs concernés.</a:t>
            </a:r>
          </a:p>
          <a:p>
            <a:pPr algn="l" fontAlgn="base">
              <a:buFont typeface="Arial" panose="020B0604020202020204" pitchFamily="34" charset="0"/>
              <a:buChar char="•"/>
            </a:pPr>
            <a:r>
              <a:rPr lang="fr-FR" b="0" i="0" dirty="0">
                <a:solidFill>
                  <a:srgbClr val="3F3F46"/>
                </a:solidFill>
                <a:effectLst/>
                <a:latin typeface="inherit"/>
              </a:rPr>
              <a:t>Catégorisation des GPO, en fonction des paramètres configurés.</a:t>
            </a:r>
          </a:p>
          <a:p>
            <a:pPr algn="l" fontAlgn="base">
              <a:buFont typeface="Arial" panose="020B0604020202020204" pitchFamily="34" charset="0"/>
              <a:buChar char="•"/>
            </a:pPr>
            <a:r>
              <a:rPr lang="fr-FR" b="0" i="0" dirty="0">
                <a:solidFill>
                  <a:srgbClr val="3F3F46"/>
                </a:solidFill>
                <a:effectLst/>
                <a:latin typeface="inherit"/>
              </a:rPr>
              <a:t>Vérification des autorisations sur le partage </a:t>
            </a:r>
            <a:r>
              <a:rPr lang="fr-FR" b="0" i="0" dirty="0" err="1">
                <a:solidFill>
                  <a:srgbClr val="3F3F46"/>
                </a:solidFill>
                <a:effectLst/>
                <a:latin typeface="inherit"/>
              </a:rPr>
              <a:t>NetLogon</a:t>
            </a:r>
            <a:r>
              <a:rPr lang="fr-FR" b="0" i="0" dirty="0">
                <a:solidFill>
                  <a:srgbClr val="3F3F46"/>
                </a:solidFill>
                <a:effectLst/>
                <a:latin typeface="inherit"/>
              </a:rPr>
              <a:t>.</a:t>
            </a:r>
          </a:p>
          <a:p>
            <a:pPr algn="l" fontAlgn="base">
              <a:buFont typeface="Arial" panose="020B0604020202020204" pitchFamily="34" charset="0"/>
              <a:buChar char="•"/>
            </a:pPr>
            <a:r>
              <a:rPr lang="fr-FR" b="0" i="0" dirty="0">
                <a:solidFill>
                  <a:srgbClr val="3F3F46"/>
                </a:solidFill>
                <a:effectLst/>
                <a:latin typeface="inherit"/>
              </a:rPr>
              <a:t>Détection de fichiers ADM (</a:t>
            </a:r>
            <a:r>
              <a:rPr lang="fr-FR" b="0" i="0" dirty="0" err="1">
                <a:solidFill>
                  <a:srgbClr val="3F3F46"/>
                </a:solidFill>
                <a:effectLst/>
                <a:latin typeface="inherit"/>
              </a:rPr>
              <a:t>legacy</a:t>
            </a:r>
            <a:r>
              <a:rPr lang="fr-FR" b="0" i="0" dirty="0">
                <a:solidFill>
                  <a:srgbClr val="3F3F46"/>
                </a:solidFill>
                <a:effectLst/>
                <a:latin typeface="inherit"/>
              </a:rPr>
              <a:t>) dans le SYSVOL.</a:t>
            </a:r>
          </a:p>
          <a:p>
            <a:endParaRPr lang="fr-FR" b="1" i="0" dirty="0">
              <a:solidFill>
                <a:srgbClr val="3F3F46"/>
              </a:solidFill>
              <a:effectLst/>
              <a:latin typeface="PT Sans" panose="020B0503020203020204" pitchFamily="34" charset="0"/>
            </a:endParaRP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42</a:t>
            </a:fld>
            <a:endParaRPr lang="fr-FR"/>
          </a:p>
        </p:txBody>
      </p:sp>
    </p:spTree>
    <p:extLst>
      <p:ext uri="{BB962C8B-B14F-4D97-AF65-F5344CB8AC3E}">
        <p14:creationId xmlns:p14="http://schemas.microsoft.com/office/powerpoint/2010/main" val="2963922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dirty="0"/>
              <a:t>DEUST Infrastructures Numériques 2023</a:t>
            </a:r>
          </a:p>
        </p:txBody>
      </p:sp>
      <p:sp>
        <p:nvSpPr>
          <p:cNvPr id="5" name="Espace réservé de la date 4"/>
          <p:cNvSpPr>
            <a:spLocks noGrp="1"/>
          </p:cNvSpPr>
          <p:nvPr>
            <p:ph type="dt" idx="1"/>
          </p:nvPr>
        </p:nvSpPr>
        <p:spPr/>
        <p:txBody>
          <a:bodyPr/>
          <a:lstStyle/>
          <a:p>
            <a:r>
              <a:rPr lang="fr-FR" dirty="0"/>
              <a:t>16/06/2022</a:t>
            </a:r>
          </a:p>
        </p:txBody>
      </p:sp>
      <p:sp>
        <p:nvSpPr>
          <p:cNvPr id="6" name="Espace réservé du pied de page 5"/>
          <p:cNvSpPr>
            <a:spLocks noGrp="1"/>
          </p:cNvSpPr>
          <p:nvPr>
            <p:ph type="ftr" sz="quarter" idx="4"/>
          </p:nvPr>
        </p:nvSpPr>
        <p:spPr/>
        <p:txBody>
          <a:bodyPr/>
          <a:lstStyle/>
          <a:p>
            <a:r>
              <a:rPr lang="fr-FR" dirty="0"/>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43</a:t>
            </a:fld>
            <a:endParaRPr lang="fr-FR" dirty="0"/>
          </a:p>
        </p:txBody>
      </p:sp>
    </p:spTree>
    <p:extLst>
      <p:ext uri="{BB962C8B-B14F-4D97-AF65-F5344CB8AC3E}">
        <p14:creationId xmlns:p14="http://schemas.microsoft.com/office/powerpoint/2010/main" val="280965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45</a:t>
            </a:fld>
            <a:endParaRPr lang="fr-FR"/>
          </a:p>
        </p:txBody>
      </p:sp>
    </p:spTree>
    <p:extLst>
      <p:ext uri="{BB962C8B-B14F-4D97-AF65-F5344CB8AC3E}">
        <p14:creationId xmlns:p14="http://schemas.microsoft.com/office/powerpoint/2010/main" val="463964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46</a:t>
            </a:fld>
            <a:endParaRPr lang="fr-FR"/>
          </a:p>
        </p:txBody>
      </p:sp>
    </p:spTree>
    <p:extLst>
      <p:ext uri="{BB962C8B-B14F-4D97-AF65-F5344CB8AC3E}">
        <p14:creationId xmlns:p14="http://schemas.microsoft.com/office/powerpoint/2010/main" val="1949434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sommes présent aujourd’hui non pas par excès de confiance  mais pour partager à la communauté notre expérience .</a:t>
            </a:r>
          </a:p>
          <a:p>
            <a:r>
              <a:rPr lang="fr-FR" dirty="0"/>
              <a:t>Nous sommes également friands des partages des autres pour en </a:t>
            </a:r>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47</a:t>
            </a:fld>
            <a:endParaRPr lang="fr-FR"/>
          </a:p>
        </p:txBody>
      </p:sp>
    </p:spTree>
    <p:extLst>
      <p:ext uri="{BB962C8B-B14F-4D97-AF65-F5344CB8AC3E}">
        <p14:creationId xmlns:p14="http://schemas.microsoft.com/office/powerpoint/2010/main" val="566877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Philippe Meirieu </a:t>
            </a:r>
            <a:r>
              <a:rPr lang="fr-FR" b="0" i="0" dirty="0">
                <a:solidFill>
                  <a:srgbClr val="FFFFFF"/>
                </a:solidFill>
                <a:effectLst/>
                <a:latin typeface="Roboto" panose="020B0604020202020204" pitchFamily="2" charset="0"/>
              </a:rPr>
              <a:t> &amp; Philippe Carré </a:t>
            </a:r>
          </a:p>
          <a:p>
            <a:r>
              <a:rPr lang="fr-FR" b="0" i="0" dirty="0">
                <a:solidFill>
                  <a:srgbClr val="FFFFFF"/>
                </a:solidFill>
                <a:effectLst/>
                <a:latin typeface="Roboto" panose="020B0604020202020204" pitchFamily="2" charset="0"/>
              </a:rPr>
              <a:t>Deux spécialistes en sciences de l'éducation et en pédagogie inspirateur de réformes pédagogique</a:t>
            </a:r>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48</a:t>
            </a:fld>
            <a:endParaRPr lang="fr-FR"/>
          </a:p>
        </p:txBody>
      </p:sp>
    </p:spTree>
    <p:extLst>
      <p:ext uri="{BB962C8B-B14F-4D97-AF65-F5344CB8AC3E}">
        <p14:creationId xmlns:p14="http://schemas.microsoft.com/office/powerpoint/2010/main" val="2450137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dirty="0"/>
              <a:t>DEUST Infrastructures Numériques 2023</a:t>
            </a:r>
          </a:p>
        </p:txBody>
      </p:sp>
      <p:sp>
        <p:nvSpPr>
          <p:cNvPr id="5" name="Espace réservé de la date 4"/>
          <p:cNvSpPr>
            <a:spLocks noGrp="1"/>
          </p:cNvSpPr>
          <p:nvPr>
            <p:ph type="dt" idx="11"/>
          </p:nvPr>
        </p:nvSpPr>
        <p:spPr/>
        <p:txBody>
          <a:bodyPr/>
          <a:lstStyle/>
          <a:p>
            <a:r>
              <a:rPr lang="fr-FR" dirty="0"/>
              <a:t>16/06/2022</a:t>
            </a:r>
          </a:p>
        </p:txBody>
      </p:sp>
      <p:sp>
        <p:nvSpPr>
          <p:cNvPr id="6" name="Espace réservé du numéro de diapositive 5"/>
          <p:cNvSpPr>
            <a:spLocks noGrp="1"/>
          </p:cNvSpPr>
          <p:nvPr>
            <p:ph type="sldNum" sz="quarter" idx="12"/>
          </p:nvPr>
        </p:nvSpPr>
        <p:spPr/>
        <p:txBody>
          <a:bodyPr/>
          <a:lstStyle/>
          <a:p>
            <a:fld id="{49FCDA2D-D309-4057-9ECA-3F56A52A3124}" type="slidenum">
              <a:rPr lang="fr-FR" smtClean="0"/>
              <a:t>49</a:t>
            </a:fld>
            <a:endParaRPr lang="fr-FR" dirty="0"/>
          </a:p>
        </p:txBody>
      </p:sp>
      <p:sp>
        <p:nvSpPr>
          <p:cNvPr id="7" name="Espace réservé du pied de page 6"/>
          <p:cNvSpPr>
            <a:spLocks noGrp="1"/>
          </p:cNvSpPr>
          <p:nvPr>
            <p:ph type="ftr" sz="quarter" idx="13"/>
          </p:nvPr>
        </p:nvSpPr>
        <p:spPr/>
        <p:txBody>
          <a:bodyPr/>
          <a:lstStyle/>
          <a:p>
            <a:r>
              <a:rPr lang="fr-FR" dirty="0"/>
              <a:t>Sébastien Deconinck</a:t>
            </a:r>
          </a:p>
        </p:txBody>
      </p:sp>
    </p:spTree>
    <p:extLst>
      <p:ext uri="{BB962C8B-B14F-4D97-AF65-F5344CB8AC3E}">
        <p14:creationId xmlns:p14="http://schemas.microsoft.com/office/powerpoint/2010/main" val="14455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a:buFont typeface="Arial" panose="020B0604020202020204" pitchFamily="34" charset="0"/>
              <a:buChar char="•"/>
            </a:pPr>
            <a:r>
              <a:rPr lang="fr-FR" sz="2800" b="0" i="0" dirty="0">
                <a:effectLst/>
                <a:latin typeface="Segoe UI" panose="020B0502040204020203" pitchFamily="34" charset="0"/>
              </a:rPr>
              <a:t>17/10/2023</a:t>
            </a:r>
          </a:p>
          <a:p>
            <a:br>
              <a:rPr lang="fr-FR" sz="2800" dirty="0"/>
            </a:br>
            <a:endParaRPr lang="fr-FR" sz="1800" dirty="0">
              <a:effectLst/>
              <a:latin typeface="Calibri" panose="020F0502020204030204" pitchFamily="34" charset="0"/>
            </a:endParaRPr>
          </a:p>
          <a:p>
            <a:pPr marL="0" marR="0">
              <a:spcBef>
                <a:spcPts val="0"/>
              </a:spcBef>
              <a:spcAft>
                <a:spcPts val="0"/>
              </a:spcAft>
            </a:pPr>
            <a:r>
              <a:rPr lang="fr-FR" sz="1800" dirty="0">
                <a:effectLst/>
                <a:latin typeface="Calibri" panose="020F0502020204030204" pitchFamily="34" charset="0"/>
              </a:rPr>
              <a:t>Pas toujours si évident que ça avec les patch avec des effets de bords</a:t>
            </a:r>
          </a:p>
          <a:p>
            <a:pPr marL="0" marR="0">
              <a:spcBef>
                <a:spcPts val="0"/>
              </a:spcBef>
              <a:spcAft>
                <a:spcPts val="0"/>
              </a:spcAft>
            </a:pPr>
            <a:r>
              <a:rPr lang="fr-FR" sz="1800" dirty="0">
                <a:effectLst/>
                <a:latin typeface="Calibri" panose="020F0502020204030204" pitchFamily="34" charset="0"/>
              </a:rPr>
              <a:t> </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6</a:t>
            </a:fld>
            <a:endParaRPr lang="fr-FR"/>
          </a:p>
        </p:txBody>
      </p:sp>
    </p:spTree>
    <p:extLst>
      <p:ext uri="{BB962C8B-B14F-4D97-AF65-F5344CB8AC3E}">
        <p14:creationId xmlns:p14="http://schemas.microsoft.com/office/powerpoint/2010/main" val="1743454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8</a:t>
            </a:fld>
            <a:endParaRPr lang="fr-FR"/>
          </a:p>
        </p:txBody>
      </p:sp>
    </p:spTree>
    <p:extLst>
      <p:ext uri="{BB962C8B-B14F-4D97-AF65-F5344CB8AC3E}">
        <p14:creationId xmlns:p14="http://schemas.microsoft.com/office/powerpoint/2010/main" val="101234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Plan de récupération </a:t>
            </a:r>
          </a:p>
          <a:p>
            <a:r>
              <a:rPr lang="fr-FR" dirty="0"/>
              <a:t>4ans </a:t>
            </a:r>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9</a:t>
            </a:fld>
            <a:endParaRPr lang="fr-FR"/>
          </a:p>
        </p:txBody>
      </p:sp>
    </p:spTree>
    <p:extLst>
      <p:ext uri="{BB962C8B-B14F-4D97-AF65-F5344CB8AC3E}">
        <p14:creationId xmlns:p14="http://schemas.microsoft.com/office/powerpoint/2010/main" val="3768254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Guide ANSSI 4.1 Gestion des ressources humaines</a:t>
            </a:r>
          </a:p>
          <a:p>
            <a:r>
              <a:rPr lang="fr-FR" b="1" dirty="0">
                <a:effectLst/>
              </a:rPr>
              <a:t>Support technique (24h/24, 7j/7)</a:t>
            </a:r>
            <a:endParaRPr lang="fr-FR" b="0" dirty="0">
              <a:effectLst/>
            </a:endParaRPr>
          </a:p>
          <a:p>
            <a:r>
              <a:rPr lang="fr-FR" b="0" dirty="0">
                <a:effectLst/>
              </a:rPr>
              <a:t>Temps de réponse prévus :</a:t>
            </a:r>
          </a:p>
          <a:p>
            <a:r>
              <a:rPr lang="fr-FR" b="0" dirty="0">
                <a:effectLst/>
              </a:rPr>
              <a:t>– Sev 1 critique : 15 minutes pour Azure/1 heure pour tous les autres produits.</a:t>
            </a:r>
          </a:p>
          <a:p>
            <a:r>
              <a:rPr lang="fr-FR" b="0" dirty="0">
                <a:effectLst/>
              </a:rPr>
              <a:t>– 1 heure Sev A/2 heures Sev B/4 heures Sev C</a:t>
            </a:r>
          </a:p>
          <a:p>
            <a:r>
              <a:rPr lang="fr-FR" b="1" dirty="0">
                <a:effectLst/>
              </a:rPr>
              <a:t>Gestion de l’escalade</a:t>
            </a:r>
            <a:endParaRPr lang="fr-FR" b="0" dirty="0">
              <a:effectLst/>
            </a:endParaRPr>
          </a:p>
          <a:p>
            <a:r>
              <a:rPr lang="fr-FR" b="0" dirty="0">
                <a:effectLst/>
              </a:rPr>
              <a:t>Pour les problèmes critiques d’indisponibilité du système d’entreprise, les ressources sont attribuées après 15 minutes pour Azure ou 1 heure pour tous les autres produits</a:t>
            </a:r>
          </a:p>
          <a:p>
            <a:r>
              <a:rPr lang="fr-FR" b="0" dirty="0">
                <a:effectLst/>
              </a:rPr>
              <a:t>Pour les problèmes de dégradation des systèmes opérationnels critiques, la ressource est attribuée après une heure pour tous les produits</a:t>
            </a:r>
          </a:p>
          <a:p>
            <a:r>
              <a:rPr lang="fr-FR" b="1" dirty="0">
                <a:effectLst/>
              </a:rPr>
              <a:t>Santé informatique</a:t>
            </a:r>
            <a:endParaRPr lang="fr-FR" b="0" dirty="0">
              <a:effectLst/>
            </a:endParaRPr>
          </a:p>
          <a:p>
            <a:r>
              <a:rPr lang="fr-FR" b="0" dirty="0">
                <a:effectLst/>
              </a:rPr>
              <a:t>Évaluations à la demande avec des services d’installation et de configuration selon les besoins</a:t>
            </a:r>
          </a:p>
          <a:p>
            <a:r>
              <a:rPr lang="fr-FR" b="1" dirty="0">
                <a:effectLst/>
              </a:rPr>
              <a:t>Assistance cloud</a:t>
            </a:r>
            <a:endParaRPr lang="fr-FR" b="0" dirty="0">
              <a:effectLst/>
            </a:endParaRPr>
          </a:p>
          <a:p>
            <a:r>
              <a:rPr lang="fr-FR" b="0" dirty="0">
                <a:effectLst/>
              </a:rPr>
              <a:t>Support de facturation fourni par l’équipe du support Azure (inclus dans le support gratuit)</a:t>
            </a:r>
          </a:p>
          <a:p>
            <a:r>
              <a:rPr lang="fr-FR" b="1" dirty="0">
                <a:effectLst/>
              </a:rPr>
              <a:t>Gestion des comptes</a:t>
            </a:r>
            <a:endParaRPr lang="fr-FR" b="0" dirty="0">
              <a:effectLst/>
            </a:endParaRPr>
          </a:p>
          <a:p>
            <a:r>
              <a:rPr lang="fr-FR" b="0" dirty="0">
                <a:effectLst/>
              </a:rPr>
              <a:t>Responsable de compte de réussite client assigné</a:t>
            </a:r>
          </a:p>
          <a:p>
            <a:r>
              <a:rPr lang="fr-FR" b="1" dirty="0">
                <a:effectLst/>
              </a:rPr>
              <a:t>Assistance conseil</a:t>
            </a:r>
            <a:endParaRPr lang="fr-FR" b="0" dirty="0">
              <a:effectLst/>
            </a:endParaRPr>
          </a:p>
          <a:p>
            <a:r>
              <a:rPr lang="fr-FR" b="0" dirty="0">
                <a:effectLst/>
              </a:rPr>
              <a:t>Assistance téléphonique (limitée à six heures ou moins par incident)</a:t>
            </a:r>
          </a:p>
          <a:p>
            <a:r>
              <a:rPr lang="fr-FR" b="1" dirty="0">
                <a:effectLst/>
              </a:rPr>
              <a:t>Formations techniques</a:t>
            </a:r>
            <a:endParaRPr lang="fr-FR" b="0" dirty="0">
              <a:effectLst/>
            </a:endParaRPr>
          </a:p>
          <a:p>
            <a:r>
              <a:rPr lang="fr-FR" b="0" dirty="0">
                <a:effectLst/>
              </a:rPr>
              <a:t>Vidéos à la demande, laboratoires pratiques, parcours d’apprentissage et diffusions Web dirigées par des experts</a:t>
            </a:r>
          </a:p>
          <a:p>
            <a:r>
              <a:rPr lang="fr-FR" b="1" dirty="0">
                <a:effectLst/>
              </a:rPr>
              <a:t>Services proactifs*</a:t>
            </a:r>
            <a:endParaRPr lang="fr-FR" b="0" dirty="0">
              <a:effectLst/>
            </a:endParaRPr>
          </a:p>
          <a:p>
            <a:r>
              <a:rPr lang="fr-FR" b="0" dirty="0">
                <a:effectLst/>
              </a:rPr>
              <a:t>Des engagements spécifiques aux solutions, dirigés par des experts, conçus pour aider les clients à intégrer et à optimiser leurs solutions clés avec des services pour Well-Architected, Server Migration, Security, Microsoft Teams, Power Apps, Analytics, etc.</a:t>
            </a:r>
          </a:p>
          <a:p>
            <a:r>
              <a:rPr lang="fr-FR" b="1" dirty="0">
                <a:effectLst/>
              </a:rPr>
              <a:t>Solutions améliorées*</a:t>
            </a:r>
            <a:endParaRPr lang="fr-FR" b="0" dirty="0">
              <a:effectLst/>
            </a:endParaRPr>
          </a:p>
          <a:p>
            <a:r>
              <a:rPr lang="fr-FR" b="0" dirty="0">
                <a:effectLst/>
              </a:rPr>
              <a:t>Expériences de support approfondies et axées sur les relations, notamment la gestion des événements Azure, la réponse rapide Azure, l’ingénierie d’assistance désignée, l’assistance aux développeurs, l’ingénierie directe Office 365, l’assistance aux missions critiques</a:t>
            </a:r>
          </a:p>
          <a:p>
            <a:endParaRPr lang="fr-FR" dirty="0"/>
          </a:p>
        </p:txBody>
      </p:sp>
      <p:sp>
        <p:nvSpPr>
          <p:cNvPr id="4" name="Espace réservé de l'en-tête 3"/>
          <p:cNvSpPr>
            <a:spLocks noGrp="1"/>
          </p:cNvSpPr>
          <p:nvPr>
            <p:ph type="hdr" sz="quarter"/>
          </p:nvPr>
        </p:nvSpPr>
        <p:spPr/>
        <p:txBody>
          <a:bodyPr/>
          <a:lstStyle/>
          <a:p>
            <a:r>
              <a:rPr lang="fr-FR" dirty="0"/>
              <a:t>DEUST Infrastructures Numériques 2023</a:t>
            </a:r>
          </a:p>
        </p:txBody>
      </p:sp>
      <p:sp>
        <p:nvSpPr>
          <p:cNvPr id="5" name="Espace réservé de la date 4"/>
          <p:cNvSpPr>
            <a:spLocks noGrp="1"/>
          </p:cNvSpPr>
          <p:nvPr>
            <p:ph type="dt" idx="1"/>
          </p:nvPr>
        </p:nvSpPr>
        <p:spPr/>
        <p:txBody>
          <a:bodyPr/>
          <a:lstStyle/>
          <a:p>
            <a:r>
              <a:rPr lang="fr-FR" dirty="0"/>
              <a:t>16/06/2022</a:t>
            </a:r>
          </a:p>
        </p:txBody>
      </p:sp>
      <p:sp>
        <p:nvSpPr>
          <p:cNvPr id="6" name="Espace réservé du pied de page 5"/>
          <p:cNvSpPr>
            <a:spLocks noGrp="1"/>
          </p:cNvSpPr>
          <p:nvPr>
            <p:ph type="ftr" sz="quarter" idx="4"/>
          </p:nvPr>
        </p:nvSpPr>
        <p:spPr/>
        <p:txBody>
          <a:bodyPr/>
          <a:lstStyle/>
          <a:p>
            <a:r>
              <a:rPr lang="fr-FR" dirty="0"/>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10</a:t>
            </a:fld>
            <a:endParaRPr lang="fr-FR" dirty="0"/>
          </a:p>
        </p:txBody>
      </p:sp>
    </p:spTree>
    <p:extLst>
      <p:ext uri="{BB962C8B-B14F-4D97-AF65-F5344CB8AC3E}">
        <p14:creationId xmlns:p14="http://schemas.microsoft.com/office/powerpoint/2010/main" val="2586764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222222"/>
                </a:solidFill>
                <a:effectLst/>
                <a:latin typeface="-apple-system"/>
              </a:rPr>
              <a:t>En vert, les sites extérieurs à Université de Lille </a:t>
            </a:r>
            <a:endParaRPr lang="fr-FR" b="1" i="0" dirty="0">
              <a:solidFill>
                <a:srgbClr val="222222"/>
              </a:solidFill>
              <a:effectLst/>
              <a:latin typeface="-apple-system"/>
            </a:endParaRPr>
          </a:p>
          <a:p>
            <a:pPr algn="l">
              <a:buFont typeface="Arial" panose="020B0604020202020204" pitchFamily="34" charset="0"/>
              <a:buChar char="•"/>
            </a:pPr>
            <a:r>
              <a:rPr lang="fr-FR" b="0" i="0" dirty="0">
                <a:solidFill>
                  <a:srgbClr val="222222"/>
                </a:solidFill>
                <a:effectLst/>
                <a:latin typeface="-apple-system"/>
              </a:rPr>
              <a:t>sites Université de Lille : Siège, Droit-Moulins, Médecine, Pharma, Cité Scientifique, Pont de Bois, INSPE, IUT Recueil, </a:t>
            </a:r>
            <a:r>
              <a:rPr lang="fr-FR" b="0" i="0" dirty="0" err="1">
                <a:solidFill>
                  <a:srgbClr val="222222"/>
                </a:solidFill>
                <a:effectLst/>
                <a:latin typeface="-apple-system"/>
              </a:rPr>
              <a:t>Infocom</a:t>
            </a:r>
            <a:r>
              <a:rPr lang="fr-FR" b="0" i="0" dirty="0">
                <a:solidFill>
                  <a:srgbClr val="222222"/>
                </a:solidFill>
                <a:effectLst/>
                <a:latin typeface="-apple-system"/>
              </a:rPr>
              <a:t>, Campus Gare, IUT Tourcoing, Arts Plastiques IAE, Observatoire, FSSEP</a:t>
            </a:r>
          </a:p>
          <a:p>
            <a:pPr algn="l">
              <a:buFont typeface="Arial" panose="020B0604020202020204" pitchFamily="34" charset="0"/>
              <a:buChar char="•"/>
            </a:pPr>
            <a:r>
              <a:rPr lang="fr-FR" b="0" i="0" dirty="0">
                <a:solidFill>
                  <a:srgbClr val="222222"/>
                </a:solidFill>
                <a:effectLst/>
                <a:latin typeface="-apple-system"/>
              </a:rPr>
              <a:t>site extérieurs : Pasteur, IBL, MESHS, JUNIA, Institut Catholique de Lille, ONERA, INSERM, CHR, Sciences Po, ENSAPL, INRAE, ENSAIT, Centrale Lille, IRCICA, IEMN, CNED, IMT Lille Nord Europe, CROUS</a:t>
            </a:r>
          </a:p>
          <a:p>
            <a:pPr algn="l">
              <a:buFont typeface="Arial" panose="020B0604020202020204" pitchFamily="34" charset="0"/>
              <a:buChar char="•"/>
            </a:pPr>
            <a:r>
              <a:rPr lang="fr-FR" b="0" i="0" dirty="0">
                <a:solidFill>
                  <a:srgbClr val="222222"/>
                </a:solidFill>
                <a:effectLst/>
                <a:latin typeface="-apple-system"/>
              </a:rPr>
              <a:t>villes de la métropole lilloise avec sites raccordés sur RAOUL : Villeneuve d'Ascq, Lille, Roubaix, Tourcoing, Loos, Ronchin</a:t>
            </a:r>
          </a:p>
          <a:p>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12</a:t>
            </a:fld>
            <a:endParaRPr lang="fr-FR"/>
          </a:p>
        </p:txBody>
      </p:sp>
    </p:spTree>
    <p:extLst>
      <p:ext uri="{BB962C8B-B14F-4D97-AF65-F5344CB8AC3E}">
        <p14:creationId xmlns:p14="http://schemas.microsoft.com/office/powerpoint/2010/main" val="2323022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pple-system"/>
              </a:rPr>
              <a:t>Réseau haut débit : anneau backbone 40 Gb/s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pple-system"/>
              </a:rPr>
              <a:t>les autres maillages entre </a:t>
            </a:r>
            <a:r>
              <a:rPr lang="fr-FR" b="0" i="0" dirty="0" err="1">
                <a:solidFill>
                  <a:srgbClr val="222222"/>
                </a:solidFill>
                <a:effectLst/>
                <a:latin typeface="-apple-system"/>
              </a:rPr>
              <a:t>noeuds</a:t>
            </a:r>
            <a:r>
              <a:rPr lang="fr-FR" b="0" i="0" dirty="0">
                <a:solidFill>
                  <a:srgbClr val="222222"/>
                </a:solidFill>
                <a:effectLst/>
                <a:latin typeface="-apple-system"/>
              </a:rPr>
              <a:t> RAOUL sont au minimum à 10 Gb/</a:t>
            </a:r>
            <a:endParaRPr lang="fr-FR" dirty="0"/>
          </a:p>
          <a:p>
            <a:r>
              <a:rPr lang="fr-FR" b="0" i="0" dirty="0">
                <a:solidFill>
                  <a:srgbClr val="000000"/>
                </a:solidFill>
                <a:effectLst/>
                <a:latin typeface="Segoe UI" panose="020B0502040204020203" pitchFamily="34" charset="0"/>
              </a:rPr>
              <a:t>CS &lt;&gt; CIV à 100G </a:t>
            </a:r>
            <a:endParaRPr lang="fr-FR" dirty="0"/>
          </a:p>
        </p:txBody>
      </p:sp>
      <p:sp>
        <p:nvSpPr>
          <p:cNvPr id="4" name="Espace réservé de l'en-tête 3"/>
          <p:cNvSpPr>
            <a:spLocks noGrp="1"/>
          </p:cNvSpPr>
          <p:nvPr>
            <p:ph type="hdr" sz="quarter"/>
          </p:nvPr>
        </p:nvSpPr>
        <p:spPr/>
        <p:txBody>
          <a:bodyPr/>
          <a:lstStyle/>
          <a:p>
            <a:r>
              <a:rPr lang="fr-FR"/>
              <a:t>DEUST Infrastructures Numériques 2023</a:t>
            </a:r>
          </a:p>
        </p:txBody>
      </p:sp>
      <p:sp>
        <p:nvSpPr>
          <p:cNvPr id="5" name="Espace réservé de la date 4"/>
          <p:cNvSpPr>
            <a:spLocks noGrp="1"/>
          </p:cNvSpPr>
          <p:nvPr>
            <p:ph type="dt" idx="1"/>
          </p:nvPr>
        </p:nvSpPr>
        <p:spPr/>
        <p:txBody>
          <a:bodyPr/>
          <a:lstStyle/>
          <a:p>
            <a:r>
              <a:rPr lang="fr-FR"/>
              <a:t>16/06/2022</a:t>
            </a:r>
          </a:p>
        </p:txBody>
      </p:sp>
      <p:sp>
        <p:nvSpPr>
          <p:cNvPr id="6" name="Espace réservé du pied de page 5"/>
          <p:cNvSpPr>
            <a:spLocks noGrp="1"/>
          </p:cNvSpPr>
          <p:nvPr>
            <p:ph type="ftr" sz="quarter" idx="4"/>
          </p:nvPr>
        </p:nvSpPr>
        <p:spPr/>
        <p:txBody>
          <a:bodyPr/>
          <a:lstStyle/>
          <a:p>
            <a:r>
              <a:rPr lang="fr-FR"/>
              <a:t>Sébastien Deconinck</a:t>
            </a:r>
          </a:p>
        </p:txBody>
      </p:sp>
      <p:sp>
        <p:nvSpPr>
          <p:cNvPr id="7" name="Espace réservé du numéro de diapositive 6"/>
          <p:cNvSpPr>
            <a:spLocks noGrp="1"/>
          </p:cNvSpPr>
          <p:nvPr>
            <p:ph type="sldNum" sz="quarter" idx="5"/>
          </p:nvPr>
        </p:nvSpPr>
        <p:spPr/>
        <p:txBody>
          <a:bodyPr/>
          <a:lstStyle/>
          <a:p>
            <a:fld id="{49FCDA2D-D309-4057-9ECA-3F56A52A3124}" type="slidenum">
              <a:rPr lang="fr-FR" smtClean="0"/>
              <a:t>13</a:t>
            </a:fld>
            <a:endParaRPr lang="fr-FR"/>
          </a:p>
        </p:txBody>
      </p:sp>
    </p:spTree>
    <p:extLst>
      <p:ext uri="{BB962C8B-B14F-4D97-AF65-F5344CB8AC3E}">
        <p14:creationId xmlns:p14="http://schemas.microsoft.com/office/powerpoint/2010/main" val="251995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r>
              <a:rPr lang="fr-FR"/>
              <a:t>‹N°›</a:t>
            </a:r>
          </a:p>
        </p:txBody>
      </p:sp>
      <p:sp>
        <p:nvSpPr>
          <p:cNvPr id="6" name="Espace réservé du numéro de diapositive 5"/>
          <p:cNvSpPr>
            <a:spLocks noGrp="1"/>
          </p:cNvSpPr>
          <p:nvPr>
            <p:ph type="sldNum" sz="quarter" idx="12"/>
          </p:nvPr>
        </p:nvSpPr>
        <p:spPr/>
        <p:txBody>
          <a:bodyPr/>
          <a:lstStyle/>
          <a:p>
            <a:fld id="{524CACB3-9D6F-4251-9D91-D3C4F99A6651}" type="slidenum">
              <a:rPr lang="fr-FR" smtClean="0"/>
              <a:t>‹N°›</a:t>
            </a:fld>
            <a:endParaRPr lang="fr-FR"/>
          </a:p>
        </p:txBody>
      </p:sp>
      <p:sp>
        <p:nvSpPr>
          <p:cNvPr id="7" name="Espace réservé du pied de page 4">
            <a:extLst>
              <a:ext uri="{FF2B5EF4-FFF2-40B4-BE49-F238E27FC236}">
                <a16:creationId xmlns:a16="http://schemas.microsoft.com/office/drawing/2014/main" id="{995E3D15-318A-4780-A382-D97D782C20EB}"/>
              </a:ext>
            </a:extLst>
          </p:cNvPr>
          <p:cNvSpPr txBox="1">
            <a:spLocks/>
          </p:cNvSpPr>
          <p:nvPr userDrawn="1"/>
        </p:nvSpPr>
        <p:spPr>
          <a:xfrm>
            <a:off x="4038600" y="6356349"/>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JOSY - JUIN 2024 - SÉCURISATION ACTIVE DIRECTORY </a:t>
            </a:r>
          </a:p>
        </p:txBody>
      </p:sp>
    </p:spTree>
    <p:extLst>
      <p:ext uri="{BB962C8B-B14F-4D97-AF65-F5344CB8AC3E}">
        <p14:creationId xmlns:p14="http://schemas.microsoft.com/office/powerpoint/2010/main" val="389550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r>
              <a:rPr lang="fr-FR"/>
              <a:t>‹N°›</a:t>
            </a:r>
          </a:p>
        </p:txBody>
      </p:sp>
      <p:sp>
        <p:nvSpPr>
          <p:cNvPr id="6" name="Espace réservé du pied de page 5"/>
          <p:cNvSpPr>
            <a:spLocks noGrp="1"/>
          </p:cNvSpPr>
          <p:nvPr>
            <p:ph type="ftr" sz="quarter" idx="11"/>
          </p:nvPr>
        </p:nvSpPr>
        <p:spPr/>
        <p:txBody>
          <a:bodyPr/>
          <a:lstStyle/>
          <a:p>
            <a:r>
              <a:rPr lang="fr-FR" dirty="0"/>
              <a:t>JOSY - JUIN 2024 - SÉCURISATION ACTIVE DIRECTORY </a:t>
            </a:r>
          </a:p>
        </p:txBody>
      </p:sp>
      <p:sp>
        <p:nvSpPr>
          <p:cNvPr id="7" name="Espace réservé du numéro de diapositive 6"/>
          <p:cNvSpPr>
            <a:spLocks noGrp="1"/>
          </p:cNvSpPr>
          <p:nvPr>
            <p:ph type="sldNum" sz="quarter" idx="12"/>
          </p:nvPr>
        </p:nvSpPr>
        <p:spPr/>
        <p:txBody>
          <a:bodyPr/>
          <a:lstStyle/>
          <a:p>
            <a:fld id="{524CACB3-9D6F-4251-9D91-D3C4F99A6651}" type="slidenum">
              <a:rPr lang="fr-FR" smtClean="0"/>
              <a:t>‹N°›</a:t>
            </a:fld>
            <a:endParaRPr lang="fr-FR"/>
          </a:p>
        </p:txBody>
      </p:sp>
    </p:spTree>
    <p:extLst>
      <p:ext uri="{BB962C8B-B14F-4D97-AF65-F5344CB8AC3E}">
        <p14:creationId xmlns:p14="http://schemas.microsoft.com/office/powerpoint/2010/main" val="343483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r>
              <a:rPr lang="fr-FR"/>
              <a:t>‹N°›</a:t>
            </a:r>
          </a:p>
        </p:txBody>
      </p:sp>
      <p:sp>
        <p:nvSpPr>
          <p:cNvPr id="5" name="Espace réservé du pied de page 4"/>
          <p:cNvSpPr>
            <a:spLocks noGrp="1"/>
          </p:cNvSpPr>
          <p:nvPr>
            <p:ph type="ftr" sz="quarter" idx="11"/>
          </p:nvPr>
        </p:nvSpPr>
        <p:spPr/>
        <p:txBody>
          <a:bodyPr/>
          <a:lstStyle/>
          <a:p>
            <a:r>
              <a:rPr lang="fr-FR" dirty="0"/>
              <a:t>JOSY - JUIN 2024 - SÉCURISATION ACTIVE DIRECTORY </a:t>
            </a:r>
          </a:p>
        </p:txBody>
      </p:sp>
      <p:sp>
        <p:nvSpPr>
          <p:cNvPr id="6" name="Espace réservé du numéro de diapositive 5"/>
          <p:cNvSpPr>
            <a:spLocks noGrp="1"/>
          </p:cNvSpPr>
          <p:nvPr>
            <p:ph type="sldNum" sz="quarter" idx="12"/>
          </p:nvPr>
        </p:nvSpPr>
        <p:spPr/>
        <p:txBody>
          <a:bodyPr/>
          <a:lstStyle/>
          <a:p>
            <a:fld id="{524CACB3-9D6F-4251-9D91-D3C4F99A6651}" type="slidenum">
              <a:rPr lang="fr-FR" smtClean="0"/>
              <a:t>‹N°›</a:t>
            </a:fld>
            <a:endParaRPr lang="fr-FR"/>
          </a:p>
        </p:txBody>
      </p:sp>
    </p:spTree>
    <p:extLst>
      <p:ext uri="{BB962C8B-B14F-4D97-AF65-F5344CB8AC3E}">
        <p14:creationId xmlns:p14="http://schemas.microsoft.com/office/powerpoint/2010/main" val="3517587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r>
              <a:rPr lang="fr-FR"/>
              <a:t>‹N°›</a:t>
            </a:r>
          </a:p>
        </p:txBody>
      </p:sp>
      <p:sp>
        <p:nvSpPr>
          <p:cNvPr id="5" name="Espace réservé du pied de page 4"/>
          <p:cNvSpPr>
            <a:spLocks noGrp="1"/>
          </p:cNvSpPr>
          <p:nvPr>
            <p:ph type="ftr" sz="quarter" idx="11"/>
          </p:nvPr>
        </p:nvSpPr>
        <p:spPr/>
        <p:txBody>
          <a:bodyPr/>
          <a:lstStyle/>
          <a:p>
            <a:r>
              <a:rPr lang="fr-FR" dirty="0"/>
              <a:t>JOSY - JUIN 2024 - SÉCURISATION ACTIVE DIRECTORY </a:t>
            </a:r>
          </a:p>
        </p:txBody>
      </p:sp>
      <p:sp>
        <p:nvSpPr>
          <p:cNvPr id="6" name="Espace réservé du numéro de diapositive 5"/>
          <p:cNvSpPr>
            <a:spLocks noGrp="1"/>
          </p:cNvSpPr>
          <p:nvPr>
            <p:ph type="sldNum" sz="quarter" idx="12"/>
          </p:nvPr>
        </p:nvSpPr>
        <p:spPr/>
        <p:txBody>
          <a:bodyPr/>
          <a:lstStyle/>
          <a:p>
            <a:fld id="{524CACB3-9D6F-4251-9D91-D3C4F99A6651}" type="slidenum">
              <a:rPr lang="fr-FR" smtClean="0"/>
              <a:t>‹N°›</a:t>
            </a:fld>
            <a:endParaRPr lang="fr-FR"/>
          </a:p>
        </p:txBody>
      </p:sp>
    </p:spTree>
    <p:extLst>
      <p:ext uri="{BB962C8B-B14F-4D97-AF65-F5344CB8AC3E}">
        <p14:creationId xmlns:p14="http://schemas.microsoft.com/office/powerpoint/2010/main" val="3453671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_Defaut">
    <p:spTree>
      <p:nvGrpSpPr>
        <p:cNvPr id="1" name=""/>
        <p:cNvGrpSpPr/>
        <p:nvPr/>
      </p:nvGrpSpPr>
      <p:grpSpPr>
        <a:xfrm>
          <a:off x="0" y="0"/>
          <a:ext cx="0" cy="0"/>
          <a:chOff x="0" y="0"/>
          <a:chExt cx="0" cy="0"/>
        </a:xfrm>
      </p:grpSpPr>
      <p:sp>
        <p:nvSpPr>
          <p:cNvPr id="51" name="PlaceHolder 2"/>
          <p:cNvSpPr>
            <a:spLocks noGrp="1"/>
          </p:cNvSpPr>
          <p:nvPr>
            <p:ph type="subTitle" hasCustomPrompt="1"/>
          </p:nvPr>
        </p:nvSpPr>
        <p:spPr>
          <a:xfrm>
            <a:off x="736376" y="1139209"/>
            <a:ext cx="10515240" cy="3853440"/>
          </a:xfrm>
          <a:prstGeom prst="rect">
            <a:avLst/>
          </a:prstGeom>
        </p:spPr>
        <p:txBody>
          <a:bodyPr lIns="0" tIns="0" rIns="0" bIns="0" anchor="ctr">
            <a:noAutofit/>
          </a:bodyPr>
          <a:lstStyle>
            <a:lvl1pPr marL="360" indent="0">
              <a:lnSpc>
                <a:spcPct val="90000"/>
              </a:lnSpc>
              <a:spcBef>
                <a:spcPts val="1001"/>
              </a:spcBef>
              <a:buClr>
                <a:srgbClr val="000000"/>
              </a:buClr>
              <a:buFont typeface="Arial"/>
              <a:buNone/>
              <a:defRPr/>
            </a:lvl1pPr>
            <a:lvl2pPr marL="685800" indent="-228240">
              <a:lnSpc>
                <a:spcPct val="90000"/>
              </a:lnSpc>
              <a:spcBef>
                <a:spcPts val="499"/>
              </a:spcBef>
              <a:buClr>
                <a:srgbClr val="000000"/>
              </a:buClr>
              <a:buFont typeface="Arial"/>
              <a:buChar char="•"/>
              <a:defRPr/>
            </a:lvl2pPr>
            <a:lvl3pPr marL="1143000" indent="-228240">
              <a:lnSpc>
                <a:spcPct val="90000"/>
              </a:lnSpc>
              <a:spcBef>
                <a:spcPts val="499"/>
              </a:spcBef>
              <a:buClr>
                <a:srgbClr val="000000"/>
              </a:buClr>
              <a:buFont typeface="Arial"/>
              <a:buChar char="•"/>
              <a:defRPr/>
            </a:lvl3pPr>
            <a:lvl4pPr marL="1600200" indent="-228240">
              <a:lnSpc>
                <a:spcPct val="90000"/>
              </a:lnSpc>
              <a:spcBef>
                <a:spcPts val="499"/>
              </a:spcBef>
              <a:buClr>
                <a:srgbClr val="000000"/>
              </a:buClr>
              <a:buFont typeface="Arial"/>
              <a:buChar char="•"/>
              <a:defRPr/>
            </a:lvl4pPr>
            <a:lvl5pPr marL="2057400" indent="-228240">
              <a:lnSpc>
                <a:spcPct val="90000"/>
              </a:lnSpc>
              <a:spcBef>
                <a:spcPts val="499"/>
              </a:spcBef>
              <a:buClr>
                <a:srgbClr val="000000"/>
              </a:buClr>
              <a:buFont typeface="Arial"/>
              <a:buChar char="•"/>
              <a:defRPr/>
            </a:lvl5pPr>
          </a:lstStyle>
          <a:p>
            <a:pPr marL="228600" indent="-228240">
              <a:lnSpc>
                <a:spcPct val="90000"/>
              </a:lnSpc>
              <a:spcBef>
                <a:spcPts val="1001"/>
              </a:spcBef>
              <a:buClr>
                <a:srgbClr val="000000"/>
              </a:buClr>
              <a:buFont typeface="Arial"/>
              <a:buChar char="•"/>
            </a:pPr>
            <a:r>
              <a:rPr lang="fr-FR" sz="2800" b="0" strike="noStrike" spc="-1" dirty="0">
                <a:solidFill>
                  <a:srgbClr val="000000"/>
                </a:solidFill>
                <a:latin typeface="+mn-lt"/>
              </a:rPr>
              <a:t>Modifier les styles du texte du masque</a:t>
            </a:r>
          </a:p>
          <a:p>
            <a:pPr marL="685800" lvl="1" indent="-228240">
              <a:lnSpc>
                <a:spcPct val="90000"/>
              </a:lnSpc>
              <a:spcBef>
                <a:spcPts val="499"/>
              </a:spcBef>
              <a:buClr>
                <a:srgbClr val="000000"/>
              </a:buClr>
              <a:buFont typeface="Arial"/>
              <a:buChar char="•"/>
            </a:pPr>
            <a:r>
              <a:rPr lang="fr-FR" sz="2400" b="0" strike="noStrike" spc="-1" dirty="0">
                <a:solidFill>
                  <a:srgbClr val="000000"/>
                </a:solidFill>
                <a:latin typeface="+mn-lt"/>
              </a:rPr>
              <a:t>Deuxième niveau</a:t>
            </a:r>
          </a:p>
          <a:p>
            <a:pPr marL="1143000" lvl="2" indent="-228240">
              <a:lnSpc>
                <a:spcPct val="90000"/>
              </a:lnSpc>
              <a:spcBef>
                <a:spcPts val="499"/>
              </a:spcBef>
              <a:buClr>
                <a:srgbClr val="000000"/>
              </a:buClr>
              <a:buFont typeface="Arial"/>
              <a:buChar char="•"/>
            </a:pPr>
            <a:r>
              <a:rPr lang="fr-FR" sz="2000" b="0" strike="noStrike" spc="-1" dirty="0">
                <a:solidFill>
                  <a:srgbClr val="000000"/>
                </a:solidFill>
                <a:latin typeface="+mn-lt"/>
              </a:rPr>
              <a:t>Troisième niveau</a:t>
            </a:r>
          </a:p>
          <a:p>
            <a:pPr marL="1600200" lvl="3" indent="-228240">
              <a:lnSpc>
                <a:spcPct val="90000"/>
              </a:lnSpc>
              <a:spcBef>
                <a:spcPts val="499"/>
              </a:spcBef>
              <a:buClr>
                <a:srgbClr val="000000"/>
              </a:buClr>
              <a:buFont typeface="Arial"/>
              <a:buChar char="•"/>
            </a:pPr>
            <a:r>
              <a:rPr lang="fr-FR" sz="1600" b="0" strike="noStrike" spc="-1" dirty="0">
                <a:solidFill>
                  <a:srgbClr val="000000"/>
                </a:solidFill>
                <a:latin typeface="+mn-lt"/>
              </a:rPr>
              <a:t>Quatrième niveau</a:t>
            </a:r>
          </a:p>
          <a:p>
            <a:pPr marL="2057400" lvl="4" indent="-228240">
              <a:lnSpc>
                <a:spcPct val="90000"/>
              </a:lnSpc>
              <a:spcBef>
                <a:spcPts val="499"/>
              </a:spcBef>
              <a:buClr>
                <a:srgbClr val="000000"/>
              </a:buClr>
              <a:buFont typeface="Arial"/>
              <a:buChar char="•"/>
            </a:pPr>
            <a:r>
              <a:rPr lang="fr-FR" sz="1200" b="0" strike="noStrike" spc="-1" dirty="0">
                <a:solidFill>
                  <a:srgbClr val="000000"/>
                </a:solidFill>
                <a:latin typeface="+mn-lt"/>
              </a:rPr>
              <a:t>Cinquième niveau</a:t>
            </a:r>
          </a:p>
          <a:p>
            <a:pPr algn="ctr"/>
            <a:endParaRPr lang="fr-FR" sz="3200" b="0" strike="noStrike" spc="-1" dirty="0">
              <a:latin typeface="Calibri"/>
            </a:endParaRPr>
          </a:p>
        </p:txBody>
      </p:sp>
      <p:sp>
        <p:nvSpPr>
          <p:cNvPr id="4" name="PlaceHolder 4"/>
          <p:cNvSpPr>
            <a:spLocks noGrp="1"/>
          </p:cNvSpPr>
          <p:nvPr>
            <p:ph type="title" idx="10" hasCustomPrompt="1"/>
          </p:nvPr>
        </p:nvSpPr>
        <p:spPr>
          <a:xfrm>
            <a:off x="179294" y="75939"/>
            <a:ext cx="5931243" cy="903152"/>
          </a:xfrm>
          <a:prstGeom prst="rect">
            <a:avLst/>
          </a:prstGeom>
        </p:spPr>
        <p:txBody>
          <a:bodyPr anchor="ctr">
            <a:noAutofit/>
          </a:bodyPr>
          <a:lstStyle>
            <a:lvl1pPr>
              <a:defRPr lang="fr-FR" dirty="0">
                <a:solidFill>
                  <a:srgbClr val="1F8388"/>
                </a:solidFill>
              </a:defRPr>
            </a:lvl1pPr>
          </a:lstStyle>
          <a:p>
            <a:pPr>
              <a:lnSpc>
                <a:spcPct val="90000"/>
              </a:lnSpc>
            </a:pPr>
            <a:r>
              <a:rPr lang="fr-FR" sz="4000" b="0" strike="noStrike" spc="-1" dirty="0">
                <a:solidFill>
                  <a:srgbClr val="1F8388"/>
                </a:solidFill>
                <a:latin typeface="Arial"/>
              </a:rPr>
              <a:t>Titre</a:t>
            </a:r>
            <a:endParaRPr lang="fr-FR" sz="4000" b="0" strike="noStrike" spc="-1" dirty="0">
              <a:solidFill>
                <a:srgbClr val="000000"/>
              </a:solidFill>
              <a:latin typeface="Arial"/>
            </a:endParaRPr>
          </a:p>
        </p:txBody>
      </p:sp>
    </p:spTree>
    <p:extLst>
      <p:ext uri="{BB962C8B-B14F-4D97-AF65-F5344CB8AC3E}">
        <p14:creationId xmlns:p14="http://schemas.microsoft.com/office/powerpoint/2010/main" val="1935131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uver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p:cNvSpPr>
            <a:spLocks noGrp="1"/>
          </p:cNvSpPr>
          <p:nvPr>
            <p:ph type="ctrTitle" hasCustomPrompt="1"/>
          </p:nvPr>
        </p:nvSpPr>
        <p:spPr>
          <a:xfrm>
            <a:off x="7199585" y="1019502"/>
            <a:ext cx="4651179" cy="5129050"/>
          </a:xfrm>
          <a:prstGeom prst="rect">
            <a:avLst/>
          </a:prstGeom>
        </p:spPr>
        <p:txBody>
          <a:bodyPr anchor="ctr"/>
          <a:lstStyle>
            <a:lvl1pPr algn="l">
              <a:defRPr b="0" i="0">
                <a:solidFill>
                  <a:srgbClr val="1F8388"/>
                </a:solidFill>
                <a:latin typeface="Marianne Medium" charset="0"/>
                <a:ea typeface="Marianne Medium" charset="0"/>
                <a:cs typeface="Marianne Medium" charset="0"/>
              </a:defRPr>
            </a:lvl1pPr>
          </a:lstStyle>
          <a:p>
            <a:pPr algn="ctr"/>
            <a:r>
              <a:rPr lang="fr-FR" dirty="0"/>
              <a:t>Titre </a:t>
            </a:r>
            <a:br>
              <a:rPr lang="fr-FR" dirty="0"/>
            </a:br>
            <a:r>
              <a:rPr lang="fr-FR" dirty="0"/>
              <a:t>du diaporama</a:t>
            </a:r>
          </a:p>
        </p:txBody>
      </p:sp>
      <p:sp>
        <p:nvSpPr>
          <p:cNvPr id="8" name="ZoneTexte 7">
            <a:extLst>
              <a:ext uri="{FF2B5EF4-FFF2-40B4-BE49-F238E27FC236}">
                <a16:creationId xmlns:a16="http://schemas.microsoft.com/office/drawing/2014/main" id="{A91C1AC2-23D5-BF4A-B312-A425A8542130}"/>
              </a:ext>
            </a:extLst>
          </p:cNvPr>
          <p:cNvSpPr txBox="1"/>
          <p:nvPr userDrawn="1"/>
        </p:nvSpPr>
        <p:spPr>
          <a:xfrm>
            <a:off x="7199585" y="1019502"/>
            <a:ext cx="2255520" cy="307777"/>
          </a:xfrm>
          <a:prstGeom prst="rect">
            <a:avLst/>
          </a:prstGeom>
          <a:noFill/>
        </p:spPr>
        <p:txBody>
          <a:bodyPr wrap="square" rtlCol="0" anchor="b" anchorCtr="0">
            <a:spAutoFit/>
          </a:bodyPr>
          <a:lstStyle/>
          <a:p>
            <a:pPr algn="l"/>
            <a:fld id="{8B4C6196-4163-3649-BA58-9E9084D240C6}" type="datetime1">
              <a:rPr lang="fr-FR" sz="1400" b="0" i="0" smtClean="0">
                <a:solidFill>
                  <a:srgbClr val="1F8388"/>
                </a:solidFill>
                <a:latin typeface="Marianne Medium" charset="0"/>
                <a:ea typeface="Marianne Medium" charset="0"/>
                <a:cs typeface="Marianne Medium" charset="0"/>
              </a:rPr>
              <a:t>25/06/2024</a:t>
            </a:fld>
            <a:endParaRPr lang="fr-FR" sz="1400" b="0" i="0" dirty="0">
              <a:solidFill>
                <a:srgbClr val="1F8388"/>
              </a:solidFill>
              <a:latin typeface="Marianne Medium" charset="0"/>
              <a:ea typeface="Marianne Medium" charset="0"/>
              <a:cs typeface="Marianne Medium" charset="0"/>
            </a:endParaRPr>
          </a:p>
        </p:txBody>
      </p:sp>
      <p:sp>
        <p:nvSpPr>
          <p:cNvPr id="9" name="ZoneTexte 8"/>
          <p:cNvSpPr txBox="1"/>
          <p:nvPr userDrawn="1"/>
        </p:nvSpPr>
        <p:spPr>
          <a:xfrm>
            <a:off x="7333399" y="5908133"/>
            <a:ext cx="465117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a:t>Direction Générale Déléguée au Numérique (DGDNum) - Université de Lille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fr-FR" sz="1000" dirty="0"/>
              <a:t>Direction de la Relation Utilisateur (DRU)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fr-FR" sz="1000" dirty="0"/>
              <a:t>Service Ingénierie du Poste de Travail</a:t>
            </a:r>
          </a:p>
          <a:p>
            <a:pPr marL="914400" marR="0" lvl="2" indent="0" algn="ctr" defTabSz="457200" rtl="0" eaLnBrk="1" fontAlgn="auto" latinLnBrk="0" hangingPunct="1">
              <a:lnSpc>
                <a:spcPct val="100000"/>
              </a:lnSpc>
              <a:spcBef>
                <a:spcPts val="0"/>
              </a:spcBef>
              <a:spcAft>
                <a:spcPts val="0"/>
              </a:spcAft>
              <a:buClrTx/>
              <a:buSzTx/>
              <a:buFontTx/>
              <a:buNone/>
              <a:tabLst/>
              <a:defRPr/>
            </a:pPr>
            <a:r>
              <a:rPr lang="fr-FR" sz="1000" b="0" i="0" dirty="0">
                <a:solidFill>
                  <a:srgbClr val="1F8388"/>
                </a:solidFill>
                <a:latin typeface="Marianne" charset="0"/>
                <a:ea typeface="Marianne" charset="0"/>
                <a:cs typeface="Marianne" charset="0"/>
              </a:rPr>
              <a:t> Sébastien Deconinck</a:t>
            </a:r>
          </a:p>
        </p:txBody>
      </p:sp>
      <p:pic>
        <p:nvPicPr>
          <p:cNvPr id="7" name="Image 6"/>
          <p:cNvPicPr>
            <a:picLocks noChangeAspect="1"/>
          </p:cNvPicPr>
          <p:nvPr userDrawn="1"/>
        </p:nvPicPr>
        <p:blipFill>
          <a:blip r:embed="rId3"/>
          <a:stretch>
            <a:fillRect/>
          </a:stretch>
        </p:blipFill>
        <p:spPr>
          <a:xfrm>
            <a:off x="10001114" y="207799"/>
            <a:ext cx="1983464" cy="698179"/>
          </a:xfrm>
          <a:prstGeom prst="rect">
            <a:avLst/>
          </a:prstGeom>
        </p:spPr>
      </p:pic>
    </p:spTree>
    <p:extLst>
      <p:ext uri="{BB962C8B-B14F-4D97-AF65-F5344CB8AC3E}">
        <p14:creationId xmlns:p14="http://schemas.microsoft.com/office/powerpoint/2010/main" val="107701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D10412-383A-D242-A881-C975C181FF2E}"/>
              </a:ext>
            </a:extLst>
          </p:cNvPr>
          <p:cNvSpPr>
            <a:spLocks noGrp="1"/>
          </p:cNvSpPr>
          <p:nvPr>
            <p:ph type="title"/>
          </p:nvPr>
        </p:nvSpPr>
        <p:spPr>
          <a:xfrm>
            <a:off x="838201" y="365126"/>
            <a:ext cx="10515600" cy="1325563"/>
          </a:xfrm>
          <a:solidFill>
            <a:srgbClr val="A3795B">
              <a:alpha val="10000"/>
            </a:srgbClr>
          </a:solidFill>
          <a:ln w="19050">
            <a:solidFill>
              <a:srgbClr val="E4157D"/>
            </a:solidFill>
          </a:ln>
        </p:spPr>
        <p:txBody>
          <a:bodyPr lIns="432000"/>
          <a:lstStyle>
            <a:lvl1pPr>
              <a:defRPr b="0" i="0">
                <a:solidFill>
                  <a:schemeClr val="tx1">
                    <a:lumMod val="75000"/>
                    <a:lumOff val="25000"/>
                  </a:schemeClr>
                </a:solidFill>
                <a:latin typeface="Bebas Neue Regular" panose="020B0606020202050201" pitchFamily="34" charset="0"/>
              </a:defRPr>
            </a:lvl1pPr>
          </a:lstStyle>
          <a:p>
            <a:r>
              <a:rPr lang="fr-FR" dirty="0"/>
              <a:t>Modifiez le style du titre</a:t>
            </a:r>
            <a:endParaRPr lang="en-US" dirty="0"/>
          </a:p>
        </p:txBody>
      </p:sp>
      <p:sp>
        <p:nvSpPr>
          <p:cNvPr id="6" name="Date Placeholder 3">
            <a:extLst>
              <a:ext uri="{FF2B5EF4-FFF2-40B4-BE49-F238E27FC236}">
                <a16:creationId xmlns:a16="http://schemas.microsoft.com/office/drawing/2014/main" id="{6283E01D-F012-ED43-9473-AC33EA77BED4}"/>
              </a:ext>
            </a:extLst>
          </p:cNvPr>
          <p:cNvSpPr>
            <a:spLocks noGrp="1"/>
          </p:cNvSpPr>
          <p:nvPr>
            <p:ph type="dt" sz="half" idx="10"/>
          </p:nvPr>
        </p:nvSpPr>
        <p:spPr>
          <a:xfrm>
            <a:off x="7765919" y="6356351"/>
            <a:ext cx="2743200" cy="365125"/>
          </a:xfrm>
        </p:spPr>
        <p:txBody>
          <a:bodyPr/>
          <a:lstStyle>
            <a:lvl1pPr algn="r">
              <a:defRPr/>
            </a:lvl1pPr>
          </a:lstStyle>
          <a:p>
            <a:fld id="{E4EDE14B-3ED1-FD47-B0AF-6682CDCE1532}" type="datetime1">
              <a:rPr lang="fr-FR" smtClean="0"/>
              <a:t>25/06/2024</a:t>
            </a:fld>
            <a:endParaRPr lang="fr-FR" dirty="0"/>
          </a:p>
        </p:txBody>
      </p:sp>
      <p:sp>
        <p:nvSpPr>
          <p:cNvPr id="7" name="Slide Number Placeholder 5">
            <a:extLst>
              <a:ext uri="{FF2B5EF4-FFF2-40B4-BE49-F238E27FC236}">
                <a16:creationId xmlns:a16="http://schemas.microsoft.com/office/drawing/2014/main" id="{E6E78C27-ECC4-D54E-BDD9-3EA7607FF49A}"/>
              </a:ext>
            </a:extLst>
          </p:cNvPr>
          <p:cNvSpPr>
            <a:spLocks noGrp="1"/>
          </p:cNvSpPr>
          <p:nvPr>
            <p:ph type="sldNum" sz="quarter" idx="12"/>
          </p:nvPr>
        </p:nvSpPr>
        <p:spPr>
          <a:xfrm>
            <a:off x="10778764" y="6356352"/>
            <a:ext cx="575035" cy="365125"/>
          </a:xfrm>
        </p:spPr>
        <p:txBody>
          <a:bodyPr/>
          <a:lstStyle/>
          <a:p>
            <a:fld id="{F51C77C5-D061-C448-BF74-4C5D7AD562E5}" type="slidenum">
              <a:rPr lang="fr-FR" smtClean="0"/>
              <a:t>‹N°›</a:t>
            </a:fld>
            <a:endParaRPr lang="fr-FR"/>
          </a:p>
        </p:txBody>
      </p:sp>
      <p:grpSp>
        <p:nvGrpSpPr>
          <p:cNvPr id="2" name="Groupe 1">
            <a:extLst>
              <a:ext uri="{FF2B5EF4-FFF2-40B4-BE49-F238E27FC236}">
                <a16:creationId xmlns:a16="http://schemas.microsoft.com/office/drawing/2014/main" id="{9D87E884-4781-4BCD-9C52-055EE97F8162}"/>
              </a:ext>
            </a:extLst>
          </p:cNvPr>
          <p:cNvGrpSpPr/>
          <p:nvPr userDrawn="1"/>
        </p:nvGrpSpPr>
        <p:grpSpPr>
          <a:xfrm>
            <a:off x="-177841" y="6091240"/>
            <a:ext cx="1177588" cy="709483"/>
            <a:chOff x="694905" y="2179919"/>
            <a:chExt cx="1801950" cy="1085653"/>
          </a:xfrm>
        </p:grpSpPr>
        <p:pic>
          <p:nvPicPr>
            <p:cNvPr id="4" name="Image 3">
              <a:extLst>
                <a:ext uri="{FF2B5EF4-FFF2-40B4-BE49-F238E27FC236}">
                  <a16:creationId xmlns:a16="http://schemas.microsoft.com/office/drawing/2014/main" id="{DF43F97B-6ADC-4FAD-FA65-45FC1E9496D5}"/>
                </a:ext>
              </a:extLst>
            </p:cNvPr>
            <p:cNvPicPr>
              <a:picLocks noChangeAspect="1"/>
            </p:cNvPicPr>
            <p:nvPr/>
          </p:nvPicPr>
          <p:blipFill>
            <a:blip r:embed="rId2"/>
            <a:stretch>
              <a:fillRect/>
            </a:stretch>
          </p:blipFill>
          <p:spPr>
            <a:xfrm>
              <a:off x="1209456" y="2179919"/>
              <a:ext cx="772848" cy="576753"/>
            </a:xfrm>
            <a:prstGeom prst="rect">
              <a:avLst/>
            </a:prstGeom>
          </p:spPr>
        </p:pic>
        <p:sp>
          <p:nvSpPr>
            <p:cNvPr id="8" name="ZoneTexte 7">
              <a:extLst>
                <a:ext uri="{FF2B5EF4-FFF2-40B4-BE49-F238E27FC236}">
                  <a16:creationId xmlns:a16="http://schemas.microsoft.com/office/drawing/2014/main" id="{83779AAE-DCC7-2410-591D-F179CC466EAB}"/>
                </a:ext>
              </a:extLst>
            </p:cNvPr>
            <p:cNvSpPr txBox="1"/>
            <p:nvPr/>
          </p:nvSpPr>
          <p:spPr>
            <a:xfrm>
              <a:off x="694905" y="2756672"/>
              <a:ext cx="1801950" cy="508900"/>
            </a:xfrm>
            <a:prstGeom prst="rect">
              <a:avLst/>
            </a:prstGeom>
            <a:noFill/>
          </p:spPr>
          <p:txBody>
            <a:bodyPr wrap="square" rtlCol="0">
              <a:spAutoFit/>
            </a:bodyPr>
            <a:lstStyle/>
            <a:p>
              <a:pPr algn="ctr"/>
              <a:r>
                <a:rPr lang="fr-FR" sz="2400" dirty="0">
                  <a:solidFill>
                    <a:srgbClr val="E4157D"/>
                  </a:solidFill>
                  <a:latin typeface="TheSans Cd Trial" panose="020B0506050302090203" pitchFamily="34" charset="77"/>
                </a:rPr>
                <a:t>CSIESR</a:t>
              </a:r>
              <a:endParaRPr lang="fr-FR" sz="6532" dirty="0">
                <a:solidFill>
                  <a:srgbClr val="E4157D"/>
                </a:solidFill>
                <a:latin typeface="TheSans Cd Trial" panose="020B0506050302090203" pitchFamily="34" charset="77"/>
              </a:endParaRPr>
            </a:p>
          </p:txBody>
        </p:sp>
      </p:grpSp>
      <p:pic>
        <p:nvPicPr>
          <p:cNvPr id="9" name="Image 8">
            <a:extLst>
              <a:ext uri="{FF2B5EF4-FFF2-40B4-BE49-F238E27FC236}">
                <a16:creationId xmlns:a16="http://schemas.microsoft.com/office/drawing/2014/main" id="{1AF7804E-55C0-CFEE-9EE5-226608DEDF15}"/>
              </a:ext>
            </a:extLst>
          </p:cNvPr>
          <p:cNvPicPr>
            <a:picLocks noChangeAspect="1"/>
          </p:cNvPicPr>
          <p:nvPr userDrawn="1"/>
        </p:nvPicPr>
        <p:blipFill>
          <a:blip r:embed="rId3"/>
          <a:stretch>
            <a:fillRect/>
          </a:stretch>
        </p:blipFill>
        <p:spPr>
          <a:xfrm>
            <a:off x="11493647" y="6049735"/>
            <a:ext cx="672526" cy="750988"/>
          </a:xfrm>
          <a:prstGeom prst="rect">
            <a:avLst/>
          </a:prstGeom>
        </p:spPr>
      </p:pic>
      <p:sp>
        <p:nvSpPr>
          <p:cNvPr id="10" name="Content Placeholder 3"/>
          <p:cNvSpPr>
            <a:spLocks noGrp="1"/>
          </p:cNvSpPr>
          <p:nvPr>
            <p:ph sz="half" idx="2"/>
          </p:nvPr>
        </p:nvSpPr>
        <p:spPr>
          <a:xfrm>
            <a:off x="741818" y="1982560"/>
            <a:ext cx="10514011" cy="3684588"/>
          </a:xfrm>
        </p:spPr>
        <p:txBody>
          <a:bodyPr/>
          <a:lstStyle>
            <a:lvl1pPr marL="0" indent="0">
              <a:buFontTx/>
              <a:buNone/>
              <a:defRPr b="1" i="0">
                <a:solidFill>
                  <a:srgbClr val="E4157D"/>
                </a:solidFill>
                <a:latin typeface="Avenir Next" panose="020B0503020202020204" pitchFamily="34" charset="0"/>
              </a:defRPr>
            </a:lvl1pPr>
            <a:lvl2pPr marL="457202" indent="0">
              <a:buFontTx/>
              <a:buNone/>
              <a:defRPr b="0" i="0">
                <a:solidFill>
                  <a:schemeClr val="tx1">
                    <a:lumMod val="75000"/>
                    <a:lumOff val="25000"/>
                  </a:schemeClr>
                </a:solidFill>
                <a:latin typeface="Avenir Next" panose="020B0503020202020204" pitchFamily="34" charset="0"/>
              </a:defRPr>
            </a:lvl2pPr>
            <a:lvl3pPr marL="914406" indent="0">
              <a:buFontTx/>
              <a:buNone/>
              <a:defRPr b="0" i="0">
                <a:solidFill>
                  <a:schemeClr val="tx1">
                    <a:lumMod val="75000"/>
                    <a:lumOff val="25000"/>
                  </a:schemeClr>
                </a:solidFill>
                <a:latin typeface="Avenir Next" panose="020B0503020202020204" pitchFamily="34" charset="0"/>
              </a:defRPr>
            </a:lvl3pPr>
            <a:lvl4pPr marL="1371608" indent="0">
              <a:buFontTx/>
              <a:buNone/>
              <a:defRPr b="0" i="0">
                <a:solidFill>
                  <a:schemeClr val="tx1">
                    <a:lumMod val="75000"/>
                    <a:lumOff val="25000"/>
                  </a:schemeClr>
                </a:solidFill>
                <a:latin typeface="Avenir Next" panose="020B0503020202020204" pitchFamily="34" charset="0"/>
              </a:defRPr>
            </a:lvl4pPr>
            <a:lvl5pPr marL="1828812" indent="0">
              <a:buFontTx/>
              <a:buNone/>
              <a:defRPr b="0" i="0">
                <a:solidFill>
                  <a:schemeClr val="tx1">
                    <a:lumMod val="75000"/>
                    <a:lumOff val="25000"/>
                  </a:schemeClr>
                </a:solidFill>
                <a:latin typeface="Avenir Next" panose="020B0503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58522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8729" y="1199549"/>
            <a:ext cx="10515600" cy="4351338"/>
          </a:xfrm>
        </p:spPr>
        <p:txBody>
          <a:bodyPr/>
          <a:lstStyle>
            <a:lvl1pPr marL="228600" indent="-228600">
              <a:buFont typeface="Courier New" panose="02070309020205020404" pitchFamily="49" charset="0"/>
              <a:buChar char="o"/>
              <a:defRPr>
                <a:solidFill>
                  <a:srgbClr val="1F8388"/>
                </a:solidFill>
              </a:defRPr>
            </a:lvl1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PlaceHolder 4"/>
          <p:cNvSpPr>
            <a:spLocks noGrp="1"/>
          </p:cNvSpPr>
          <p:nvPr>
            <p:ph type="title" idx="10" hasCustomPrompt="1"/>
          </p:nvPr>
        </p:nvSpPr>
        <p:spPr>
          <a:xfrm>
            <a:off x="0" y="0"/>
            <a:ext cx="7447877" cy="903152"/>
          </a:xfrm>
          <a:prstGeom prst="rect">
            <a:avLst/>
          </a:prstGeom>
        </p:spPr>
        <p:txBody>
          <a:bodyPr anchor="ctr">
            <a:noAutofit/>
          </a:bodyPr>
          <a:lstStyle>
            <a:lvl1pPr>
              <a:defRPr lang="fr-FR" dirty="0">
                <a:solidFill>
                  <a:srgbClr val="1F8388"/>
                </a:solidFill>
              </a:defRPr>
            </a:lvl1pPr>
          </a:lstStyle>
          <a:p>
            <a:pPr>
              <a:lnSpc>
                <a:spcPct val="90000"/>
              </a:lnSpc>
            </a:pPr>
            <a:r>
              <a:rPr lang="fr-FR" sz="4000" b="0" strike="noStrike" spc="-1" dirty="0">
                <a:solidFill>
                  <a:srgbClr val="1F8388"/>
                </a:solidFill>
                <a:latin typeface="Arial"/>
              </a:rPr>
              <a:t>Titre</a:t>
            </a:r>
            <a:endParaRPr lang="fr-FR" sz="4000" b="0" strike="noStrike" spc="-1" dirty="0">
              <a:solidFill>
                <a:srgbClr val="000000"/>
              </a:solidFill>
              <a:latin typeface="Arial"/>
            </a:endParaRPr>
          </a:p>
        </p:txBody>
      </p:sp>
      <p:sp>
        <p:nvSpPr>
          <p:cNvPr id="2" name="Espace réservé de la date 1"/>
          <p:cNvSpPr>
            <a:spLocks noGrp="1"/>
          </p:cNvSpPr>
          <p:nvPr>
            <p:ph type="dt" sz="half" idx="11"/>
          </p:nvPr>
        </p:nvSpPr>
        <p:spPr>
          <a:xfrm>
            <a:off x="838200" y="6356350"/>
            <a:ext cx="2743200" cy="365125"/>
          </a:xfrm>
          <a:prstGeom prst="rect">
            <a:avLst/>
          </a:prstGeom>
        </p:spPr>
        <p:txBody>
          <a:bodyPr/>
          <a:lstStyle>
            <a:lvl1pPr>
              <a:defRPr/>
            </a:lvl1pPr>
          </a:lstStyle>
          <a:p>
            <a:r>
              <a:rPr lang="fr-FR"/>
              <a:t>‹N°›</a:t>
            </a:r>
            <a:endParaRPr lang="fr-FR" dirty="0"/>
          </a:p>
        </p:txBody>
      </p:sp>
      <p:sp>
        <p:nvSpPr>
          <p:cNvPr id="5" name="Espace réservé du pied de page 4"/>
          <p:cNvSpPr>
            <a:spLocks noGrp="1"/>
          </p:cNvSpPr>
          <p:nvPr>
            <p:ph type="ftr" sz="quarter" idx="12"/>
          </p:nvPr>
        </p:nvSpPr>
        <p:spPr>
          <a:xfrm>
            <a:off x="4282266" y="6359421"/>
            <a:ext cx="4114800" cy="365125"/>
          </a:xfrm>
        </p:spPr>
        <p:txBody>
          <a:bodyPr/>
          <a:lstStyle/>
          <a:p>
            <a:r>
              <a:rPr lang="fr-FR" dirty="0"/>
              <a:t>JOSY - JUIN 2024 - SÉCURISATION ACTIVE DIRECTORY </a:t>
            </a:r>
          </a:p>
        </p:txBody>
      </p:sp>
      <p:sp>
        <p:nvSpPr>
          <p:cNvPr id="6" name="Espace réservé du numéro de diapositive 5"/>
          <p:cNvSpPr>
            <a:spLocks noGrp="1"/>
          </p:cNvSpPr>
          <p:nvPr>
            <p:ph type="sldNum" sz="quarter" idx="13"/>
          </p:nvPr>
        </p:nvSpPr>
        <p:spPr/>
        <p:txBody>
          <a:bodyPr/>
          <a:lstStyle/>
          <a:p>
            <a:fld id="{524CACB3-9D6F-4251-9D91-D3C4F99A6651}" type="slidenum">
              <a:rPr lang="fr-FR" smtClean="0"/>
              <a:pPr/>
              <a:t>‹N°›</a:t>
            </a:fld>
            <a:endParaRPr lang="fr-FR" dirty="0"/>
          </a:p>
        </p:txBody>
      </p:sp>
      <p:pic>
        <p:nvPicPr>
          <p:cNvPr id="8" name="Image 7">
            <a:extLst>
              <a:ext uri="{FF2B5EF4-FFF2-40B4-BE49-F238E27FC236}">
                <a16:creationId xmlns:a16="http://schemas.microsoft.com/office/drawing/2014/main" id="{9366A47F-0416-44DD-BC62-44632415CF02}"/>
              </a:ext>
            </a:extLst>
          </p:cNvPr>
          <p:cNvPicPr>
            <a:picLocks noChangeAspect="1"/>
          </p:cNvPicPr>
          <p:nvPr userDrawn="1"/>
        </p:nvPicPr>
        <p:blipFill>
          <a:blip r:embed="rId2"/>
          <a:stretch>
            <a:fillRect/>
          </a:stretch>
        </p:blipFill>
        <p:spPr>
          <a:xfrm>
            <a:off x="10896394" y="63855"/>
            <a:ext cx="1293754" cy="1135694"/>
          </a:xfrm>
          <a:prstGeom prst="rect">
            <a:avLst/>
          </a:prstGeom>
        </p:spPr>
      </p:pic>
    </p:spTree>
    <p:extLst>
      <p:ext uri="{BB962C8B-B14F-4D97-AF65-F5344CB8AC3E}">
        <p14:creationId xmlns:p14="http://schemas.microsoft.com/office/powerpoint/2010/main" val="319514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r>
              <a:rPr lang="fr-FR"/>
              <a:t>‹N°›</a:t>
            </a:r>
          </a:p>
        </p:txBody>
      </p:sp>
      <p:sp>
        <p:nvSpPr>
          <p:cNvPr id="5" name="Espace réservé du pied de page 4"/>
          <p:cNvSpPr>
            <a:spLocks noGrp="1"/>
          </p:cNvSpPr>
          <p:nvPr>
            <p:ph type="ftr" sz="quarter" idx="11"/>
          </p:nvPr>
        </p:nvSpPr>
        <p:spPr/>
        <p:txBody>
          <a:bodyPr/>
          <a:lstStyle/>
          <a:p>
            <a:r>
              <a:rPr lang="fr-FR" dirty="0"/>
              <a:t>JOSY - JUIN 2024 - SÉCURISATION ACTIVE DIRECTORY </a:t>
            </a:r>
          </a:p>
        </p:txBody>
      </p:sp>
      <p:sp>
        <p:nvSpPr>
          <p:cNvPr id="6" name="Espace réservé du numéro de diapositive 5"/>
          <p:cNvSpPr>
            <a:spLocks noGrp="1"/>
          </p:cNvSpPr>
          <p:nvPr>
            <p:ph type="sldNum" sz="quarter" idx="12"/>
          </p:nvPr>
        </p:nvSpPr>
        <p:spPr/>
        <p:txBody>
          <a:bodyPr/>
          <a:lstStyle/>
          <a:p>
            <a:fld id="{524CACB3-9D6F-4251-9D91-D3C4F99A6651}" type="slidenum">
              <a:rPr lang="fr-FR" smtClean="0"/>
              <a:t>‹N°›</a:t>
            </a:fld>
            <a:endParaRPr lang="fr-FR"/>
          </a:p>
        </p:txBody>
      </p:sp>
    </p:spTree>
    <p:extLst>
      <p:ext uri="{BB962C8B-B14F-4D97-AF65-F5344CB8AC3E}">
        <p14:creationId xmlns:p14="http://schemas.microsoft.com/office/powerpoint/2010/main" val="4093325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0" y="-13815"/>
            <a:ext cx="4275438" cy="1224778"/>
          </a:xfrm>
        </p:spPr>
        <p:txBody>
          <a:bodyPr>
            <a:normAutofit/>
          </a:bodyPr>
          <a:lstStyle>
            <a:lvl1pPr>
              <a:defRPr sz="2800"/>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r>
              <a:rPr lang="fr-FR"/>
              <a:t>‹N°›</a:t>
            </a:r>
          </a:p>
        </p:txBody>
      </p:sp>
      <p:sp>
        <p:nvSpPr>
          <p:cNvPr id="6" name="Espace réservé du pied de page 5"/>
          <p:cNvSpPr>
            <a:spLocks noGrp="1"/>
          </p:cNvSpPr>
          <p:nvPr>
            <p:ph type="ftr" sz="quarter" idx="11"/>
          </p:nvPr>
        </p:nvSpPr>
        <p:spPr/>
        <p:txBody>
          <a:bodyPr/>
          <a:lstStyle/>
          <a:p>
            <a:r>
              <a:rPr lang="fr-FR" dirty="0"/>
              <a:t>JOSY - JUIN 2024 - SÉCURISATION ACTIVE DIRECTORY </a:t>
            </a:r>
          </a:p>
        </p:txBody>
      </p:sp>
      <p:sp>
        <p:nvSpPr>
          <p:cNvPr id="7" name="Espace réservé du numéro de diapositive 6"/>
          <p:cNvSpPr>
            <a:spLocks noGrp="1"/>
          </p:cNvSpPr>
          <p:nvPr>
            <p:ph type="sldNum" sz="quarter" idx="12"/>
          </p:nvPr>
        </p:nvSpPr>
        <p:spPr/>
        <p:txBody>
          <a:bodyPr/>
          <a:lstStyle/>
          <a:p>
            <a:fld id="{524CACB3-9D6F-4251-9D91-D3C4F99A6651}" type="slidenum">
              <a:rPr lang="fr-FR" smtClean="0"/>
              <a:pPr/>
              <a:t>‹N°›</a:t>
            </a:fld>
            <a:endParaRPr lang="fr-FR" dirty="0"/>
          </a:p>
        </p:txBody>
      </p:sp>
    </p:spTree>
    <p:extLst>
      <p:ext uri="{BB962C8B-B14F-4D97-AF65-F5344CB8AC3E}">
        <p14:creationId xmlns:p14="http://schemas.microsoft.com/office/powerpoint/2010/main" val="262053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0" y="1"/>
            <a:ext cx="10515600" cy="889686"/>
          </a:xfrm>
        </p:spPr>
        <p:txBody>
          <a:bodyPr>
            <a:normAutofit/>
          </a:bodyPr>
          <a:lstStyle>
            <a:lvl1pPr>
              <a:defRPr sz="3200"/>
            </a:lvl1pPr>
          </a:lstStyle>
          <a:p>
            <a:r>
              <a:rPr lang="fr-FR"/>
              <a:t>Modifiez le style du titre</a:t>
            </a:r>
          </a:p>
        </p:txBody>
      </p:sp>
      <p:sp>
        <p:nvSpPr>
          <p:cNvPr id="3" name="Espace réservé du contenu 2"/>
          <p:cNvSpPr>
            <a:spLocks noGrp="1"/>
          </p:cNvSpPr>
          <p:nvPr>
            <p:ph sz="half" idx="1"/>
          </p:nvPr>
        </p:nvSpPr>
        <p:spPr>
          <a:xfrm>
            <a:off x="838200" y="1413733"/>
            <a:ext cx="10515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r>
              <a:rPr lang="fr-FR"/>
              <a:t>‹N°›</a:t>
            </a:r>
          </a:p>
        </p:txBody>
      </p:sp>
      <p:sp>
        <p:nvSpPr>
          <p:cNvPr id="6" name="Espace réservé du pied de page 5"/>
          <p:cNvSpPr>
            <a:spLocks noGrp="1"/>
          </p:cNvSpPr>
          <p:nvPr>
            <p:ph type="ftr" sz="quarter" idx="11"/>
          </p:nvPr>
        </p:nvSpPr>
        <p:spPr>
          <a:xfrm>
            <a:off x="4295775" y="6356349"/>
            <a:ext cx="4114800" cy="365125"/>
          </a:xfrm>
        </p:spPr>
        <p:txBody>
          <a:bodyPr/>
          <a:lstStyle/>
          <a:p>
            <a:r>
              <a:rPr lang="fr-FR" dirty="0"/>
              <a:t>JOSY - JUIN 2024 - SÉCURISATION ACTIVE DIRECTORY </a:t>
            </a:r>
          </a:p>
        </p:txBody>
      </p:sp>
      <p:sp>
        <p:nvSpPr>
          <p:cNvPr id="7" name="Espace réservé du numéro de diapositive 6"/>
          <p:cNvSpPr>
            <a:spLocks noGrp="1"/>
          </p:cNvSpPr>
          <p:nvPr>
            <p:ph type="sldNum" sz="quarter" idx="12"/>
          </p:nvPr>
        </p:nvSpPr>
        <p:spPr/>
        <p:txBody>
          <a:bodyPr/>
          <a:lstStyle/>
          <a:p>
            <a:fld id="{524CACB3-9D6F-4251-9D91-D3C4F99A6651}" type="slidenum">
              <a:rPr lang="fr-FR" smtClean="0"/>
              <a:t>‹N°›</a:t>
            </a:fld>
            <a:endParaRPr lang="fr-FR" dirty="0"/>
          </a:p>
        </p:txBody>
      </p:sp>
    </p:spTree>
    <p:extLst>
      <p:ext uri="{BB962C8B-B14F-4D97-AF65-F5344CB8AC3E}">
        <p14:creationId xmlns:p14="http://schemas.microsoft.com/office/powerpoint/2010/main" val="55227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838200" y="6356350"/>
            <a:ext cx="2743200" cy="365125"/>
          </a:xfrm>
          <a:prstGeom prst="rect">
            <a:avLst/>
          </a:prstGeom>
        </p:spPr>
        <p:txBody>
          <a:bodyPr/>
          <a:lstStyle/>
          <a:p>
            <a:r>
              <a:rPr lang="fr-FR"/>
              <a:t>‹N°›</a:t>
            </a:r>
          </a:p>
        </p:txBody>
      </p:sp>
      <p:sp>
        <p:nvSpPr>
          <p:cNvPr id="8" name="Espace réservé du pied de page 7"/>
          <p:cNvSpPr>
            <a:spLocks noGrp="1"/>
          </p:cNvSpPr>
          <p:nvPr>
            <p:ph type="ftr" sz="quarter" idx="11"/>
          </p:nvPr>
        </p:nvSpPr>
        <p:spPr/>
        <p:txBody>
          <a:bodyPr/>
          <a:lstStyle/>
          <a:p>
            <a:r>
              <a:rPr lang="fr-FR" dirty="0"/>
              <a:t>JOSY - JUIN 2024 - SÉCURISATION ACTIVE DIRECTORY </a:t>
            </a:r>
          </a:p>
        </p:txBody>
      </p:sp>
      <p:sp>
        <p:nvSpPr>
          <p:cNvPr id="9" name="Espace réservé du numéro de diapositive 8"/>
          <p:cNvSpPr>
            <a:spLocks noGrp="1"/>
          </p:cNvSpPr>
          <p:nvPr>
            <p:ph type="sldNum" sz="quarter" idx="12"/>
          </p:nvPr>
        </p:nvSpPr>
        <p:spPr/>
        <p:txBody>
          <a:bodyPr/>
          <a:lstStyle/>
          <a:p>
            <a:fld id="{524CACB3-9D6F-4251-9D91-D3C4F99A6651}" type="slidenum">
              <a:rPr lang="fr-FR" smtClean="0"/>
              <a:t>‹N°›</a:t>
            </a:fld>
            <a:endParaRPr lang="fr-FR"/>
          </a:p>
        </p:txBody>
      </p:sp>
    </p:spTree>
    <p:extLst>
      <p:ext uri="{BB962C8B-B14F-4D97-AF65-F5344CB8AC3E}">
        <p14:creationId xmlns:p14="http://schemas.microsoft.com/office/powerpoint/2010/main" val="364146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r>
              <a:rPr lang="fr-FR"/>
              <a:t>‹N°›</a:t>
            </a:r>
          </a:p>
        </p:txBody>
      </p:sp>
      <p:sp>
        <p:nvSpPr>
          <p:cNvPr id="4" name="Espace réservé du pied de page 3"/>
          <p:cNvSpPr>
            <a:spLocks noGrp="1"/>
          </p:cNvSpPr>
          <p:nvPr>
            <p:ph type="ftr" sz="quarter" idx="11"/>
          </p:nvPr>
        </p:nvSpPr>
        <p:spPr/>
        <p:txBody>
          <a:bodyPr/>
          <a:lstStyle/>
          <a:p>
            <a:r>
              <a:rPr lang="fr-FR" dirty="0"/>
              <a:t>JOSY - JUIN 2024 - SÉCURISATION ACTIVE DIRECTORY </a:t>
            </a:r>
          </a:p>
        </p:txBody>
      </p:sp>
      <p:sp>
        <p:nvSpPr>
          <p:cNvPr id="5" name="Espace réservé du numéro de diapositive 4"/>
          <p:cNvSpPr>
            <a:spLocks noGrp="1"/>
          </p:cNvSpPr>
          <p:nvPr>
            <p:ph type="sldNum" sz="quarter" idx="12"/>
          </p:nvPr>
        </p:nvSpPr>
        <p:spPr/>
        <p:txBody>
          <a:bodyPr/>
          <a:lstStyle/>
          <a:p>
            <a:fld id="{524CACB3-9D6F-4251-9D91-D3C4F99A6651}" type="slidenum">
              <a:rPr lang="fr-FR" smtClean="0"/>
              <a:t>‹N°›</a:t>
            </a:fld>
            <a:endParaRPr lang="fr-FR"/>
          </a:p>
        </p:txBody>
      </p:sp>
    </p:spTree>
    <p:extLst>
      <p:ext uri="{BB962C8B-B14F-4D97-AF65-F5344CB8AC3E}">
        <p14:creationId xmlns:p14="http://schemas.microsoft.com/office/powerpoint/2010/main" val="257228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24CACB3-9D6F-4251-9D91-D3C4F99A6651}" type="slidenum">
              <a:rPr lang="fr-FR" smtClean="0"/>
              <a:t>‹N°›</a:t>
            </a:fld>
            <a:endParaRPr lang="fr-FR"/>
          </a:p>
        </p:txBody>
      </p:sp>
      <p:sp>
        <p:nvSpPr>
          <p:cNvPr id="5" name="Titre 6">
            <a:extLst>
              <a:ext uri="{FF2B5EF4-FFF2-40B4-BE49-F238E27FC236}">
                <a16:creationId xmlns:a16="http://schemas.microsoft.com/office/drawing/2014/main" id="{90945887-115A-433D-877E-7FB79A22FFF3}"/>
              </a:ext>
            </a:extLst>
          </p:cNvPr>
          <p:cNvSpPr>
            <a:spLocks noGrp="1"/>
          </p:cNvSpPr>
          <p:nvPr>
            <p:ph type="title" hasCustomPrompt="1"/>
            <p:custDataLst>
              <p:tags r:id="rId1"/>
            </p:custDataLst>
          </p:nvPr>
        </p:nvSpPr>
        <p:spPr>
          <a:xfrm>
            <a:off x="3646593" y="2728914"/>
            <a:ext cx="7700858" cy="2852737"/>
          </a:xfrm>
          <a:ln w="25400">
            <a:solidFill>
              <a:srgbClr val="1F8388"/>
            </a:solidFill>
          </a:ln>
        </p:spPr>
        <p:txBody>
          <a:bodyPr>
            <a:normAutofit/>
          </a:bodyPr>
          <a:lstStyle>
            <a:lvl1pPr algn="ctr">
              <a:defRPr sz="4400">
                <a:solidFill>
                  <a:schemeClr val="tx1"/>
                </a:solidFill>
              </a:defRPr>
            </a:lvl1pPr>
          </a:lstStyle>
          <a:p>
            <a:r>
              <a:rPr lang="fr-FR" dirty="0"/>
              <a:t>Approche mise en place</a:t>
            </a:r>
          </a:p>
        </p:txBody>
      </p:sp>
      <p:sp>
        <p:nvSpPr>
          <p:cNvPr id="6" name="Espace réservé du texte 7">
            <a:extLst>
              <a:ext uri="{FF2B5EF4-FFF2-40B4-BE49-F238E27FC236}">
                <a16:creationId xmlns:a16="http://schemas.microsoft.com/office/drawing/2014/main" id="{B7611FB0-B346-4EAD-A6F4-A0CCBC7A3D32}"/>
              </a:ext>
            </a:extLst>
          </p:cNvPr>
          <p:cNvSpPr>
            <a:spLocks noGrp="1"/>
          </p:cNvSpPr>
          <p:nvPr>
            <p:ph type="body" sz="quarter" idx="14"/>
            <p:custDataLst>
              <p:tags r:id="rId2"/>
            </p:custDataLst>
          </p:nvPr>
        </p:nvSpPr>
        <p:spPr>
          <a:xfrm>
            <a:off x="2863003" y="3429000"/>
            <a:ext cx="1436793" cy="1306342"/>
          </a:xfrm>
          <a:solidFill>
            <a:schemeClr val="bg1"/>
          </a:solidFill>
          <a:ln w="25400">
            <a:solidFill>
              <a:srgbClr val="1F8388"/>
            </a:solidFill>
          </a:ln>
        </p:spPr>
        <p:txBody>
          <a:bodyPr>
            <a:normAutofit/>
          </a:bodyPr>
          <a:lstStyle>
            <a:lvl1pPr marL="0" indent="0" algn="ctr">
              <a:buNone/>
              <a:defRPr sz="8800"/>
            </a:lvl1pPr>
          </a:lstStyle>
          <a:p>
            <a:r>
              <a:rPr lang="fr-FR" dirty="0"/>
              <a:t>2</a:t>
            </a:r>
          </a:p>
        </p:txBody>
      </p:sp>
    </p:spTree>
    <p:extLst>
      <p:ext uri="{BB962C8B-B14F-4D97-AF65-F5344CB8AC3E}">
        <p14:creationId xmlns:p14="http://schemas.microsoft.com/office/powerpoint/2010/main" val="3801851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r>
              <a:rPr lang="fr-FR"/>
              <a:t>‹N°›</a:t>
            </a:r>
          </a:p>
        </p:txBody>
      </p:sp>
      <p:sp>
        <p:nvSpPr>
          <p:cNvPr id="6" name="Espace réservé du pied de page 5"/>
          <p:cNvSpPr>
            <a:spLocks noGrp="1"/>
          </p:cNvSpPr>
          <p:nvPr>
            <p:ph type="ftr" sz="quarter" idx="11"/>
          </p:nvPr>
        </p:nvSpPr>
        <p:spPr/>
        <p:txBody>
          <a:bodyPr/>
          <a:lstStyle/>
          <a:p>
            <a:r>
              <a:rPr lang="fr-FR" dirty="0"/>
              <a:t>JOSY - JUIN 2024 - SÉCURISATION ACTIVE DIRECTORY </a:t>
            </a:r>
          </a:p>
        </p:txBody>
      </p:sp>
      <p:sp>
        <p:nvSpPr>
          <p:cNvPr id="7" name="Espace réservé du numéro de diapositive 6"/>
          <p:cNvSpPr>
            <a:spLocks noGrp="1"/>
          </p:cNvSpPr>
          <p:nvPr>
            <p:ph type="sldNum" sz="quarter" idx="12"/>
          </p:nvPr>
        </p:nvSpPr>
        <p:spPr/>
        <p:txBody>
          <a:bodyPr/>
          <a:lstStyle/>
          <a:p>
            <a:fld id="{524CACB3-9D6F-4251-9D91-D3C4F99A6651}" type="slidenum">
              <a:rPr lang="fr-FR" smtClean="0"/>
              <a:t>‹N°›</a:t>
            </a:fld>
            <a:endParaRPr lang="fr-FR"/>
          </a:p>
        </p:txBody>
      </p:sp>
    </p:spTree>
    <p:extLst>
      <p:ext uri="{BB962C8B-B14F-4D97-AF65-F5344CB8AC3E}">
        <p14:creationId xmlns:p14="http://schemas.microsoft.com/office/powerpoint/2010/main" val="2934459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7"/>
          <a:stretch>
            <a:fillRect/>
          </a:stretch>
        </p:blipFill>
        <p:spPr>
          <a:xfrm>
            <a:off x="3197031" y="6289945"/>
            <a:ext cx="1225938" cy="431530"/>
          </a:xfrm>
          <a:prstGeom prst="rect">
            <a:avLst/>
          </a:prstGeom>
        </p:spPr>
      </p:pic>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JOSY - JUIN 2024 - SÉCURISATION ACTIVE DIRECTORY </a:t>
            </a:r>
          </a:p>
        </p:txBody>
      </p:sp>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24CACB3-9D6F-4251-9D91-D3C4F99A6651}" type="slidenum">
              <a:rPr lang="fr-FR" smtClean="0"/>
              <a:pPr/>
              <a:t>‹N°›</a:t>
            </a:fld>
            <a:endParaRPr lang="fr-FR" dirty="0"/>
          </a:p>
        </p:txBody>
      </p:sp>
    </p:spTree>
    <p:extLst>
      <p:ext uri="{BB962C8B-B14F-4D97-AF65-F5344CB8AC3E}">
        <p14:creationId xmlns:p14="http://schemas.microsoft.com/office/powerpoint/2010/main" val="217209865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700" r:id="rId5"/>
    <p:sldLayoutId id="2147483693" r:id="rId6"/>
    <p:sldLayoutId id="2147483694" r:id="rId7"/>
    <p:sldLayoutId id="2147483695" r:id="rId8"/>
    <p:sldLayoutId id="2147483696" r:id="rId9"/>
    <p:sldLayoutId id="2147483697" r:id="rId10"/>
    <p:sldLayoutId id="2147483698" r:id="rId11"/>
    <p:sldLayoutId id="2147483699" r:id="rId12"/>
    <p:sldLayoutId id="2147483702" r:id="rId13"/>
    <p:sldLayoutId id="2147483705" r:id="rId14"/>
    <p:sldLayoutId id="2147483706" r:id="rId15"/>
  </p:sldLayoutIdLst>
  <p:hf hdr="0" dt="0"/>
  <p:txStyles>
    <p:titleStyle>
      <a:lvl1pPr algn="l" defTabSz="914400" rtl="0" eaLnBrk="1" latinLnBrk="0" hangingPunct="1">
        <a:lnSpc>
          <a:spcPct val="90000"/>
        </a:lnSpc>
        <a:spcBef>
          <a:spcPct val="0"/>
        </a:spcBef>
        <a:buNone/>
        <a:defRPr sz="4400" kern="1200">
          <a:solidFill>
            <a:srgbClr val="1F838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xml"/><Relationship Id="rId5" Type="http://schemas.openxmlformats.org/officeDocument/2006/relationships/slideLayout" Target="../slideLayouts/slideLayout14.xml"/><Relationship Id="rId4" Type="http://schemas.openxmlformats.org/officeDocument/2006/relationships/tags" Target="../tags/tag6.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85.xml"/><Relationship Id="rId7"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10" Type="http://schemas.openxmlformats.org/officeDocument/2006/relationships/image" Target="../media/image22.jpeg"/><Relationship Id="rId4" Type="http://schemas.openxmlformats.org/officeDocument/2006/relationships/tags" Target="../tags/tag86.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23.jpe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2.xml"/><Relationship Id="rId5" Type="http://schemas.openxmlformats.org/officeDocument/2006/relationships/tags" Target="../tags/tag93.xml"/><Relationship Id="rId4" Type="http://schemas.openxmlformats.org/officeDocument/2006/relationships/tags" Target="../tags/tag92.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96.xml"/><Relationship Id="rId7"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02.xml"/><Relationship Id="rId7" Type="http://schemas.openxmlformats.org/officeDocument/2006/relationships/notesSlide" Target="../notesSlides/notesSlide9.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slideLayout" Target="../slideLayouts/slideLayout2.xml"/><Relationship Id="rId5" Type="http://schemas.openxmlformats.org/officeDocument/2006/relationships/tags" Target="../tags/tag104.xml"/><Relationship Id="rId4" Type="http://schemas.openxmlformats.org/officeDocument/2006/relationships/tags" Target="../tags/tag103.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07.xml"/><Relationship Id="rId7" Type="http://schemas.openxmlformats.org/officeDocument/2006/relationships/notesSlide" Target="../notesSlides/notesSlide10.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slideLayout" Target="../slideLayouts/slideLayout2.xml"/><Relationship Id="rId5" Type="http://schemas.openxmlformats.org/officeDocument/2006/relationships/tags" Target="../tags/tag109.xml"/><Relationship Id="rId4" Type="http://schemas.openxmlformats.org/officeDocument/2006/relationships/tags" Target="../tags/tag108.xml"/></Relationships>
</file>

<file path=ppt/slides/_rels/slide15.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tags" Target="../tags/tag122.xml"/><Relationship Id="rId18" Type="http://schemas.openxmlformats.org/officeDocument/2006/relationships/image" Target="../media/image27.png"/><Relationship Id="rId3" Type="http://schemas.openxmlformats.org/officeDocument/2006/relationships/tags" Target="../tags/tag112.xml"/><Relationship Id="rId21" Type="http://schemas.openxmlformats.org/officeDocument/2006/relationships/image" Target="../media/image13.png"/><Relationship Id="rId7" Type="http://schemas.openxmlformats.org/officeDocument/2006/relationships/tags" Target="../tags/tag116.xml"/><Relationship Id="rId12" Type="http://schemas.openxmlformats.org/officeDocument/2006/relationships/tags" Target="../tags/tag121.xml"/><Relationship Id="rId17" Type="http://schemas.openxmlformats.org/officeDocument/2006/relationships/notesSlide" Target="../notesSlides/notesSlide11.xml"/><Relationship Id="rId25" Type="http://schemas.openxmlformats.org/officeDocument/2006/relationships/image" Target="../media/image11.png"/><Relationship Id="rId2" Type="http://schemas.openxmlformats.org/officeDocument/2006/relationships/tags" Target="../tags/tag111.xml"/><Relationship Id="rId16" Type="http://schemas.openxmlformats.org/officeDocument/2006/relationships/slideLayout" Target="../slideLayouts/slideLayout2.xml"/><Relationship Id="rId20" Type="http://schemas.openxmlformats.org/officeDocument/2006/relationships/image" Target="../media/image12.png"/><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24" Type="http://schemas.openxmlformats.org/officeDocument/2006/relationships/image" Target="../media/image14.png"/><Relationship Id="rId5" Type="http://schemas.openxmlformats.org/officeDocument/2006/relationships/tags" Target="../tags/tag114.xml"/><Relationship Id="rId15" Type="http://schemas.openxmlformats.org/officeDocument/2006/relationships/tags" Target="../tags/tag124.xml"/><Relationship Id="rId23" Type="http://schemas.openxmlformats.org/officeDocument/2006/relationships/image" Target="../media/image30.png"/><Relationship Id="rId10" Type="http://schemas.openxmlformats.org/officeDocument/2006/relationships/tags" Target="../tags/tag119.xml"/><Relationship Id="rId19" Type="http://schemas.openxmlformats.org/officeDocument/2006/relationships/image" Target="../media/image28.png"/><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tags" Target="../tags/tag123.xml"/><Relationship Id="rId22"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7.xml"/><Relationship Id="rId18" Type="http://schemas.openxmlformats.org/officeDocument/2006/relationships/notesSlide" Target="../notesSlides/notesSlide12.xml"/><Relationship Id="rId3" Type="http://schemas.openxmlformats.org/officeDocument/2006/relationships/tags" Target="../tags/tag127.xml"/><Relationship Id="rId21" Type="http://schemas.openxmlformats.org/officeDocument/2006/relationships/image" Target="../media/image33.png"/><Relationship Id="rId7" Type="http://schemas.openxmlformats.org/officeDocument/2006/relationships/tags" Target="../tags/tag131.xml"/><Relationship Id="rId12" Type="http://schemas.openxmlformats.org/officeDocument/2006/relationships/tags" Target="../tags/tag136.xml"/><Relationship Id="rId17" Type="http://schemas.openxmlformats.org/officeDocument/2006/relationships/slideLayout" Target="../slideLayouts/slideLayout2.xml"/><Relationship Id="rId25" Type="http://schemas.openxmlformats.org/officeDocument/2006/relationships/image" Target="../media/image37.png"/><Relationship Id="rId2" Type="http://schemas.openxmlformats.org/officeDocument/2006/relationships/tags" Target="../tags/tag126.xml"/><Relationship Id="rId16" Type="http://schemas.openxmlformats.org/officeDocument/2006/relationships/tags" Target="../tags/tag140.xml"/><Relationship Id="rId20" Type="http://schemas.openxmlformats.org/officeDocument/2006/relationships/image" Target="../media/image32.png"/><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24" Type="http://schemas.openxmlformats.org/officeDocument/2006/relationships/image" Target="../media/image36.png"/><Relationship Id="rId5" Type="http://schemas.openxmlformats.org/officeDocument/2006/relationships/tags" Target="../tags/tag129.xml"/><Relationship Id="rId15" Type="http://schemas.openxmlformats.org/officeDocument/2006/relationships/tags" Target="../tags/tag139.xml"/><Relationship Id="rId23" Type="http://schemas.openxmlformats.org/officeDocument/2006/relationships/image" Target="../media/image35.png"/><Relationship Id="rId10" Type="http://schemas.openxmlformats.org/officeDocument/2006/relationships/tags" Target="../tags/tag134.xml"/><Relationship Id="rId19" Type="http://schemas.openxmlformats.org/officeDocument/2006/relationships/image" Target="../media/image31.png"/><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 Id="rId22"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38.jpeg"/><Relationship Id="rId5" Type="http://schemas.openxmlformats.org/officeDocument/2006/relationships/slideLayout" Target="../slideLayouts/slideLayout8.xml"/><Relationship Id="rId4" Type="http://schemas.openxmlformats.org/officeDocument/2006/relationships/tags" Target="../tags/tag144.xml"/></Relationships>
</file>

<file path=ppt/slides/_rels/slide18.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tags" Target="../tags/tag157.xml"/><Relationship Id="rId18" Type="http://schemas.openxmlformats.org/officeDocument/2006/relationships/tags" Target="../tags/tag162.xml"/><Relationship Id="rId26" Type="http://schemas.openxmlformats.org/officeDocument/2006/relationships/image" Target="../media/image40.png"/><Relationship Id="rId3" Type="http://schemas.openxmlformats.org/officeDocument/2006/relationships/tags" Target="../tags/tag147.xml"/><Relationship Id="rId21" Type="http://schemas.openxmlformats.org/officeDocument/2006/relationships/tags" Target="../tags/tag165.xml"/><Relationship Id="rId7" Type="http://schemas.openxmlformats.org/officeDocument/2006/relationships/tags" Target="../tags/tag151.xml"/><Relationship Id="rId12" Type="http://schemas.openxmlformats.org/officeDocument/2006/relationships/tags" Target="../tags/tag156.xml"/><Relationship Id="rId17" Type="http://schemas.openxmlformats.org/officeDocument/2006/relationships/tags" Target="../tags/tag161.xml"/><Relationship Id="rId25" Type="http://schemas.openxmlformats.org/officeDocument/2006/relationships/image" Target="../media/image39.png"/><Relationship Id="rId2" Type="http://schemas.openxmlformats.org/officeDocument/2006/relationships/tags" Target="../tags/tag146.xml"/><Relationship Id="rId16" Type="http://schemas.openxmlformats.org/officeDocument/2006/relationships/tags" Target="../tags/tag160.xml"/><Relationship Id="rId20" Type="http://schemas.openxmlformats.org/officeDocument/2006/relationships/tags" Target="../tags/tag164.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24" Type="http://schemas.openxmlformats.org/officeDocument/2006/relationships/notesSlide" Target="../notesSlides/notesSlide13.xml"/><Relationship Id="rId5" Type="http://schemas.openxmlformats.org/officeDocument/2006/relationships/tags" Target="../tags/tag149.xml"/><Relationship Id="rId15" Type="http://schemas.openxmlformats.org/officeDocument/2006/relationships/tags" Target="../tags/tag159.xml"/><Relationship Id="rId23" Type="http://schemas.openxmlformats.org/officeDocument/2006/relationships/slideLayout" Target="../slideLayouts/slideLayout2.xml"/><Relationship Id="rId28" Type="http://schemas.openxmlformats.org/officeDocument/2006/relationships/image" Target="../media/image42.png"/><Relationship Id="rId10" Type="http://schemas.openxmlformats.org/officeDocument/2006/relationships/tags" Target="../tags/tag154.xml"/><Relationship Id="rId19" Type="http://schemas.openxmlformats.org/officeDocument/2006/relationships/tags" Target="../tags/tag163.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tags" Target="../tags/tag158.xml"/><Relationship Id="rId22" Type="http://schemas.openxmlformats.org/officeDocument/2006/relationships/tags" Target="../tags/tag166.xml"/><Relationship Id="rId27"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image" Target="../media/image45.jpeg"/><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image" Target="../media/image44.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image" Target="../media/image43.png"/><Relationship Id="rId5" Type="http://schemas.openxmlformats.org/officeDocument/2006/relationships/tags" Target="../tags/tag171.xml"/><Relationship Id="rId10" Type="http://schemas.openxmlformats.org/officeDocument/2006/relationships/notesSlide" Target="../notesSlides/notesSlide14.xml"/><Relationship Id="rId4" Type="http://schemas.openxmlformats.org/officeDocument/2006/relationships/tags" Target="../tags/tag170.xml"/><Relationship Id="rId9"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image" Target="../media/image9.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slideLayout" Target="../slideLayouts/slideLayout1.xml"/><Relationship Id="rId2" Type="http://schemas.openxmlformats.org/officeDocument/2006/relationships/tags" Target="../tags/tag8.xml"/><Relationship Id="rId16" Type="http://schemas.openxmlformats.org/officeDocument/2006/relationships/tags" Target="../tags/tag22.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s/_rels/slide20.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46.jpeg"/><Relationship Id="rId5" Type="http://schemas.openxmlformats.org/officeDocument/2006/relationships/notesSlide" Target="../notesSlides/notesSlide15.xml"/><Relationship Id="rId4"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tags" Target="../tags/tag180.xml"/><Relationship Id="rId7" Type="http://schemas.openxmlformats.org/officeDocument/2006/relationships/image" Target="../media/image47.jpe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2.xml"/><Relationship Id="rId5" Type="http://schemas.openxmlformats.org/officeDocument/2006/relationships/tags" Target="../tags/tag182.xml"/><Relationship Id="rId4" Type="http://schemas.openxmlformats.org/officeDocument/2006/relationships/tags" Target="../tags/tag181.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image" Target="../media/image49.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image" Target="../media/image48.png"/><Relationship Id="rId5" Type="http://schemas.openxmlformats.org/officeDocument/2006/relationships/tags" Target="../tags/tag187.xml"/><Relationship Id="rId10" Type="http://schemas.openxmlformats.org/officeDocument/2006/relationships/image" Target="../media/image47.jpeg"/><Relationship Id="rId4" Type="http://schemas.openxmlformats.org/officeDocument/2006/relationships/tags" Target="../tags/tag186.xml"/><Relationship Id="rId9"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92.xml"/><Relationship Id="rId7" Type="http://schemas.openxmlformats.org/officeDocument/2006/relationships/notesSlide" Target="../notesSlides/notesSlide17.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slideLayout" Target="../slideLayouts/slideLayout2.xml"/><Relationship Id="rId5" Type="http://schemas.openxmlformats.org/officeDocument/2006/relationships/tags" Target="../tags/tag194.xml"/><Relationship Id="rId4" Type="http://schemas.openxmlformats.org/officeDocument/2006/relationships/tags" Target="../tags/tag193.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97.xml"/><Relationship Id="rId7" Type="http://schemas.openxmlformats.org/officeDocument/2006/relationships/tags" Target="../tags/tag201.xml"/><Relationship Id="rId12" Type="http://schemas.openxmlformats.org/officeDocument/2006/relationships/image" Target="../media/image52.jpe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image" Target="../media/image47.jpeg"/><Relationship Id="rId5" Type="http://schemas.openxmlformats.org/officeDocument/2006/relationships/tags" Target="../tags/tag199.xml"/><Relationship Id="rId10" Type="http://schemas.openxmlformats.org/officeDocument/2006/relationships/image" Target="../media/image51.png"/><Relationship Id="rId4" Type="http://schemas.openxmlformats.org/officeDocument/2006/relationships/tags" Target="../tags/tag198.xml"/><Relationship Id="rId9"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8" Type="http://schemas.openxmlformats.org/officeDocument/2006/relationships/tags" Target="../tags/tag209.xml"/><Relationship Id="rId13" Type="http://schemas.openxmlformats.org/officeDocument/2006/relationships/image" Target="../media/image55.png"/><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image" Target="../media/image54.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image" Target="../media/image53.png"/><Relationship Id="rId5" Type="http://schemas.openxmlformats.org/officeDocument/2006/relationships/tags" Target="../tags/tag206.xml"/><Relationship Id="rId10" Type="http://schemas.openxmlformats.org/officeDocument/2006/relationships/slideLayout" Target="../slideLayouts/slideLayout2.xml"/><Relationship Id="rId4" Type="http://schemas.openxmlformats.org/officeDocument/2006/relationships/tags" Target="../tags/tag205.xml"/><Relationship Id="rId9" Type="http://schemas.openxmlformats.org/officeDocument/2006/relationships/tags" Target="../tags/tag210.xml"/></Relationships>
</file>

<file path=ppt/slides/_rels/slide26.xml.rels><?xml version="1.0" encoding="UTF-8" standalone="yes"?>
<Relationships xmlns="http://schemas.openxmlformats.org/package/2006/relationships"><Relationship Id="rId8" Type="http://schemas.openxmlformats.org/officeDocument/2006/relationships/tags" Target="../tags/tag218.xml"/><Relationship Id="rId13" Type="http://schemas.openxmlformats.org/officeDocument/2006/relationships/diagramQuickStyle" Target="../diagrams/quickStyle1.xml"/><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diagramLayout" Target="../diagrams/layout1.xml"/><Relationship Id="rId17" Type="http://schemas.openxmlformats.org/officeDocument/2006/relationships/image" Target="../media/image28.png"/><Relationship Id="rId2" Type="http://schemas.openxmlformats.org/officeDocument/2006/relationships/tags" Target="../tags/tag212.xml"/><Relationship Id="rId16" Type="http://schemas.openxmlformats.org/officeDocument/2006/relationships/image" Target="../media/image56.png"/><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diagramData" Target="../diagrams/data1.xml"/><Relationship Id="rId5" Type="http://schemas.openxmlformats.org/officeDocument/2006/relationships/tags" Target="../tags/tag215.xml"/><Relationship Id="rId15" Type="http://schemas.microsoft.com/office/2007/relationships/diagramDrawing" Target="../diagrams/drawing1.xml"/><Relationship Id="rId10" Type="http://schemas.openxmlformats.org/officeDocument/2006/relationships/notesSlide" Target="../notesSlides/notesSlide19.xml"/><Relationship Id="rId4" Type="http://schemas.openxmlformats.org/officeDocument/2006/relationships/tags" Target="../tags/tag214.xml"/><Relationship Id="rId9" Type="http://schemas.openxmlformats.org/officeDocument/2006/relationships/slideLayout" Target="../slideLayouts/slideLayout2.xml"/><Relationship Id="rId14" Type="http://schemas.openxmlformats.org/officeDocument/2006/relationships/diagramColors" Target="../diagrams/colors1.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21.xml"/><Relationship Id="rId7" Type="http://schemas.openxmlformats.org/officeDocument/2006/relationships/tags" Target="../tags/tag225.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image" Target="../media/image28.png"/><Relationship Id="rId5" Type="http://schemas.openxmlformats.org/officeDocument/2006/relationships/tags" Target="../tags/tag223.xml"/><Relationship Id="rId10" Type="http://schemas.openxmlformats.org/officeDocument/2006/relationships/image" Target="../media/image57.png"/><Relationship Id="rId4" Type="http://schemas.openxmlformats.org/officeDocument/2006/relationships/tags" Target="../tags/tag222.xml"/><Relationship Id="rId9"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26" Type="http://schemas.openxmlformats.org/officeDocument/2006/relationships/tags" Target="../tags/tag251.xml"/><Relationship Id="rId21" Type="http://schemas.openxmlformats.org/officeDocument/2006/relationships/tags" Target="../tags/tag246.xml"/><Relationship Id="rId42" Type="http://schemas.openxmlformats.org/officeDocument/2006/relationships/tags" Target="../tags/tag267.xml"/><Relationship Id="rId47" Type="http://schemas.openxmlformats.org/officeDocument/2006/relationships/tags" Target="../tags/tag272.xml"/><Relationship Id="rId63" Type="http://schemas.openxmlformats.org/officeDocument/2006/relationships/image" Target="../media/image63.png"/><Relationship Id="rId68" Type="http://schemas.openxmlformats.org/officeDocument/2006/relationships/image" Target="../media/image68.png"/><Relationship Id="rId2" Type="http://schemas.openxmlformats.org/officeDocument/2006/relationships/tags" Target="../tags/tag227.xml"/><Relationship Id="rId16" Type="http://schemas.openxmlformats.org/officeDocument/2006/relationships/tags" Target="../tags/tag241.xml"/><Relationship Id="rId29" Type="http://schemas.openxmlformats.org/officeDocument/2006/relationships/tags" Target="../tags/tag254.xml"/><Relationship Id="rId11" Type="http://schemas.openxmlformats.org/officeDocument/2006/relationships/tags" Target="../tags/tag236.xml"/><Relationship Id="rId24" Type="http://schemas.openxmlformats.org/officeDocument/2006/relationships/tags" Target="../tags/tag249.xml"/><Relationship Id="rId32" Type="http://schemas.openxmlformats.org/officeDocument/2006/relationships/tags" Target="../tags/tag257.xml"/><Relationship Id="rId37" Type="http://schemas.openxmlformats.org/officeDocument/2006/relationships/tags" Target="../tags/tag262.xml"/><Relationship Id="rId40" Type="http://schemas.openxmlformats.org/officeDocument/2006/relationships/tags" Target="../tags/tag265.xml"/><Relationship Id="rId45" Type="http://schemas.openxmlformats.org/officeDocument/2006/relationships/tags" Target="../tags/tag270.xml"/><Relationship Id="rId53" Type="http://schemas.openxmlformats.org/officeDocument/2006/relationships/tags" Target="../tags/tag278.xml"/><Relationship Id="rId58" Type="http://schemas.openxmlformats.org/officeDocument/2006/relationships/image" Target="../media/image58.png"/><Relationship Id="rId66" Type="http://schemas.openxmlformats.org/officeDocument/2006/relationships/image" Target="../media/image66.png"/><Relationship Id="rId74" Type="http://schemas.openxmlformats.org/officeDocument/2006/relationships/image" Target="../media/image74.png"/><Relationship Id="rId5" Type="http://schemas.openxmlformats.org/officeDocument/2006/relationships/tags" Target="../tags/tag230.xml"/><Relationship Id="rId61" Type="http://schemas.openxmlformats.org/officeDocument/2006/relationships/image" Target="../media/image61.png"/><Relationship Id="rId19" Type="http://schemas.openxmlformats.org/officeDocument/2006/relationships/tags" Target="../tags/tag244.xml"/><Relationship Id="rId14" Type="http://schemas.openxmlformats.org/officeDocument/2006/relationships/tags" Target="../tags/tag239.xml"/><Relationship Id="rId22" Type="http://schemas.openxmlformats.org/officeDocument/2006/relationships/tags" Target="../tags/tag247.xml"/><Relationship Id="rId27" Type="http://schemas.openxmlformats.org/officeDocument/2006/relationships/tags" Target="../tags/tag252.xml"/><Relationship Id="rId30" Type="http://schemas.openxmlformats.org/officeDocument/2006/relationships/tags" Target="../tags/tag255.xml"/><Relationship Id="rId35" Type="http://schemas.openxmlformats.org/officeDocument/2006/relationships/tags" Target="../tags/tag260.xml"/><Relationship Id="rId43" Type="http://schemas.openxmlformats.org/officeDocument/2006/relationships/tags" Target="../tags/tag268.xml"/><Relationship Id="rId48" Type="http://schemas.openxmlformats.org/officeDocument/2006/relationships/tags" Target="../tags/tag273.xml"/><Relationship Id="rId56" Type="http://schemas.openxmlformats.org/officeDocument/2006/relationships/slideLayout" Target="../slideLayouts/slideLayout2.xml"/><Relationship Id="rId64" Type="http://schemas.openxmlformats.org/officeDocument/2006/relationships/image" Target="../media/image64.png"/><Relationship Id="rId69" Type="http://schemas.openxmlformats.org/officeDocument/2006/relationships/image" Target="../media/image69.png"/><Relationship Id="rId8" Type="http://schemas.openxmlformats.org/officeDocument/2006/relationships/tags" Target="../tags/tag233.xml"/><Relationship Id="rId51" Type="http://schemas.openxmlformats.org/officeDocument/2006/relationships/tags" Target="../tags/tag276.xml"/><Relationship Id="rId72" Type="http://schemas.openxmlformats.org/officeDocument/2006/relationships/image" Target="../media/image72.png"/><Relationship Id="rId3" Type="http://schemas.openxmlformats.org/officeDocument/2006/relationships/tags" Target="../tags/tag228.xml"/><Relationship Id="rId12" Type="http://schemas.openxmlformats.org/officeDocument/2006/relationships/tags" Target="../tags/tag237.xml"/><Relationship Id="rId17" Type="http://schemas.openxmlformats.org/officeDocument/2006/relationships/tags" Target="../tags/tag242.xml"/><Relationship Id="rId25" Type="http://schemas.openxmlformats.org/officeDocument/2006/relationships/tags" Target="../tags/tag250.xml"/><Relationship Id="rId33" Type="http://schemas.openxmlformats.org/officeDocument/2006/relationships/tags" Target="../tags/tag258.xml"/><Relationship Id="rId38" Type="http://schemas.openxmlformats.org/officeDocument/2006/relationships/tags" Target="../tags/tag263.xml"/><Relationship Id="rId46" Type="http://schemas.openxmlformats.org/officeDocument/2006/relationships/tags" Target="../tags/tag271.xml"/><Relationship Id="rId59" Type="http://schemas.openxmlformats.org/officeDocument/2006/relationships/image" Target="../media/image59.png"/><Relationship Id="rId67" Type="http://schemas.openxmlformats.org/officeDocument/2006/relationships/image" Target="../media/image67.png"/><Relationship Id="rId20" Type="http://schemas.openxmlformats.org/officeDocument/2006/relationships/tags" Target="../tags/tag245.xml"/><Relationship Id="rId41" Type="http://schemas.openxmlformats.org/officeDocument/2006/relationships/tags" Target="../tags/tag266.xml"/><Relationship Id="rId54" Type="http://schemas.openxmlformats.org/officeDocument/2006/relationships/tags" Target="../tags/tag279.xml"/><Relationship Id="rId62" Type="http://schemas.openxmlformats.org/officeDocument/2006/relationships/image" Target="../media/image62.png"/><Relationship Id="rId70" Type="http://schemas.openxmlformats.org/officeDocument/2006/relationships/image" Target="../media/image70.png"/><Relationship Id="rId1" Type="http://schemas.openxmlformats.org/officeDocument/2006/relationships/tags" Target="../tags/tag226.xml"/><Relationship Id="rId6" Type="http://schemas.openxmlformats.org/officeDocument/2006/relationships/tags" Target="../tags/tag231.xml"/><Relationship Id="rId15" Type="http://schemas.openxmlformats.org/officeDocument/2006/relationships/tags" Target="../tags/tag240.xml"/><Relationship Id="rId23" Type="http://schemas.openxmlformats.org/officeDocument/2006/relationships/tags" Target="../tags/tag248.xml"/><Relationship Id="rId28" Type="http://schemas.openxmlformats.org/officeDocument/2006/relationships/tags" Target="../tags/tag253.xml"/><Relationship Id="rId36" Type="http://schemas.openxmlformats.org/officeDocument/2006/relationships/tags" Target="../tags/tag261.xml"/><Relationship Id="rId49" Type="http://schemas.openxmlformats.org/officeDocument/2006/relationships/tags" Target="../tags/tag274.xml"/><Relationship Id="rId57" Type="http://schemas.openxmlformats.org/officeDocument/2006/relationships/notesSlide" Target="../notesSlides/notesSlide21.xml"/><Relationship Id="rId10" Type="http://schemas.openxmlformats.org/officeDocument/2006/relationships/tags" Target="../tags/tag235.xml"/><Relationship Id="rId31" Type="http://schemas.openxmlformats.org/officeDocument/2006/relationships/tags" Target="../tags/tag256.xml"/><Relationship Id="rId44" Type="http://schemas.openxmlformats.org/officeDocument/2006/relationships/tags" Target="../tags/tag269.xml"/><Relationship Id="rId52" Type="http://schemas.openxmlformats.org/officeDocument/2006/relationships/tags" Target="../tags/tag277.xml"/><Relationship Id="rId60" Type="http://schemas.openxmlformats.org/officeDocument/2006/relationships/image" Target="../media/image60.png"/><Relationship Id="rId65" Type="http://schemas.openxmlformats.org/officeDocument/2006/relationships/image" Target="../media/image65.png"/><Relationship Id="rId73" Type="http://schemas.openxmlformats.org/officeDocument/2006/relationships/image" Target="../media/image73.png"/><Relationship Id="rId4" Type="http://schemas.openxmlformats.org/officeDocument/2006/relationships/tags" Target="../tags/tag229.xml"/><Relationship Id="rId9" Type="http://schemas.openxmlformats.org/officeDocument/2006/relationships/tags" Target="../tags/tag234.xml"/><Relationship Id="rId13" Type="http://schemas.openxmlformats.org/officeDocument/2006/relationships/tags" Target="../tags/tag238.xml"/><Relationship Id="rId18" Type="http://schemas.openxmlformats.org/officeDocument/2006/relationships/tags" Target="../tags/tag243.xml"/><Relationship Id="rId39" Type="http://schemas.openxmlformats.org/officeDocument/2006/relationships/tags" Target="../tags/tag264.xml"/><Relationship Id="rId34" Type="http://schemas.openxmlformats.org/officeDocument/2006/relationships/tags" Target="../tags/tag259.xml"/><Relationship Id="rId50" Type="http://schemas.openxmlformats.org/officeDocument/2006/relationships/tags" Target="../tags/tag275.xml"/><Relationship Id="rId55" Type="http://schemas.openxmlformats.org/officeDocument/2006/relationships/tags" Target="../tags/tag280.xml"/><Relationship Id="rId7" Type="http://schemas.openxmlformats.org/officeDocument/2006/relationships/tags" Target="../tags/tag232.xml"/><Relationship Id="rId71" Type="http://schemas.openxmlformats.org/officeDocument/2006/relationships/image" Target="../media/image71.png"/></Relationships>
</file>

<file path=ppt/slides/_rels/slide29.xml.rels><?xml version="1.0" encoding="UTF-8" standalone="yes"?>
<Relationships xmlns="http://schemas.openxmlformats.org/package/2006/relationships"><Relationship Id="rId13" Type="http://schemas.openxmlformats.org/officeDocument/2006/relationships/tags" Target="../tags/tag293.xml"/><Relationship Id="rId18" Type="http://schemas.openxmlformats.org/officeDocument/2006/relationships/tags" Target="../tags/tag298.xml"/><Relationship Id="rId26" Type="http://schemas.openxmlformats.org/officeDocument/2006/relationships/image" Target="../media/image78.png"/><Relationship Id="rId3" Type="http://schemas.openxmlformats.org/officeDocument/2006/relationships/tags" Target="../tags/tag283.xml"/><Relationship Id="rId21" Type="http://schemas.openxmlformats.org/officeDocument/2006/relationships/tags" Target="../tags/tag301.xml"/><Relationship Id="rId7" Type="http://schemas.openxmlformats.org/officeDocument/2006/relationships/tags" Target="../tags/tag287.xml"/><Relationship Id="rId12" Type="http://schemas.openxmlformats.org/officeDocument/2006/relationships/tags" Target="../tags/tag292.xml"/><Relationship Id="rId17" Type="http://schemas.openxmlformats.org/officeDocument/2006/relationships/tags" Target="../tags/tag297.xml"/><Relationship Id="rId25" Type="http://schemas.openxmlformats.org/officeDocument/2006/relationships/image" Target="../media/image77.png"/><Relationship Id="rId33" Type="http://schemas.openxmlformats.org/officeDocument/2006/relationships/image" Target="../media/image85.png"/><Relationship Id="rId2" Type="http://schemas.openxmlformats.org/officeDocument/2006/relationships/tags" Target="../tags/tag282.xml"/><Relationship Id="rId16" Type="http://schemas.openxmlformats.org/officeDocument/2006/relationships/tags" Target="../tags/tag296.xml"/><Relationship Id="rId20" Type="http://schemas.openxmlformats.org/officeDocument/2006/relationships/tags" Target="../tags/tag300.xml"/><Relationship Id="rId29" Type="http://schemas.openxmlformats.org/officeDocument/2006/relationships/image" Target="../media/image81.png"/><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24" Type="http://schemas.openxmlformats.org/officeDocument/2006/relationships/image" Target="../media/image76.png"/><Relationship Id="rId32" Type="http://schemas.openxmlformats.org/officeDocument/2006/relationships/image" Target="../media/image84.png"/><Relationship Id="rId5" Type="http://schemas.openxmlformats.org/officeDocument/2006/relationships/tags" Target="../tags/tag285.xml"/><Relationship Id="rId15" Type="http://schemas.openxmlformats.org/officeDocument/2006/relationships/tags" Target="../tags/tag295.xml"/><Relationship Id="rId23" Type="http://schemas.openxmlformats.org/officeDocument/2006/relationships/image" Target="../media/image75.png"/><Relationship Id="rId28" Type="http://schemas.openxmlformats.org/officeDocument/2006/relationships/image" Target="../media/image80.png"/><Relationship Id="rId10" Type="http://schemas.openxmlformats.org/officeDocument/2006/relationships/tags" Target="../tags/tag290.xml"/><Relationship Id="rId19" Type="http://schemas.openxmlformats.org/officeDocument/2006/relationships/tags" Target="../tags/tag299.xml"/><Relationship Id="rId31" Type="http://schemas.openxmlformats.org/officeDocument/2006/relationships/image" Target="../media/image83.png"/><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tags" Target="../tags/tag294.xml"/><Relationship Id="rId22" Type="http://schemas.openxmlformats.org/officeDocument/2006/relationships/slideLayout" Target="../slideLayouts/slideLayout2.xml"/><Relationship Id="rId27" Type="http://schemas.openxmlformats.org/officeDocument/2006/relationships/image" Target="../media/image79.png"/><Relationship Id="rId30" Type="http://schemas.openxmlformats.org/officeDocument/2006/relationships/image" Target="../media/image82.png"/><Relationship Id="rId8" Type="http://schemas.openxmlformats.org/officeDocument/2006/relationships/tags" Target="../tags/tag288.xml"/></Relationships>
</file>

<file path=ppt/slides/_rels/slide3.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image" Target="../media/image11.png"/><Relationship Id="rId3" Type="http://schemas.openxmlformats.org/officeDocument/2006/relationships/tags" Target="../tags/tag25.xml"/><Relationship Id="rId21" Type="http://schemas.openxmlformats.org/officeDocument/2006/relationships/image" Target="../media/image14.png"/><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image" Target="../media/image10.png"/><Relationship Id="rId2" Type="http://schemas.openxmlformats.org/officeDocument/2006/relationships/tags" Target="../tags/tag24.xml"/><Relationship Id="rId16" Type="http://schemas.openxmlformats.org/officeDocument/2006/relationships/slideLayout" Target="../slideLayouts/slideLayout2.xml"/><Relationship Id="rId20" Type="http://schemas.openxmlformats.org/officeDocument/2006/relationships/image" Target="../media/image13.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tags" Target="../tags/tag37.xml"/><Relationship Id="rId10" Type="http://schemas.openxmlformats.org/officeDocument/2006/relationships/tags" Target="../tags/tag32.xml"/><Relationship Id="rId19" Type="http://schemas.openxmlformats.org/officeDocument/2006/relationships/image" Target="../media/image12.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tags" Target="../tags/tag304.xml"/><Relationship Id="rId7" Type="http://schemas.openxmlformats.org/officeDocument/2006/relationships/image" Target="../media/image86.jpe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notesSlide" Target="../notesSlides/notesSlide22.xml"/><Relationship Id="rId5" Type="http://schemas.openxmlformats.org/officeDocument/2006/relationships/slideLayout" Target="../slideLayouts/slideLayout8.xml"/><Relationship Id="rId4" Type="http://schemas.openxmlformats.org/officeDocument/2006/relationships/tags" Target="../tags/tag305.xml"/></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308.xml"/><Relationship Id="rId7" Type="http://schemas.openxmlformats.org/officeDocument/2006/relationships/notesSlide" Target="../notesSlides/notesSlide23.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2.xml"/><Relationship Id="rId5" Type="http://schemas.openxmlformats.org/officeDocument/2006/relationships/tags" Target="../tags/tag310.xml"/><Relationship Id="rId4" Type="http://schemas.openxmlformats.org/officeDocument/2006/relationships/tags" Target="../tags/tag309.xml"/></Relationships>
</file>

<file path=ppt/slides/_rels/slide3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tags" Target="../tags/tag313.xml"/><Relationship Id="rId7" Type="http://schemas.openxmlformats.org/officeDocument/2006/relationships/notesSlide" Target="../notesSlides/notesSlide24.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2.xml"/><Relationship Id="rId5" Type="http://schemas.openxmlformats.org/officeDocument/2006/relationships/tags" Target="../tags/tag315.xml"/><Relationship Id="rId4" Type="http://schemas.openxmlformats.org/officeDocument/2006/relationships/tags" Target="../tags/tag314.xml"/></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318.xml"/><Relationship Id="rId7" Type="http://schemas.openxmlformats.org/officeDocument/2006/relationships/notesSlide" Target="../notesSlides/notesSlide25.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2.xml"/><Relationship Id="rId5" Type="http://schemas.openxmlformats.org/officeDocument/2006/relationships/tags" Target="../tags/tag320.xml"/><Relationship Id="rId4" Type="http://schemas.openxmlformats.org/officeDocument/2006/relationships/tags" Target="../tags/tag319.xml"/></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323.xml"/><Relationship Id="rId7" Type="http://schemas.openxmlformats.org/officeDocument/2006/relationships/notesSlide" Target="../notesSlides/notesSlide26.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2.xml"/><Relationship Id="rId5" Type="http://schemas.openxmlformats.org/officeDocument/2006/relationships/tags" Target="../tags/tag325.xml"/><Relationship Id="rId4" Type="http://schemas.openxmlformats.org/officeDocument/2006/relationships/tags" Target="../tags/tag324.xml"/></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328.xml"/><Relationship Id="rId7" Type="http://schemas.openxmlformats.org/officeDocument/2006/relationships/notesSlide" Target="../notesSlides/notesSlide27.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2.xml"/><Relationship Id="rId5" Type="http://schemas.openxmlformats.org/officeDocument/2006/relationships/tags" Target="../tags/tag330.xml"/><Relationship Id="rId4" Type="http://schemas.openxmlformats.org/officeDocument/2006/relationships/tags" Target="../tags/tag329.xml"/><Relationship Id="rId9"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image" Target="../media/image93.jpeg"/><Relationship Id="rId5" Type="http://schemas.openxmlformats.org/officeDocument/2006/relationships/notesSlide" Target="../notesSlides/notesSlide28.xml"/><Relationship Id="rId4"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tags" Target="../tags/tag336.xml"/><Relationship Id="rId7" Type="http://schemas.openxmlformats.org/officeDocument/2006/relationships/image" Target="../media/image94.png"/><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Layout" Target="../slideLayouts/slideLayout2.xml"/><Relationship Id="rId5" Type="http://schemas.openxmlformats.org/officeDocument/2006/relationships/tags" Target="../tags/tag338.xml"/><Relationship Id="rId4" Type="http://schemas.openxmlformats.org/officeDocument/2006/relationships/tags" Target="../tags/tag337.xml"/></Relationships>
</file>

<file path=ppt/slides/_rels/slide38.xml.rels><?xml version="1.0" encoding="UTF-8" standalone="yes"?>
<Relationships xmlns="http://schemas.openxmlformats.org/package/2006/relationships"><Relationship Id="rId3" Type="http://schemas.openxmlformats.org/officeDocument/2006/relationships/tags" Target="../tags/tag341.xml"/><Relationship Id="rId7" Type="http://schemas.openxmlformats.org/officeDocument/2006/relationships/image" Target="../media/image95.png"/><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342.xml"/></Relationships>
</file>

<file path=ppt/slides/_rels/slide3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image" Target="../media/image96.jpe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slideLayout" Target="../slideLayouts/slideLayout2.xml"/><Relationship Id="rId5" Type="http://schemas.openxmlformats.org/officeDocument/2006/relationships/tags" Target="../tags/tag347.xml"/><Relationship Id="rId4" Type="http://schemas.openxmlformats.org/officeDocument/2006/relationships/tags" Target="../tags/tag346.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0.xml"/><Relationship Id="rId7" Type="http://schemas.openxmlformats.org/officeDocument/2006/relationships/notesSlide" Target="../notesSlides/notesSlide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2.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tags" Target="../tags/tag350.xml"/><Relationship Id="rId7" Type="http://schemas.openxmlformats.org/officeDocument/2006/relationships/hyperlink" Target="https://www.cert.ssi.gouv.fr/uploads/ad_checklist.html" TargetMode="Externa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slideLayout" Target="../slideLayouts/slideLayout2.xml"/><Relationship Id="rId5" Type="http://schemas.openxmlformats.org/officeDocument/2006/relationships/tags" Target="../tags/tag352.xml"/><Relationship Id="rId4" Type="http://schemas.openxmlformats.org/officeDocument/2006/relationships/tags" Target="../tags/tag351.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355.xml"/><Relationship Id="rId7" Type="http://schemas.openxmlformats.org/officeDocument/2006/relationships/slideLayout" Target="../slideLayouts/slideLayout2.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9" Type="http://schemas.openxmlformats.org/officeDocument/2006/relationships/image" Target="../media/image98.png"/></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361.xml"/><Relationship Id="rId7" Type="http://schemas.openxmlformats.org/officeDocument/2006/relationships/slideLayout" Target="../slideLayouts/slideLayout2.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5" Type="http://schemas.openxmlformats.org/officeDocument/2006/relationships/tags" Target="../tags/tag363.xml"/><Relationship Id="rId10" Type="http://schemas.openxmlformats.org/officeDocument/2006/relationships/image" Target="../media/image100.png"/><Relationship Id="rId4" Type="http://schemas.openxmlformats.org/officeDocument/2006/relationships/tags" Target="../tags/tag362.xml"/><Relationship Id="rId9"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image" Target="../media/image101.jpeg"/><Relationship Id="rId5" Type="http://schemas.openxmlformats.org/officeDocument/2006/relationships/notesSlide" Target="../notesSlides/notesSlide32.xml"/><Relationship Id="rId4"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tags" Target="../tags/tag370.xml"/><Relationship Id="rId7" Type="http://schemas.openxmlformats.org/officeDocument/2006/relationships/image" Target="../media/image102.jpeg"/><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slideLayout" Target="../slideLayouts/slideLayout2.xml"/><Relationship Id="rId5" Type="http://schemas.openxmlformats.org/officeDocument/2006/relationships/tags" Target="../tags/tag372.xml"/><Relationship Id="rId4" Type="http://schemas.openxmlformats.org/officeDocument/2006/relationships/tags" Target="../tags/tag371.xml"/></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375.xml"/><Relationship Id="rId7" Type="http://schemas.openxmlformats.org/officeDocument/2006/relationships/notesSlide" Target="../notesSlides/notesSlide33.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slideLayout" Target="../slideLayouts/slideLayout2.xml"/><Relationship Id="rId5" Type="http://schemas.openxmlformats.org/officeDocument/2006/relationships/tags" Target="../tags/tag377.xml"/><Relationship Id="rId4" Type="http://schemas.openxmlformats.org/officeDocument/2006/relationships/tags" Target="../tags/tag376.xml"/></Relationships>
</file>

<file path=ppt/slides/_rels/slide4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380.xml"/><Relationship Id="rId7" Type="http://schemas.openxmlformats.org/officeDocument/2006/relationships/notesSlide" Target="../notesSlides/notesSlide34.xml"/><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slideLayout" Target="../slideLayouts/slideLayout2.xml"/><Relationship Id="rId5" Type="http://schemas.openxmlformats.org/officeDocument/2006/relationships/tags" Target="../tags/tag382.xml"/><Relationship Id="rId4" Type="http://schemas.openxmlformats.org/officeDocument/2006/relationships/tags" Target="../tags/tag381.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385.xml"/><Relationship Id="rId7"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tags" Target="../tags/tag383.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9" Type="http://schemas.openxmlformats.org/officeDocument/2006/relationships/image" Target="../media/image105.jpeg"/></Relationships>
</file>

<file path=ppt/slides/_rels/slide4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tags" Target="../tags/tag391.xml"/><Relationship Id="rId7" Type="http://schemas.openxmlformats.org/officeDocument/2006/relationships/notesSlide" Target="../notesSlides/notesSlide36.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slideLayout" Target="../slideLayouts/slideLayout2.xml"/><Relationship Id="rId5" Type="http://schemas.openxmlformats.org/officeDocument/2006/relationships/tags" Target="../tags/tag393.xml"/><Relationship Id="rId4" Type="http://schemas.openxmlformats.org/officeDocument/2006/relationships/tags" Target="../tags/tag392.xml"/></Relationships>
</file>

<file path=ppt/slides/_rels/slide49.xml.rels><?xml version="1.0" encoding="UTF-8" standalone="yes"?>
<Relationships xmlns="http://schemas.openxmlformats.org/package/2006/relationships"><Relationship Id="rId3" Type="http://schemas.openxmlformats.org/officeDocument/2006/relationships/tags" Target="../tags/tag396.xml"/><Relationship Id="rId7" Type="http://schemas.openxmlformats.org/officeDocument/2006/relationships/image" Target="../media/image8.png"/><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image" Target="../media/image7.png"/><Relationship Id="rId5" Type="http://schemas.openxmlformats.org/officeDocument/2006/relationships/notesSlide" Target="../notesSlides/notesSlide37.xml"/><Relationship Id="rId4"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18.png"/><Relationship Id="rId5" Type="http://schemas.openxmlformats.org/officeDocument/2006/relationships/tags" Target="../tags/tag47.xml"/><Relationship Id="rId10" Type="http://schemas.openxmlformats.org/officeDocument/2006/relationships/image" Target="../media/image2.png"/><Relationship Id="rId4" Type="http://schemas.openxmlformats.org/officeDocument/2006/relationships/tags" Target="../tags/tag46.xml"/><Relationship Id="rId9"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tags" Target="../tags/tag397.xml"/><Relationship Id="rId5" Type="http://schemas.openxmlformats.org/officeDocument/2006/relationships/slideLayout" Target="../slideLayouts/slideLayout2.xml"/><Relationship Id="rId4" Type="http://schemas.openxmlformats.org/officeDocument/2006/relationships/tags" Target="../tags/tag400.xml"/></Relationships>
</file>

<file path=ppt/slides/_rels/slide6.xml.rels><?xml version="1.0" encoding="UTF-8" standalone="yes"?>
<Relationships xmlns="http://schemas.openxmlformats.org/package/2006/relationships"><Relationship Id="rId8" Type="http://schemas.openxmlformats.org/officeDocument/2006/relationships/hyperlink" Target="https://learn.microsoft.com/fr-fr/windows-server/identity/ad-ds/plan/security-best-practices/best-practices-for-securing-active-directory" TargetMode="External"/><Relationship Id="rId3" Type="http://schemas.openxmlformats.org/officeDocument/2006/relationships/tags" Target="../tags/tag52.xml"/><Relationship Id="rId7" Type="http://schemas.openxmlformats.org/officeDocument/2006/relationships/notesSlide" Target="../notesSlides/notesSlide4.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2.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57.xml"/><Relationship Id="rId7" Type="http://schemas.openxmlformats.org/officeDocument/2006/relationships/hyperlink" Target="https://learn.microsoft.com/fr-fr/windows-server/identity/ad-ds/plan/security-best-practices/best-practices-for-securing-active-directory" TargetMode="Externa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2.xml"/><Relationship Id="rId5" Type="http://schemas.openxmlformats.org/officeDocument/2006/relationships/tags" Target="../tags/tag59.xml"/><Relationship Id="rId4" Type="http://schemas.openxmlformats.org/officeDocument/2006/relationships/tags" Target="../tags/tag58.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2.xml"/><Relationship Id="rId7" Type="http://schemas.openxmlformats.org/officeDocument/2006/relationships/notesSlide" Target="../notesSlides/notesSlide5.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8.xml"/><Relationship Id="rId5" Type="http://schemas.openxmlformats.org/officeDocument/2006/relationships/tags" Target="../tags/tag64.xml"/><Relationship Id="rId4" Type="http://schemas.openxmlformats.org/officeDocument/2006/relationships/tags" Target="../tags/tag63.xml"/></Relationships>
</file>

<file path=ppt/slides/_rels/slide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notesSlide" Target="../notesSlides/notesSlide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tags" Target="../tags/tag79.xml"/><Relationship Id="rId10" Type="http://schemas.openxmlformats.org/officeDocument/2006/relationships/tags" Target="../tags/tag74.xml"/><Relationship Id="rId19" Type="http://schemas.openxmlformats.org/officeDocument/2006/relationships/slideLayout" Target="../slideLayouts/slideLayout2.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6954253" y="576542"/>
            <a:ext cx="5237747" cy="4288579"/>
          </a:xfrm>
        </p:spPr>
        <p:txBody>
          <a:bodyPr/>
          <a:lstStyle/>
          <a:p>
            <a:pPr algn="ctr"/>
            <a:r>
              <a:rPr lang="fr-FR" b="1" dirty="0">
                <a:solidFill>
                  <a:srgbClr val="1F8388"/>
                </a:solidFill>
              </a:rPr>
              <a:t>Gestion de la sécurité du domaine Active Directory</a:t>
            </a:r>
            <a:endParaRPr lang="fr-FR" dirty="0">
              <a:solidFill>
                <a:srgbClr val="1F8388"/>
              </a:solidFill>
            </a:endParaRPr>
          </a:p>
        </p:txBody>
      </p:sp>
      <p:sp>
        <p:nvSpPr>
          <p:cNvPr id="3" name="CustomShape 3"/>
          <p:cNvSpPr/>
          <p:nvPr>
            <p:custDataLst>
              <p:tags r:id="rId2"/>
            </p:custDataLst>
          </p:nvPr>
        </p:nvSpPr>
        <p:spPr>
          <a:xfrm>
            <a:off x="7779150" y="4768781"/>
            <a:ext cx="2637720" cy="1182600"/>
          </a:xfrm>
          <a:prstGeom prst="roundRect">
            <a:avLst>
              <a:gd name="adj" fmla="val 8594"/>
            </a:avLst>
          </a:prstGeom>
          <a:blipFill rotWithShape="0">
            <a:blip r:embed="rId7"/>
            <a:srcRect/>
            <a:stretch/>
          </a:blipFill>
          <a:ln>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pic>
        <p:nvPicPr>
          <p:cNvPr id="5" name="Image 4">
            <a:extLst>
              <a:ext uri="{FF2B5EF4-FFF2-40B4-BE49-F238E27FC236}">
                <a16:creationId xmlns:a16="http://schemas.microsoft.com/office/drawing/2014/main" id="{2533E1B1-3CBC-43B3-B730-6A489AB07271}"/>
              </a:ext>
            </a:extLst>
          </p:cNvPr>
          <p:cNvPicPr>
            <a:picLocks noChangeAspect="1"/>
          </p:cNvPicPr>
          <p:nvPr>
            <p:custDataLst>
              <p:tags r:id="rId3"/>
            </p:custDataLst>
          </p:nvPr>
        </p:nvPicPr>
        <p:blipFill>
          <a:blip r:embed="rId8"/>
          <a:stretch>
            <a:fillRect/>
          </a:stretch>
        </p:blipFill>
        <p:spPr>
          <a:xfrm>
            <a:off x="9614357" y="81583"/>
            <a:ext cx="2453463" cy="989919"/>
          </a:xfrm>
          <a:prstGeom prst="rect">
            <a:avLst/>
          </a:prstGeom>
        </p:spPr>
      </p:pic>
      <p:pic>
        <p:nvPicPr>
          <p:cNvPr id="4098" name="Picture 2">
            <a:extLst>
              <a:ext uri="{FF2B5EF4-FFF2-40B4-BE49-F238E27FC236}">
                <a16:creationId xmlns:a16="http://schemas.microsoft.com/office/drawing/2014/main" id="{309C3903-D50C-4958-B582-9FC81931F777}"/>
              </a:ext>
            </a:extLst>
          </p:cNvPr>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9098010" y="3937148"/>
            <a:ext cx="227647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183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E117D08-483E-4525-9235-7DF93D4F7E06}"/>
              </a:ext>
            </a:extLst>
          </p:cNvPr>
          <p:cNvSpPr>
            <a:spLocks noGrp="1"/>
          </p:cNvSpPr>
          <p:nvPr>
            <p:ph type="title" idx="10"/>
            <p:custDataLst>
              <p:tags r:id="rId1"/>
            </p:custDataLst>
          </p:nvPr>
        </p:nvSpPr>
        <p:spPr>
          <a:xfrm>
            <a:off x="0" y="0"/>
            <a:ext cx="9509760" cy="903152"/>
          </a:xfrm>
        </p:spPr>
        <p:txBody>
          <a:bodyPr/>
          <a:lstStyle/>
          <a:p>
            <a:r>
              <a:rPr lang="fr-FR" dirty="0"/>
              <a:t>Définir la gouvernance d’Active Directory</a:t>
            </a:r>
          </a:p>
        </p:txBody>
      </p:sp>
      <p:sp>
        <p:nvSpPr>
          <p:cNvPr id="4" name="Espace réservé du pied de page 3">
            <a:extLst>
              <a:ext uri="{FF2B5EF4-FFF2-40B4-BE49-F238E27FC236}">
                <a16:creationId xmlns:a16="http://schemas.microsoft.com/office/drawing/2014/main" id="{95B58E9B-3E9E-4099-9CDF-E7EFED3A5C22}"/>
              </a:ext>
            </a:extLst>
          </p:cNvPr>
          <p:cNvSpPr>
            <a:spLocks noGrp="1"/>
          </p:cNvSpPr>
          <p:nvPr>
            <p:ph type="ftr" sz="quarter" idx="12"/>
            <p:custDataLst>
              <p:tags r:id="rId2"/>
            </p:custDataLst>
          </p:nvPr>
        </p:nvSpPr>
        <p:spPr/>
        <p:txBody>
          <a:bodyPr/>
          <a:lstStyle/>
          <a:p>
            <a:r>
              <a:rPr lang="fr-FR" dirty="0"/>
              <a:t>JOSY - JUIN 2024 - SÉCURISATION ACTIVE DIRECTORY </a:t>
            </a:r>
          </a:p>
        </p:txBody>
      </p:sp>
      <p:sp>
        <p:nvSpPr>
          <p:cNvPr id="5" name="Espace réservé du numéro de diapositive 4">
            <a:extLst>
              <a:ext uri="{FF2B5EF4-FFF2-40B4-BE49-F238E27FC236}">
                <a16:creationId xmlns:a16="http://schemas.microsoft.com/office/drawing/2014/main" id="{BE724A02-2233-4016-96BB-9BB607AD5FA9}"/>
              </a:ext>
            </a:extLst>
          </p:cNvPr>
          <p:cNvSpPr>
            <a:spLocks noGrp="1"/>
          </p:cNvSpPr>
          <p:nvPr>
            <p:ph type="sldNum" sz="quarter" idx="13"/>
            <p:custDataLst>
              <p:tags r:id="rId3"/>
            </p:custDataLst>
          </p:nvPr>
        </p:nvSpPr>
        <p:spPr/>
        <p:txBody>
          <a:bodyPr/>
          <a:lstStyle/>
          <a:p>
            <a:fld id="{524CACB3-9D6F-4251-9D91-D3C4F99A6651}" type="slidenum">
              <a:rPr lang="fr-FR" smtClean="0"/>
              <a:pPr/>
              <a:t>10</a:t>
            </a:fld>
            <a:endParaRPr lang="fr-FR" dirty="0"/>
          </a:p>
        </p:txBody>
      </p:sp>
      <p:pic>
        <p:nvPicPr>
          <p:cNvPr id="6" name="Image 5">
            <a:extLst>
              <a:ext uri="{FF2B5EF4-FFF2-40B4-BE49-F238E27FC236}">
                <a16:creationId xmlns:a16="http://schemas.microsoft.com/office/drawing/2014/main" id="{DA64FF87-1201-4F0C-8B1C-5DA0D41991B6}"/>
              </a:ext>
            </a:extLst>
          </p:cNvPr>
          <p:cNvPicPr>
            <a:picLocks noChangeAspect="1"/>
          </p:cNvPicPr>
          <p:nvPr>
            <p:custDataLst>
              <p:tags r:id="rId4"/>
            </p:custDataLst>
          </p:nvPr>
        </p:nvPicPr>
        <p:blipFill>
          <a:blip r:embed="rId9"/>
          <a:stretch>
            <a:fillRect/>
          </a:stretch>
        </p:blipFill>
        <p:spPr>
          <a:xfrm>
            <a:off x="4975815" y="5505881"/>
            <a:ext cx="3057952" cy="447737"/>
          </a:xfrm>
          <a:prstGeom prst="rect">
            <a:avLst/>
          </a:prstGeom>
        </p:spPr>
      </p:pic>
      <p:pic>
        <p:nvPicPr>
          <p:cNvPr id="5124" name="Picture 4" descr="ensemble de bande dessinée de l&amp;#39;équipement et des dispositifs pour le traitement et le stockage de données, base de données">
            <a:extLst>
              <a:ext uri="{FF2B5EF4-FFF2-40B4-BE49-F238E27FC236}">
                <a16:creationId xmlns:a16="http://schemas.microsoft.com/office/drawing/2014/main" id="{40222B2D-E303-40BA-A3F8-370BF97E9718}"/>
              </a:ext>
            </a:extLst>
          </p:cNvPr>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305886" y="4109756"/>
            <a:ext cx="2375894" cy="2159559"/>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1">
            <a:extLst>
              <a:ext uri="{FF2B5EF4-FFF2-40B4-BE49-F238E27FC236}">
                <a16:creationId xmlns:a16="http://schemas.microsoft.com/office/drawing/2014/main" id="{26E2F19C-8AAE-4D98-B71F-074874234AEE}"/>
              </a:ext>
            </a:extLst>
          </p:cNvPr>
          <p:cNvSpPr>
            <a:spLocks noGrp="1"/>
          </p:cNvSpPr>
          <p:nvPr>
            <p:ph idx="1"/>
            <p:custDataLst>
              <p:tags r:id="rId6"/>
            </p:custDataLst>
          </p:nvPr>
        </p:nvSpPr>
        <p:spPr/>
        <p:txBody>
          <a:bodyPr>
            <a:normAutofit/>
          </a:bodyPr>
          <a:lstStyle/>
          <a:p>
            <a:r>
              <a:rPr lang="fr-FR" dirty="0"/>
              <a:t>Annuaire doit refléter l’organisation de l’Université</a:t>
            </a:r>
          </a:p>
          <a:p>
            <a:r>
              <a:rPr lang="fr-FR" dirty="0"/>
              <a:t>Appui de la Direction</a:t>
            </a:r>
          </a:p>
          <a:p>
            <a:pPr lvl="1"/>
            <a:r>
              <a:rPr lang="fr-FR" dirty="0"/>
              <a:t>Changement des pratiques (ajustement des droits)</a:t>
            </a:r>
          </a:p>
          <a:p>
            <a:r>
              <a:rPr lang="fr-FR" dirty="0"/>
              <a:t>Gestion des ressources humaines</a:t>
            </a:r>
          </a:p>
          <a:p>
            <a:pPr lvl="1"/>
            <a:r>
              <a:rPr lang="fr-FR" dirty="0"/>
              <a:t>Disposer de ressources humaines et un niveau d’expertise suffisant</a:t>
            </a:r>
          </a:p>
          <a:p>
            <a:pPr lvl="1"/>
            <a:r>
              <a:rPr lang="fr-FR" dirty="0"/>
              <a:t>Sensibiliser les administrateurs à l’administration sécurisée de l’AD</a:t>
            </a:r>
          </a:p>
          <a:p>
            <a:pPr lvl="2"/>
            <a:r>
              <a:rPr lang="fr-FR" dirty="0"/>
              <a:t>Échanges et Informations/Formations régulières</a:t>
            </a:r>
          </a:p>
          <a:p>
            <a:r>
              <a:rPr lang="fr-FR" dirty="0"/>
              <a:t>Contrat de support Microsoft depuis 2020</a:t>
            </a:r>
          </a:p>
          <a:p>
            <a:pPr lvl="1"/>
            <a:r>
              <a:rPr lang="fr-FR" dirty="0"/>
              <a:t>Support technique, assistance et conseil (audit, formation)</a:t>
            </a:r>
          </a:p>
          <a:p>
            <a:endParaRPr lang="fr-FR" dirty="0"/>
          </a:p>
        </p:txBody>
      </p:sp>
    </p:spTree>
    <p:extLst>
      <p:ext uri="{BB962C8B-B14F-4D97-AF65-F5344CB8AC3E}">
        <p14:creationId xmlns:p14="http://schemas.microsoft.com/office/powerpoint/2010/main" val="3845681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627E2B3-3E2E-41B8-A9F3-2CC5B1DC896B}"/>
              </a:ext>
            </a:extLst>
          </p:cNvPr>
          <p:cNvSpPr>
            <a:spLocks noGrp="1"/>
          </p:cNvSpPr>
          <p:nvPr>
            <p:ph idx="1"/>
            <p:custDataLst>
              <p:tags r:id="rId1"/>
            </p:custDataLst>
          </p:nvPr>
        </p:nvSpPr>
        <p:spPr/>
        <p:txBody>
          <a:bodyPr>
            <a:normAutofit/>
          </a:bodyPr>
          <a:lstStyle/>
          <a:p>
            <a:r>
              <a:rPr lang="fr-FR" dirty="0"/>
              <a:t>Architecture simple et persistante</a:t>
            </a:r>
          </a:p>
          <a:p>
            <a:pPr lvl="1"/>
            <a:r>
              <a:rPr lang="fr-FR" dirty="0"/>
              <a:t>Mono-domaine, Mono-Forêt</a:t>
            </a:r>
          </a:p>
          <a:p>
            <a:pPr lvl="1"/>
            <a:r>
              <a:rPr lang="fr-FR" dirty="0"/>
              <a:t>Limiter le nombre de contrôleur de domaine</a:t>
            </a:r>
          </a:p>
          <a:p>
            <a:pPr lvl="1"/>
            <a:r>
              <a:rPr lang="fr-FR" dirty="0"/>
              <a:t>Identités des utilisateurs</a:t>
            </a:r>
          </a:p>
          <a:p>
            <a:pPr lvl="2"/>
            <a:r>
              <a:rPr lang="fr-FR" dirty="0"/>
              <a:t>Comptes personnels et comptes à privilèges</a:t>
            </a:r>
          </a:p>
          <a:p>
            <a:pPr lvl="1"/>
            <a:r>
              <a:rPr lang="fr-FR" dirty="0"/>
              <a:t>Convention de nommage des objets </a:t>
            </a:r>
          </a:p>
          <a:p>
            <a:pPr lvl="1"/>
            <a:r>
              <a:rPr lang="fr-FR" dirty="0"/>
              <a:t>Arborescence des Unités d’Organisation (OU)</a:t>
            </a:r>
          </a:p>
          <a:p>
            <a:pPr lvl="2"/>
            <a:r>
              <a:rPr lang="fr-FR" dirty="0"/>
              <a:t>Délégation des tâches d’administration</a:t>
            </a:r>
          </a:p>
          <a:p>
            <a:pPr lvl="2"/>
            <a:r>
              <a:rPr lang="fr-FR" dirty="0"/>
              <a:t>Modèle de Tiering </a:t>
            </a:r>
          </a:p>
          <a:p>
            <a:endParaRPr lang="fr-FR" dirty="0"/>
          </a:p>
        </p:txBody>
      </p:sp>
      <p:sp>
        <p:nvSpPr>
          <p:cNvPr id="3" name="Titre 2">
            <a:extLst>
              <a:ext uri="{FF2B5EF4-FFF2-40B4-BE49-F238E27FC236}">
                <a16:creationId xmlns:a16="http://schemas.microsoft.com/office/drawing/2014/main" id="{AB3D7BF6-FA27-4904-9F67-046FD91045D5}"/>
              </a:ext>
            </a:extLst>
          </p:cNvPr>
          <p:cNvSpPr>
            <a:spLocks noGrp="1"/>
          </p:cNvSpPr>
          <p:nvPr>
            <p:ph type="title" idx="10"/>
            <p:custDataLst>
              <p:tags r:id="rId2"/>
            </p:custDataLst>
          </p:nvPr>
        </p:nvSpPr>
        <p:spPr>
          <a:xfrm>
            <a:off x="0" y="0"/>
            <a:ext cx="10348856" cy="903152"/>
          </a:xfrm>
        </p:spPr>
        <p:txBody>
          <a:bodyPr/>
          <a:lstStyle/>
          <a:p>
            <a:r>
              <a:rPr lang="fr-FR" dirty="0"/>
              <a:t>Définir l’architecture cible Active Directory</a:t>
            </a:r>
          </a:p>
        </p:txBody>
      </p:sp>
      <p:sp>
        <p:nvSpPr>
          <p:cNvPr id="4" name="Espace réservé du pied de page 3">
            <a:extLst>
              <a:ext uri="{FF2B5EF4-FFF2-40B4-BE49-F238E27FC236}">
                <a16:creationId xmlns:a16="http://schemas.microsoft.com/office/drawing/2014/main" id="{8E39754A-D341-4CD9-B992-8C6B567FC519}"/>
              </a:ext>
            </a:extLst>
          </p:cNvPr>
          <p:cNvSpPr>
            <a:spLocks noGrp="1"/>
          </p:cNvSpPr>
          <p:nvPr>
            <p:ph type="ftr" sz="quarter" idx="12"/>
            <p:custDataLst>
              <p:tags r:id="rId3"/>
            </p:custDataLst>
          </p:nvPr>
        </p:nvSpPr>
        <p:spPr/>
        <p:txBody>
          <a:bodyPr/>
          <a:lstStyle/>
          <a:p>
            <a:r>
              <a:rPr lang="fr-FR" dirty="0"/>
              <a:t>JOSY - JUIN 2024 - SÉCURISATION ACTIVE DIRECTORY </a:t>
            </a:r>
          </a:p>
        </p:txBody>
      </p:sp>
      <p:sp>
        <p:nvSpPr>
          <p:cNvPr id="5" name="Espace réservé du numéro de diapositive 4">
            <a:extLst>
              <a:ext uri="{FF2B5EF4-FFF2-40B4-BE49-F238E27FC236}">
                <a16:creationId xmlns:a16="http://schemas.microsoft.com/office/drawing/2014/main" id="{CC932F89-5319-4A1A-B9DA-D3AC492F4E97}"/>
              </a:ext>
            </a:extLst>
          </p:cNvPr>
          <p:cNvSpPr>
            <a:spLocks noGrp="1"/>
          </p:cNvSpPr>
          <p:nvPr>
            <p:ph type="sldNum" sz="quarter" idx="13"/>
            <p:custDataLst>
              <p:tags r:id="rId4"/>
            </p:custDataLst>
          </p:nvPr>
        </p:nvSpPr>
        <p:spPr/>
        <p:txBody>
          <a:bodyPr/>
          <a:lstStyle/>
          <a:p>
            <a:fld id="{524CACB3-9D6F-4251-9D91-D3C4F99A6651}" type="slidenum">
              <a:rPr lang="fr-FR" smtClean="0"/>
              <a:pPr/>
              <a:t>11</a:t>
            </a:fld>
            <a:endParaRPr lang="fr-FR" dirty="0"/>
          </a:p>
        </p:txBody>
      </p:sp>
      <p:pic>
        <p:nvPicPr>
          <p:cNvPr id="6" name="Picture 2" descr="architecture informatique">
            <a:extLst>
              <a:ext uri="{FF2B5EF4-FFF2-40B4-BE49-F238E27FC236}">
                <a16:creationId xmlns:a16="http://schemas.microsoft.com/office/drawing/2014/main" id="{5ADD4248-5206-4E9E-BFD5-F9D76501C949}"/>
              </a:ext>
            </a:extLst>
          </p:cNvPr>
          <p:cNvPicPr>
            <a:picLocks noChangeAspect="1" noChangeArrowheads="1"/>
          </p:cNvPicPr>
          <p:nvPr>
            <p:custDataLst>
              <p:tags r:id="rId5"/>
            </p:custDataLst>
          </p:nvPr>
        </p:nvPicPr>
        <p:blipFill>
          <a:blip r:embed="rId7">
            <a:extLst>
              <a:ext uri="{28A0092B-C50C-407E-A947-70E740481C1C}">
                <a14:useLocalDpi xmlns:a14="http://schemas.microsoft.com/office/drawing/2010/main" val="0"/>
              </a:ext>
            </a:extLst>
          </a:blip>
          <a:srcRect/>
          <a:stretch>
            <a:fillRect/>
          </a:stretch>
        </p:blipFill>
        <p:spPr bwMode="auto">
          <a:xfrm>
            <a:off x="7680152" y="1925050"/>
            <a:ext cx="4511848" cy="300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453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288B1D2-A71E-4D60-BB3D-02C79E3068AF}"/>
              </a:ext>
            </a:extLst>
          </p:cNvPr>
          <p:cNvSpPr>
            <a:spLocks noGrp="1"/>
          </p:cNvSpPr>
          <p:nvPr>
            <p:ph type="title" idx="10"/>
            <p:custDataLst>
              <p:tags r:id="rId1"/>
            </p:custDataLst>
          </p:nvPr>
        </p:nvSpPr>
        <p:spPr>
          <a:xfrm>
            <a:off x="0" y="0"/>
            <a:ext cx="9875520" cy="903152"/>
          </a:xfrm>
        </p:spPr>
        <p:txBody>
          <a:bodyPr/>
          <a:lstStyle/>
          <a:p>
            <a:r>
              <a:rPr lang="fr-FR" dirty="0"/>
              <a:t>Définir l’architecture cible Active Directory</a:t>
            </a:r>
          </a:p>
        </p:txBody>
      </p:sp>
      <p:sp>
        <p:nvSpPr>
          <p:cNvPr id="4" name="Espace réservé du pied de page 3">
            <a:extLst>
              <a:ext uri="{FF2B5EF4-FFF2-40B4-BE49-F238E27FC236}">
                <a16:creationId xmlns:a16="http://schemas.microsoft.com/office/drawing/2014/main" id="{C9646449-492F-420D-A199-78A4EA5A229B}"/>
              </a:ext>
            </a:extLst>
          </p:cNvPr>
          <p:cNvSpPr>
            <a:spLocks noGrp="1"/>
          </p:cNvSpPr>
          <p:nvPr>
            <p:ph type="ftr" sz="quarter" idx="12"/>
            <p:custDataLst>
              <p:tags r:id="rId2"/>
            </p:custDataLst>
          </p:nvPr>
        </p:nvSpPr>
        <p:spPr/>
        <p:txBody>
          <a:bodyPr/>
          <a:lstStyle/>
          <a:p>
            <a:r>
              <a:rPr lang="fr-FR" dirty="0"/>
              <a:t>JOSY - JUIN 2024 - SÉCURISATION ACTIVE DIRECTORY </a:t>
            </a:r>
          </a:p>
        </p:txBody>
      </p:sp>
      <p:sp>
        <p:nvSpPr>
          <p:cNvPr id="5" name="Espace réservé du numéro de diapositive 4">
            <a:extLst>
              <a:ext uri="{FF2B5EF4-FFF2-40B4-BE49-F238E27FC236}">
                <a16:creationId xmlns:a16="http://schemas.microsoft.com/office/drawing/2014/main" id="{890F69EF-1D44-46E3-A2D0-BC0341C31577}"/>
              </a:ext>
            </a:extLst>
          </p:cNvPr>
          <p:cNvSpPr>
            <a:spLocks noGrp="1"/>
          </p:cNvSpPr>
          <p:nvPr>
            <p:ph type="sldNum" sz="quarter" idx="13"/>
            <p:custDataLst>
              <p:tags r:id="rId3"/>
            </p:custDataLst>
          </p:nvPr>
        </p:nvSpPr>
        <p:spPr/>
        <p:txBody>
          <a:bodyPr/>
          <a:lstStyle/>
          <a:p>
            <a:fld id="{524CACB3-9D6F-4251-9D91-D3C4F99A6651}" type="slidenum">
              <a:rPr lang="fr-FR" smtClean="0"/>
              <a:pPr/>
              <a:t>12</a:t>
            </a:fld>
            <a:endParaRPr lang="fr-FR" dirty="0"/>
          </a:p>
        </p:txBody>
      </p:sp>
      <p:sp>
        <p:nvSpPr>
          <p:cNvPr id="9" name="ZoneTexte 8">
            <a:extLst>
              <a:ext uri="{FF2B5EF4-FFF2-40B4-BE49-F238E27FC236}">
                <a16:creationId xmlns:a16="http://schemas.microsoft.com/office/drawing/2014/main" id="{0C852039-7609-4864-908F-8757DCEC7EF9}"/>
              </a:ext>
            </a:extLst>
          </p:cNvPr>
          <p:cNvSpPr txBox="1"/>
          <p:nvPr>
            <p:custDataLst>
              <p:tags r:id="rId4"/>
            </p:custDataLst>
          </p:nvPr>
        </p:nvSpPr>
        <p:spPr>
          <a:xfrm>
            <a:off x="9386710" y="3579326"/>
            <a:ext cx="2556934" cy="369332"/>
          </a:xfrm>
          <a:prstGeom prst="rect">
            <a:avLst/>
          </a:prstGeom>
          <a:noFill/>
        </p:spPr>
        <p:txBody>
          <a:bodyPr wrap="square">
            <a:spAutoFit/>
          </a:bodyPr>
          <a:lstStyle/>
          <a:p>
            <a:r>
              <a:rPr lang="fr-FR" b="0" i="0" dirty="0">
                <a:solidFill>
                  <a:srgbClr val="000000"/>
                </a:solidFill>
                <a:effectLst/>
                <a:latin typeface="Segoe UI" panose="020B0502040204020203" pitchFamily="34" charset="0"/>
              </a:rPr>
              <a:t> </a:t>
            </a:r>
            <a:endParaRPr lang="fr-FR" dirty="0"/>
          </a:p>
        </p:txBody>
      </p:sp>
      <p:sp>
        <p:nvSpPr>
          <p:cNvPr id="8" name="Espace réservé du contenu 1">
            <a:extLst>
              <a:ext uri="{FF2B5EF4-FFF2-40B4-BE49-F238E27FC236}">
                <a16:creationId xmlns:a16="http://schemas.microsoft.com/office/drawing/2014/main" id="{CB646CA5-6A67-419E-9B03-5DAE2FE5AFEE}"/>
              </a:ext>
            </a:extLst>
          </p:cNvPr>
          <p:cNvSpPr txBox="1">
            <a:spLocks/>
          </p:cNvSpPr>
          <p:nvPr>
            <p:custDataLst>
              <p:tags r:id="rId5"/>
            </p:custDataLst>
          </p:nvPr>
        </p:nvSpPr>
        <p:spPr>
          <a:xfrm>
            <a:off x="648729" y="119954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rgbClr val="1F83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Réseau haut-débit sur fibre optiques noires: </a:t>
            </a:r>
          </a:p>
          <a:p>
            <a:pPr lvl="1"/>
            <a:r>
              <a:rPr lang="fr-FR" b="1" i="0" dirty="0">
                <a:solidFill>
                  <a:srgbClr val="222222"/>
                </a:solidFill>
                <a:effectLst/>
                <a:latin typeface="-apple-system"/>
              </a:rPr>
              <a:t>RAOUL </a:t>
            </a:r>
            <a:r>
              <a:rPr lang="fr-FR" b="0" i="0" dirty="0">
                <a:solidFill>
                  <a:srgbClr val="222222"/>
                </a:solidFill>
                <a:effectLst/>
                <a:latin typeface="-apple-system"/>
              </a:rPr>
              <a:t>: </a:t>
            </a:r>
            <a:r>
              <a:rPr lang="fr-FR" b="1" i="0" dirty="0">
                <a:solidFill>
                  <a:srgbClr val="222222"/>
                </a:solidFill>
                <a:effectLst/>
                <a:latin typeface="-apple-system"/>
              </a:rPr>
              <a:t>R</a:t>
            </a:r>
            <a:r>
              <a:rPr lang="fr-FR" b="0" i="0" dirty="0">
                <a:solidFill>
                  <a:srgbClr val="222222"/>
                </a:solidFill>
                <a:effectLst/>
                <a:latin typeface="-apple-system"/>
              </a:rPr>
              <a:t>éseau d'</a:t>
            </a:r>
            <a:r>
              <a:rPr lang="fr-FR" b="1" i="0" dirty="0">
                <a:solidFill>
                  <a:srgbClr val="222222"/>
                </a:solidFill>
                <a:effectLst/>
                <a:latin typeface="-apple-system"/>
              </a:rPr>
              <a:t>A</a:t>
            </a:r>
            <a:r>
              <a:rPr lang="fr-FR" b="0" i="0" dirty="0">
                <a:solidFill>
                  <a:srgbClr val="222222"/>
                </a:solidFill>
                <a:effectLst/>
                <a:latin typeface="-apple-system"/>
              </a:rPr>
              <a:t>ccès </a:t>
            </a:r>
            <a:r>
              <a:rPr lang="fr-FR" b="1" i="0" dirty="0">
                <a:solidFill>
                  <a:srgbClr val="222222"/>
                </a:solidFill>
                <a:effectLst/>
                <a:latin typeface="-apple-system"/>
              </a:rPr>
              <a:t>O</a:t>
            </a:r>
            <a:r>
              <a:rPr lang="fr-FR" b="0" i="0" dirty="0">
                <a:solidFill>
                  <a:srgbClr val="222222"/>
                </a:solidFill>
                <a:effectLst/>
                <a:latin typeface="-apple-system"/>
              </a:rPr>
              <a:t>ptique de l'</a:t>
            </a:r>
            <a:r>
              <a:rPr lang="fr-FR" b="1" i="0" dirty="0">
                <a:solidFill>
                  <a:srgbClr val="222222"/>
                </a:solidFill>
                <a:effectLst/>
                <a:latin typeface="-apple-system"/>
              </a:rPr>
              <a:t>U</a:t>
            </a:r>
            <a:r>
              <a:rPr lang="fr-FR" b="0" i="0" dirty="0">
                <a:solidFill>
                  <a:srgbClr val="222222"/>
                </a:solidFill>
                <a:effectLst/>
                <a:latin typeface="-apple-system"/>
              </a:rPr>
              <a:t>niversité de </a:t>
            </a:r>
            <a:r>
              <a:rPr lang="fr-FR" b="1" i="0" dirty="0">
                <a:solidFill>
                  <a:srgbClr val="222222"/>
                </a:solidFill>
                <a:effectLst/>
                <a:latin typeface="-apple-system"/>
              </a:rPr>
              <a:t>L</a:t>
            </a:r>
            <a:r>
              <a:rPr lang="fr-FR" b="0" i="0" dirty="0">
                <a:solidFill>
                  <a:srgbClr val="222222"/>
                </a:solidFill>
                <a:effectLst/>
                <a:latin typeface="-apple-system"/>
              </a:rPr>
              <a:t>ille.</a:t>
            </a:r>
            <a:r>
              <a:rPr lang="fr-FR" dirty="0"/>
              <a:t> </a:t>
            </a:r>
          </a:p>
        </p:txBody>
      </p:sp>
      <p:pic>
        <p:nvPicPr>
          <p:cNvPr id="13" name="Image 12">
            <a:extLst>
              <a:ext uri="{FF2B5EF4-FFF2-40B4-BE49-F238E27FC236}">
                <a16:creationId xmlns:a16="http://schemas.microsoft.com/office/drawing/2014/main" id="{632A4EC9-EC4E-460C-B9F2-BD95B45D68D5}"/>
              </a:ext>
            </a:extLst>
          </p:cNvPr>
          <p:cNvPicPr>
            <a:picLocks noChangeAspect="1"/>
          </p:cNvPicPr>
          <p:nvPr>
            <p:custDataLst>
              <p:tags r:id="rId6"/>
            </p:custDataLst>
          </p:nvPr>
        </p:nvPicPr>
        <p:blipFill>
          <a:blip r:embed="rId9"/>
          <a:stretch>
            <a:fillRect/>
          </a:stretch>
        </p:blipFill>
        <p:spPr>
          <a:xfrm>
            <a:off x="2675965" y="1981651"/>
            <a:ext cx="5721101" cy="4256383"/>
          </a:xfrm>
          <a:prstGeom prst="rect">
            <a:avLst/>
          </a:prstGeom>
          <a:ln>
            <a:noFill/>
          </a:ln>
          <a:effectLst>
            <a:softEdge rad="112500"/>
          </a:effectLst>
        </p:spPr>
      </p:pic>
    </p:spTree>
    <p:extLst>
      <p:ext uri="{BB962C8B-B14F-4D97-AF65-F5344CB8AC3E}">
        <p14:creationId xmlns:p14="http://schemas.microsoft.com/office/powerpoint/2010/main" val="292532309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C40DD82-6C1D-4264-9679-94E21F4E6021}"/>
              </a:ext>
            </a:extLst>
          </p:cNvPr>
          <p:cNvSpPr>
            <a:spLocks noGrp="1"/>
          </p:cNvSpPr>
          <p:nvPr>
            <p:ph type="title" idx="10"/>
            <p:custDataLst>
              <p:tags r:id="rId1"/>
            </p:custDataLst>
          </p:nvPr>
        </p:nvSpPr>
        <p:spPr/>
        <p:txBody>
          <a:bodyPr/>
          <a:lstStyle/>
          <a:p>
            <a:endParaRPr lang="fr-FR"/>
          </a:p>
        </p:txBody>
      </p:sp>
      <p:sp>
        <p:nvSpPr>
          <p:cNvPr id="4" name="Espace réservé du pied de page 3">
            <a:extLst>
              <a:ext uri="{FF2B5EF4-FFF2-40B4-BE49-F238E27FC236}">
                <a16:creationId xmlns:a16="http://schemas.microsoft.com/office/drawing/2014/main" id="{07C64FDA-A25C-495E-A6E2-5BD35A97EBBF}"/>
              </a:ext>
            </a:extLst>
          </p:cNvPr>
          <p:cNvSpPr>
            <a:spLocks noGrp="1"/>
          </p:cNvSpPr>
          <p:nvPr>
            <p:ph type="ftr" sz="quarter" idx="12"/>
            <p:custDataLst>
              <p:tags r:id="rId2"/>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6A94A1F8-B324-4490-BD9E-6C716592D3B5}"/>
              </a:ext>
            </a:extLst>
          </p:cNvPr>
          <p:cNvSpPr>
            <a:spLocks noGrp="1"/>
          </p:cNvSpPr>
          <p:nvPr>
            <p:ph type="sldNum" sz="quarter" idx="13"/>
            <p:custDataLst>
              <p:tags r:id="rId3"/>
            </p:custDataLst>
          </p:nvPr>
        </p:nvSpPr>
        <p:spPr/>
        <p:txBody>
          <a:bodyPr/>
          <a:lstStyle/>
          <a:p>
            <a:fld id="{524CACB3-9D6F-4251-9D91-D3C4F99A6651}" type="slidenum">
              <a:rPr lang="fr-FR" smtClean="0"/>
              <a:pPr/>
              <a:t>13</a:t>
            </a:fld>
            <a:endParaRPr lang="fr-FR" dirty="0"/>
          </a:p>
        </p:txBody>
      </p:sp>
      <p:pic>
        <p:nvPicPr>
          <p:cNvPr id="6" name="Espace réservé du contenu 6">
            <a:extLst>
              <a:ext uri="{FF2B5EF4-FFF2-40B4-BE49-F238E27FC236}">
                <a16:creationId xmlns:a16="http://schemas.microsoft.com/office/drawing/2014/main" id="{D79D8A57-46A5-4BEB-8E78-50CB022E41E9}"/>
              </a:ext>
            </a:extLst>
          </p:cNvPr>
          <p:cNvPicPr>
            <a:picLocks noGrp="1" noChangeAspect="1"/>
          </p:cNvPicPr>
          <p:nvPr>
            <p:ph idx="1"/>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147063" y="254095"/>
            <a:ext cx="11897873" cy="6349809"/>
          </a:xfrm>
        </p:spPr>
      </p:pic>
      <p:sp>
        <p:nvSpPr>
          <p:cNvPr id="2" name="ZoneTexte 1">
            <a:extLst>
              <a:ext uri="{FF2B5EF4-FFF2-40B4-BE49-F238E27FC236}">
                <a16:creationId xmlns:a16="http://schemas.microsoft.com/office/drawing/2014/main" id="{A06FCD94-5F0F-4F1A-8723-C613D6177679}"/>
              </a:ext>
            </a:extLst>
          </p:cNvPr>
          <p:cNvSpPr txBox="1"/>
          <p:nvPr>
            <p:custDataLst>
              <p:tags r:id="rId5"/>
            </p:custDataLst>
          </p:nvPr>
        </p:nvSpPr>
        <p:spPr>
          <a:xfrm>
            <a:off x="147063" y="5702969"/>
            <a:ext cx="2712987" cy="369332"/>
          </a:xfrm>
          <a:prstGeom prst="rect">
            <a:avLst/>
          </a:prstGeom>
          <a:noFill/>
        </p:spPr>
        <p:txBody>
          <a:bodyPr wrap="none" rtlCol="0">
            <a:spAutoFit/>
          </a:bodyPr>
          <a:lstStyle/>
          <a:p>
            <a:r>
              <a:rPr lang="fr-FR" dirty="0">
                <a:solidFill>
                  <a:srgbClr val="222222"/>
                </a:solidFill>
                <a:latin typeface="-apple-system"/>
              </a:rPr>
              <a:t>A</a:t>
            </a:r>
            <a:r>
              <a:rPr lang="fr-FR" b="0" i="0" dirty="0">
                <a:solidFill>
                  <a:srgbClr val="222222"/>
                </a:solidFill>
                <a:effectLst/>
                <a:latin typeface="-apple-system"/>
              </a:rPr>
              <a:t>nneau backbone 40 Gb/s </a:t>
            </a:r>
            <a:endParaRPr lang="fr-FR" dirty="0"/>
          </a:p>
        </p:txBody>
      </p:sp>
    </p:spTree>
    <p:extLst>
      <p:ext uri="{BB962C8B-B14F-4D97-AF65-F5344CB8AC3E}">
        <p14:creationId xmlns:p14="http://schemas.microsoft.com/office/powerpoint/2010/main" val="111450283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6D5C69C-FBF8-41DA-9D10-8FD7093AAF6F}"/>
              </a:ext>
            </a:extLst>
          </p:cNvPr>
          <p:cNvSpPr>
            <a:spLocks noGrp="1"/>
          </p:cNvSpPr>
          <p:nvPr>
            <p:ph idx="1"/>
            <p:custDataLst>
              <p:tags r:id="rId1"/>
            </p:custDataLst>
          </p:nvPr>
        </p:nvSpPr>
        <p:spPr/>
        <p:txBody>
          <a:bodyPr/>
          <a:lstStyle/>
          <a:p>
            <a:r>
              <a:rPr lang="fr-FR" dirty="0"/>
              <a:t>Les comptes d’administration de l’AD</a:t>
            </a:r>
          </a:p>
          <a:p>
            <a:pPr marL="457200" lvl="1" defTabSz="449263" eaLnBrk="0" fontAlgn="base" hangingPunct="0">
              <a:lnSpc>
                <a:spcPct val="104000"/>
              </a:lnSpc>
              <a:spcAft>
                <a:spcPct val="0"/>
              </a:spcAft>
              <a:buClr>
                <a:srgbClr val="000000"/>
              </a:buClr>
              <a:buSzPct val="100000"/>
              <a:defRPr/>
            </a:pPr>
            <a:r>
              <a:rPr lang="fr-FR" dirty="0"/>
              <a:t>Administrateurs de domaine : 2</a:t>
            </a:r>
          </a:p>
          <a:p>
            <a:pPr marL="1257304" lvl="2" indent="-342900" defTabSz="449263" eaLnBrk="0" fontAlgn="base" hangingPunct="0">
              <a:lnSpc>
                <a:spcPct val="104000"/>
              </a:lnSpc>
              <a:spcAft>
                <a:spcPct val="0"/>
              </a:spcAft>
              <a:buClr>
                <a:srgbClr val="000000"/>
              </a:buClr>
              <a:buSzPct val="100000"/>
              <a:buFont typeface="Courier New" panose="02070309020205020404" pitchFamily="49" charset="0"/>
              <a:buChar char="o"/>
              <a:defRPr/>
            </a:pPr>
            <a:r>
              <a:rPr lang="fr-FR" dirty="0"/>
              <a:t>En charge de l’administration, de la supervision de l’annuaire et des projets d’évolutions fonctionnelles  de l’Active Directory </a:t>
            </a:r>
          </a:p>
          <a:p>
            <a:pPr marL="457200" lvl="1" defTabSz="449263" eaLnBrk="0" fontAlgn="base" hangingPunct="0">
              <a:lnSpc>
                <a:spcPct val="104000"/>
              </a:lnSpc>
              <a:spcAft>
                <a:spcPct val="0"/>
              </a:spcAft>
              <a:buClr>
                <a:srgbClr val="000000"/>
              </a:buClr>
              <a:buSzPct val="100000"/>
              <a:defRPr/>
            </a:pPr>
            <a:endParaRPr lang="fr-FR" dirty="0"/>
          </a:p>
          <a:p>
            <a:pPr marL="457200" lvl="1" defTabSz="449263" eaLnBrk="0" fontAlgn="base" hangingPunct="0">
              <a:lnSpc>
                <a:spcPct val="104000"/>
              </a:lnSpc>
              <a:spcAft>
                <a:spcPct val="0"/>
              </a:spcAft>
              <a:buClr>
                <a:srgbClr val="000000"/>
              </a:buClr>
              <a:buSzPct val="100000"/>
              <a:defRPr/>
            </a:pPr>
            <a:r>
              <a:rPr lang="fr-FR" dirty="0"/>
              <a:t>Gestionnaires de parcs informatiques (comptes à privilèges) :114</a:t>
            </a:r>
          </a:p>
          <a:p>
            <a:pPr marL="1257300" lvl="2" indent="-342900" defTabSz="449263" eaLnBrk="0" fontAlgn="base" hangingPunct="0">
              <a:lnSpc>
                <a:spcPct val="104000"/>
              </a:lnSpc>
              <a:spcAft>
                <a:spcPct val="0"/>
              </a:spcAft>
              <a:buClr>
                <a:srgbClr val="000000"/>
              </a:buClr>
              <a:buSzPct val="100000"/>
              <a:buFont typeface="Courier New" panose="02070309020205020404" pitchFamily="49" charset="0"/>
              <a:buChar char="o"/>
              <a:defRPr/>
            </a:pPr>
            <a:r>
              <a:rPr lang="fr-FR" dirty="0"/>
              <a:t>Délégations de droits limités sur :</a:t>
            </a:r>
          </a:p>
          <a:p>
            <a:pPr marL="1657352" lvl="3" indent="-285750" defTabSz="449263" eaLnBrk="0" fontAlgn="base" hangingPunct="0">
              <a:lnSpc>
                <a:spcPct val="104000"/>
              </a:lnSpc>
              <a:spcAft>
                <a:spcPct val="0"/>
              </a:spcAft>
              <a:buClr>
                <a:srgbClr val="000000"/>
              </a:buClr>
              <a:buSzPct val="100000"/>
              <a:buFont typeface="Arial" panose="020B0604020202020204" pitchFamily="34" charset="0"/>
              <a:buChar char="•"/>
              <a:defRPr/>
            </a:pPr>
            <a:r>
              <a:rPr lang="fr-FR" dirty="0"/>
              <a:t>Les objets : ordinateurs, groupes et unités d’organisation (OU)</a:t>
            </a:r>
          </a:p>
          <a:p>
            <a:pPr marL="1657352" lvl="3" indent="-285750" defTabSz="449263" eaLnBrk="0" fontAlgn="base" hangingPunct="0">
              <a:lnSpc>
                <a:spcPct val="104000"/>
              </a:lnSpc>
              <a:spcAft>
                <a:spcPct val="0"/>
              </a:spcAft>
              <a:buClr>
                <a:srgbClr val="000000"/>
              </a:buClr>
              <a:buSzPct val="100000"/>
              <a:buFont typeface="Arial" panose="020B0604020202020204" pitchFamily="34" charset="0"/>
              <a:buChar char="•"/>
              <a:defRPr/>
            </a:pPr>
            <a:r>
              <a:rPr lang="fr-FR" dirty="0"/>
              <a:t>Les stratégies de groupe ou GPO (Group Policies Objects)</a:t>
            </a:r>
          </a:p>
          <a:p>
            <a:endParaRPr lang="fr-FR" dirty="0"/>
          </a:p>
        </p:txBody>
      </p:sp>
      <p:sp>
        <p:nvSpPr>
          <p:cNvPr id="3" name="Titre 2">
            <a:extLst>
              <a:ext uri="{FF2B5EF4-FFF2-40B4-BE49-F238E27FC236}">
                <a16:creationId xmlns:a16="http://schemas.microsoft.com/office/drawing/2014/main" id="{A78ED17F-6A3A-4D80-991D-0A26DD95697F}"/>
              </a:ext>
            </a:extLst>
          </p:cNvPr>
          <p:cNvSpPr>
            <a:spLocks noGrp="1"/>
          </p:cNvSpPr>
          <p:nvPr>
            <p:ph type="title" idx="10"/>
            <p:custDataLst>
              <p:tags r:id="rId2"/>
            </p:custDataLst>
          </p:nvPr>
        </p:nvSpPr>
        <p:spPr>
          <a:xfrm>
            <a:off x="0" y="0"/>
            <a:ext cx="9854005" cy="903152"/>
          </a:xfrm>
        </p:spPr>
        <p:txBody>
          <a:bodyPr/>
          <a:lstStyle/>
          <a:p>
            <a:r>
              <a:rPr lang="fr-FR" dirty="0"/>
              <a:t>Définir l’architecture cible Active Directory</a:t>
            </a:r>
          </a:p>
        </p:txBody>
      </p:sp>
      <p:sp>
        <p:nvSpPr>
          <p:cNvPr id="4" name="Espace réservé du pied de page 3">
            <a:extLst>
              <a:ext uri="{FF2B5EF4-FFF2-40B4-BE49-F238E27FC236}">
                <a16:creationId xmlns:a16="http://schemas.microsoft.com/office/drawing/2014/main" id="{C09351C5-3FC2-4DD2-A6E2-A9157B5EEB73}"/>
              </a:ext>
            </a:extLst>
          </p:cNvPr>
          <p:cNvSpPr>
            <a:spLocks noGrp="1"/>
          </p:cNvSpPr>
          <p:nvPr>
            <p:ph type="ftr" sz="quarter" idx="12"/>
            <p:custDataLst>
              <p:tags r:id="rId3"/>
            </p:custDataLst>
          </p:nvPr>
        </p:nvSpPr>
        <p:spPr/>
        <p:txBody>
          <a:bodyPr/>
          <a:lstStyle/>
          <a:p>
            <a:r>
              <a:rPr lang="fr-FR" dirty="0"/>
              <a:t>JOSY - JUIN 2024 - SÉCURISATION ACTIVE DIRECTORY </a:t>
            </a:r>
          </a:p>
        </p:txBody>
      </p:sp>
      <p:sp>
        <p:nvSpPr>
          <p:cNvPr id="5" name="Espace réservé du numéro de diapositive 4">
            <a:extLst>
              <a:ext uri="{FF2B5EF4-FFF2-40B4-BE49-F238E27FC236}">
                <a16:creationId xmlns:a16="http://schemas.microsoft.com/office/drawing/2014/main" id="{D21A99E3-B376-4DEA-B1B0-D0E51835F12B}"/>
              </a:ext>
            </a:extLst>
          </p:cNvPr>
          <p:cNvSpPr>
            <a:spLocks noGrp="1"/>
          </p:cNvSpPr>
          <p:nvPr>
            <p:ph type="sldNum" sz="quarter" idx="13"/>
            <p:custDataLst>
              <p:tags r:id="rId4"/>
            </p:custDataLst>
          </p:nvPr>
        </p:nvSpPr>
        <p:spPr/>
        <p:txBody>
          <a:bodyPr/>
          <a:lstStyle/>
          <a:p>
            <a:fld id="{524CACB3-9D6F-4251-9D91-D3C4F99A6651}" type="slidenum">
              <a:rPr lang="fr-FR" smtClean="0"/>
              <a:pPr/>
              <a:t>14</a:t>
            </a:fld>
            <a:endParaRPr lang="fr-FR" dirty="0"/>
          </a:p>
        </p:txBody>
      </p:sp>
      <p:pic>
        <p:nvPicPr>
          <p:cNvPr id="6" name="Image 5">
            <a:extLst>
              <a:ext uri="{FF2B5EF4-FFF2-40B4-BE49-F238E27FC236}">
                <a16:creationId xmlns:a16="http://schemas.microsoft.com/office/drawing/2014/main" id="{9E56A309-ED8D-4F95-9E5F-9E57563612C4}"/>
              </a:ext>
            </a:extLst>
          </p:cNvPr>
          <p:cNvPicPr>
            <a:picLocks noChangeAspect="1"/>
          </p:cNvPicPr>
          <p:nvPr>
            <p:custDataLst>
              <p:tags r:id="rId5"/>
            </p:custDataLst>
          </p:nvPr>
        </p:nvPicPr>
        <p:blipFill>
          <a:blip r:embed="rId8"/>
          <a:stretch>
            <a:fillRect/>
          </a:stretch>
        </p:blipFill>
        <p:spPr>
          <a:xfrm>
            <a:off x="9837539" y="4558139"/>
            <a:ext cx="1882450" cy="1109009"/>
          </a:xfrm>
          <a:prstGeom prst="rect">
            <a:avLst/>
          </a:prstGeom>
        </p:spPr>
      </p:pic>
    </p:spTree>
    <p:extLst>
      <p:ext uri="{BB962C8B-B14F-4D97-AF65-F5344CB8AC3E}">
        <p14:creationId xmlns:p14="http://schemas.microsoft.com/office/powerpoint/2010/main" val="1160944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DCA4156-CCCB-4EF8-B4BE-9A3D3850DD9C}"/>
              </a:ext>
            </a:extLst>
          </p:cNvPr>
          <p:cNvSpPr>
            <a:spLocks noGrp="1"/>
          </p:cNvSpPr>
          <p:nvPr>
            <p:ph type="title" idx="10"/>
            <p:custDataLst>
              <p:tags r:id="rId1"/>
            </p:custDataLst>
          </p:nvPr>
        </p:nvSpPr>
        <p:spPr/>
        <p:txBody>
          <a:bodyPr/>
          <a:lstStyle/>
          <a:p>
            <a:r>
              <a:rPr lang="fr-FR" dirty="0"/>
              <a:t>Quelques chiffres</a:t>
            </a:r>
          </a:p>
        </p:txBody>
      </p:sp>
      <p:sp>
        <p:nvSpPr>
          <p:cNvPr id="4" name="Espace réservé du pied de page 3">
            <a:extLst>
              <a:ext uri="{FF2B5EF4-FFF2-40B4-BE49-F238E27FC236}">
                <a16:creationId xmlns:a16="http://schemas.microsoft.com/office/drawing/2014/main" id="{57634627-9233-4B3A-AE4A-1AA04AA2EA4C}"/>
              </a:ext>
            </a:extLst>
          </p:cNvPr>
          <p:cNvSpPr>
            <a:spLocks noGrp="1"/>
          </p:cNvSpPr>
          <p:nvPr>
            <p:ph type="ftr" sz="quarter" idx="12"/>
            <p:custDataLst>
              <p:tags r:id="rId2"/>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3EAE23AC-88D5-4A5E-B983-BF404AEBE7BF}"/>
              </a:ext>
            </a:extLst>
          </p:cNvPr>
          <p:cNvSpPr>
            <a:spLocks noGrp="1"/>
          </p:cNvSpPr>
          <p:nvPr>
            <p:ph type="sldNum" sz="quarter" idx="13"/>
            <p:custDataLst>
              <p:tags r:id="rId3"/>
            </p:custDataLst>
          </p:nvPr>
        </p:nvSpPr>
        <p:spPr/>
        <p:txBody>
          <a:bodyPr/>
          <a:lstStyle/>
          <a:p>
            <a:fld id="{524CACB3-9D6F-4251-9D91-D3C4F99A6651}" type="slidenum">
              <a:rPr lang="fr-FR" smtClean="0"/>
              <a:pPr/>
              <a:t>15</a:t>
            </a:fld>
            <a:endParaRPr lang="fr-FR" dirty="0"/>
          </a:p>
        </p:txBody>
      </p:sp>
      <p:pic>
        <p:nvPicPr>
          <p:cNvPr id="6" name="Picture 2" descr="Le cycle de vie d&amp;#39;un produit - NetPME">
            <a:extLst>
              <a:ext uri="{FF2B5EF4-FFF2-40B4-BE49-F238E27FC236}">
                <a16:creationId xmlns:a16="http://schemas.microsoft.com/office/drawing/2014/main" id="{B61A05C3-EAA2-40D7-9B1E-497D8C6B08FD}"/>
              </a:ext>
            </a:extLst>
          </p:cNvPr>
          <p:cNvPicPr>
            <a:picLocks noChangeAspect="1" noChangeArrowheads="1"/>
          </p:cNvPicPr>
          <p:nvPr>
            <p:custDataLst>
              <p:tags r:id="rId4"/>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9982200" y="4707114"/>
            <a:ext cx="2006134" cy="1506071"/>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e 25">
            <a:extLst>
              <a:ext uri="{FF2B5EF4-FFF2-40B4-BE49-F238E27FC236}">
                <a16:creationId xmlns:a16="http://schemas.microsoft.com/office/drawing/2014/main" id="{2075737D-C042-4992-AFA2-2CF378A1D253}"/>
              </a:ext>
            </a:extLst>
          </p:cNvPr>
          <p:cNvGrpSpPr/>
          <p:nvPr>
            <p:custDataLst>
              <p:tags r:id="rId5"/>
            </p:custDataLst>
          </p:nvPr>
        </p:nvGrpSpPr>
        <p:grpSpPr>
          <a:xfrm>
            <a:off x="3239690" y="1967441"/>
            <a:ext cx="2354356" cy="2017059"/>
            <a:chOff x="5805003" y="2839128"/>
            <a:chExt cx="2354356" cy="2017059"/>
          </a:xfrm>
        </p:grpSpPr>
        <p:pic>
          <p:nvPicPr>
            <p:cNvPr id="15" name="Image 14">
              <a:extLst>
                <a:ext uri="{FF2B5EF4-FFF2-40B4-BE49-F238E27FC236}">
                  <a16:creationId xmlns:a16="http://schemas.microsoft.com/office/drawing/2014/main" id="{3488E533-B174-4E0B-B2E8-97FFD306859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90900" y="3102083"/>
              <a:ext cx="823127" cy="823127"/>
            </a:xfrm>
            <a:prstGeom prst="rect">
              <a:avLst/>
            </a:prstGeom>
            <a:ln>
              <a:noFill/>
            </a:ln>
          </p:spPr>
        </p:pic>
        <p:sp>
          <p:nvSpPr>
            <p:cNvPr id="17" name="ZoneTexte 16">
              <a:extLst>
                <a:ext uri="{FF2B5EF4-FFF2-40B4-BE49-F238E27FC236}">
                  <a16:creationId xmlns:a16="http://schemas.microsoft.com/office/drawing/2014/main" id="{256FA5DD-25E1-44A0-9D7B-ACE312145DF4}"/>
                </a:ext>
              </a:extLst>
            </p:cNvPr>
            <p:cNvSpPr txBox="1"/>
            <p:nvPr/>
          </p:nvSpPr>
          <p:spPr>
            <a:xfrm>
              <a:off x="5805003" y="3841457"/>
              <a:ext cx="2024610" cy="923330"/>
            </a:xfrm>
            <a:prstGeom prst="rect">
              <a:avLst/>
            </a:prstGeom>
            <a:noFill/>
            <a:ln>
              <a:noFill/>
            </a:ln>
          </p:spPr>
          <p:txBody>
            <a:bodyPr wrap="square">
              <a:spAutoFit/>
            </a:bodyPr>
            <a:lstStyle/>
            <a:p>
              <a:pPr lvl="1" algn="ctr"/>
              <a:r>
                <a:rPr lang="fr-FR" b="1" dirty="0"/>
                <a:t>Gestionnaires de parcs </a:t>
              </a:r>
            </a:p>
            <a:p>
              <a:pPr lvl="1" algn="ctr"/>
              <a:r>
                <a:rPr lang="fr-FR" b="1" dirty="0"/>
                <a:t>114</a:t>
              </a:r>
            </a:p>
          </p:txBody>
        </p:sp>
        <p:sp>
          <p:nvSpPr>
            <p:cNvPr id="21" name="Organigramme : Connecteur 20">
              <a:extLst>
                <a:ext uri="{FF2B5EF4-FFF2-40B4-BE49-F238E27FC236}">
                  <a16:creationId xmlns:a16="http://schemas.microsoft.com/office/drawing/2014/main" id="{D1F2F290-116A-4AE6-8365-3EDAF4F2FE91}"/>
                </a:ext>
              </a:extLst>
            </p:cNvPr>
            <p:cNvSpPr/>
            <p:nvPr/>
          </p:nvSpPr>
          <p:spPr>
            <a:xfrm>
              <a:off x="5967488" y="2839128"/>
              <a:ext cx="2191871" cy="2017059"/>
            </a:xfrm>
            <a:prstGeom prst="flowChartConnector">
              <a:avLst/>
            </a:prstGeom>
            <a:noFill/>
            <a:ln w="149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a:extLst>
              <a:ext uri="{FF2B5EF4-FFF2-40B4-BE49-F238E27FC236}">
                <a16:creationId xmlns:a16="http://schemas.microsoft.com/office/drawing/2014/main" id="{8F25413F-D995-48E9-BC75-94AF17E0E40D}"/>
              </a:ext>
            </a:extLst>
          </p:cNvPr>
          <p:cNvGrpSpPr/>
          <p:nvPr>
            <p:custDataLst>
              <p:tags r:id="rId6"/>
            </p:custDataLst>
          </p:nvPr>
        </p:nvGrpSpPr>
        <p:grpSpPr>
          <a:xfrm>
            <a:off x="4664535" y="3278073"/>
            <a:ext cx="2191871" cy="2017059"/>
            <a:chOff x="8732215" y="3113919"/>
            <a:chExt cx="2191871" cy="2017059"/>
          </a:xfrm>
        </p:grpSpPr>
        <p:grpSp>
          <p:nvGrpSpPr>
            <p:cNvPr id="23" name="Groupe 22">
              <a:extLst>
                <a:ext uri="{FF2B5EF4-FFF2-40B4-BE49-F238E27FC236}">
                  <a16:creationId xmlns:a16="http://schemas.microsoft.com/office/drawing/2014/main" id="{11F05D7A-5064-4FEE-8B53-8A0C2CEC9461}"/>
                </a:ext>
              </a:extLst>
            </p:cNvPr>
            <p:cNvGrpSpPr/>
            <p:nvPr/>
          </p:nvGrpSpPr>
          <p:grpSpPr>
            <a:xfrm>
              <a:off x="9117482" y="3526129"/>
              <a:ext cx="1544484" cy="956588"/>
              <a:chOff x="8344420" y="2261769"/>
              <a:chExt cx="1641415" cy="816442"/>
            </a:xfrm>
          </p:grpSpPr>
          <p:pic>
            <p:nvPicPr>
              <p:cNvPr id="24" name="Image 23">
                <a:extLst>
                  <a:ext uri="{FF2B5EF4-FFF2-40B4-BE49-F238E27FC236}">
                    <a16:creationId xmlns:a16="http://schemas.microsoft.com/office/drawing/2014/main" id="{595D0BE4-5714-4125-B9F1-7A6614C5C086}"/>
                  </a:ext>
                </a:extLst>
              </p:cNvPr>
              <p:cNvPicPr>
                <a:picLocks noChangeAspect="1"/>
              </p:cNvPicPr>
              <p:nvPr>
                <p:custDataLst>
                  <p:tags r:id="rId14"/>
                </p:custDataLst>
              </p:nvPr>
            </p:nvPicPr>
            <p:blipFill>
              <a:blip r:embed="rId20"/>
              <a:stretch>
                <a:fillRect/>
              </a:stretch>
            </p:blipFill>
            <p:spPr>
              <a:xfrm>
                <a:off x="8344420" y="2409082"/>
                <a:ext cx="754369" cy="669129"/>
              </a:xfrm>
              <a:prstGeom prst="rect">
                <a:avLst/>
              </a:prstGeom>
            </p:spPr>
          </p:pic>
          <p:pic>
            <p:nvPicPr>
              <p:cNvPr id="25" name="Image 24">
                <a:extLst>
                  <a:ext uri="{FF2B5EF4-FFF2-40B4-BE49-F238E27FC236}">
                    <a16:creationId xmlns:a16="http://schemas.microsoft.com/office/drawing/2014/main" id="{5C3D3503-B4F7-44F9-AB65-0479BF663E93}"/>
                  </a:ext>
                </a:extLst>
              </p:cNvPr>
              <p:cNvPicPr>
                <a:picLocks noChangeAspect="1"/>
              </p:cNvPicPr>
              <p:nvPr>
                <p:custDataLst>
                  <p:tags r:id="rId15"/>
                </p:custDataLst>
              </p:nvPr>
            </p:nvPicPr>
            <p:blipFill>
              <a:blip r:embed="rId21"/>
              <a:stretch>
                <a:fillRect/>
              </a:stretch>
            </p:blipFill>
            <p:spPr>
              <a:xfrm>
                <a:off x="9029124" y="2261769"/>
                <a:ext cx="956711" cy="816441"/>
              </a:xfrm>
              <a:prstGeom prst="rect">
                <a:avLst/>
              </a:prstGeom>
            </p:spPr>
          </p:pic>
        </p:grpSp>
        <p:sp>
          <p:nvSpPr>
            <p:cNvPr id="28" name="ZoneTexte 27">
              <a:extLst>
                <a:ext uri="{FF2B5EF4-FFF2-40B4-BE49-F238E27FC236}">
                  <a16:creationId xmlns:a16="http://schemas.microsoft.com/office/drawing/2014/main" id="{625448B2-6861-4B83-8674-1E4DBD9E170B}"/>
                </a:ext>
              </a:extLst>
            </p:cNvPr>
            <p:cNvSpPr txBox="1"/>
            <p:nvPr/>
          </p:nvSpPr>
          <p:spPr>
            <a:xfrm>
              <a:off x="9019245" y="4457354"/>
              <a:ext cx="1703352" cy="461665"/>
            </a:xfrm>
            <a:prstGeom prst="rect">
              <a:avLst/>
            </a:prstGeom>
            <a:noFill/>
          </p:spPr>
          <p:txBody>
            <a:bodyPr wrap="square">
              <a:spAutoFit/>
            </a:bodyPr>
            <a:lstStyle/>
            <a:p>
              <a:pPr algn="ctr"/>
              <a:r>
                <a:rPr lang="fr-FR" sz="2400" b="1" dirty="0">
                  <a:solidFill>
                    <a:srgbClr val="29A602"/>
                  </a:solidFill>
                </a:rPr>
                <a:t>16 547</a:t>
              </a:r>
            </a:p>
          </p:txBody>
        </p:sp>
        <p:sp>
          <p:nvSpPr>
            <p:cNvPr id="29" name="Organigramme : Connecteur 28">
              <a:extLst>
                <a:ext uri="{FF2B5EF4-FFF2-40B4-BE49-F238E27FC236}">
                  <a16:creationId xmlns:a16="http://schemas.microsoft.com/office/drawing/2014/main" id="{B6768AD9-8758-4160-B31F-8F968E14C018}"/>
                </a:ext>
              </a:extLst>
            </p:cNvPr>
            <p:cNvSpPr/>
            <p:nvPr/>
          </p:nvSpPr>
          <p:spPr>
            <a:xfrm>
              <a:off x="8732215" y="3113919"/>
              <a:ext cx="2191871" cy="2017059"/>
            </a:xfrm>
            <a:prstGeom prst="flowChartConnector">
              <a:avLst/>
            </a:prstGeom>
            <a:noFill/>
            <a:ln w="149225">
              <a:solidFill>
                <a:srgbClr val="29A6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 26">
            <a:extLst>
              <a:ext uri="{FF2B5EF4-FFF2-40B4-BE49-F238E27FC236}">
                <a16:creationId xmlns:a16="http://schemas.microsoft.com/office/drawing/2014/main" id="{97FB1382-7A4F-4837-AE6C-5F1CEE5132BB}"/>
              </a:ext>
            </a:extLst>
          </p:cNvPr>
          <p:cNvGrpSpPr/>
          <p:nvPr>
            <p:custDataLst>
              <p:tags r:id="rId7"/>
            </p:custDataLst>
          </p:nvPr>
        </p:nvGrpSpPr>
        <p:grpSpPr>
          <a:xfrm>
            <a:off x="8932327" y="2420470"/>
            <a:ext cx="2191871" cy="2017059"/>
            <a:chOff x="4724647" y="509702"/>
            <a:chExt cx="2191871" cy="2017059"/>
          </a:xfrm>
        </p:grpSpPr>
        <p:pic>
          <p:nvPicPr>
            <p:cNvPr id="1031" name="Picture 7" descr="Cour GPO">
              <a:extLst>
                <a:ext uri="{FF2B5EF4-FFF2-40B4-BE49-F238E27FC236}">
                  <a16:creationId xmlns:a16="http://schemas.microsoft.com/office/drawing/2014/main" id="{B5F56159-641D-4AA1-9F98-38C132F98AC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12499" y="645570"/>
              <a:ext cx="1316595" cy="1316595"/>
            </a:xfrm>
            <a:prstGeom prst="rect">
              <a:avLst/>
            </a:prstGeom>
            <a:noFill/>
            <a:extLst>
              <a:ext uri="{909E8E84-426E-40DD-AFC4-6F175D3DCCD1}">
                <a14:hiddenFill xmlns:a14="http://schemas.microsoft.com/office/drawing/2010/main">
                  <a:solidFill>
                    <a:srgbClr val="FFFFFF"/>
                  </a:solidFill>
                </a14:hiddenFill>
              </a:ext>
            </a:extLst>
          </p:spPr>
        </p:pic>
        <p:sp>
          <p:nvSpPr>
            <p:cNvPr id="31" name="Organigramme : Connecteur 30">
              <a:extLst>
                <a:ext uri="{FF2B5EF4-FFF2-40B4-BE49-F238E27FC236}">
                  <a16:creationId xmlns:a16="http://schemas.microsoft.com/office/drawing/2014/main" id="{C3B263D8-C750-4CF9-8732-67F66822533A}"/>
                </a:ext>
              </a:extLst>
            </p:cNvPr>
            <p:cNvSpPr/>
            <p:nvPr/>
          </p:nvSpPr>
          <p:spPr>
            <a:xfrm>
              <a:off x="4724647" y="509702"/>
              <a:ext cx="2191871" cy="2017059"/>
            </a:xfrm>
            <a:prstGeom prst="flowChartConnector">
              <a:avLst/>
            </a:prstGeom>
            <a:noFill/>
            <a:ln w="149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E8D41903-AB9A-4EB2-863D-7AA3CF6DDD42}"/>
                </a:ext>
              </a:extLst>
            </p:cNvPr>
            <p:cNvSpPr txBox="1"/>
            <p:nvPr/>
          </p:nvSpPr>
          <p:spPr>
            <a:xfrm>
              <a:off x="4931977" y="1696258"/>
              <a:ext cx="1737360" cy="523220"/>
            </a:xfrm>
            <a:prstGeom prst="rect">
              <a:avLst/>
            </a:prstGeom>
            <a:noFill/>
          </p:spPr>
          <p:txBody>
            <a:bodyPr wrap="square">
              <a:spAutoFit/>
            </a:bodyPr>
            <a:lstStyle/>
            <a:p>
              <a:pPr lvl="1"/>
              <a:r>
                <a:rPr lang="fr-FR" sz="2800" b="1" dirty="0">
                  <a:solidFill>
                    <a:schemeClr val="tx1">
                      <a:lumMod val="50000"/>
                      <a:lumOff val="50000"/>
                    </a:schemeClr>
                  </a:solidFill>
                </a:rPr>
                <a:t>1057</a:t>
              </a:r>
            </a:p>
          </p:txBody>
        </p:sp>
      </p:grpSp>
      <p:sp>
        <p:nvSpPr>
          <p:cNvPr id="16" name="Espace réservé du contenu 15">
            <a:extLst>
              <a:ext uri="{FF2B5EF4-FFF2-40B4-BE49-F238E27FC236}">
                <a16:creationId xmlns:a16="http://schemas.microsoft.com/office/drawing/2014/main" id="{BB24A05E-B923-49F5-B072-6507605184B3}"/>
              </a:ext>
            </a:extLst>
          </p:cNvPr>
          <p:cNvSpPr>
            <a:spLocks noGrp="1"/>
          </p:cNvSpPr>
          <p:nvPr>
            <p:ph idx="1"/>
            <p:custDataLst>
              <p:tags r:id="rId8"/>
            </p:custDataLst>
          </p:nvPr>
        </p:nvSpPr>
        <p:spPr>
          <a:xfrm>
            <a:off x="648729" y="1199549"/>
            <a:ext cx="3196987" cy="922817"/>
          </a:xfrm>
        </p:spPr>
        <p:txBody>
          <a:bodyPr/>
          <a:lstStyle/>
          <a:p>
            <a:r>
              <a:rPr lang="fr-FR" dirty="0"/>
              <a:t>Aujourd’hui</a:t>
            </a:r>
          </a:p>
        </p:txBody>
      </p:sp>
      <p:grpSp>
        <p:nvGrpSpPr>
          <p:cNvPr id="30" name="Groupe 29">
            <a:extLst>
              <a:ext uri="{FF2B5EF4-FFF2-40B4-BE49-F238E27FC236}">
                <a16:creationId xmlns:a16="http://schemas.microsoft.com/office/drawing/2014/main" id="{E8EDD2DC-06DD-4A16-B339-75BA4505E54B}"/>
              </a:ext>
            </a:extLst>
          </p:cNvPr>
          <p:cNvGrpSpPr/>
          <p:nvPr>
            <p:custDataLst>
              <p:tags r:id="rId9"/>
            </p:custDataLst>
          </p:nvPr>
        </p:nvGrpSpPr>
        <p:grpSpPr>
          <a:xfrm>
            <a:off x="5973925" y="1987822"/>
            <a:ext cx="2191871" cy="2017059"/>
            <a:chOff x="7700776" y="1116833"/>
            <a:chExt cx="2191871" cy="2017059"/>
          </a:xfrm>
        </p:grpSpPr>
        <p:sp>
          <p:nvSpPr>
            <p:cNvPr id="9" name="Organigramme : Connecteur 8">
              <a:extLst>
                <a:ext uri="{FF2B5EF4-FFF2-40B4-BE49-F238E27FC236}">
                  <a16:creationId xmlns:a16="http://schemas.microsoft.com/office/drawing/2014/main" id="{582BB01D-96D1-459E-9B11-B6E5A8D1E4DF}"/>
                </a:ext>
              </a:extLst>
            </p:cNvPr>
            <p:cNvSpPr/>
            <p:nvPr/>
          </p:nvSpPr>
          <p:spPr>
            <a:xfrm>
              <a:off x="7700776" y="1116833"/>
              <a:ext cx="2191871" cy="2017059"/>
            </a:xfrm>
            <a:prstGeom prst="flowChartConnector">
              <a:avLst/>
            </a:prstGeom>
            <a:noFill/>
            <a:ln w="149225">
              <a:solidFill>
                <a:srgbClr val="F14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8" name="Picture 4" descr="Dossier partagé - Icônes référencement et web gratuites">
              <a:extLst>
                <a:ext uri="{FF2B5EF4-FFF2-40B4-BE49-F238E27FC236}">
                  <a16:creationId xmlns:a16="http://schemas.microsoft.com/office/drawing/2014/main" id="{FCCF224A-9357-4820-AFE6-1B1D5C7C7C3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1041" y="1333241"/>
              <a:ext cx="945163" cy="94516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2D7B0E2E-D7D6-4A10-8111-6B7AE2FAD226}"/>
                </a:ext>
              </a:extLst>
            </p:cNvPr>
            <p:cNvSpPr txBox="1"/>
            <p:nvPr/>
          </p:nvSpPr>
          <p:spPr>
            <a:xfrm>
              <a:off x="8351041" y="2387332"/>
              <a:ext cx="1114697" cy="738664"/>
            </a:xfrm>
            <a:prstGeom prst="rect">
              <a:avLst/>
            </a:prstGeom>
            <a:noFill/>
          </p:spPr>
          <p:txBody>
            <a:bodyPr wrap="square" rtlCol="0">
              <a:spAutoFit/>
            </a:bodyPr>
            <a:lstStyle/>
            <a:p>
              <a:r>
                <a:rPr lang="fr-FR" sz="2400" b="1" dirty="0">
                  <a:solidFill>
                    <a:srgbClr val="EC9810"/>
                  </a:solidFill>
                </a:rPr>
                <a:t>1 536</a:t>
              </a:r>
            </a:p>
            <a:p>
              <a:endParaRPr lang="fr-FR" dirty="0"/>
            </a:p>
          </p:txBody>
        </p:sp>
      </p:grpSp>
      <p:grpSp>
        <p:nvGrpSpPr>
          <p:cNvPr id="22" name="Groupe 21">
            <a:extLst>
              <a:ext uri="{FF2B5EF4-FFF2-40B4-BE49-F238E27FC236}">
                <a16:creationId xmlns:a16="http://schemas.microsoft.com/office/drawing/2014/main" id="{0305EEF0-D5E5-4075-B267-C14281788A30}"/>
              </a:ext>
            </a:extLst>
          </p:cNvPr>
          <p:cNvGrpSpPr/>
          <p:nvPr>
            <p:custDataLst>
              <p:tags r:id="rId10"/>
            </p:custDataLst>
          </p:nvPr>
        </p:nvGrpSpPr>
        <p:grpSpPr>
          <a:xfrm>
            <a:off x="2163737" y="3375110"/>
            <a:ext cx="2191871" cy="2017059"/>
            <a:chOff x="3488926" y="3790659"/>
            <a:chExt cx="2191871" cy="2017059"/>
          </a:xfrm>
        </p:grpSpPr>
        <p:sp>
          <p:nvSpPr>
            <p:cNvPr id="8" name="Organigramme : Connecteur 7">
              <a:extLst>
                <a:ext uri="{FF2B5EF4-FFF2-40B4-BE49-F238E27FC236}">
                  <a16:creationId xmlns:a16="http://schemas.microsoft.com/office/drawing/2014/main" id="{3B5A0F7C-7C31-4BF8-B64B-9A52E9FEE7EE}"/>
                </a:ext>
              </a:extLst>
            </p:cNvPr>
            <p:cNvSpPr/>
            <p:nvPr/>
          </p:nvSpPr>
          <p:spPr>
            <a:xfrm>
              <a:off x="3488926" y="3790659"/>
              <a:ext cx="2191871" cy="2017059"/>
            </a:xfrm>
            <a:prstGeom prst="flowChartConnector">
              <a:avLst/>
            </a:prstGeom>
            <a:noFill/>
            <a:ln w="149225">
              <a:solidFill>
                <a:srgbClr val="EDC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BE81D5A7-4570-4482-A779-DDE811077843}"/>
                </a:ext>
              </a:extLst>
            </p:cNvPr>
            <p:cNvPicPr>
              <a:picLocks noChangeAspect="1"/>
            </p:cNvPicPr>
            <p:nvPr>
              <p:custDataLst>
                <p:tags r:id="rId13"/>
              </p:custDataLst>
            </p:nvPr>
          </p:nvPicPr>
          <p:blipFill>
            <a:blip r:embed="rId24"/>
            <a:stretch>
              <a:fillRect/>
            </a:stretch>
          </p:blipFill>
          <p:spPr>
            <a:xfrm>
              <a:off x="4143129" y="4162182"/>
              <a:ext cx="902943" cy="784627"/>
            </a:xfrm>
            <a:prstGeom prst="rect">
              <a:avLst/>
            </a:prstGeom>
          </p:spPr>
        </p:pic>
        <p:sp>
          <p:nvSpPr>
            <p:cNvPr id="14" name="ZoneTexte 13">
              <a:extLst>
                <a:ext uri="{FF2B5EF4-FFF2-40B4-BE49-F238E27FC236}">
                  <a16:creationId xmlns:a16="http://schemas.microsoft.com/office/drawing/2014/main" id="{C77D595D-316F-44CA-A5D2-7018A44C0E56}"/>
                </a:ext>
              </a:extLst>
            </p:cNvPr>
            <p:cNvSpPr txBox="1"/>
            <p:nvPr/>
          </p:nvSpPr>
          <p:spPr>
            <a:xfrm>
              <a:off x="3845716" y="4813818"/>
              <a:ext cx="1602496" cy="707886"/>
            </a:xfrm>
            <a:prstGeom prst="rect">
              <a:avLst/>
            </a:prstGeom>
            <a:noFill/>
          </p:spPr>
          <p:txBody>
            <a:bodyPr wrap="square">
              <a:spAutoFit/>
            </a:bodyPr>
            <a:lstStyle/>
            <a:p>
              <a:pPr algn="ctr"/>
              <a:r>
                <a:rPr lang="fr-FR" sz="2000" b="1" dirty="0">
                  <a:solidFill>
                    <a:srgbClr val="EDC531"/>
                  </a:solidFill>
                </a:rPr>
                <a:t>Groupes</a:t>
              </a:r>
            </a:p>
            <a:p>
              <a:pPr algn="ctr"/>
              <a:r>
                <a:rPr lang="fr-FR" sz="2000" b="1" dirty="0">
                  <a:solidFill>
                    <a:srgbClr val="EDC531"/>
                  </a:solidFill>
                </a:rPr>
                <a:t> 5 594</a:t>
              </a:r>
            </a:p>
          </p:txBody>
        </p:sp>
      </p:grpSp>
      <p:grpSp>
        <p:nvGrpSpPr>
          <p:cNvPr id="20" name="Groupe 19">
            <a:extLst>
              <a:ext uri="{FF2B5EF4-FFF2-40B4-BE49-F238E27FC236}">
                <a16:creationId xmlns:a16="http://schemas.microsoft.com/office/drawing/2014/main" id="{66D6B47C-32EA-46A7-92EA-33094BC8B508}"/>
              </a:ext>
            </a:extLst>
          </p:cNvPr>
          <p:cNvGrpSpPr/>
          <p:nvPr>
            <p:custDataLst>
              <p:tags r:id="rId11"/>
            </p:custDataLst>
          </p:nvPr>
        </p:nvGrpSpPr>
        <p:grpSpPr>
          <a:xfrm>
            <a:off x="886427" y="2062812"/>
            <a:ext cx="2191871" cy="2017059"/>
            <a:chOff x="834029" y="3648999"/>
            <a:chExt cx="2191871" cy="2017059"/>
          </a:xfrm>
        </p:grpSpPr>
        <p:sp>
          <p:nvSpPr>
            <p:cNvPr id="7" name="Organigramme : Connecteur 6">
              <a:extLst>
                <a:ext uri="{FF2B5EF4-FFF2-40B4-BE49-F238E27FC236}">
                  <a16:creationId xmlns:a16="http://schemas.microsoft.com/office/drawing/2014/main" id="{DA129A0D-3108-49E5-8FFA-5EB44DFA6CA7}"/>
                </a:ext>
              </a:extLst>
            </p:cNvPr>
            <p:cNvSpPr/>
            <p:nvPr/>
          </p:nvSpPr>
          <p:spPr>
            <a:xfrm>
              <a:off x="834029" y="3648999"/>
              <a:ext cx="2191871" cy="2017059"/>
            </a:xfrm>
            <a:prstGeom prst="flowChartConnector">
              <a:avLst/>
            </a:prstGeom>
            <a:noFill/>
            <a:ln w="149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A57E3AA9-5536-47ED-B94A-6450AE877B7B}"/>
                </a:ext>
              </a:extLst>
            </p:cNvPr>
            <p:cNvSpPr txBox="1"/>
            <p:nvPr/>
          </p:nvSpPr>
          <p:spPr>
            <a:xfrm>
              <a:off x="1088191" y="4582539"/>
              <a:ext cx="1602496" cy="707886"/>
            </a:xfrm>
            <a:prstGeom prst="rect">
              <a:avLst/>
            </a:prstGeom>
            <a:noFill/>
          </p:spPr>
          <p:txBody>
            <a:bodyPr wrap="square">
              <a:spAutoFit/>
            </a:bodyPr>
            <a:lstStyle/>
            <a:p>
              <a:pPr algn="ctr"/>
              <a:r>
                <a:rPr lang="fr-FR" sz="2000" b="1" dirty="0">
                  <a:solidFill>
                    <a:srgbClr val="41719C"/>
                  </a:solidFill>
                </a:rPr>
                <a:t>Utilisateurs</a:t>
              </a:r>
            </a:p>
            <a:p>
              <a:pPr algn="ctr"/>
              <a:r>
                <a:rPr lang="fr-FR" sz="2000" b="1" dirty="0">
                  <a:solidFill>
                    <a:srgbClr val="41719C"/>
                  </a:solidFill>
                </a:rPr>
                <a:t> 13 5248</a:t>
              </a:r>
            </a:p>
          </p:txBody>
        </p:sp>
        <p:pic>
          <p:nvPicPr>
            <p:cNvPr id="13" name="Image 12">
              <a:extLst>
                <a:ext uri="{FF2B5EF4-FFF2-40B4-BE49-F238E27FC236}">
                  <a16:creationId xmlns:a16="http://schemas.microsoft.com/office/drawing/2014/main" id="{3250AFDC-127E-4835-B521-3415B06D1EB7}"/>
                </a:ext>
              </a:extLst>
            </p:cNvPr>
            <p:cNvPicPr>
              <a:picLocks noChangeAspect="1"/>
            </p:cNvPicPr>
            <p:nvPr>
              <p:custDataLst>
                <p:tags r:id="rId12"/>
              </p:custDataLst>
            </p:nvPr>
          </p:nvPicPr>
          <p:blipFill>
            <a:blip r:embed="rId25"/>
            <a:stretch>
              <a:fillRect/>
            </a:stretch>
          </p:blipFill>
          <p:spPr>
            <a:xfrm>
              <a:off x="1590825" y="3841457"/>
              <a:ext cx="603736" cy="739155"/>
            </a:xfrm>
            <a:prstGeom prst="rect">
              <a:avLst/>
            </a:prstGeom>
          </p:spPr>
        </p:pic>
      </p:grpSp>
    </p:spTree>
    <p:extLst>
      <p:ext uri="{BB962C8B-B14F-4D97-AF65-F5344CB8AC3E}">
        <p14:creationId xmlns:p14="http://schemas.microsoft.com/office/powerpoint/2010/main" val="4142162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BB01B8C-D68F-41A3-B929-89097D60B974}"/>
              </a:ext>
            </a:extLst>
          </p:cNvPr>
          <p:cNvSpPr>
            <a:spLocks noGrp="1"/>
          </p:cNvSpPr>
          <p:nvPr>
            <p:ph type="title" idx="10"/>
            <p:custDataLst>
              <p:tags r:id="rId1"/>
            </p:custDataLst>
          </p:nvPr>
        </p:nvSpPr>
        <p:spPr/>
        <p:txBody>
          <a:bodyPr/>
          <a:lstStyle/>
          <a:p>
            <a:r>
              <a:rPr lang="fr-FR" dirty="0"/>
              <a:t>Synchronisation des identités</a:t>
            </a:r>
          </a:p>
        </p:txBody>
      </p:sp>
      <p:sp>
        <p:nvSpPr>
          <p:cNvPr id="4" name="Espace réservé du pied de page 3">
            <a:extLst>
              <a:ext uri="{FF2B5EF4-FFF2-40B4-BE49-F238E27FC236}">
                <a16:creationId xmlns:a16="http://schemas.microsoft.com/office/drawing/2014/main" id="{1CF0089A-2592-47AE-9DB7-C466D782E9DE}"/>
              </a:ext>
            </a:extLst>
          </p:cNvPr>
          <p:cNvSpPr>
            <a:spLocks noGrp="1"/>
          </p:cNvSpPr>
          <p:nvPr>
            <p:ph type="ftr" sz="quarter" idx="12"/>
            <p:custDataLst>
              <p:tags r:id="rId2"/>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7B87C861-1ABA-4A22-BEC2-AB52ECCAEE87}"/>
              </a:ext>
            </a:extLst>
          </p:cNvPr>
          <p:cNvSpPr>
            <a:spLocks noGrp="1"/>
          </p:cNvSpPr>
          <p:nvPr>
            <p:ph type="sldNum" sz="quarter" idx="13"/>
            <p:custDataLst>
              <p:tags r:id="rId3"/>
            </p:custDataLst>
          </p:nvPr>
        </p:nvSpPr>
        <p:spPr/>
        <p:txBody>
          <a:bodyPr/>
          <a:lstStyle/>
          <a:p>
            <a:fld id="{524CACB3-9D6F-4251-9D91-D3C4F99A6651}" type="slidenum">
              <a:rPr lang="fr-FR" smtClean="0"/>
              <a:pPr/>
              <a:t>16</a:t>
            </a:fld>
            <a:endParaRPr lang="fr-FR" dirty="0"/>
          </a:p>
        </p:txBody>
      </p:sp>
      <p:pic>
        <p:nvPicPr>
          <p:cNvPr id="6" name="Espace réservé du contenu 11">
            <a:extLst>
              <a:ext uri="{FF2B5EF4-FFF2-40B4-BE49-F238E27FC236}">
                <a16:creationId xmlns:a16="http://schemas.microsoft.com/office/drawing/2014/main" id="{F68303A5-243E-48C1-9FA6-77A4078D5DDF}"/>
              </a:ext>
            </a:extLst>
          </p:cNvPr>
          <p:cNvPicPr>
            <a:picLocks noChangeAspect="1"/>
          </p:cNvPicPr>
          <p:nvPr>
            <p:custDataLst>
              <p:tags r:id="rId4"/>
            </p:custDataLst>
          </p:nvPr>
        </p:nvPicPr>
        <p:blipFill>
          <a:blip r:embed="rId19" cstate="email">
            <a:extLst>
              <a:ext uri="{28A0092B-C50C-407E-A947-70E740481C1C}">
                <a14:useLocalDpi xmlns:a14="http://schemas.microsoft.com/office/drawing/2010/main" val="0"/>
              </a:ext>
            </a:extLst>
          </a:blip>
          <a:srcRect/>
          <a:stretch>
            <a:fillRect/>
          </a:stretch>
        </p:blipFill>
        <p:spPr>
          <a:xfrm>
            <a:off x="1573355" y="3190868"/>
            <a:ext cx="931862" cy="114935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7" name="ZoneTexte 13">
            <a:extLst>
              <a:ext uri="{FF2B5EF4-FFF2-40B4-BE49-F238E27FC236}">
                <a16:creationId xmlns:a16="http://schemas.microsoft.com/office/drawing/2014/main" id="{52E83957-4FED-4945-84BB-15BB20F5E365}"/>
              </a:ext>
            </a:extLst>
          </p:cNvPr>
          <p:cNvSpPr txBox="1">
            <a:spLocks noChangeArrowheads="1"/>
          </p:cNvSpPr>
          <p:nvPr>
            <p:custDataLst>
              <p:tags r:id="rId5"/>
            </p:custDataLst>
          </p:nvPr>
        </p:nvSpPr>
        <p:spPr bwMode="auto">
          <a:xfrm>
            <a:off x="1060592" y="4340218"/>
            <a:ext cx="1893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1200" cap="none" spc="0" normalizeH="0" baseline="0" noProof="0">
                <a:ln>
                  <a:noFill/>
                </a:ln>
                <a:solidFill>
                  <a:srgbClr val="0070C0"/>
                </a:solidFill>
                <a:effectLst/>
                <a:uLnTx/>
                <a:uFillTx/>
                <a:latin typeface="Verdana"/>
                <a:ea typeface="+mn-ea"/>
                <a:cs typeface="+mn-cs"/>
              </a:rPr>
              <a:t>Référentiel identité</a:t>
            </a:r>
          </a:p>
        </p:txBody>
      </p:sp>
      <p:cxnSp>
        <p:nvCxnSpPr>
          <p:cNvPr id="8" name="Connecteur droit avec flèche 7">
            <a:extLst>
              <a:ext uri="{FF2B5EF4-FFF2-40B4-BE49-F238E27FC236}">
                <a16:creationId xmlns:a16="http://schemas.microsoft.com/office/drawing/2014/main" id="{8F05589B-651C-4004-9CC2-E69F08F9D68B}"/>
              </a:ext>
            </a:extLst>
          </p:cNvPr>
          <p:cNvCxnSpPr/>
          <p:nvPr>
            <p:custDataLst>
              <p:tags r:id="rId6"/>
            </p:custDataLst>
          </p:nvPr>
        </p:nvCxnSpPr>
        <p:spPr bwMode="auto">
          <a:xfrm>
            <a:off x="5199205" y="3911593"/>
            <a:ext cx="1577975" cy="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9" name="ZoneTexte 8">
            <a:extLst>
              <a:ext uri="{FF2B5EF4-FFF2-40B4-BE49-F238E27FC236}">
                <a16:creationId xmlns:a16="http://schemas.microsoft.com/office/drawing/2014/main" id="{0EA3994D-8AE9-4D50-BF2A-BE0BACE4539D}"/>
              </a:ext>
            </a:extLst>
          </p:cNvPr>
          <p:cNvSpPr txBox="1"/>
          <p:nvPr>
            <p:custDataLst>
              <p:tags r:id="rId7"/>
            </p:custDataLst>
          </p:nvPr>
        </p:nvSpPr>
        <p:spPr>
          <a:xfrm>
            <a:off x="5480192" y="3648068"/>
            <a:ext cx="1714500" cy="26193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2F2B20"/>
                </a:solidFill>
                <a:effectLst/>
                <a:uLnTx/>
                <a:uFillTx/>
                <a:latin typeface="Verdana"/>
                <a:ea typeface="+mn-ea"/>
                <a:cs typeface="+mn-cs"/>
              </a:rPr>
              <a:t>Alimente</a:t>
            </a:r>
          </a:p>
        </p:txBody>
      </p:sp>
      <p:grpSp>
        <p:nvGrpSpPr>
          <p:cNvPr id="10" name="Groupe 5">
            <a:extLst>
              <a:ext uri="{FF2B5EF4-FFF2-40B4-BE49-F238E27FC236}">
                <a16:creationId xmlns:a16="http://schemas.microsoft.com/office/drawing/2014/main" id="{7FB1E108-E8C8-4977-875A-3465C940B524}"/>
              </a:ext>
            </a:extLst>
          </p:cNvPr>
          <p:cNvGrpSpPr>
            <a:grpSpLocks/>
          </p:cNvGrpSpPr>
          <p:nvPr>
            <p:custDataLst>
              <p:tags r:id="rId8"/>
            </p:custDataLst>
          </p:nvPr>
        </p:nvGrpSpPr>
        <p:grpSpPr bwMode="auto">
          <a:xfrm>
            <a:off x="6777180" y="3034359"/>
            <a:ext cx="2684462" cy="1305859"/>
            <a:chOff x="5716588" y="2119966"/>
            <a:chExt cx="2684462" cy="1305859"/>
          </a:xfrm>
        </p:grpSpPr>
        <p:pic>
          <p:nvPicPr>
            <p:cNvPr id="11" name="Image 4">
              <a:extLst>
                <a:ext uri="{FF2B5EF4-FFF2-40B4-BE49-F238E27FC236}">
                  <a16:creationId xmlns:a16="http://schemas.microsoft.com/office/drawing/2014/main" id="{A2C3A62F-353B-41CC-9783-0F26C42D74B6}"/>
                </a:ext>
              </a:extLst>
            </p:cNvPr>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5716588" y="2246313"/>
              <a:ext cx="116363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7">
              <a:extLst>
                <a:ext uri="{FF2B5EF4-FFF2-40B4-BE49-F238E27FC236}">
                  <a16:creationId xmlns:a16="http://schemas.microsoft.com/office/drawing/2014/main" id="{BC7CAAD0-FE8D-4920-82D9-C57EB00F972D}"/>
                </a:ext>
              </a:extLst>
            </p:cNvPr>
            <p:cNvPicPr>
              <a:picLocks noChangeAspect="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7294563" y="2362200"/>
              <a:ext cx="110648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9DBBB105-B369-472A-9FD9-F746C69B0BE8}"/>
                </a:ext>
              </a:extLst>
            </p:cNvPr>
            <p:cNvSpPr txBox="1"/>
            <p:nvPr/>
          </p:nvSpPr>
          <p:spPr>
            <a:xfrm>
              <a:off x="6356874" y="2119966"/>
              <a:ext cx="1714500" cy="26193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2F2B20"/>
                  </a:solidFill>
                  <a:effectLst/>
                  <a:uLnTx/>
                  <a:uFillTx/>
                  <a:latin typeface="Verdana"/>
                  <a:ea typeface="+mn-ea"/>
                  <a:cs typeface="+mn-cs"/>
                </a:rPr>
                <a:t>Réplication AD</a:t>
              </a:r>
            </a:p>
          </p:txBody>
        </p:sp>
      </p:grpSp>
      <p:grpSp>
        <p:nvGrpSpPr>
          <p:cNvPr id="14" name="Groupe 3">
            <a:extLst>
              <a:ext uri="{FF2B5EF4-FFF2-40B4-BE49-F238E27FC236}">
                <a16:creationId xmlns:a16="http://schemas.microsoft.com/office/drawing/2014/main" id="{31580FD7-4118-4DB9-992D-DE417C720867}"/>
              </a:ext>
            </a:extLst>
          </p:cNvPr>
          <p:cNvGrpSpPr>
            <a:grpSpLocks/>
          </p:cNvGrpSpPr>
          <p:nvPr>
            <p:custDataLst>
              <p:tags r:id="rId9"/>
            </p:custDataLst>
          </p:nvPr>
        </p:nvGrpSpPr>
        <p:grpSpPr bwMode="auto">
          <a:xfrm>
            <a:off x="1060592" y="2255831"/>
            <a:ext cx="4397375" cy="2735262"/>
            <a:chOff x="0" y="1341438"/>
            <a:chExt cx="4397375" cy="2735262"/>
          </a:xfrm>
        </p:grpSpPr>
        <p:sp>
          <p:nvSpPr>
            <p:cNvPr id="15" name="Rectangle à coins arrondis 4">
              <a:extLst>
                <a:ext uri="{FF2B5EF4-FFF2-40B4-BE49-F238E27FC236}">
                  <a16:creationId xmlns:a16="http://schemas.microsoft.com/office/drawing/2014/main" id="{E8CB9DF3-2E5E-4D6D-91BC-ABE2915BF572}"/>
                </a:ext>
              </a:extLst>
            </p:cNvPr>
            <p:cNvSpPr>
              <a:spLocks noChangeArrowheads="1"/>
            </p:cNvSpPr>
            <p:nvPr/>
          </p:nvSpPr>
          <p:spPr bwMode="auto">
            <a:xfrm>
              <a:off x="0" y="1700213"/>
              <a:ext cx="4397375" cy="2376487"/>
            </a:xfrm>
            <a:prstGeom prst="roundRect">
              <a:avLst>
                <a:gd name="adj" fmla="val 16667"/>
              </a:avLst>
            </a:prstGeom>
            <a:noFill/>
            <a:ln w="31750" algn="ctr">
              <a:solidFill>
                <a:srgbClr val="AE2573"/>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anose="02020603050405020304" pitchFamily="18" charset="0"/>
                <a:buNone/>
                <a:tabLst/>
                <a:defRPr/>
              </a:pPr>
              <a:endParaRPr kumimoji="0" lang="fr-FR" altLang="fr-FR" sz="1800" b="0" i="0" u="none" strike="noStrike" kern="1200" cap="none" spc="0" normalizeH="0" baseline="0" noProof="0">
                <a:ln>
                  <a:noFill/>
                </a:ln>
                <a:solidFill>
                  <a:srgbClr val="0070C0"/>
                </a:solidFill>
                <a:effectLst/>
                <a:uLnTx/>
                <a:uFillTx/>
                <a:latin typeface="Verdana"/>
                <a:ea typeface="+mn-ea"/>
                <a:cs typeface="+mn-cs"/>
              </a:endParaRPr>
            </a:p>
          </p:txBody>
        </p:sp>
        <p:sp>
          <p:nvSpPr>
            <p:cNvPr id="16" name="ZoneTexte 3">
              <a:extLst>
                <a:ext uri="{FF2B5EF4-FFF2-40B4-BE49-F238E27FC236}">
                  <a16:creationId xmlns:a16="http://schemas.microsoft.com/office/drawing/2014/main" id="{D39C9799-4CE4-4216-B38C-7CA9A9D17A46}"/>
                </a:ext>
              </a:extLst>
            </p:cNvPr>
            <p:cNvSpPr txBox="1">
              <a:spLocks noChangeArrowheads="1"/>
            </p:cNvSpPr>
            <p:nvPr/>
          </p:nvSpPr>
          <p:spPr bwMode="auto">
            <a:xfrm>
              <a:off x="971550" y="1341438"/>
              <a:ext cx="253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srgbClr val="AE2573"/>
                  </a:solidFill>
                  <a:effectLst/>
                  <a:uLnTx/>
                  <a:uFillTx/>
                  <a:latin typeface="Verdana"/>
                  <a:ea typeface="+mn-ea"/>
                  <a:cs typeface="+mn-cs"/>
                </a:rPr>
                <a:t>Équipe identité</a:t>
              </a:r>
            </a:p>
          </p:txBody>
        </p:sp>
      </p:grpSp>
      <p:grpSp>
        <p:nvGrpSpPr>
          <p:cNvPr id="17" name="Groupe 4">
            <a:extLst>
              <a:ext uri="{FF2B5EF4-FFF2-40B4-BE49-F238E27FC236}">
                <a16:creationId xmlns:a16="http://schemas.microsoft.com/office/drawing/2014/main" id="{90053B15-77C1-4E87-AC34-8E1C20B4F321}"/>
              </a:ext>
            </a:extLst>
          </p:cNvPr>
          <p:cNvGrpSpPr>
            <a:grpSpLocks/>
          </p:cNvGrpSpPr>
          <p:nvPr>
            <p:custDataLst>
              <p:tags r:id="rId10"/>
            </p:custDataLst>
          </p:nvPr>
        </p:nvGrpSpPr>
        <p:grpSpPr bwMode="auto">
          <a:xfrm>
            <a:off x="5988192" y="2220906"/>
            <a:ext cx="4216400" cy="2770187"/>
            <a:chOff x="4927600" y="1306513"/>
            <a:chExt cx="4216400" cy="2770187"/>
          </a:xfrm>
        </p:grpSpPr>
        <p:sp>
          <p:nvSpPr>
            <p:cNvPr id="18" name="Rectangle à coins arrondis 5">
              <a:extLst>
                <a:ext uri="{FF2B5EF4-FFF2-40B4-BE49-F238E27FC236}">
                  <a16:creationId xmlns:a16="http://schemas.microsoft.com/office/drawing/2014/main" id="{19C37ADF-4366-4BD3-9850-209E98F219B1}"/>
                </a:ext>
              </a:extLst>
            </p:cNvPr>
            <p:cNvSpPr>
              <a:spLocks noChangeArrowheads="1"/>
            </p:cNvSpPr>
            <p:nvPr/>
          </p:nvSpPr>
          <p:spPr bwMode="auto">
            <a:xfrm>
              <a:off x="4927600" y="1628775"/>
              <a:ext cx="4216400" cy="2447925"/>
            </a:xfrm>
            <a:prstGeom prst="roundRect">
              <a:avLst>
                <a:gd name="adj" fmla="val 16667"/>
              </a:avLst>
            </a:prstGeom>
            <a:noFill/>
            <a:ln w="41275" algn="ctr">
              <a:solidFill>
                <a:srgbClr val="0070C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anose="02020603050405020304" pitchFamily="18" charset="0"/>
                <a:buNone/>
                <a:tabLst/>
                <a:defRPr/>
              </a:pPr>
              <a:endParaRPr kumimoji="0" lang="fr-FR" altLang="fr-FR" sz="1800" b="0" i="0" u="none" strike="noStrike" kern="1200" cap="none" spc="0" normalizeH="0" baseline="0" noProof="0">
                <a:ln>
                  <a:noFill/>
                </a:ln>
                <a:solidFill>
                  <a:srgbClr val="0070C0"/>
                </a:solidFill>
                <a:effectLst/>
                <a:uLnTx/>
                <a:uFillTx/>
                <a:latin typeface="Verdana"/>
                <a:ea typeface="+mn-ea"/>
                <a:cs typeface="+mn-cs"/>
              </a:endParaRPr>
            </a:p>
          </p:txBody>
        </p:sp>
        <p:sp>
          <p:nvSpPr>
            <p:cNvPr id="19" name="ZoneTexte 4">
              <a:extLst>
                <a:ext uri="{FF2B5EF4-FFF2-40B4-BE49-F238E27FC236}">
                  <a16:creationId xmlns:a16="http://schemas.microsoft.com/office/drawing/2014/main" id="{ED31A737-768A-4BDF-BF12-0B3D3128720F}"/>
                </a:ext>
              </a:extLst>
            </p:cNvPr>
            <p:cNvSpPr txBox="1">
              <a:spLocks noChangeArrowheads="1"/>
            </p:cNvSpPr>
            <p:nvPr/>
          </p:nvSpPr>
          <p:spPr bwMode="auto">
            <a:xfrm>
              <a:off x="5929313" y="1306513"/>
              <a:ext cx="221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srgbClr val="0070C0"/>
                  </a:solidFill>
                  <a:effectLst/>
                  <a:uLnTx/>
                  <a:uFillTx/>
                  <a:latin typeface="Verdana"/>
                  <a:ea typeface="+mn-ea"/>
                  <a:cs typeface="+mn-cs"/>
                </a:rPr>
                <a:t>Équipe Infra IPTA</a:t>
              </a:r>
            </a:p>
          </p:txBody>
        </p:sp>
      </p:grpSp>
      <p:pic>
        <p:nvPicPr>
          <p:cNvPr id="20" name="Picture 2" descr="RÃ©sultat de recherche d'images pour &quot;active directory&quot;">
            <a:extLst>
              <a:ext uri="{FF2B5EF4-FFF2-40B4-BE49-F238E27FC236}">
                <a16:creationId xmlns:a16="http://schemas.microsoft.com/office/drawing/2014/main" id="{276B392F-85D2-4487-814B-9E82D91CECAB}"/>
              </a:ext>
            </a:extLst>
          </p:cNvPr>
          <p:cNvPicPr>
            <a:picLocks noChangeAspect="1" noChangeArrowheads="1"/>
          </p:cNvPicPr>
          <p:nvPr>
            <p:custDataLst>
              <p:tags r:id="rId11"/>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6829377" y="4392626"/>
            <a:ext cx="836803" cy="2063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Ã©sultat de recherche d'images pour &quot;active directory&quot;">
            <a:extLst>
              <a:ext uri="{FF2B5EF4-FFF2-40B4-BE49-F238E27FC236}">
                <a16:creationId xmlns:a16="http://schemas.microsoft.com/office/drawing/2014/main" id="{5B092806-2CD5-4129-9C7B-F4900B7DBB85}"/>
              </a:ext>
            </a:extLst>
          </p:cNvPr>
          <p:cNvPicPr>
            <a:picLocks noChangeAspect="1" noChangeArrowheads="1"/>
          </p:cNvPicPr>
          <p:nvPr>
            <p:custDataLst>
              <p:tags r:id="rId12"/>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8671765" y="4360536"/>
            <a:ext cx="836803" cy="206355"/>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FE0F93A2-6862-4AC4-8C67-CD068E8EDBCB}"/>
              </a:ext>
            </a:extLst>
          </p:cNvPr>
          <p:cNvPicPr>
            <a:picLocks noChangeAspect="1"/>
          </p:cNvPicPr>
          <p:nvPr>
            <p:custDataLst>
              <p:tags r:id="rId13"/>
            </p:custDataLst>
          </p:nvPr>
        </p:nvPicPr>
        <p:blipFill>
          <a:blip r:embed="rId23"/>
          <a:stretch>
            <a:fillRect/>
          </a:stretch>
        </p:blipFill>
        <p:spPr>
          <a:xfrm>
            <a:off x="7773084" y="3326459"/>
            <a:ext cx="421192" cy="347942"/>
          </a:xfrm>
          <a:prstGeom prst="ellipse">
            <a:avLst/>
          </a:prstGeom>
          <a:ln>
            <a:noFill/>
          </a:ln>
          <a:effectLst>
            <a:softEdge rad="112500"/>
          </a:effectLst>
        </p:spPr>
      </p:pic>
      <p:pic>
        <p:nvPicPr>
          <p:cNvPr id="23" name="Image 22">
            <a:extLst>
              <a:ext uri="{FF2B5EF4-FFF2-40B4-BE49-F238E27FC236}">
                <a16:creationId xmlns:a16="http://schemas.microsoft.com/office/drawing/2014/main" id="{2BDDC290-5A4B-4ABB-928B-18C57E49956F}"/>
              </a:ext>
            </a:extLst>
          </p:cNvPr>
          <p:cNvPicPr>
            <a:picLocks noChangeAspect="1"/>
          </p:cNvPicPr>
          <p:nvPr>
            <p:custDataLst>
              <p:tags r:id="rId14"/>
            </p:custDataLst>
          </p:nvPr>
        </p:nvPicPr>
        <p:blipFill>
          <a:blip r:embed="rId24"/>
          <a:stretch>
            <a:fillRect/>
          </a:stretch>
        </p:blipFill>
        <p:spPr>
          <a:xfrm>
            <a:off x="4968629" y="3123850"/>
            <a:ext cx="635547" cy="614362"/>
          </a:xfrm>
          <a:prstGeom prst="rect">
            <a:avLst/>
          </a:prstGeom>
        </p:spPr>
      </p:pic>
      <p:grpSp>
        <p:nvGrpSpPr>
          <p:cNvPr id="24" name="Groupe 6">
            <a:extLst>
              <a:ext uri="{FF2B5EF4-FFF2-40B4-BE49-F238E27FC236}">
                <a16:creationId xmlns:a16="http://schemas.microsoft.com/office/drawing/2014/main" id="{29D1A8BA-3970-47DB-BB3A-8DF4D6DFA764}"/>
              </a:ext>
            </a:extLst>
          </p:cNvPr>
          <p:cNvGrpSpPr>
            <a:grpSpLocks/>
          </p:cNvGrpSpPr>
          <p:nvPr>
            <p:custDataLst>
              <p:tags r:id="rId15"/>
            </p:custDataLst>
          </p:nvPr>
        </p:nvGrpSpPr>
        <p:grpSpPr bwMode="auto">
          <a:xfrm>
            <a:off x="2505217" y="3160706"/>
            <a:ext cx="2693988" cy="1449804"/>
            <a:chOff x="1444625" y="2246313"/>
            <a:chExt cx="2693988" cy="1449804"/>
          </a:xfrm>
        </p:grpSpPr>
        <p:pic>
          <p:nvPicPr>
            <p:cNvPr id="25" name="Image 12">
              <a:extLst>
                <a:ext uri="{FF2B5EF4-FFF2-40B4-BE49-F238E27FC236}">
                  <a16:creationId xmlns:a16="http://schemas.microsoft.com/office/drawing/2014/main" id="{F041C170-E2AE-4E4F-A50E-3EF4ADBF03D5}"/>
                </a:ext>
              </a:extLst>
            </p:cNvPr>
            <p:cNvPicPr>
              <a:picLocks noChangeAspect="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3394075" y="2246313"/>
              <a:ext cx="744538" cy="1050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cxnSp>
          <p:nvCxnSpPr>
            <p:cNvPr id="26" name="Connecteur droit avec flèche 25">
              <a:extLst>
                <a:ext uri="{FF2B5EF4-FFF2-40B4-BE49-F238E27FC236}">
                  <a16:creationId xmlns:a16="http://schemas.microsoft.com/office/drawing/2014/main" id="{9A1596A1-43FE-497F-AF9C-40D2B392EC0B}"/>
                </a:ext>
              </a:extLst>
            </p:cNvPr>
            <p:cNvCxnSpPr/>
            <p:nvPr/>
          </p:nvCxnSpPr>
          <p:spPr bwMode="auto">
            <a:xfrm>
              <a:off x="1444625" y="2997200"/>
              <a:ext cx="1758950" cy="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27" name="ZoneTexte 26">
              <a:extLst>
                <a:ext uri="{FF2B5EF4-FFF2-40B4-BE49-F238E27FC236}">
                  <a16:creationId xmlns:a16="http://schemas.microsoft.com/office/drawing/2014/main" id="{9E21A039-BF6E-4E90-B494-2E9C16E805F9}"/>
                </a:ext>
              </a:extLst>
            </p:cNvPr>
            <p:cNvSpPr txBox="1">
              <a:spLocks noChangeArrowheads="1"/>
            </p:cNvSpPr>
            <p:nvPr/>
          </p:nvSpPr>
          <p:spPr bwMode="auto">
            <a:xfrm>
              <a:off x="3209925" y="3357563"/>
              <a:ext cx="8675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1200" cap="none" spc="0" normalizeH="0" baseline="0" noProof="0" dirty="0">
                  <a:ln>
                    <a:noFill/>
                  </a:ln>
                  <a:solidFill>
                    <a:srgbClr val="0070C0"/>
                  </a:solidFill>
                  <a:effectLst/>
                  <a:uLnTx/>
                  <a:uFillTx/>
                  <a:latin typeface="Verdana"/>
                  <a:ea typeface="+mn-ea"/>
                  <a:cs typeface="+mn-cs"/>
                </a:rPr>
                <a:t>NGINE</a:t>
              </a:r>
            </a:p>
          </p:txBody>
        </p:sp>
        <p:sp>
          <p:nvSpPr>
            <p:cNvPr id="28" name="ZoneTexte 27">
              <a:extLst>
                <a:ext uri="{FF2B5EF4-FFF2-40B4-BE49-F238E27FC236}">
                  <a16:creationId xmlns:a16="http://schemas.microsoft.com/office/drawing/2014/main" id="{735F6EAE-25DF-4ECF-AC18-53F7C2EFE900}"/>
                </a:ext>
              </a:extLst>
            </p:cNvPr>
            <p:cNvSpPr txBox="1"/>
            <p:nvPr/>
          </p:nvSpPr>
          <p:spPr>
            <a:xfrm>
              <a:off x="1789113" y="2735263"/>
              <a:ext cx="1714500" cy="2619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2F2B20"/>
                  </a:solidFill>
                  <a:effectLst/>
                  <a:uLnTx/>
                  <a:uFillTx/>
                  <a:latin typeface="Verdana"/>
                  <a:ea typeface="+mn-ea"/>
                  <a:cs typeface="+mn-cs"/>
                </a:rPr>
                <a:t>Alimente</a:t>
              </a:r>
            </a:p>
          </p:txBody>
        </p:sp>
      </p:grpSp>
      <p:sp>
        <p:nvSpPr>
          <p:cNvPr id="29" name="Espace réservé du contenu 1">
            <a:extLst>
              <a:ext uri="{FF2B5EF4-FFF2-40B4-BE49-F238E27FC236}">
                <a16:creationId xmlns:a16="http://schemas.microsoft.com/office/drawing/2014/main" id="{7BCCDF93-5144-4945-AF97-67C64747BF03}"/>
              </a:ext>
            </a:extLst>
          </p:cNvPr>
          <p:cNvSpPr>
            <a:spLocks noGrp="1"/>
          </p:cNvSpPr>
          <p:nvPr>
            <p:ph idx="1"/>
            <p:custDataLst>
              <p:tags r:id="rId16"/>
            </p:custDataLst>
          </p:nvPr>
        </p:nvSpPr>
        <p:spPr>
          <a:xfrm>
            <a:off x="648729" y="1199549"/>
            <a:ext cx="10515600" cy="4351338"/>
          </a:xfrm>
        </p:spPr>
        <p:txBody>
          <a:bodyPr>
            <a:normAutofit/>
          </a:bodyPr>
          <a:lstStyle/>
          <a:p>
            <a:r>
              <a:rPr lang="fr-FR" dirty="0"/>
              <a:t>Active Directory est le miroir du référentiel identité</a:t>
            </a:r>
          </a:p>
          <a:p>
            <a:pPr marL="0" indent="0">
              <a:buNone/>
            </a:pPr>
            <a:endParaRPr lang="fr-FR" dirty="0"/>
          </a:p>
        </p:txBody>
      </p:sp>
    </p:spTree>
    <p:extLst>
      <p:ext uri="{BB962C8B-B14F-4D97-AF65-F5344CB8AC3E}">
        <p14:creationId xmlns:p14="http://schemas.microsoft.com/office/powerpoint/2010/main" val="370528273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cker à capuche volant des données de la salle des serveurs Concept de cybercrime">
            <a:extLst>
              <a:ext uri="{FF2B5EF4-FFF2-40B4-BE49-F238E27FC236}">
                <a16:creationId xmlns:a16="http://schemas.microsoft.com/office/drawing/2014/main" id="{F71EE897-7671-487E-931A-F986BAC7E877}"/>
              </a:ext>
            </a:extLst>
          </p:cNvPr>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b="12100"/>
          <a:stretch/>
        </p:blipFill>
        <p:spPr bwMode="auto">
          <a:xfrm>
            <a:off x="2" y="0"/>
            <a:ext cx="12191998" cy="7138737"/>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15170541-504D-4E0C-84CF-0D6B40C1DD63}"/>
              </a:ext>
            </a:extLst>
          </p:cNvPr>
          <p:cNvSpPr>
            <a:spLocks noGrp="1"/>
          </p:cNvSpPr>
          <p:nvPr>
            <p:ph type="sldNum" sz="quarter" idx="12"/>
            <p:custDataLst>
              <p:tags r:id="rId2"/>
            </p:custDataLst>
          </p:nvPr>
        </p:nvSpPr>
        <p:spPr/>
        <p:txBody>
          <a:bodyPr/>
          <a:lstStyle/>
          <a:p>
            <a:fld id="{524CACB3-9D6F-4251-9D91-D3C4F99A6651}" type="slidenum">
              <a:rPr lang="fr-FR" smtClean="0"/>
              <a:t>17</a:t>
            </a:fld>
            <a:endParaRPr lang="fr-FR"/>
          </a:p>
        </p:txBody>
      </p:sp>
      <p:sp>
        <p:nvSpPr>
          <p:cNvPr id="3" name="Titre 2">
            <a:extLst>
              <a:ext uri="{FF2B5EF4-FFF2-40B4-BE49-F238E27FC236}">
                <a16:creationId xmlns:a16="http://schemas.microsoft.com/office/drawing/2014/main" id="{5C2F91BF-B836-4295-B4CF-8AB26A480AB8}"/>
              </a:ext>
            </a:extLst>
          </p:cNvPr>
          <p:cNvSpPr>
            <a:spLocks noGrp="1"/>
          </p:cNvSpPr>
          <p:nvPr>
            <p:ph type="title"/>
            <p:custDataLst>
              <p:tags r:id="rId3"/>
            </p:custDataLst>
          </p:nvPr>
        </p:nvSpPr>
        <p:spPr>
          <a:solidFill>
            <a:schemeClr val="bg1"/>
          </a:solidFill>
        </p:spPr>
        <p:txBody>
          <a:bodyPr/>
          <a:lstStyle/>
          <a:p>
            <a:r>
              <a:rPr lang="fr-FR" b="1" dirty="0">
                <a:solidFill>
                  <a:srgbClr val="1F8388"/>
                </a:solidFill>
              </a:rPr>
              <a:t>SCENARIOS </a:t>
            </a:r>
            <a:br>
              <a:rPr lang="fr-FR" b="1" dirty="0">
                <a:solidFill>
                  <a:srgbClr val="1F8388"/>
                </a:solidFill>
              </a:rPr>
            </a:br>
            <a:r>
              <a:rPr lang="fr-FR" b="1" dirty="0">
                <a:solidFill>
                  <a:srgbClr val="1F8388"/>
                </a:solidFill>
              </a:rPr>
              <a:t>D’ATTAQUES</a:t>
            </a:r>
          </a:p>
        </p:txBody>
      </p:sp>
      <p:sp>
        <p:nvSpPr>
          <p:cNvPr id="4" name="Espace réservé du texte 3">
            <a:extLst>
              <a:ext uri="{FF2B5EF4-FFF2-40B4-BE49-F238E27FC236}">
                <a16:creationId xmlns:a16="http://schemas.microsoft.com/office/drawing/2014/main" id="{B1282F0A-797A-4CC9-A0A3-824602C98DB2}"/>
              </a:ext>
            </a:extLst>
          </p:cNvPr>
          <p:cNvSpPr>
            <a:spLocks noGrp="1"/>
          </p:cNvSpPr>
          <p:nvPr>
            <p:ph type="body" sz="quarter" idx="14"/>
            <p:custDataLst>
              <p:tags r:id="rId4"/>
            </p:custDataLst>
          </p:nvPr>
        </p:nvSpPr>
        <p:spPr/>
        <p:txBody>
          <a:bodyPr/>
          <a:lstStyle/>
          <a:p>
            <a:r>
              <a:rPr lang="fr-FR" dirty="0">
                <a:solidFill>
                  <a:srgbClr val="1F8388"/>
                </a:solidFill>
              </a:rPr>
              <a:t>3</a:t>
            </a:r>
          </a:p>
        </p:txBody>
      </p:sp>
    </p:spTree>
    <p:extLst>
      <p:ext uri="{BB962C8B-B14F-4D97-AF65-F5344CB8AC3E}">
        <p14:creationId xmlns:p14="http://schemas.microsoft.com/office/powerpoint/2010/main" val="267688395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D7B99F3-5D78-4B29-8B18-E6EE604B71A6}"/>
              </a:ext>
            </a:extLst>
          </p:cNvPr>
          <p:cNvSpPr>
            <a:spLocks noGrp="1"/>
          </p:cNvSpPr>
          <p:nvPr>
            <p:ph type="title" idx="10"/>
            <p:custDataLst>
              <p:tags r:id="rId1"/>
            </p:custDataLst>
          </p:nvPr>
        </p:nvSpPr>
        <p:spPr/>
        <p:txBody>
          <a:bodyPr/>
          <a:lstStyle/>
          <a:p>
            <a:r>
              <a:rPr lang="fr-FR" dirty="0"/>
              <a:t>Scenarios d’attaques</a:t>
            </a:r>
          </a:p>
        </p:txBody>
      </p:sp>
      <p:sp>
        <p:nvSpPr>
          <p:cNvPr id="4" name="Espace réservé du pied de page 3">
            <a:extLst>
              <a:ext uri="{FF2B5EF4-FFF2-40B4-BE49-F238E27FC236}">
                <a16:creationId xmlns:a16="http://schemas.microsoft.com/office/drawing/2014/main" id="{3958BB28-9084-462D-A622-FDB1A94796F6}"/>
              </a:ext>
            </a:extLst>
          </p:cNvPr>
          <p:cNvSpPr>
            <a:spLocks noGrp="1"/>
          </p:cNvSpPr>
          <p:nvPr>
            <p:ph type="ftr" sz="quarter" idx="12"/>
            <p:custDataLst>
              <p:tags r:id="rId2"/>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1004B262-3DED-4B02-A639-2409D1F91585}"/>
              </a:ext>
            </a:extLst>
          </p:cNvPr>
          <p:cNvSpPr>
            <a:spLocks noGrp="1"/>
          </p:cNvSpPr>
          <p:nvPr>
            <p:ph type="sldNum" sz="quarter" idx="13"/>
            <p:custDataLst>
              <p:tags r:id="rId3"/>
            </p:custDataLst>
          </p:nvPr>
        </p:nvSpPr>
        <p:spPr/>
        <p:txBody>
          <a:bodyPr/>
          <a:lstStyle/>
          <a:p>
            <a:fld id="{524CACB3-9D6F-4251-9D91-D3C4F99A6651}" type="slidenum">
              <a:rPr lang="fr-FR" smtClean="0"/>
              <a:pPr/>
              <a:t>18</a:t>
            </a:fld>
            <a:endParaRPr lang="fr-FR" dirty="0"/>
          </a:p>
        </p:txBody>
      </p:sp>
      <p:pic>
        <p:nvPicPr>
          <p:cNvPr id="6" name="Image 5">
            <a:extLst>
              <a:ext uri="{FF2B5EF4-FFF2-40B4-BE49-F238E27FC236}">
                <a16:creationId xmlns:a16="http://schemas.microsoft.com/office/drawing/2014/main" id="{107A60ED-392B-4E24-8DE5-0B42A746ED5F}"/>
              </a:ext>
            </a:extLst>
          </p:cNvPr>
          <p:cNvPicPr>
            <a:picLocks noChangeAspect="1"/>
          </p:cNvPicPr>
          <p:nvPr>
            <p:custDataLst>
              <p:tags r:id="rId4"/>
            </p:custDataLst>
          </p:nvPr>
        </p:nvPicPr>
        <p:blipFill>
          <a:blip r:embed="rId25"/>
          <a:stretch>
            <a:fillRect/>
          </a:stretch>
        </p:blipFill>
        <p:spPr>
          <a:xfrm>
            <a:off x="9366894" y="5067822"/>
            <a:ext cx="1006537" cy="737549"/>
          </a:xfrm>
          <a:prstGeom prst="rect">
            <a:avLst/>
          </a:prstGeom>
        </p:spPr>
      </p:pic>
      <p:sp>
        <p:nvSpPr>
          <p:cNvPr id="7" name="Espace réservé du numéro de diapositive 4">
            <a:extLst>
              <a:ext uri="{FF2B5EF4-FFF2-40B4-BE49-F238E27FC236}">
                <a16:creationId xmlns:a16="http://schemas.microsoft.com/office/drawing/2014/main" id="{D4725CAD-E15D-4242-AF82-BAB06756A0B6}"/>
              </a:ext>
            </a:extLst>
          </p:cNvPr>
          <p:cNvSpPr txBox="1">
            <a:spLocks/>
          </p:cNvSpPr>
          <p:nvPr>
            <p:custDataLst>
              <p:tags r:id="rId5"/>
            </p:custDataLst>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4CACB3-9D6F-4251-9D91-D3C4F99A6651}" type="slidenum">
              <a:rPr lang="fr-FR" smtClean="0"/>
              <a:pPr/>
              <a:t>18</a:t>
            </a:fld>
            <a:endParaRPr lang="fr-FR" dirty="0"/>
          </a:p>
        </p:txBody>
      </p:sp>
      <p:pic>
        <p:nvPicPr>
          <p:cNvPr id="8" name="Image 7">
            <a:extLst>
              <a:ext uri="{FF2B5EF4-FFF2-40B4-BE49-F238E27FC236}">
                <a16:creationId xmlns:a16="http://schemas.microsoft.com/office/drawing/2014/main" id="{D15A4EFE-2079-4EE1-B163-278A19A73444}"/>
              </a:ext>
            </a:extLst>
          </p:cNvPr>
          <p:cNvPicPr>
            <a:picLocks noChangeAspect="1"/>
          </p:cNvPicPr>
          <p:nvPr>
            <p:custDataLst>
              <p:tags r:id="rId6"/>
            </p:custDataLst>
          </p:nvPr>
        </p:nvPicPr>
        <p:blipFill>
          <a:blip r:embed="rId25"/>
          <a:stretch>
            <a:fillRect/>
          </a:stretch>
        </p:blipFill>
        <p:spPr>
          <a:xfrm>
            <a:off x="2583509" y="5078250"/>
            <a:ext cx="1006537" cy="737549"/>
          </a:xfrm>
          <a:prstGeom prst="rect">
            <a:avLst/>
          </a:prstGeom>
        </p:spPr>
      </p:pic>
      <p:pic>
        <p:nvPicPr>
          <p:cNvPr id="9" name="Image 8">
            <a:extLst>
              <a:ext uri="{FF2B5EF4-FFF2-40B4-BE49-F238E27FC236}">
                <a16:creationId xmlns:a16="http://schemas.microsoft.com/office/drawing/2014/main" id="{80CC27E6-ABEC-4297-944F-EAAC4988EB67}"/>
              </a:ext>
            </a:extLst>
          </p:cNvPr>
          <p:cNvPicPr>
            <a:picLocks noChangeAspect="1"/>
          </p:cNvPicPr>
          <p:nvPr>
            <p:custDataLst>
              <p:tags r:id="rId7"/>
            </p:custDataLst>
          </p:nvPr>
        </p:nvPicPr>
        <p:blipFill>
          <a:blip r:embed="rId25"/>
          <a:stretch>
            <a:fillRect/>
          </a:stretch>
        </p:blipFill>
        <p:spPr>
          <a:xfrm>
            <a:off x="8107331" y="5100043"/>
            <a:ext cx="1006537" cy="737549"/>
          </a:xfrm>
          <a:prstGeom prst="rect">
            <a:avLst/>
          </a:prstGeom>
        </p:spPr>
      </p:pic>
      <p:pic>
        <p:nvPicPr>
          <p:cNvPr id="10" name="Image 9">
            <a:extLst>
              <a:ext uri="{FF2B5EF4-FFF2-40B4-BE49-F238E27FC236}">
                <a16:creationId xmlns:a16="http://schemas.microsoft.com/office/drawing/2014/main" id="{FAE413C9-67CB-453C-BA3F-60B7C192C628}"/>
              </a:ext>
            </a:extLst>
          </p:cNvPr>
          <p:cNvPicPr>
            <a:picLocks noChangeAspect="1"/>
          </p:cNvPicPr>
          <p:nvPr>
            <p:custDataLst>
              <p:tags r:id="rId8"/>
            </p:custDataLst>
          </p:nvPr>
        </p:nvPicPr>
        <p:blipFill>
          <a:blip r:embed="rId25"/>
          <a:stretch>
            <a:fillRect/>
          </a:stretch>
        </p:blipFill>
        <p:spPr>
          <a:xfrm>
            <a:off x="3951970" y="5041405"/>
            <a:ext cx="1006537" cy="737549"/>
          </a:xfrm>
          <a:prstGeom prst="rect">
            <a:avLst/>
          </a:prstGeom>
        </p:spPr>
      </p:pic>
      <p:pic>
        <p:nvPicPr>
          <p:cNvPr id="11" name="Image 10">
            <a:extLst>
              <a:ext uri="{FF2B5EF4-FFF2-40B4-BE49-F238E27FC236}">
                <a16:creationId xmlns:a16="http://schemas.microsoft.com/office/drawing/2014/main" id="{CCB7EFE6-3EF3-4B54-B9B1-1B6658D0EBAA}"/>
              </a:ext>
            </a:extLst>
          </p:cNvPr>
          <p:cNvPicPr>
            <a:picLocks noChangeAspect="1"/>
          </p:cNvPicPr>
          <p:nvPr>
            <p:custDataLst>
              <p:tags r:id="rId9"/>
            </p:custDataLst>
          </p:nvPr>
        </p:nvPicPr>
        <p:blipFill>
          <a:blip r:embed="rId25"/>
          <a:stretch>
            <a:fillRect/>
          </a:stretch>
        </p:blipFill>
        <p:spPr>
          <a:xfrm>
            <a:off x="5174286" y="5093352"/>
            <a:ext cx="1006537" cy="737549"/>
          </a:xfrm>
          <a:prstGeom prst="rect">
            <a:avLst/>
          </a:prstGeom>
        </p:spPr>
      </p:pic>
      <p:pic>
        <p:nvPicPr>
          <p:cNvPr id="12" name="Image 11">
            <a:extLst>
              <a:ext uri="{FF2B5EF4-FFF2-40B4-BE49-F238E27FC236}">
                <a16:creationId xmlns:a16="http://schemas.microsoft.com/office/drawing/2014/main" id="{A5D09332-BAA0-490B-A586-381C0C1A8E30}"/>
              </a:ext>
            </a:extLst>
          </p:cNvPr>
          <p:cNvPicPr>
            <a:picLocks noChangeAspect="1"/>
          </p:cNvPicPr>
          <p:nvPr>
            <p:custDataLst>
              <p:tags r:id="rId10"/>
            </p:custDataLst>
          </p:nvPr>
        </p:nvPicPr>
        <p:blipFill>
          <a:blip r:embed="rId25"/>
          <a:stretch>
            <a:fillRect/>
          </a:stretch>
        </p:blipFill>
        <p:spPr>
          <a:xfrm>
            <a:off x="6669236" y="5093353"/>
            <a:ext cx="1006537" cy="737549"/>
          </a:xfrm>
          <a:prstGeom prst="rect">
            <a:avLst/>
          </a:prstGeom>
        </p:spPr>
      </p:pic>
      <p:grpSp>
        <p:nvGrpSpPr>
          <p:cNvPr id="13" name="Groupe 12">
            <a:extLst>
              <a:ext uri="{FF2B5EF4-FFF2-40B4-BE49-F238E27FC236}">
                <a16:creationId xmlns:a16="http://schemas.microsoft.com/office/drawing/2014/main" id="{44387AB7-9323-4077-9A91-A96D7C2FDE24}"/>
              </a:ext>
            </a:extLst>
          </p:cNvPr>
          <p:cNvGrpSpPr/>
          <p:nvPr>
            <p:custDataLst>
              <p:tags r:id="rId11"/>
            </p:custDataLst>
          </p:nvPr>
        </p:nvGrpSpPr>
        <p:grpSpPr>
          <a:xfrm>
            <a:off x="4027045" y="1551548"/>
            <a:ext cx="2239406" cy="1077772"/>
            <a:chOff x="4027045" y="1551548"/>
            <a:chExt cx="2239406" cy="1077772"/>
          </a:xfrm>
        </p:grpSpPr>
        <p:pic>
          <p:nvPicPr>
            <p:cNvPr id="14" name="Image 13">
              <a:extLst>
                <a:ext uri="{FF2B5EF4-FFF2-40B4-BE49-F238E27FC236}">
                  <a16:creationId xmlns:a16="http://schemas.microsoft.com/office/drawing/2014/main" id="{DA54D42D-6BE6-40DE-88E5-F862146C43EA}"/>
                </a:ext>
              </a:extLst>
            </p:cNvPr>
            <p:cNvPicPr>
              <a:picLocks noChangeAspect="1"/>
            </p:cNvPicPr>
            <p:nvPr/>
          </p:nvPicPr>
          <p:blipFill>
            <a:blip r:embed="rId26"/>
            <a:stretch>
              <a:fillRect/>
            </a:stretch>
          </p:blipFill>
          <p:spPr>
            <a:xfrm>
              <a:off x="4027045" y="1567703"/>
              <a:ext cx="1006035" cy="1061617"/>
            </a:xfrm>
            <a:prstGeom prst="rect">
              <a:avLst/>
            </a:prstGeom>
          </p:spPr>
        </p:pic>
        <p:pic>
          <p:nvPicPr>
            <p:cNvPr id="15" name="Image 14">
              <a:extLst>
                <a:ext uri="{FF2B5EF4-FFF2-40B4-BE49-F238E27FC236}">
                  <a16:creationId xmlns:a16="http://schemas.microsoft.com/office/drawing/2014/main" id="{C3D29451-DE23-4E61-B4D2-36C0DE62373C}"/>
                </a:ext>
              </a:extLst>
            </p:cNvPr>
            <p:cNvPicPr>
              <a:picLocks noChangeAspect="1"/>
            </p:cNvPicPr>
            <p:nvPr/>
          </p:nvPicPr>
          <p:blipFill>
            <a:blip r:embed="rId26"/>
            <a:stretch>
              <a:fillRect/>
            </a:stretch>
          </p:blipFill>
          <p:spPr>
            <a:xfrm>
              <a:off x="5260416" y="1551548"/>
              <a:ext cx="1006035" cy="1061617"/>
            </a:xfrm>
            <a:prstGeom prst="rect">
              <a:avLst/>
            </a:prstGeom>
          </p:spPr>
        </p:pic>
      </p:grpSp>
      <p:grpSp>
        <p:nvGrpSpPr>
          <p:cNvPr id="16" name="Groupe 15">
            <a:extLst>
              <a:ext uri="{FF2B5EF4-FFF2-40B4-BE49-F238E27FC236}">
                <a16:creationId xmlns:a16="http://schemas.microsoft.com/office/drawing/2014/main" id="{EA9E9433-3807-4921-98EC-2291E68A90B5}"/>
              </a:ext>
            </a:extLst>
          </p:cNvPr>
          <p:cNvGrpSpPr/>
          <p:nvPr>
            <p:custDataLst>
              <p:tags r:id="rId12"/>
            </p:custDataLst>
          </p:nvPr>
        </p:nvGrpSpPr>
        <p:grpSpPr>
          <a:xfrm>
            <a:off x="1997242" y="5726071"/>
            <a:ext cx="9733547" cy="782053"/>
            <a:chOff x="1997242" y="5450305"/>
            <a:chExt cx="9733547" cy="782053"/>
          </a:xfrm>
        </p:grpSpPr>
        <p:cxnSp>
          <p:nvCxnSpPr>
            <p:cNvPr id="17" name="Connecteur droit avec flèche 16">
              <a:extLst>
                <a:ext uri="{FF2B5EF4-FFF2-40B4-BE49-F238E27FC236}">
                  <a16:creationId xmlns:a16="http://schemas.microsoft.com/office/drawing/2014/main" id="{E9F36826-3954-4601-A633-A903EC87CD5B}"/>
                </a:ext>
              </a:extLst>
            </p:cNvPr>
            <p:cNvCxnSpPr/>
            <p:nvPr/>
          </p:nvCxnSpPr>
          <p:spPr>
            <a:xfrm>
              <a:off x="1997242" y="5811253"/>
              <a:ext cx="9733547" cy="60158"/>
            </a:xfrm>
            <a:prstGeom prst="straightConnector1">
              <a:avLst/>
            </a:prstGeom>
            <a:ln w="177800">
              <a:tailEnd type="triangle"/>
            </a:ln>
          </p:spPr>
          <p:style>
            <a:lnRef idx="1">
              <a:schemeClr val="accent1"/>
            </a:lnRef>
            <a:fillRef idx="0">
              <a:schemeClr val="accent1"/>
            </a:fillRef>
            <a:effectRef idx="0">
              <a:schemeClr val="accent1"/>
            </a:effectRef>
            <a:fontRef idx="minor">
              <a:schemeClr val="tx1"/>
            </a:fontRef>
          </p:style>
        </p:cxnSp>
        <p:sp>
          <p:nvSpPr>
            <p:cNvPr id="18" name="Rectangle à coins arrondis 25">
              <a:extLst>
                <a:ext uri="{FF2B5EF4-FFF2-40B4-BE49-F238E27FC236}">
                  <a16:creationId xmlns:a16="http://schemas.microsoft.com/office/drawing/2014/main" id="{16EAD184-570A-4678-BAFD-2920EE8ED4B8}"/>
                </a:ext>
              </a:extLst>
            </p:cNvPr>
            <p:cNvSpPr/>
            <p:nvPr/>
          </p:nvSpPr>
          <p:spPr>
            <a:xfrm>
              <a:off x="8831179" y="5450305"/>
              <a:ext cx="2021305" cy="7820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Mouvement horizontal</a:t>
              </a:r>
            </a:p>
          </p:txBody>
        </p:sp>
      </p:grpSp>
      <p:grpSp>
        <p:nvGrpSpPr>
          <p:cNvPr id="19" name="Groupe 18">
            <a:extLst>
              <a:ext uri="{FF2B5EF4-FFF2-40B4-BE49-F238E27FC236}">
                <a16:creationId xmlns:a16="http://schemas.microsoft.com/office/drawing/2014/main" id="{5782F761-DE45-4C20-B67B-5C2C8A069B5C}"/>
              </a:ext>
            </a:extLst>
          </p:cNvPr>
          <p:cNvGrpSpPr/>
          <p:nvPr>
            <p:custDataLst>
              <p:tags r:id="rId13"/>
            </p:custDataLst>
          </p:nvPr>
        </p:nvGrpSpPr>
        <p:grpSpPr>
          <a:xfrm>
            <a:off x="986589" y="1551548"/>
            <a:ext cx="2021305" cy="4535471"/>
            <a:chOff x="986589" y="1275782"/>
            <a:chExt cx="2021305" cy="4535471"/>
          </a:xfrm>
        </p:grpSpPr>
        <p:cxnSp>
          <p:nvCxnSpPr>
            <p:cNvPr id="20" name="Connecteur droit avec flèche 19">
              <a:extLst>
                <a:ext uri="{FF2B5EF4-FFF2-40B4-BE49-F238E27FC236}">
                  <a16:creationId xmlns:a16="http://schemas.microsoft.com/office/drawing/2014/main" id="{22E605B5-69DD-457B-AD32-2E03045EA567}"/>
                </a:ext>
              </a:extLst>
            </p:cNvPr>
            <p:cNvCxnSpPr/>
            <p:nvPr/>
          </p:nvCxnSpPr>
          <p:spPr>
            <a:xfrm flipV="1">
              <a:off x="1683273" y="1275782"/>
              <a:ext cx="21931" cy="4535471"/>
            </a:xfrm>
            <a:prstGeom prst="straightConnector1">
              <a:avLst/>
            </a:prstGeom>
            <a:ln w="177800">
              <a:tailEnd type="triangle"/>
            </a:ln>
          </p:spPr>
          <p:style>
            <a:lnRef idx="1">
              <a:schemeClr val="accent1"/>
            </a:lnRef>
            <a:fillRef idx="0">
              <a:schemeClr val="accent1"/>
            </a:fillRef>
            <a:effectRef idx="0">
              <a:schemeClr val="accent1"/>
            </a:effectRef>
            <a:fontRef idx="minor">
              <a:schemeClr val="tx1"/>
            </a:fontRef>
          </p:style>
        </p:cxnSp>
        <p:sp>
          <p:nvSpPr>
            <p:cNvPr id="21" name="Rectangle à coins arrondis 30">
              <a:extLst>
                <a:ext uri="{FF2B5EF4-FFF2-40B4-BE49-F238E27FC236}">
                  <a16:creationId xmlns:a16="http://schemas.microsoft.com/office/drawing/2014/main" id="{DEF14305-151C-49F8-BD83-8F94E5F79277}"/>
                </a:ext>
              </a:extLst>
            </p:cNvPr>
            <p:cNvSpPr/>
            <p:nvPr/>
          </p:nvSpPr>
          <p:spPr>
            <a:xfrm>
              <a:off x="986589" y="2138761"/>
              <a:ext cx="2021305" cy="7820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Mouvement vertical</a:t>
              </a:r>
            </a:p>
          </p:txBody>
        </p:sp>
      </p:grpSp>
      <p:sp>
        <p:nvSpPr>
          <p:cNvPr id="22" name="Rectangle à coins arrondis 29">
            <a:extLst>
              <a:ext uri="{FF2B5EF4-FFF2-40B4-BE49-F238E27FC236}">
                <a16:creationId xmlns:a16="http://schemas.microsoft.com/office/drawing/2014/main" id="{C755C80D-C5A5-4F17-8F9C-C88625D4F76A}"/>
              </a:ext>
            </a:extLst>
          </p:cNvPr>
          <p:cNvSpPr/>
          <p:nvPr>
            <p:custDataLst>
              <p:tags r:id="rId14"/>
            </p:custDataLst>
          </p:nvPr>
        </p:nvSpPr>
        <p:spPr>
          <a:xfrm>
            <a:off x="602851" y="5832552"/>
            <a:ext cx="1819073" cy="71569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0. Ecoute, analyse de l’environnement </a:t>
            </a:r>
          </a:p>
          <a:p>
            <a:pPr algn="ctr"/>
            <a:r>
              <a:rPr lang="fr-FR" sz="1400" dirty="0"/>
              <a:t>Social hacking</a:t>
            </a:r>
          </a:p>
        </p:txBody>
      </p:sp>
      <p:sp>
        <p:nvSpPr>
          <p:cNvPr id="23" name="Rectangle à coins arrondis 32">
            <a:extLst>
              <a:ext uri="{FF2B5EF4-FFF2-40B4-BE49-F238E27FC236}">
                <a16:creationId xmlns:a16="http://schemas.microsoft.com/office/drawing/2014/main" id="{D0685BBF-CFBE-4B87-8C83-4423A8DCB304}"/>
              </a:ext>
            </a:extLst>
          </p:cNvPr>
          <p:cNvSpPr/>
          <p:nvPr>
            <p:custDataLst>
              <p:tags r:id="rId15"/>
            </p:custDataLst>
          </p:nvPr>
        </p:nvSpPr>
        <p:spPr>
          <a:xfrm>
            <a:off x="4174252" y="5518640"/>
            <a:ext cx="2462537" cy="71569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1. Devenir administrateur d’un poste de travail : compromission initiale</a:t>
            </a:r>
          </a:p>
        </p:txBody>
      </p:sp>
      <p:sp>
        <p:nvSpPr>
          <p:cNvPr id="24" name="Rectangle à coins arrondis 34">
            <a:extLst>
              <a:ext uri="{FF2B5EF4-FFF2-40B4-BE49-F238E27FC236}">
                <a16:creationId xmlns:a16="http://schemas.microsoft.com/office/drawing/2014/main" id="{1B76E8D8-BA90-4F54-9658-548A5FCF2BEB}"/>
              </a:ext>
            </a:extLst>
          </p:cNvPr>
          <p:cNvSpPr/>
          <p:nvPr>
            <p:custDataLst>
              <p:tags r:id="rId16"/>
            </p:custDataLst>
          </p:nvPr>
        </p:nvSpPr>
        <p:spPr>
          <a:xfrm>
            <a:off x="8576819" y="4588162"/>
            <a:ext cx="2462537" cy="71569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2. Devenir administrateur de plusieurs postes de travail : Attaque latérale</a:t>
            </a:r>
          </a:p>
        </p:txBody>
      </p:sp>
      <p:sp>
        <p:nvSpPr>
          <p:cNvPr id="25" name="Rectangle à coins arrondis 36">
            <a:extLst>
              <a:ext uri="{FF2B5EF4-FFF2-40B4-BE49-F238E27FC236}">
                <a16:creationId xmlns:a16="http://schemas.microsoft.com/office/drawing/2014/main" id="{5F7D8E61-D568-44C6-B9EC-1B0D4EB053A5}"/>
              </a:ext>
            </a:extLst>
          </p:cNvPr>
          <p:cNvSpPr/>
          <p:nvPr>
            <p:custDataLst>
              <p:tags r:id="rId17"/>
            </p:custDataLst>
          </p:nvPr>
        </p:nvSpPr>
        <p:spPr>
          <a:xfrm>
            <a:off x="6541660" y="1988546"/>
            <a:ext cx="2462537" cy="71569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4. Devenir administrateur du domaine ou de  forêt : Escalade des privilèges</a:t>
            </a:r>
          </a:p>
        </p:txBody>
      </p:sp>
      <p:sp>
        <p:nvSpPr>
          <p:cNvPr id="26" name="Rectangle à coins arrondis 37">
            <a:extLst>
              <a:ext uri="{FF2B5EF4-FFF2-40B4-BE49-F238E27FC236}">
                <a16:creationId xmlns:a16="http://schemas.microsoft.com/office/drawing/2014/main" id="{40C19C22-E1B3-4B4B-ADA6-2649F940D6F6}"/>
              </a:ext>
            </a:extLst>
          </p:cNvPr>
          <p:cNvSpPr/>
          <p:nvPr>
            <p:custDataLst>
              <p:tags r:id="rId18"/>
            </p:custDataLst>
          </p:nvPr>
        </p:nvSpPr>
        <p:spPr>
          <a:xfrm>
            <a:off x="1932540" y="1570770"/>
            <a:ext cx="2462537" cy="71569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5. Couvrir ses actions: </a:t>
            </a:r>
            <a:r>
              <a:rPr lang="fr-FR" sz="1400" dirty="0" err="1"/>
              <a:t>Shadowing</a:t>
            </a:r>
            <a:r>
              <a:rPr lang="fr-FR" sz="1400" dirty="0"/>
              <a:t> </a:t>
            </a:r>
          </a:p>
        </p:txBody>
      </p:sp>
      <p:grpSp>
        <p:nvGrpSpPr>
          <p:cNvPr id="27" name="Groupe 26">
            <a:extLst>
              <a:ext uri="{FF2B5EF4-FFF2-40B4-BE49-F238E27FC236}">
                <a16:creationId xmlns:a16="http://schemas.microsoft.com/office/drawing/2014/main" id="{50ADA174-2552-48FC-AA05-0FA6ED1605FC}"/>
              </a:ext>
            </a:extLst>
          </p:cNvPr>
          <p:cNvGrpSpPr/>
          <p:nvPr>
            <p:custDataLst>
              <p:tags r:id="rId19"/>
            </p:custDataLst>
          </p:nvPr>
        </p:nvGrpSpPr>
        <p:grpSpPr>
          <a:xfrm>
            <a:off x="2666376" y="3508069"/>
            <a:ext cx="5237081" cy="1013506"/>
            <a:chOff x="2666376" y="3508069"/>
            <a:chExt cx="5237081" cy="1013506"/>
          </a:xfrm>
        </p:grpSpPr>
        <p:pic>
          <p:nvPicPr>
            <p:cNvPr id="28" name="Image 27">
              <a:extLst>
                <a:ext uri="{FF2B5EF4-FFF2-40B4-BE49-F238E27FC236}">
                  <a16:creationId xmlns:a16="http://schemas.microsoft.com/office/drawing/2014/main" id="{AFEE8AE3-509D-4BEC-B641-D64812C0944E}"/>
                </a:ext>
              </a:extLst>
            </p:cNvPr>
            <p:cNvPicPr>
              <a:picLocks noChangeAspect="1"/>
            </p:cNvPicPr>
            <p:nvPr/>
          </p:nvPicPr>
          <p:blipFill>
            <a:blip r:embed="rId27"/>
            <a:stretch>
              <a:fillRect/>
            </a:stretch>
          </p:blipFill>
          <p:spPr>
            <a:xfrm>
              <a:off x="3561195" y="3607364"/>
              <a:ext cx="730952" cy="805286"/>
            </a:xfrm>
            <a:prstGeom prst="rect">
              <a:avLst/>
            </a:prstGeom>
          </p:spPr>
        </p:pic>
        <p:pic>
          <p:nvPicPr>
            <p:cNvPr id="29" name="Image 28">
              <a:extLst>
                <a:ext uri="{FF2B5EF4-FFF2-40B4-BE49-F238E27FC236}">
                  <a16:creationId xmlns:a16="http://schemas.microsoft.com/office/drawing/2014/main" id="{720C5E08-400E-4F2B-8A51-38A39E258B03}"/>
                </a:ext>
              </a:extLst>
            </p:cNvPr>
            <p:cNvPicPr>
              <a:picLocks noChangeAspect="1"/>
            </p:cNvPicPr>
            <p:nvPr/>
          </p:nvPicPr>
          <p:blipFill>
            <a:blip r:embed="rId27"/>
            <a:stretch>
              <a:fillRect/>
            </a:stretch>
          </p:blipFill>
          <p:spPr>
            <a:xfrm>
              <a:off x="4431171" y="3620832"/>
              <a:ext cx="730952" cy="805286"/>
            </a:xfrm>
            <a:prstGeom prst="rect">
              <a:avLst/>
            </a:prstGeom>
          </p:spPr>
        </p:pic>
        <p:pic>
          <p:nvPicPr>
            <p:cNvPr id="30" name="Image 29">
              <a:extLst>
                <a:ext uri="{FF2B5EF4-FFF2-40B4-BE49-F238E27FC236}">
                  <a16:creationId xmlns:a16="http://schemas.microsoft.com/office/drawing/2014/main" id="{FECC2495-E82B-4B49-AC16-BEC0B3C9CD74}"/>
                </a:ext>
              </a:extLst>
            </p:cNvPr>
            <p:cNvPicPr>
              <a:picLocks noChangeAspect="1"/>
            </p:cNvPicPr>
            <p:nvPr/>
          </p:nvPicPr>
          <p:blipFill>
            <a:blip r:embed="rId27"/>
            <a:stretch>
              <a:fillRect/>
            </a:stretch>
          </p:blipFill>
          <p:spPr>
            <a:xfrm>
              <a:off x="5360397" y="3508069"/>
              <a:ext cx="730952" cy="805286"/>
            </a:xfrm>
            <a:prstGeom prst="rect">
              <a:avLst/>
            </a:prstGeom>
          </p:spPr>
        </p:pic>
        <p:pic>
          <p:nvPicPr>
            <p:cNvPr id="31" name="Image 30">
              <a:extLst>
                <a:ext uri="{FF2B5EF4-FFF2-40B4-BE49-F238E27FC236}">
                  <a16:creationId xmlns:a16="http://schemas.microsoft.com/office/drawing/2014/main" id="{E5AFF05E-FF74-498E-8F1D-B563A3464C2E}"/>
                </a:ext>
              </a:extLst>
            </p:cNvPr>
            <p:cNvPicPr>
              <a:picLocks noChangeAspect="1"/>
            </p:cNvPicPr>
            <p:nvPr/>
          </p:nvPicPr>
          <p:blipFill>
            <a:blip r:embed="rId27"/>
            <a:stretch>
              <a:fillRect/>
            </a:stretch>
          </p:blipFill>
          <p:spPr>
            <a:xfrm>
              <a:off x="6266451" y="3556208"/>
              <a:ext cx="730952" cy="805286"/>
            </a:xfrm>
            <a:prstGeom prst="rect">
              <a:avLst/>
            </a:prstGeom>
          </p:spPr>
        </p:pic>
        <p:pic>
          <p:nvPicPr>
            <p:cNvPr id="32" name="Image 31">
              <a:extLst>
                <a:ext uri="{FF2B5EF4-FFF2-40B4-BE49-F238E27FC236}">
                  <a16:creationId xmlns:a16="http://schemas.microsoft.com/office/drawing/2014/main" id="{58208FD8-F8C5-4D34-893B-C4B9A831C31B}"/>
                </a:ext>
              </a:extLst>
            </p:cNvPr>
            <p:cNvPicPr>
              <a:picLocks noChangeAspect="1"/>
            </p:cNvPicPr>
            <p:nvPr/>
          </p:nvPicPr>
          <p:blipFill>
            <a:blip r:embed="rId27"/>
            <a:stretch>
              <a:fillRect/>
            </a:stretch>
          </p:blipFill>
          <p:spPr>
            <a:xfrm>
              <a:off x="7172505" y="3595800"/>
              <a:ext cx="730952" cy="805286"/>
            </a:xfrm>
            <a:prstGeom prst="rect">
              <a:avLst/>
            </a:prstGeom>
          </p:spPr>
        </p:pic>
        <p:pic>
          <p:nvPicPr>
            <p:cNvPr id="33" name="Image 32">
              <a:extLst>
                <a:ext uri="{FF2B5EF4-FFF2-40B4-BE49-F238E27FC236}">
                  <a16:creationId xmlns:a16="http://schemas.microsoft.com/office/drawing/2014/main" id="{BAAC90E9-2012-47D9-8D55-38AA89B5EAC5}"/>
                </a:ext>
              </a:extLst>
            </p:cNvPr>
            <p:cNvPicPr>
              <a:picLocks noChangeAspect="1"/>
            </p:cNvPicPr>
            <p:nvPr/>
          </p:nvPicPr>
          <p:blipFill>
            <a:blip r:embed="rId27"/>
            <a:stretch>
              <a:fillRect/>
            </a:stretch>
          </p:blipFill>
          <p:spPr>
            <a:xfrm>
              <a:off x="2666376" y="3716289"/>
              <a:ext cx="730952" cy="805286"/>
            </a:xfrm>
            <a:prstGeom prst="rect">
              <a:avLst/>
            </a:prstGeom>
          </p:spPr>
        </p:pic>
      </p:grpSp>
      <p:sp>
        <p:nvSpPr>
          <p:cNvPr id="34" name="Rectangle à coins arrondis 35">
            <a:extLst>
              <a:ext uri="{FF2B5EF4-FFF2-40B4-BE49-F238E27FC236}">
                <a16:creationId xmlns:a16="http://schemas.microsoft.com/office/drawing/2014/main" id="{1EAB7A45-D752-4B2B-BD6D-E7C69ECC6C98}"/>
              </a:ext>
            </a:extLst>
          </p:cNvPr>
          <p:cNvSpPr/>
          <p:nvPr>
            <p:custDataLst>
              <p:tags r:id="rId20"/>
            </p:custDataLst>
          </p:nvPr>
        </p:nvSpPr>
        <p:spPr>
          <a:xfrm>
            <a:off x="4568323" y="3399409"/>
            <a:ext cx="2462537" cy="71569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3. Devenir administrateur d’un ou  plusieurs serveurs </a:t>
            </a:r>
          </a:p>
        </p:txBody>
      </p:sp>
      <p:pic>
        <p:nvPicPr>
          <p:cNvPr id="35" name="Image 34">
            <a:extLst>
              <a:ext uri="{FF2B5EF4-FFF2-40B4-BE49-F238E27FC236}">
                <a16:creationId xmlns:a16="http://schemas.microsoft.com/office/drawing/2014/main" id="{18D3424F-BCA8-4A48-A5F1-D624E2B523ED}"/>
              </a:ext>
            </a:extLst>
          </p:cNvPr>
          <p:cNvPicPr>
            <a:picLocks noChangeAspect="1"/>
          </p:cNvPicPr>
          <p:nvPr>
            <p:custDataLst>
              <p:tags r:id="rId21"/>
            </p:custDataLst>
          </p:nvPr>
        </p:nvPicPr>
        <p:blipFill>
          <a:blip r:embed="rId28"/>
          <a:stretch>
            <a:fillRect/>
          </a:stretch>
        </p:blipFill>
        <p:spPr>
          <a:xfrm>
            <a:off x="349670" y="4960548"/>
            <a:ext cx="658761" cy="698090"/>
          </a:xfrm>
          <a:prstGeom prst="rect">
            <a:avLst/>
          </a:prstGeom>
        </p:spPr>
      </p:pic>
      <p:sp>
        <p:nvSpPr>
          <p:cNvPr id="36" name="Rectangle 35">
            <a:extLst>
              <a:ext uri="{FF2B5EF4-FFF2-40B4-BE49-F238E27FC236}">
                <a16:creationId xmlns:a16="http://schemas.microsoft.com/office/drawing/2014/main" id="{49E19853-5DAE-4B94-B96B-62F45CD8AD99}"/>
              </a:ext>
            </a:extLst>
          </p:cNvPr>
          <p:cNvSpPr/>
          <p:nvPr>
            <p:custDataLst>
              <p:tags r:id="rId22"/>
            </p:custDataLst>
          </p:nvPr>
        </p:nvSpPr>
        <p:spPr>
          <a:xfrm rot="491527">
            <a:off x="2738058" y="2917135"/>
            <a:ext cx="7082720" cy="1200329"/>
          </a:xfrm>
          <a:prstGeom prst="rect">
            <a:avLst/>
          </a:prstGeom>
        </p:spPr>
        <p:txBody>
          <a:bodyPr wrap="square">
            <a:spAutoFit/>
          </a:bodyPr>
          <a:lstStyle/>
          <a:p>
            <a:pPr marL="457202" lvl="1" algn="just"/>
            <a:r>
              <a:rPr lang="fr-FR" sz="3600" b="1" dirty="0">
                <a:solidFill>
                  <a:srgbClr val="FF0000"/>
                </a:solidFill>
              </a:rPr>
              <a:t>Les comptes « administrateur » sont la cible nº1 des attaquants </a:t>
            </a:r>
          </a:p>
        </p:txBody>
      </p:sp>
    </p:spTree>
    <p:extLst>
      <p:ext uri="{BB962C8B-B14F-4D97-AF65-F5344CB8AC3E}">
        <p14:creationId xmlns:p14="http://schemas.microsoft.com/office/powerpoint/2010/main" val="41626724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34" grpId="0" animBg="1"/>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F71D886-38B6-48A2-8FD2-9EB569635D60}"/>
              </a:ext>
            </a:extLst>
          </p:cNvPr>
          <p:cNvSpPr>
            <a:spLocks noGrp="1"/>
          </p:cNvSpPr>
          <p:nvPr>
            <p:ph idx="1"/>
            <p:custDataLst>
              <p:tags r:id="rId1"/>
            </p:custDataLst>
          </p:nvPr>
        </p:nvSpPr>
        <p:spPr/>
        <p:txBody>
          <a:bodyPr/>
          <a:lstStyle/>
          <a:p>
            <a:r>
              <a:rPr lang="fr-FR" dirty="0"/>
              <a:t>Techniques d’attaques Mitre Attack</a:t>
            </a:r>
          </a:p>
        </p:txBody>
      </p:sp>
      <p:sp>
        <p:nvSpPr>
          <p:cNvPr id="3" name="Titre 2">
            <a:extLst>
              <a:ext uri="{FF2B5EF4-FFF2-40B4-BE49-F238E27FC236}">
                <a16:creationId xmlns:a16="http://schemas.microsoft.com/office/drawing/2014/main" id="{67175DE9-6C8F-44BD-9CB7-853FBE654BE7}"/>
              </a:ext>
            </a:extLst>
          </p:cNvPr>
          <p:cNvSpPr>
            <a:spLocks noGrp="1"/>
          </p:cNvSpPr>
          <p:nvPr>
            <p:ph type="title" idx="10"/>
            <p:custDataLst>
              <p:tags r:id="rId2"/>
            </p:custDataLst>
          </p:nvPr>
        </p:nvSpPr>
        <p:spPr/>
        <p:txBody>
          <a:bodyPr/>
          <a:lstStyle/>
          <a:p>
            <a:r>
              <a:rPr lang="fr-FR" dirty="0"/>
              <a:t>Scénarios d’attaques</a:t>
            </a:r>
          </a:p>
        </p:txBody>
      </p:sp>
      <p:sp>
        <p:nvSpPr>
          <p:cNvPr id="4" name="Espace réservé du pied de page 3">
            <a:extLst>
              <a:ext uri="{FF2B5EF4-FFF2-40B4-BE49-F238E27FC236}">
                <a16:creationId xmlns:a16="http://schemas.microsoft.com/office/drawing/2014/main" id="{5D7EE69E-795B-4DC8-B6DD-E2861E8A9466}"/>
              </a:ext>
            </a:extLst>
          </p:cNvPr>
          <p:cNvSpPr>
            <a:spLocks noGrp="1"/>
          </p:cNvSpPr>
          <p:nvPr>
            <p:ph type="ftr" sz="quarter" idx="12"/>
            <p:custDataLst>
              <p:tags r:id="rId3"/>
            </p:custDataLst>
          </p:nvPr>
        </p:nvSpPr>
        <p:spPr/>
        <p:txBody>
          <a:bodyPr/>
          <a:lstStyle/>
          <a:p>
            <a:r>
              <a:rPr lang="fr-FR" dirty="0"/>
              <a:t>JOSY - JUIN 2024 - SÉCURISATION ACTIVE DIRECTORY </a:t>
            </a:r>
          </a:p>
        </p:txBody>
      </p:sp>
      <p:sp>
        <p:nvSpPr>
          <p:cNvPr id="5" name="Espace réservé du numéro de diapositive 4">
            <a:extLst>
              <a:ext uri="{FF2B5EF4-FFF2-40B4-BE49-F238E27FC236}">
                <a16:creationId xmlns:a16="http://schemas.microsoft.com/office/drawing/2014/main" id="{F5328540-3509-4806-950E-8FC27D3E9078}"/>
              </a:ext>
            </a:extLst>
          </p:cNvPr>
          <p:cNvSpPr>
            <a:spLocks noGrp="1"/>
          </p:cNvSpPr>
          <p:nvPr>
            <p:ph type="sldNum" sz="quarter" idx="13"/>
            <p:custDataLst>
              <p:tags r:id="rId4"/>
            </p:custDataLst>
          </p:nvPr>
        </p:nvSpPr>
        <p:spPr/>
        <p:txBody>
          <a:bodyPr/>
          <a:lstStyle/>
          <a:p>
            <a:fld id="{524CACB3-9D6F-4251-9D91-D3C4F99A6651}" type="slidenum">
              <a:rPr lang="fr-FR" smtClean="0"/>
              <a:pPr/>
              <a:t>19</a:t>
            </a:fld>
            <a:endParaRPr lang="fr-FR" dirty="0"/>
          </a:p>
        </p:txBody>
      </p:sp>
      <p:pic>
        <p:nvPicPr>
          <p:cNvPr id="7" name="Image 6">
            <a:extLst>
              <a:ext uri="{FF2B5EF4-FFF2-40B4-BE49-F238E27FC236}">
                <a16:creationId xmlns:a16="http://schemas.microsoft.com/office/drawing/2014/main" id="{F9F61BBF-EAF7-42A8-9D3B-800F089FA0AB}"/>
              </a:ext>
            </a:extLst>
          </p:cNvPr>
          <p:cNvPicPr>
            <a:picLocks noChangeAspect="1"/>
          </p:cNvPicPr>
          <p:nvPr>
            <p:custDataLst>
              <p:tags r:id="rId5"/>
            </p:custDataLst>
          </p:nvPr>
        </p:nvPicPr>
        <p:blipFill>
          <a:blip r:embed="rId11"/>
          <a:stretch>
            <a:fillRect/>
          </a:stretch>
        </p:blipFill>
        <p:spPr>
          <a:xfrm>
            <a:off x="0" y="1708615"/>
            <a:ext cx="12192000" cy="3782400"/>
          </a:xfrm>
          <a:prstGeom prst="rect">
            <a:avLst/>
          </a:prstGeom>
        </p:spPr>
      </p:pic>
      <p:sp>
        <p:nvSpPr>
          <p:cNvPr id="8" name="Rectangle : coins arrondis 7">
            <a:extLst>
              <a:ext uri="{FF2B5EF4-FFF2-40B4-BE49-F238E27FC236}">
                <a16:creationId xmlns:a16="http://schemas.microsoft.com/office/drawing/2014/main" id="{C06E45A0-4D69-4DDC-B7C5-C3A00D7663EC}"/>
              </a:ext>
            </a:extLst>
          </p:cNvPr>
          <p:cNvSpPr/>
          <p:nvPr>
            <p:custDataLst>
              <p:tags r:id="rId6"/>
            </p:custDataLst>
          </p:nvPr>
        </p:nvSpPr>
        <p:spPr>
          <a:xfrm>
            <a:off x="5876365" y="3845859"/>
            <a:ext cx="1062317" cy="24204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0D52A0BD-03CE-4619-888B-43EC85EE1F32}"/>
              </a:ext>
            </a:extLst>
          </p:cNvPr>
          <p:cNvPicPr>
            <a:picLocks noChangeAspect="1"/>
          </p:cNvPicPr>
          <p:nvPr>
            <p:custDataLst>
              <p:tags r:id="rId7"/>
            </p:custDataLst>
          </p:nvPr>
        </p:nvPicPr>
        <p:blipFill>
          <a:blip r:embed="rId12"/>
          <a:stretch>
            <a:fillRect/>
          </a:stretch>
        </p:blipFill>
        <p:spPr>
          <a:xfrm>
            <a:off x="6693788" y="3730296"/>
            <a:ext cx="5268934" cy="2808616"/>
          </a:xfrm>
          <a:prstGeom prst="rect">
            <a:avLst/>
          </a:prstGeom>
        </p:spPr>
      </p:pic>
      <p:pic>
        <p:nvPicPr>
          <p:cNvPr id="1026" name="Picture 2" descr="What is MITRE ATT&amp;CK? The Definitive Guide. | Verve Industrial">
            <a:extLst>
              <a:ext uri="{FF2B5EF4-FFF2-40B4-BE49-F238E27FC236}">
                <a16:creationId xmlns:a16="http://schemas.microsoft.com/office/drawing/2014/main" id="{41CFB868-FBBD-45B5-B3B4-7D71D1F0C19A}"/>
              </a:ext>
            </a:extLst>
          </p:cNvPr>
          <p:cNvPicPr>
            <a:picLocks noChangeAspect="1" noChangeArrowheads="1"/>
          </p:cNvPicPr>
          <p:nvPr>
            <p:custDataLst>
              <p:tags r:id="rId8"/>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57015" y="5658451"/>
            <a:ext cx="1588953" cy="95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080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16C517F-92B9-4302-9CE0-692D6E8BD610}"/>
              </a:ext>
            </a:extLst>
          </p:cNvPr>
          <p:cNvSpPr txBox="1"/>
          <p:nvPr>
            <p:custDataLst>
              <p:tags r:id="rId1"/>
            </p:custDataLst>
          </p:nvPr>
        </p:nvSpPr>
        <p:spPr>
          <a:xfrm>
            <a:off x="2539061" y="240581"/>
            <a:ext cx="6505904" cy="1015663"/>
          </a:xfrm>
          <a:prstGeom prst="rect">
            <a:avLst/>
          </a:prstGeom>
          <a:noFill/>
          <a:ln>
            <a:solidFill>
              <a:schemeClr val="accent6">
                <a:lumMod val="75000"/>
              </a:schemeClr>
            </a:solidFill>
          </a:ln>
        </p:spPr>
        <p:txBody>
          <a:bodyPr wrap="square" rtlCol="0">
            <a:spAutoFit/>
          </a:bodyPr>
          <a:lstStyle/>
          <a:p>
            <a:pPr algn="ctr"/>
            <a:r>
              <a:rPr lang="fr-FR" sz="6000" dirty="0">
                <a:solidFill>
                  <a:srgbClr val="1F8388"/>
                </a:solidFill>
              </a:rPr>
              <a:t>SOMMAIRE</a:t>
            </a:r>
          </a:p>
        </p:txBody>
      </p:sp>
      <p:sp>
        <p:nvSpPr>
          <p:cNvPr id="6" name="Espace réservé du texte 11">
            <a:extLst>
              <a:ext uri="{FF2B5EF4-FFF2-40B4-BE49-F238E27FC236}">
                <a16:creationId xmlns:a16="http://schemas.microsoft.com/office/drawing/2014/main" id="{76D76218-B718-4638-89AA-FD47F3BC471E}"/>
              </a:ext>
            </a:extLst>
          </p:cNvPr>
          <p:cNvSpPr txBox="1">
            <a:spLocks/>
          </p:cNvSpPr>
          <p:nvPr>
            <p:custDataLst>
              <p:tags r:id="rId2"/>
            </p:custDataLst>
          </p:nvPr>
        </p:nvSpPr>
        <p:spPr>
          <a:xfrm>
            <a:off x="1915962" y="1860593"/>
            <a:ext cx="623099" cy="671081"/>
          </a:xfrm>
          <a:prstGeom prst="rect">
            <a:avLst/>
          </a:prstGeom>
          <a:solidFill>
            <a:srgbClr val="A3795B">
              <a:alpha val="10000"/>
            </a:srgbClr>
          </a:solidFill>
          <a:ln w="19050">
            <a:solidFill>
              <a:srgbClr val="1F8388"/>
            </a:solidFill>
            <a:miter lim="800000"/>
          </a:ln>
        </p:spPr>
        <p:txBody>
          <a:bodyPr tIns="163293" bIns="65317" anchor="b"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12000" b="1" i="0" kern="1200">
                <a:solidFill>
                  <a:schemeClr val="bg1"/>
                </a:solidFill>
                <a:latin typeface="Bebas Neue Bold" panose="020B0606020202050201" pitchFamily="34"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fr-FR" sz="3992" dirty="0">
                <a:solidFill>
                  <a:srgbClr val="1F8388"/>
                </a:solidFill>
                <a:latin typeface="+mn-lt"/>
              </a:rPr>
              <a:t>1</a:t>
            </a:r>
          </a:p>
        </p:txBody>
      </p:sp>
      <p:sp>
        <p:nvSpPr>
          <p:cNvPr id="7" name="ZoneTexte 6">
            <a:extLst>
              <a:ext uri="{FF2B5EF4-FFF2-40B4-BE49-F238E27FC236}">
                <a16:creationId xmlns:a16="http://schemas.microsoft.com/office/drawing/2014/main" id="{7A7BEA71-8C47-4770-9BFC-311370E9AE5F}"/>
              </a:ext>
            </a:extLst>
          </p:cNvPr>
          <p:cNvSpPr txBox="1"/>
          <p:nvPr>
            <p:custDataLst>
              <p:tags r:id="rId3"/>
            </p:custDataLst>
          </p:nvPr>
        </p:nvSpPr>
        <p:spPr>
          <a:xfrm>
            <a:off x="2711430" y="1774412"/>
            <a:ext cx="2682497" cy="483209"/>
          </a:xfrm>
          <a:prstGeom prst="rect">
            <a:avLst/>
          </a:prstGeom>
          <a:noFill/>
        </p:spPr>
        <p:txBody>
          <a:bodyPr wrap="square" rtlCol="0">
            <a:spAutoFit/>
          </a:bodyPr>
          <a:lstStyle/>
          <a:p>
            <a:r>
              <a:rPr lang="fr-FR" sz="2540" dirty="0">
                <a:solidFill>
                  <a:schemeClr val="tx1">
                    <a:lumMod val="75000"/>
                    <a:lumOff val="25000"/>
                  </a:schemeClr>
                </a:solidFill>
                <a:latin typeface="Bebas Neue Regular" panose="020B0606020202050201" pitchFamily="34" charset="0"/>
              </a:rPr>
              <a:t>Introduction</a:t>
            </a:r>
          </a:p>
        </p:txBody>
      </p:sp>
      <p:sp>
        <p:nvSpPr>
          <p:cNvPr id="8" name="Espace réservé du texte 11">
            <a:extLst>
              <a:ext uri="{FF2B5EF4-FFF2-40B4-BE49-F238E27FC236}">
                <a16:creationId xmlns:a16="http://schemas.microsoft.com/office/drawing/2014/main" id="{B423AD67-62CB-4D60-98D5-C6C78D427219}"/>
              </a:ext>
            </a:extLst>
          </p:cNvPr>
          <p:cNvSpPr txBox="1">
            <a:spLocks/>
          </p:cNvSpPr>
          <p:nvPr>
            <p:custDataLst>
              <p:tags r:id="rId4"/>
            </p:custDataLst>
          </p:nvPr>
        </p:nvSpPr>
        <p:spPr>
          <a:xfrm>
            <a:off x="1915962" y="2911973"/>
            <a:ext cx="623099" cy="671081"/>
          </a:xfrm>
          <a:prstGeom prst="rect">
            <a:avLst/>
          </a:prstGeom>
          <a:solidFill>
            <a:srgbClr val="A3795B">
              <a:alpha val="10000"/>
            </a:srgbClr>
          </a:solidFill>
          <a:ln w="19050">
            <a:solidFill>
              <a:srgbClr val="1F8388"/>
            </a:solidFill>
            <a:miter lim="800000"/>
          </a:ln>
        </p:spPr>
        <p:txBody>
          <a:bodyPr tIns="163293" bIns="65317" anchor="b"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12000" b="1" i="0" kern="1200">
                <a:solidFill>
                  <a:schemeClr val="bg1"/>
                </a:solidFill>
                <a:latin typeface="Bebas Neue Bold" panose="020B0606020202050201" pitchFamily="34"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fr-FR" sz="3992" dirty="0">
                <a:solidFill>
                  <a:srgbClr val="1F8388"/>
                </a:solidFill>
                <a:latin typeface="+mn-lt"/>
              </a:rPr>
              <a:t>2</a:t>
            </a:r>
          </a:p>
        </p:txBody>
      </p:sp>
      <p:sp>
        <p:nvSpPr>
          <p:cNvPr id="9" name="ZoneTexte 8">
            <a:extLst>
              <a:ext uri="{FF2B5EF4-FFF2-40B4-BE49-F238E27FC236}">
                <a16:creationId xmlns:a16="http://schemas.microsoft.com/office/drawing/2014/main" id="{E6D86F0B-EC62-4326-B6B1-B4CBB54B2AE5}"/>
              </a:ext>
            </a:extLst>
          </p:cNvPr>
          <p:cNvSpPr txBox="1"/>
          <p:nvPr>
            <p:custDataLst>
              <p:tags r:id="rId5"/>
            </p:custDataLst>
          </p:nvPr>
        </p:nvSpPr>
        <p:spPr>
          <a:xfrm>
            <a:off x="2711430" y="2825792"/>
            <a:ext cx="2682497" cy="874085"/>
          </a:xfrm>
          <a:prstGeom prst="rect">
            <a:avLst/>
          </a:prstGeom>
          <a:noFill/>
        </p:spPr>
        <p:txBody>
          <a:bodyPr wrap="square" rtlCol="0">
            <a:spAutoFit/>
          </a:bodyPr>
          <a:lstStyle/>
          <a:p>
            <a:r>
              <a:rPr lang="fr-FR" sz="2540" dirty="0">
                <a:solidFill>
                  <a:schemeClr val="tx1">
                    <a:lumMod val="75000"/>
                    <a:lumOff val="25000"/>
                  </a:schemeClr>
                </a:solidFill>
                <a:latin typeface="Bebas Neue Regular" panose="020B0606020202050201" pitchFamily="34" charset="0"/>
              </a:rPr>
              <a:t>Approche mise en place</a:t>
            </a:r>
          </a:p>
        </p:txBody>
      </p:sp>
      <p:sp>
        <p:nvSpPr>
          <p:cNvPr id="10" name="Espace réservé du texte 11">
            <a:extLst>
              <a:ext uri="{FF2B5EF4-FFF2-40B4-BE49-F238E27FC236}">
                <a16:creationId xmlns:a16="http://schemas.microsoft.com/office/drawing/2014/main" id="{5516E7FA-CE27-4F15-ACE9-9AC8BFB3F65B}"/>
              </a:ext>
            </a:extLst>
          </p:cNvPr>
          <p:cNvSpPr txBox="1">
            <a:spLocks/>
          </p:cNvSpPr>
          <p:nvPr>
            <p:custDataLst>
              <p:tags r:id="rId6"/>
            </p:custDataLst>
          </p:nvPr>
        </p:nvSpPr>
        <p:spPr>
          <a:xfrm>
            <a:off x="1915962" y="4091907"/>
            <a:ext cx="623099" cy="671081"/>
          </a:xfrm>
          <a:prstGeom prst="rect">
            <a:avLst/>
          </a:prstGeom>
          <a:solidFill>
            <a:srgbClr val="A3795B">
              <a:alpha val="10000"/>
            </a:srgbClr>
          </a:solidFill>
          <a:ln w="19050">
            <a:solidFill>
              <a:srgbClr val="1F8388"/>
            </a:solidFill>
            <a:miter lim="800000"/>
          </a:ln>
        </p:spPr>
        <p:txBody>
          <a:bodyPr tIns="163293" bIns="65317" anchor="b"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12000" b="1" i="0" kern="1200">
                <a:solidFill>
                  <a:schemeClr val="bg1"/>
                </a:solidFill>
                <a:latin typeface="Bebas Neue Bold" panose="020B0606020202050201" pitchFamily="34"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fr-FR" sz="3992" dirty="0">
                <a:solidFill>
                  <a:srgbClr val="1F8388"/>
                </a:solidFill>
                <a:latin typeface="+mn-lt"/>
              </a:rPr>
              <a:t>3</a:t>
            </a:r>
          </a:p>
        </p:txBody>
      </p:sp>
      <p:sp>
        <p:nvSpPr>
          <p:cNvPr id="11" name="ZoneTexte 10">
            <a:extLst>
              <a:ext uri="{FF2B5EF4-FFF2-40B4-BE49-F238E27FC236}">
                <a16:creationId xmlns:a16="http://schemas.microsoft.com/office/drawing/2014/main" id="{8B211669-2F72-4C49-AC51-F4E8DF7E629F}"/>
              </a:ext>
            </a:extLst>
          </p:cNvPr>
          <p:cNvSpPr txBox="1"/>
          <p:nvPr>
            <p:custDataLst>
              <p:tags r:id="rId7"/>
            </p:custDataLst>
          </p:nvPr>
        </p:nvSpPr>
        <p:spPr>
          <a:xfrm>
            <a:off x="2711430" y="4005726"/>
            <a:ext cx="3124926" cy="483209"/>
          </a:xfrm>
          <a:prstGeom prst="rect">
            <a:avLst/>
          </a:prstGeom>
          <a:noFill/>
        </p:spPr>
        <p:txBody>
          <a:bodyPr wrap="square" rtlCol="0">
            <a:spAutoFit/>
          </a:bodyPr>
          <a:lstStyle/>
          <a:p>
            <a:r>
              <a:rPr lang="fr-FR" sz="2540" dirty="0">
                <a:solidFill>
                  <a:schemeClr val="tx1">
                    <a:lumMod val="75000"/>
                    <a:lumOff val="25000"/>
                  </a:schemeClr>
                </a:solidFill>
                <a:latin typeface="Bebas Neue Regular" panose="020B0606020202050201" pitchFamily="34" charset="0"/>
              </a:rPr>
              <a:t>Scénarios d’attaques</a:t>
            </a:r>
          </a:p>
        </p:txBody>
      </p:sp>
      <p:sp>
        <p:nvSpPr>
          <p:cNvPr id="12" name="Espace réservé du texte 11">
            <a:extLst>
              <a:ext uri="{FF2B5EF4-FFF2-40B4-BE49-F238E27FC236}">
                <a16:creationId xmlns:a16="http://schemas.microsoft.com/office/drawing/2014/main" id="{828E36A2-5BC0-4505-BE8E-2D711A373B74}"/>
              </a:ext>
            </a:extLst>
          </p:cNvPr>
          <p:cNvSpPr txBox="1">
            <a:spLocks/>
          </p:cNvSpPr>
          <p:nvPr>
            <p:custDataLst>
              <p:tags r:id="rId8"/>
            </p:custDataLst>
          </p:nvPr>
        </p:nvSpPr>
        <p:spPr>
          <a:xfrm>
            <a:off x="1915962" y="5301268"/>
            <a:ext cx="623099" cy="671081"/>
          </a:xfrm>
          <a:prstGeom prst="rect">
            <a:avLst/>
          </a:prstGeom>
          <a:solidFill>
            <a:srgbClr val="A3795B">
              <a:alpha val="10000"/>
            </a:srgbClr>
          </a:solidFill>
          <a:ln w="19050">
            <a:solidFill>
              <a:srgbClr val="1F8388"/>
            </a:solidFill>
            <a:miter lim="800000"/>
          </a:ln>
        </p:spPr>
        <p:txBody>
          <a:bodyPr tIns="163293" bIns="65317" anchor="b"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12000" b="1" i="0" kern="1200">
                <a:solidFill>
                  <a:schemeClr val="bg1"/>
                </a:solidFill>
                <a:latin typeface="Bebas Neue Bold" panose="020B0606020202050201" pitchFamily="34"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fr-FR" sz="3992" dirty="0">
                <a:solidFill>
                  <a:srgbClr val="1F8388"/>
                </a:solidFill>
                <a:latin typeface="+mn-lt"/>
              </a:rPr>
              <a:t>4</a:t>
            </a:r>
          </a:p>
        </p:txBody>
      </p:sp>
      <p:sp>
        <p:nvSpPr>
          <p:cNvPr id="13" name="ZoneTexte 12">
            <a:extLst>
              <a:ext uri="{FF2B5EF4-FFF2-40B4-BE49-F238E27FC236}">
                <a16:creationId xmlns:a16="http://schemas.microsoft.com/office/drawing/2014/main" id="{C51A6F97-BE6B-46C7-8B43-040B377E5A6D}"/>
              </a:ext>
            </a:extLst>
          </p:cNvPr>
          <p:cNvSpPr txBox="1"/>
          <p:nvPr>
            <p:custDataLst>
              <p:tags r:id="rId9"/>
            </p:custDataLst>
          </p:nvPr>
        </p:nvSpPr>
        <p:spPr>
          <a:xfrm>
            <a:off x="2711430" y="5215087"/>
            <a:ext cx="3124926" cy="874085"/>
          </a:xfrm>
          <a:prstGeom prst="rect">
            <a:avLst/>
          </a:prstGeom>
          <a:noFill/>
        </p:spPr>
        <p:txBody>
          <a:bodyPr wrap="square" rtlCol="0">
            <a:spAutoFit/>
          </a:bodyPr>
          <a:lstStyle/>
          <a:p>
            <a:r>
              <a:rPr lang="fr-FR" sz="2540" dirty="0">
                <a:solidFill>
                  <a:schemeClr val="tx1">
                    <a:lumMod val="75000"/>
                    <a:lumOff val="25000"/>
                  </a:schemeClr>
                </a:solidFill>
                <a:latin typeface="Bebas Neue Regular" panose="020B0606020202050201" pitchFamily="34" charset="0"/>
              </a:rPr>
              <a:t>Les différentes protections </a:t>
            </a:r>
          </a:p>
        </p:txBody>
      </p:sp>
      <p:sp>
        <p:nvSpPr>
          <p:cNvPr id="14" name="Espace réservé du texte 11">
            <a:extLst>
              <a:ext uri="{FF2B5EF4-FFF2-40B4-BE49-F238E27FC236}">
                <a16:creationId xmlns:a16="http://schemas.microsoft.com/office/drawing/2014/main" id="{E2762073-EF80-4EF6-8036-AD1AA59C67AE}"/>
              </a:ext>
            </a:extLst>
          </p:cNvPr>
          <p:cNvSpPr txBox="1">
            <a:spLocks/>
          </p:cNvSpPr>
          <p:nvPr>
            <p:custDataLst>
              <p:tags r:id="rId10"/>
            </p:custDataLst>
          </p:nvPr>
        </p:nvSpPr>
        <p:spPr>
          <a:xfrm>
            <a:off x="6806940" y="1871367"/>
            <a:ext cx="623099" cy="671081"/>
          </a:xfrm>
          <a:prstGeom prst="rect">
            <a:avLst/>
          </a:prstGeom>
          <a:solidFill>
            <a:srgbClr val="A3795B">
              <a:alpha val="10000"/>
            </a:srgbClr>
          </a:solidFill>
          <a:ln w="19050">
            <a:solidFill>
              <a:srgbClr val="1F8388"/>
            </a:solidFill>
            <a:miter lim="800000"/>
          </a:ln>
        </p:spPr>
        <p:txBody>
          <a:bodyPr tIns="163293" bIns="65317" anchor="b"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12000" b="1" i="0" kern="1200">
                <a:solidFill>
                  <a:schemeClr val="bg1"/>
                </a:solidFill>
                <a:latin typeface="Bebas Neue Bold" panose="020B0606020202050201" pitchFamily="34"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fr-FR" sz="3992" dirty="0">
                <a:solidFill>
                  <a:srgbClr val="1F8388"/>
                </a:solidFill>
                <a:latin typeface="+mn-lt"/>
              </a:rPr>
              <a:t>5</a:t>
            </a:r>
          </a:p>
        </p:txBody>
      </p:sp>
      <p:sp>
        <p:nvSpPr>
          <p:cNvPr id="15" name="ZoneTexte 14">
            <a:extLst>
              <a:ext uri="{FF2B5EF4-FFF2-40B4-BE49-F238E27FC236}">
                <a16:creationId xmlns:a16="http://schemas.microsoft.com/office/drawing/2014/main" id="{5B7A37AA-AAE4-4E60-8AD2-688DA739BC01}"/>
              </a:ext>
            </a:extLst>
          </p:cNvPr>
          <p:cNvSpPr txBox="1"/>
          <p:nvPr>
            <p:custDataLst>
              <p:tags r:id="rId11"/>
            </p:custDataLst>
          </p:nvPr>
        </p:nvSpPr>
        <p:spPr>
          <a:xfrm>
            <a:off x="7602407" y="1860593"/>
            <a:ext cx="3411336" cy="874085"/>
          </a:xfrm>
          <a:prstGeom prst="rect">
            <a:avLst/>
          </a:prstGeom>
          <a:noFill/>
        </p:spPr>
        <p:txBody>
          <a:bodyPr wrap="square" rtlCol="0">
            <a:spAutoFit/>
          </a:bodyPr>
          <a:lstStyle/>
          <a:p>
            <a:r>
              <a:rPr lang="fr-FR" sz="2540" dirty="0">
                <a:solidFill>
                  <a:schemeClr val="tx1">
                    <a:lumMod val="75000"/>
                    <a:lumOff val="25000"/>
                  </a:schemeClr>
                </a:solidFill>
                <a:latin typeface="Bebas Neue Regular" panose="020B0606020202050201" pitchFamily="34" charset="0"/>
              </a:rPr>
              <a:t>Durcissement des contrôleurs de domaine</a:t>
            </a:r>
          </a:p>
        </p:txBody>
      </p:sp>
      <p:sp>
        <p:nvSpPr>
          <p:cNvPr id="16" name="Espace réservé du texte 11">
            <a:extLst>
              <a:ext uri="{FF2B5EF4-FFF2-40B4-BE49-F238E27FC236}">
                <a16:creationId xmlns:a16="http://schemas.microsoft.com/office/drawing/2014/main" id="{CD7E4C6B-F3B0-45B5-B5DC-1BFDF735FD05}"/>
              </a:ext>
            </a:extLst>
          </p:cNvPr>
          <p:cNvSpPr txBox="1">
            <a:spLocks/>
          </p:cNvSpPr>
          <p:nvPr>
            <p:custDataLst>
              <p:tags r:id="rId12"/>
            </p:custDataLst>
          </p:nvPr>
        </p:nvSpPr>
        <p:spPr>
          <a:xfrm>
            <a:off x="6806940" y="2922747"/>
            <a:ext cx="623099" cy="671081"/>
          </a:xfrm>
          <a:prstGeom prst="rect">
            <a:avLst/>
          </a:prstGeom>
          <a:solidFill>
            <a:srgbClr val="A3795B">
              <a:alpha val="10000"/>
            </a:srgbClr>
          </a:solidFill>
          <a:ln w="19050">
            <a:solidFill>
              <a:srgbClr val="1F8388"/>
            </a:solidFill>
            <a:miter lim="800000"/>
          </a:ln>
        </p:spPr>
        <p:txBody>
          <a:bodyPr tIns="163293" bIns="65317" anchor="b"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12000" b="1" i="0" kern="1200">
                <a:solidFill>
                  <a:schemeClr val="bg1"/>
                </a:solidFill>
                <a:latin typeface="Bebas Neue Bold" panose="020B0606020202050201" pitchFamily="34"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fr-FR" sz="3992" dirty="0">
                <a:solidFill>
                  <a:srgbClr val="1F8388"/>
                </a:solidFill>
                <a:latin typeface="+mn-lt"/>
              </a:rPr>
              <a:t>6</a:t>
            </a:r>
          </a:p>
        </p:txBody>
      </p:sp>
      <p:sp>
        <p:nvSpPr>
          <p:cNvPr id="17" name="Espace réservé du texte 11">
            <a:extLst>
              <a:ext uri="{FF2B5EF4-FFF2-40B4-BE49-F238E27FC236}">
                <a16:creationId xmlns:a16="http://schemas.microsoft.com/office/drawing/2014/main" id="{F0489F40-13C2-468B-8A0E-FBAA15BEBE5E}"/>
              </a:ext>
            </a:extLst>
          </p:cNvPr>
          <p:cNvSpPr txBox="1">
            <a:spLocks/>
          </p:cNvSpPr>
          <p:nvPr>
            <p:custDataLst>
              <p:tags r:id="rId13"/>
            </p:custDataLst>
          </p:nvPr>
        </p:nvSpPr>
        <p:spPr>
          <a:xfrm>
            <a:off x="6806940" y="4102681"/>
            <a:ext cx="623099" cy="671081"/>
          </a:xfrm>
          <a:prstGeom prst="rect">
            <a:avLst/>
          </a:prstGeom>
          <a:solidFill>
            <a:srgbClr val="A3795B">
              <a:alpha val="10000"/>
            </a:srgbClr>
          </a:solidFill>
          <a:ln w="19050">
            <a:solidFill>
              <a:srgbClr val="1F8388"/>
            </a:solidFill>
            <a:miter lim="800000"/>
          </a:ln>
        </p:spPr>
        <p:txBody>
          <a:bodyPr tIns="163293" bIns="65317" anchor="b"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12000" b="1" i="0" kern="1200">
                <a:solidFill>
                  <a:schemeClr val="bg1"/>
                </a:solidFill>
                <a:latin typeface="Bebas Neue Bold" panose="020B0606020202050201" pitchFamily="34" charset="0"/>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fr-FR" sz="3992" dirty="0">
                <a:solidFill>
                  <a:srgbClr val="1F8388"/>
                </a:solidFill>
                <a:latin typeface="+mn-lt"/>
              </a:rPr>
              <a:t>7</a:t>
            </a:r>
          </a:p>
        </p:txBody>
      </p:sp>
      <p:sp>
        <p:nvSpPr>
          <p:cNvPr id="18" name="ZoneTexte 17">
            <a:extLst>
              <a:ext uri="{FF2B5EF4-FFF2-40B4-BE49-F238E27FC236}">
                <a16:creationId xmlns:a16="http://schemas.microsoft.com/office/drawing/2014/main" id="{000EEBB2-B7CF-4142-B2C0-61809D75C21F}"/>
              </a:ext>
            </a:extLst>
          </p:cNvPr>
          <p:cNvSpPr txBox="1"/>
          <p:nvPr>
            <p:custDataLst>
              <p:tags r:id="rId14"/>
            </p:custDataLst>
          </p:nvPr>
        </p:nvSpPr>
        <p:spPr>
          <a:xfrm>
            <a:off x="7602407" y="4091907"/>
            <a:ext cx="2682497" cy="483209"/>
          </a:xfrm>
          <a:prstGeom prst="rect">
            <a:avLst/>
          </a:prstGeom>
          <a:noFill/>
        </p:spPr>
        <p:txBody>
          <a:bodyPr wrap="square" rtlCol="0">
            <a:spAutoFit/>
          </a:bodyPr>
          <a:lstStyle/>
          <a:p>
            <a:r>
              <a:rPr lang="fr-FR" sz="2540" dirty="0">
                <a:solidFill>
                  <a:schemeClr val="tx1">
                    <a:lumMod val="75000"/>
                    <a:lumOff val="25000"/>
                  </a:schemeClr>
                </a:solidFill>
                <a:latin typeface="Bebas Neue Regular" panose="020B0606020202050201" pitchFamily="34" charset="0"/>
              </a:rPr>
              <a:t>Bilan / Conclusion</a:t>
            </a:r>
          </a:p>
        </p:txBody>
      </p:sp>
      <p:sp>
        <p:nvSpPr>
          <p:cNvPr id="19" name="ZoneTexte 18">
            <a:extLst>
              <a:ext uri="{FF2B5EF4-FFF2-40B4-BE49-F238E27FC236}">
                <a16:creationId xmlns:a16="http://schemas.microsoft.com/office/drawing/2014/main" id="{83356C20-BC2B-4A38-83CD-2B86EEE010DF}"/>
              </a:ext>
            </a:extLst>
          </p:cNvPr>
          <p:cNvSpPr txBox="1"/>
          <p:nvPr>
            <p:custDataLst>
              <p:tags r:id="rId15"/>
            </p:custDataLst>
          </p:nvPr>
        </p:nvSpPr>
        <p:spPr>
          <a:xfrm>
            <a:off x="7667388" y="2748075"/>
            <a:ext cx="4095511" cy="874085"/>
          </a:xfrm>
          <a:prstGeom prst="rect">
            <a:avLst/>
          </a:prstGeom>
          <a:noFill/>
        </p:spPr>
        <p:txBody>
          <a:bodyPr wrap="square" rtlCol="0">
            <a:spAutoFit/>
          </a:bodyPr>
          <a:lstStyle/>
          <a:p>
            <a:r>
              <a:rPr lang="fr-FR" sz="2540" dirty="0">
                <a:solidFill>
                  <a:schemeClr val="tx1">
                    <a:lumMod val="75000"/>
                    <a:lumOff val="25000"/>
                  </a:schemeClr>
                </a:solidFill>
                <a:latin typeface="Bebas Neue Regular" panose="020B0606020202050201" pitchFamily="34" charset="0"/>
              </a:rPr>
              <a:t>Monitoring des services </a:t>
            </a:r>
            <a:br>
              <a:rPr lang="fr-FR" sz="2540" dirty="0">
                <a:solidFill>
                  <a:schemeClr val="tx1">
                    <a:lumMod val="75000"/>
                    <a:lumOff val="25000"/>
                  </a:schemeClr>
                </a:solidFill>
                <a:latin typeface="Bebas Neue Regular" panose="020B0606020202050201" pitchFamily="34" charset="0"/>
              </a:rPr>
            </a:br>
            <a:r>
              <a:rPr lang="fr-FR" sz="2540" dirty="0">
                <a:solidFill>
                  <a:schemeClr val="tx1">
                    <a:lumMod val="75000"/>
                    <a:lumOff val="25000"/>
                  </a:schemeClr>
                </a:solidFill>
                <a:latin typeface="Bebas Neue Regular" panose="020B0606020202050201" pitchFamily="34" charset="0"/>
              </a:rPr>
              <a:t>et des objets Active Directory</a:t>
            </a:r>
          </a:p>
        </p:txBody>
      </p:sp>
      <p:pic>
        <p:nvPicPr>
          <p:cNvPr id="20" name="Image 19">
            <a:extLst>
              <a:ext uri="{FF2B5EF4-FFF2-40B4-BE49-F238E27FC236}">
                <a16:creationId xmlns:a16="http://schemas.microsoft.com/office/drawing/2014/main" id="{143D8310-358E-470E-836C-1098A78E7003}"/>
              </a:ext>
            </a:extLst>
          </p:cNvPr>
          <p:cNvPicPr>
            <a:picLocks noChangeAspect="1"/>
          </p:cNvPicPr>
          <p:nvPr>
            <p:custDataLst>
              <p:tags r:id="rId16"/>
            </p:custDataLst>
          </p:nvPr>
        </p:nvPicPr>
        <p:blipFill>
          <a:blip r:embed="rId18"/>
          <a:stretch>
            <a:fillRect/>
          </a:stretch>
        </p:blipFill>
        <p:spPr>
          <a:xfrm>
            <a:off x="9878654" y="4900606"/>
            <a:ext cx="1583717" cy="1503045"/>
          </a:xfrm>
          <a:prstGeom prst="rect">
            <a:avLst/>
          </a:prstGeom>
        </p:spPr>
      </p:pic>
    </p:spTree>
    <p:extLst>
      <p:ext uri="{BB962C8B-B14F-4D97-AF65-F5344CB8AC3E}">
        <p14:creationId xmlns:p14="http://schemas.microsoft.com/office/powerpoint/2010/main" val="7737770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Quelles sont les informations ciblées d'espionnage industriel ? – DCmag">
            <a:extLst>
              <a:ext uri="{FF2B5EF4-FFF2-40B4-BE49-F238E27FC236}">
                <a16:creationId xmlns:a16="http://schemas.microsoft.com/office/drawing/2014/main" id="{120C54F3-F176-4CBA-A9B6-01ABE74D1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2760"/>
            <a:ext cx="12192000" cy="7843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EF7A6B76-40C7-45C6-A23A-90DB7DB04EF5}"/>
              </a:ext>
            </a:extLst>
          </p:cNvPr>
          <p:cNvSpPr>
            <a:spLocks noGrp="1"/>
          </p:cNvSpPr>
          <p:nvPr>
            <p:ph type="sldNum" sz="quarter" idx="12"/>
            <p:custDataLst>
              <p:tags r:id="rId1"/>
            </p:custDataLst>
          </p:nvPr>
        </p:nvSpPr>
        <p:spPr/>
        <p:txBody>
          <a:bodyPr/>
          <a:lstStyle/>
          <a:p>
            <a:fld id="{524CACB3-9D6F-4251-9D91-D3C4F99A6651}" type="slidenum">
              <a:rPr lang="fr-FR" smtClean="0">
                <a:solidFill>
                  <a:schemeClr val="bg1"/>
                </a:solidFill>
              </a:rPr>
              <a:pPr/>
              <a:t>20</a:t>
            </a:fld>
            <a:endParaRPr lang="fr-FR" dirty="0">
              <a:solidFill>
                <a:schemeClr val="bg1"/>
              </a:solidFill>
            </a:endParaRPr>
          </a:p>
        </p:txBody>
      </p:sp>
      <p:sp>
        <p:nvSpPr>
          <p:cNvPr id="8" name="Titre 7">
            <a:extLst>
              <a:ext uri="{FF2B5EF4-FFF2-40B4-BE49-F238E27FC236}">
                <a16:creationId xmlns:a16="http://schemas.microsoft.com/office/drawing/2014/main" id="{6DDE5FBC-BFE1-4037-8383-CDAA7A0AAF9F}"/>
              </a:ext>
            </a:extLst>
          </p:cNvPr>
          <p:cNvSpPr>
            <a:spLocks noGrp="1"/>
          </p:cNvSpPr>
          <p:nvPr>
            <p:ph type="title"/>
            <p:custDataLst>
              <p:tags r:id="rId2"/>
            </p:custDataLst>
          </p:nvPr>
        </p:nvSpPr>
        <p:spPr>
          <a:solidFill>
            <a:schemeClr val="bg1"/>
          </a:solidFill>
        </p:spPr>
        <p:txBody>
          <a:bodyPr>
            <a:normAutofit/>
          </a:bodyPr>
          <a:lstStyle/>
          <a:p>
            <a:r>
              <a:rPr lang="fr-FR" b="1" dirty="0">
                <a:solidFill>
                  <a:srgbClr val="1F8388"/>
                </a:solidFill>
              </a:rPr>
              <a:t>LES DIFFÉRENTES </a:t>
            </a:r>
            <a:br>
              <a:rPr lang="fr-FR" b="1" dirty="0">
                <a:solidFill>
                  <a:srgbClr val="1F8388"/>
                </a:solidFill>
              </a:rPr>
            </a:br>
            <a:r>
              <a:rPr lang="fr-FR" b="1" dirty="0">
                <a:solidFill>
                  <a:srgbClr val="1F8388"/>
                </a:solidFill>
              </a:rPr>
              <a:t>PROTECTIONS :</a:t>
            </a:r>
            <a:br>
              <a:rPr lang="fr-FR" b="1" dirty="0">
                <a:solidFill>
                  <a:srgbClr val="1F8388"/>
                </a:solidFill>
              </a:rPr>
            </a:br>
            <a:r>
              <a:rPr lang="fr-FR" b="1" dirty="0">
                <a:solidFill>
                  <a:srgbClr val="1F8388"/>
                </a:solidFill>
              </a:rPr>
              <a:t>LATÉRALES ET VERTICALES</a:t>
            </a:r>
          </a:p>
        </p:txBody>
      </p:sp>
      <p:sp>
        <p:nvSpPr>
          <p:cNvPr id="9" name="Espace réservé du texte 8">
            <a:extLst>
              <a:ext uri="{FF2B5EF4-FFF2-40B4-BE49-F238E27FC236}">
                <a16:creationId xmlns:a16="http://schemas.microsoft.com/office/drawing/2014/main" id="{94A5815F-CF94-4E54-91C5-9F8B6069DB90}"/>
              </a:ext>
            </a:extLst>
          </p:cNvPr>
          <p:cNvSpPr>
            <a:spLocks noGrp="1"/>
          </p:cNvSpPr>
          <p:nvPr>
            <p:ph type="body" sz="quarter" idx="14"/>
            <p:custDataLst>
              <p:tags r:id="rId3"/>
            </p:custDataLst>
          </p:nvPr>
        </p:nvSpPr>
        <p:spPr/>
        <p:txBody>
          <a:bodyPr/>
          <a:lstStyle/>
          <a:p>
            <a:r>
              <a:rPr lang="fr-FR" dirty="0">
                <a:solidFill>
                  <a:srgbClr val="1F8388"/>
                </a:solidFill>
              </a:rPr>
              <a:t>4</a:t>
            </a:r>
          </a:p>
        </p:txBody>
      </p:sp>
    </p:spTree>
    <p:extLst>
      <p:ext uri="{BB962C8B-B14F-4D97-AF65-F5344CB8AC3E}">
        <p14:creationId xmlns:p14="http://schemas.microsoft.com/office/powerpoint/2010/main" val="404222173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6158426-B834-4E7F-8FF7-600FAF0A2A95}"/>
              </a:ext>
            </a:extLst>
          </p:cNvPr>
          <p:cNvSpPr>
            <a:spLocks noGrp="1"/>
          </p:cNvSpPr>
          <p:nvPr>
            <p:ph idx="1"/>
            <p:custDataLst>
              <p:tags r:id="rId1"/>
            </p:custDataLst>
          </p:nvPr>
        </p:nvSpPr>
        <p:spPr/>
        <p:txBody>
          <a:bodyPr>
            <a:normAutofit lnSpcReduction="10000"/>
          </a:bodyPr>
          <a:lstStyle/>
          <a:p>
            <a:r>
              <a:rPr lang="fr-FR" dirty="0"/>
              <a:t>Limiter le nombre des comptes administrateurs locaux  et mettre en place des critères de responsabilité</a:t>
            </a:r>
          </a:p>
          <a:p>
            <a:pPr lvl="1"/>
            <a:r>
              <a:rPr lang="fr-FR" dirty="0"/>
              <a:t>Charte de Co-administration</a:t>
            </a:r>
          </a:p>
          <a:p>
            <a:pPr lvl="1"/>
            <a:r>
              <a:rPr lang="fr-FR" dirty="0"/>
              <a:t>Deux comptes distinct pour l’utilisateur : </a:t>
            </a:r>
          </a:p>
          <a:p>
            <a:pPr lvl="2"/>
            <a:r>
              <a:rPr lang="fr-FR" dirty="0"/>
              <a:t>Un compte utilisateur du domaine </a:t>
            </a:r>
          </a:p>
          <a:p>
            <a:pPr lvl="2"/>
            <a:r>
              <a:rPr lang="fr-FR" dirty="0"/>
              <a:t>Un compte personnel pour des taches d’administration (membres administrateurs local)</a:t>
            </a:r>
          </a:p>
          <a:p>
            <a:r>
              <a:rPr lang="fr-FR" dirty="0"/>
              <a:t>Analyser, surveiller et mettre à jour les systèmes d’exploitation</a:t>
            </a:r>
          </a:p>
          <a:p>
            <a:pPr lvl="1"/>
            <a:r>
              <a:rPr lang="fr-FR" dirty="0"/>
              <a:t>Limiter les versions obsolètes et favoriser les mises à jour</a:t>
            </a:r>
          </a:p>
          <a:p>
            <a:r>
              <a:rPr lang="fr-FR" dirty="0"/>
              <a:t>Sécuriser les postes avec l’antivirus centralisé</a:t>
            </a:r>
          </a:p>
          <a:p>
            <a:pPr lvl="1"/>
            <a:r>
              <a:rPr lang="fr-FR" dirty="0"/>
              <a:t>Ajouter progressivement sur l’ensemble des appareils l’EDR (Endpoint </a:t>
            </a:r>
            <a:r>
              <a:rPr lang="fr-FR" dirty="0" err="1"/>
              <a:t>Detection</a:t>
            </a:r>
            <a:r>
              <a:rPr lang="fr-FR" dirty="0"/>
              <a:t> and </a:t>
            </a:r>
            <a:r>
              <a:rPr lang="fr-FR" dirty="0" err="1"/>
              <a:t>Response</a:t>
            </a:r>
            <a:r>
              <a:rPr lang="fr-FR" dirty="0"/>
              <a:t>)</a:t>
            </a:r>
          </a:p>
          <a:p>
            <a:endParaRPr lang="fr-FR" dirty="0"/>
          </a:p>
        </p:txBody>
      </p:sp>
      <p:sp>
        <p:nvSpPr>
          <p:cNvPr id="3" name="Titre 2">
            <a:extLst>
              <a:ext uri="{FF2B5EF4-FFF2-40B4-BE49-F238E27FC236}">
                <a16:creationId xmlns:a16="http://schemas.microsoft.com/office/drawing/2014/main" id="{9804D446-F5CB-479B-B658-1BB119ECED8F}"/>
              </a:ext>
            </a:extLst>
          </p:cNvPr>
          <p:cNvSpPr>
            <a:spLocks noGrp="1"/>
          </p:cNvSpPr>
          <p:nvPr>
            <p:ph type="title" idx="10"/>
            <p:custDataLst>
              <p:tags r:id="rId2"/>
            </p:custDataLst>
          </p:nvPr>
        </p:nvSpPr>
        <p:spPr>
          <a:xfrm>
            <a:off x="0" y="0"/>
            <a:ext cx="9697156" cy="903152"/>
          </a:xfrm>
        </p:spPr>
        <p:txBody>
          <a:bodyPr/>
          <a:lstStyle/>
          <a:p>
            <a:r>
              <a:rPr lang="fr-FR" dirty="0"/>
              <a:t>Se protéger contre les attaques latérales</a:t>
            </a:r>
          </a:p>
        </p:txBody>
      </p:sp>
      <p:sp>
        <p:nvSpPr>
          <p:cNvPr id="4" name="Espace réservé du pied de page 3">
            <a:extLst>
              <a:ext uri="{FF2B5EF4-FFF2-40B4-BE49-F238E27FC236}">
                <a16:creationId xmlns:a16="http://schemas.microsoft.com/office/drawing/2014/main" id="{290F04EC-2C54-474D-B573-1641F96577E7}"/>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0E6F00F6-C896-462D-86FD-895DDB117B6F}"/>
              </a:ext>
            </a:extLst>
          </p:cNvPr>
          <p:cNvSpPr>
            <a:spLocks noGrp="1"/>
          </p:cNvSpPr>
          <p:nvPr>
            <p:ph type="sldNum" sz="quarter" idx="13"/>
            <p:custDataLst>
              <p:tags r:id="rId4"/>
            </p:custDataLst>
          </p:nvPr>
        </p:nvSpPr>
        <p:spPr/>
        <p:txBody>
          <a:bodyPr/>
          <a:lstStyle/>
          <a:p>
            <a:fld id="{524CACB3-9D6F-4251-9D91-D3C4F99A6651}" type="slidenum">
              <a:rPr lang="fr-FR" smtClean="0"/>
              <a:pPr/>
              <a:t>21</a:t>
            </a:fld>
            <a:endParaRPr lang="fr-FR" dirty="0"/>
          </a:p>
        </p:txBody>
      </p:sp>
      <p:pic>
        <p:nvPicPr>
          <p:cNvPr id="6" name="Picture 2" descr="administrateur serveur informatique">
            <a:extLst>
              <a:ext uri="{FF2B5EF4-FFF2-40B4-BE49-F238E27FC236}">
                <a16:creationId xmlns:a16="http://schemas.microsoft.com/office/drawing/2014/main" id="{53DE9B38-0E59-40DF-BD59-89899DEE6A85}"/>
              </a:ext>
            </a:extLst>
          </p:cNvPr>
          <p:cNvPicPr>
            <a:picLocks noChangeAspect="1" noChangeArrowheads="1"/>
          </p:cNvPicPr>
          <p:nvPr>
            <p:custDataLst>
              <p:tags r:id="rId5"/>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0118311" y="5094595"/>
            <a:ext cx="1147326" cy="859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259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30017A1-FBEE-49AD-8DC7-68E19D78AB79}"/>
              </a:ext>
            </a:extLst>
          </p:cNvPr>
          <p:cNvSpPr>
            <a:spLocks noGrp="1"/>
          </p:cNvSpPr>
          <p:nvPr>
            <p:ph idx="1"/>
            <p:custDataLst>
              <p:tags r:id="rId1"/>
            </p:custDataLst>
          </p:nvPr>
        </p:nvSpPr>
        <p:spPr/>
        <p:txBody>
          <a:bodyPr/>
          <a:lstStyle/>
          <a:p>
            <a:r>
              <a:rPr lang="fr-FR" dirty="0"/>
              <a:t>Restreindre le cache des identifiants du domaine</a:t>
            </a:r>
          </a:p>
          <a:p>
            <a:pPr marL="800102" lvl="1" indent="-342900">
              <a:buFont typeface="Courier New" panose="02070309020205020404" pitchFamily="49" charset="0"/>
              <a:buChar char="o"/>
            </a:pPr>
            <a:r>
              <a:rPr lang="fr-FR" dirty="0"/>
              <a:t>Diminuer le cache des identifiants des appareils (défaut=10)</a:t>
            </a:r>
          </a:p>
          <a:p>
            <a:r>
              <a:rPr lang="fr-FR" dirty="0"/>
              <a:t>Activer la veille écran avec reprise par mot de passe  </a:t>
            </a:r>
          </a:p>
          <a:p>
            <a:r>
              <a:rPr lang="fr-FR" dirty="0"/>
              <a:t>Activer dans l’Active Directory la fonctionnalité « </a:t>
            </a:r>
            <a:r>
              <a:rPr lang="fr-FR" dirty="0" err="1"/>
              <a:t>Privileged</a:t>
            </a:r>
            <a:r>
              <a:rPr lang="fr-FR" dirty="0"/>
              <a:t> Access Management »</a:t>
            </a:r>
          </a:p>
          <a:p>
            <a:pPr marL="800102" lvl="1" indent="-342900">
              <a:buFont typeface="Courier New" panose="02070309020205020404" pitchFamily="49" charset="0"/>
              <a:buChar char="o"/>
            </a:pPr>
            <a:r>
              <a:rPr lang="fr-FR" dirty="0"/>
              <a:t>Permet d’ajouter temporairement un utilisateur dans un groupe pour des tâches d’administration </a:t>
            </a:r>
            <a:r>
              <a:rPr lang="fr-FR" sz="2400" dirty="0"/>
              <a:t>(TTL : durée limitée)</a:t>
            </a:r>
          </a:p>
          <a:p>
            <a:pPr marL="457202" lvl="1" indent="0">
              <a:buNone/>
            </a:pPr>
            <a:endParaRPr lang="fr-FR" dirty="0"/>
          </a:p>
          <a:p>
            <a:endParaRPr lang="fr-FR" dirty="0"/>
          </a:p>
        </p:txBody>
      </p:sp>
      <p:sp>
        <p:nvSpPr>
          <p:cNvPr id="3" name="Titre 2">
            <a:extLst>
              <a:ext uri="{FF2B5EF4-FFF2-40B4-BE49-F238E27FC236}">
                <a16:creationId xmlns:a16="http://schemas.microsoft.com/office/drawing/2014/main" id="{C746E8B8-2B5B-49DA-8464-FE055856D9DA}"/>
              </a:ext>
            </a:extLst>
          </p:cNvPr>
          <p:cNvSpPr>
            <a:spLocks noGrp="1"/>
          </p:cNvSpPr>
          <p:nvPr>
            <p:ph type="title" idx="10"/>
            <p:custDataLst>
              <p:tags r:id="rId2"/>
            </p:custDataLst>
          </p:nvPr>
        </p:nvSpPr>
        <p:spPr>
          <a:xfrm>
            <a:off x="0" y="0"/>
            <a:ext cx="9527822" cy="903152"/>
          </a:xfrm>
        </p:spPr>
        <p:txBody>
          <a:bodyPr/>
          <a:lstStyle/>
          <a:p>
            <a:r>
              <a:rPr lang="fr-FR" dirty="0"/>
              <a:t>Se protéger contre les attaques latérales</a:t>
            </a:r>
          </a:p>
        </p:txBody>
      </p:sp>
      <p:sp>
        <p:nvSpPr>
          <p:cNvPr id="4" name="Espace réservé du pied de page 3">
            <a:extLst>
              <a:ext uri="{FF2B5EF4-FFF2-40B4-BE49-F238E27FC236}">
                <a16:creationId xmlns:a16="http://schemas.microsoft.com/office/drawing/2014/main" id="{3D7069AE-87BD-4B86-92AD-B512A97BA40E}"/>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652019B2-EC6A-47C0-804A-987665BD7F16}"/>
              </a:ext>
            </a:extLst>
          </p:cNvPr>
          <p:cNvSpPr>
            <a:spLocks noGrp="1"/>
          </p:cNvSpPr>
          <p:nvPr>
            <p:ph type="sldNum" sz="quarter" idx="13"/>
            <p:custDataLst>
              <p:tags r:id="rId4"/>
            </p:custDataLst>
          </p:nvPr>
        </p:nvSpPr>
        <p:spPr/>
        <p:txBody>
          <a:bodyPr/>
          <a:lstStyle/>
          <a:p>
            <a:fld id="{524CACB3-9D6F-4251-9D91-D3C4F99A6651}" type="slidenum">
              <a:rPr lang="fr-FR" smtClean="0"/>
              <a:pPr/>
              <a:t>22</a:t>
            </a:fld>
            <a:endParaRPr lang="fr-FR" dirty="0"/>
          </a:p>
        </p:txBody>
      </p:sp>
      <p:pic>
        <p:nvPicPr>
          <p:cNvPr id="6" name="Picture 2" descr="administrateur serveur informatique">
            <a:extLst>
              <a:ext uri="{FF2B5EF4-FFF2-40B4-BE49-F238E27FC236}">
                <a16:creationId xmlns:a16="http://schemas.microsoft.com/office/drawing/2014/main" id="{63688B69-734B-49C8-BEF1-96D5E0B4E22A}"/>
              </a:ext>
            </a:extLst>
          </p:cNvPr>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0603816" y="5228939"/>
            <a:ext cx="1147326" cy="85902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73DD56F1-F97B-402F-B539-28B82EE6844D}"/>
              </a:ext>
            </a:extLst>
          </p:cNvPr>
          <p:cNvPicPr>
            <a:picLocks noChangeAspect="1"/>
          </p:cNvPicPr>
          <p:nvPr>
            <p:custDataLst>
              <p:tags r:id="rId6"/>
            </p:custDataLst>
          </p:nvPr>
        </p:nvPicPr>
        <p:blipFill>
          <a:blip r:embed="rId11"/>
          <a:stretch>
            <a:fillRect/>
          </a:stretch>
        </p:blipFill>
        <p:spPr>
          <a:xfrm>
            <a:off x="10798537" y="4275999"/>
            <a:ext cx="731583" cy="804742"/>
          </a:xfrm>
          <a:prstGeom prst="rect">
            <a:avLst/>
          </a:prstGeom>
        </p:spPr>
      </p:pic>
      <p:pic>
        <p:nvPicPr>
          <p:cNvPr id="10" name="Image 9">
            <a:extLst>
              <a:ext uri="{FF2B5EF4-FFF2-40B4-BE49-F238E27FC236}">
                <a16:creationId xmlns:a16="http://schemas.microsoft.com/office/drawing/2014/main" id="{75A550D5-8321-490D-8B9B-BA147040A29D}"/>
              </a:ext>
            </a:extLst>
          </p:cNvPr>
          <p:cNvPicPr>
            <a:picLocks noChangeAspect="1"/>
          </p:cNvPicPr>
          <p:nvPr>
            <p:custDataLst>
              <p:tags r:id="rId7"/>
            </p:custDataLst>
          </p:nvPr>
        </p:nvPicPr>
        <p:blipFill>
          <a:blip r:embed="rId12"/>
          <a:stretch>
            <a:fillRect/>
          </a:stretch>
        </p:blipFill>
        <p:spPr>
          <a:xfrm>
            <a:off x="2519303" y="4376915"/>
            <a:ext cx="7497700" cy="1719086"/>
          </a:xfrm>
          <a:prstGeom prst="rect">
            <a:avLst/>
          </a:prstGeom>
        </p:spPr>
      </p:pic>
    </p:spTree>
    <p:extLst>
      <p:ext uri="{BB962C8B-B14F-4D97-AF65-F5344CB8AC3E}">
        <p14:creationId xmlns:p14="http://schemas.microsoft.com/office/powerpoint/2010/main" val="1018011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E3A64CA-D62F-4106-B841-637653097EB0}"/>
              </a:ext>
            </a:extLst>
          </p:cNvPr>
          <p:cNvSpPr>
            <a:spLocks noGrp="1"/>
          </p:cNvSpPr>
          <p:nvPr>
            <p:ph idx="1"/>
            <p:custDataLst>
              <p:tags r:id="rId1"/>
            </p:custDataLst>
          </p:nvPr>
        </p:nvSpPr>
        <p:spPr/>
        <p:txBody>
          <a:bodyPr>
            <a:normAutofit fontScale="92500" lnSpcReduction="10000"/>
          </a:bodyPr>
          <a:lstStyle/>
          <a:p>
            <a:r>
              <a:rPr lang="fr-FR" dirty="0"/>
              <a:t>Limiter les privilèges des comptes</a:t>
            </a:r>
          </a:p>
          <a:p>
            <a:pPr marL="800102" lvl="1" indent="-342900" algn="just">
              <a:buFont typeface="Courier New" panose="02070309020205020404" pitchFamily="49" charset="0"/>
              <a:buChar char="o"/>
            </a:pPr>
            <a:r>
              <a:rPr lang="fr-FR" dirty="0"/>
              <a:t>Sécuriser ces comptes et limiter le nombre (Just </a:t>
            </a:r>
            <a:r>
              <a:rPr lang="fr-FR" dirty="0" err="1"/>
              <a:t>Enough</a:t>
            </a:r>
            <a:r>
              <a:rPr lang="fr-FR" dirty="0"/>
              <a:t> Administration)</a:t>
            </a:r>
          </a:p>
          <a:p>
            <a:pPr lvl="1"/>
            <a:endParaRPr lang="fr-FR" dirty="0"/>
          </a:p>
          <a:p>
            <a:r>
              <a:rPr lang="fr-FR" dirty="0"/>
              <a:t>Réviser régulièrement les permissions d’accès et d’applications</a:t>
            </a:r>
          </a:p>
          <a:p>
            <a:pPr marL="800102" lvl="1" indent="-342900" algn="just">
              <a:buFont typeface="Courier New" panose="02070309020205020404" pitchFamily="49" charset="0"/>
              <a:buChar char="o"/>
            </a:pPr>
            <a:r>
              <a:rPr lang="fr-FR" dirty="0"/>
              <a:t>Sans une surveillance constante, les accès peuvent se multiplier, ce qui augmente considérablement la surface d’attaque de l’organisation</a:t>
            </a:r>
          </a:p>
          <a:p>
            <a:endParaRPr lang="fr-FR" dirty="0"/>
          </a:p>
          <a:p>
            <a:r>
              <a:rPr lang="fr-FR" dirty="0"/>
              <a:t>Activer l’authentification renforcée</a:t>
            </a:r>
          </a:p>
          <a:p>
            <a:pPr marL="800102" lvl="1" indent="-342900">
              <a:buFont typeface="Courier New" panose="02070309020205020404" pitchFamily="49" charset="0"/>
              <a:buChar char="o"/>
            </a:pPr>
            <a:r>
              <a:rPr lang="fr-FR" dirty="0"/>
              <a:t>Ajouter une politique de stratégie des mots de passe (PSO)</a:t>
            </a:r>
          </a:p>
          <a:p>
            <a:pPr marL="800102" lvl="1" indent="-342900">
              <a:buFont typeface="Courier New" panose="02070309020205020404" pitchFamily="49" charset="0"/>
              <a:buChar char="o"/>
            </a:pPr>
            <a:r>
              <a:rPr lang="fr-FR" dirty="0"/>
              <a:t>Mettre en place des mots de passe fort pour les comptes à privilèges</a:t>
            </a:r>
          </a:p>
          <a:p>
            <a:pPr marL="800102" lvl="1" indent="-342900">
              <a:buFont typeface="Courier New" panose="02070309020205020404" pitchFamily="49" charset="0"/>
              <a:buChar char="o"/>
            </a:pPr>
            <a:r>
              <a:rPr lang="fr-FR" dirty="0"/>
              <a:t>Autoriser la connexion des comptes à privilèges uniquement depuis un/des appareils ou vlan de confiance</a:t>
            </a:r>
          </a:p>
          <a:p>
            <a:pPr marL="457202" lvl="1" indent="0">
              <a:buNone/>
            </a:pPr>
            <a:endParaRPr lang="fr-FR" dirty="0"/>
          </a:p>
          <a:p>
            <a:pPr marL="0" indent="0">
              <a:buNone/>
            </a:pPr>
            <a:endParaRPr lang="fr-FR" dirty="0"/>
          </a:p>
        </p:txBody>
      </p:sp>
      <p:sp>
        <p:nvSpPr>
          <p:cNvPr id="3" name="Titre 2">
            <a:extLst>
              <a:ext uri="{FF2B5EF4-FFF2-40B4-BE49-F238E27FC236}">
                <a16:creationId xmlns:a16="http://schemas.microsoft.com/office/drawing/2014/main" id="{BA7B27EE-7B60-466D-9AAB-AC9111E32D56}"/>
              </a:ext>
            </a:extLst>
          </p:cNvPr>
          <p:cNvSpPr>
            <a:spLocks noGrp="1"/>
          </p:cNvSpPr>
          <p:nvPr>
            <p:ph type="title" idx="10"/>
            <p:custDataLst>
              <p:tags r:id="rId2"/>
            </p:custDataLst>
          </p:nvPr>
        </p:nvSpPr>
        <p:spPr>
          <a:xfrm>
            <a:off x="0" y="0"/>
            <a:ext cx="10515600" cy="903152"/>
          </a:xfrm>
        </p:spPr>
        <p:txBody>
          <a:bodyPr/>
          <a:lstStyle/>
          <a:p>
            <a:r>
              <a:rPr lang="fr-FR" dirty="0"/>
              <a:t>Gestion des droits et comptes à privilèges</a:t>
            </a:r>
          </a:p>
        </p:txBody>
      </p:sp>
      <p:sp>
        <p:nvSpPr>
          <p:cNvPr id="4" name="Espace réservé du pied de page 3">
            <a:extLst>
              <a:ext uri="{FF2B5EF4-FFF2-40B4-BE49-F238E27FC236}">
                <a16:creationId xmlns:a16="http://schemas.microsoft.com/office/drawing/2014/main" id="{0BB0AD9A-E0F3-45F6-B3C6-43305C155DAD}"/>
              </a:ext>
            </a:extLst>
          </p:cNvPr>
          <p:cNvSpPr>
            <a:spLocks noGrp="1"/>
          </p:cNvSpPr>
          <p:nvPr>
            <p:ph type="ftr" sz="quarter" idx="12"/>
            <p:custDataLst>
              <p:tags r:id="rId3"/>
            </p:custDataLst>
          </p:nvPr>
        </p:nvSpPr>
        <p:spPr/>
        <p:txBody>
          <a:bodyPr/>
          <a:lstStyle/>
          <a:p>
            <a:r>
              <a:rPr lang="fr-FR" dirty="0"/>
              <a:t>JOSY - JUIN 2024 - SÉCURISATION ACTIVE DIRECTORY </a:t>
            </a:r>
          </a:p>
        </p:txBody>
      </p:sp>
      <p:sp>
        <p:nvSpPr>
          <p:cNvPr id="5" name="Espace réservé du numéro de diapositive 4">
            <a:extLst>
              <a:ext uri="{FF2B5EF4-FFF2-40B4-BE49-F238E27FC236}">
                <a16:creationId xmlns:a16="http://schemas.microsoft.com/office/drawing/2014/main" id="{7C466335-82AC-4A4C-8823-6D56E8388CB0}"/>
              </a:ext>
            </a:extLst>
          </p:cNvPr>
          <p:cNvSpPr>
            <a:spLocks noGrp="1"/>
          </p:cNvSpPr>
          <p:nvPr>
            <p:ph type="sldNum" sz="quarter" idx="13"/>
            <p:custDataLst>
              <p:tags r:id="rId4"/>
            </p:custDataLst>
          </p:nvPr>
        </p:nvSpPr>
        <p:spPr/>
        <p:txBody>
          <a:bodyPr/>
          <a:lstStyle/>
          <a:p>
            <a:fld id="{524CACB3-9D6F-4251-9D91-D3C4F99A6651}" type="slidenum">
              <a:rPr lang="fr-FR" smtClean="0"/>
              <a:pPr/>
              <a:t>23</a:t>
            </a:fld>
            <a:endParaRPr lang="fr-FR" dirty="0"/>
          </a:p>
        </p:txBody>
      </p:sp>
      <p:sp>
        <p:nvSpPr>
          <p:cNvPr id="8" name="Ellipse 7" descr="Fond de bannière de stockage en nuage, remixé du domaine public par la Nasa">
            <a:extLst>
              <a:ext uri="{FF2B5EF4-FFF2-40B4-BE49-F238E27FC236}">
                <a16:creationId xmlns:a16="http://schemas.microsoft.com/office/drawing/2014/main" id="{D6C95219-2035-41AE-B62F-A9E07BED41AF}"/>
              </a:ext>
            </a:extLst>
          </p:cNvPr>
          <p:cNvSpPr/>
          <p:nvPr>
            <p:custDataLst>
              <p:tags r:id="rId5"/>
            </p:custDataLst>
          </p:nvPr>
        </p:nvSpPr>
        <p:spPr>
          <a:xfrm>
            <a:off x="10328422" y="4607296"/>
            <a:ext cx="2981325" cy="2981325"/>
          </a:xfrm>
          <a:prstGeom prst="ellipse">
            <a:avLst/>
          </a:prstGeom>
          <a:blipFill>
            <a:blip r:embed="rId8">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829224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F9631C0-7A69-4A16-928A-2D993A200D3B}"/>
              </a:ext>
            </a:extLst>
          </p:cNvPr>
          <p:cNvSpPr>
            <a:spLocks noGrp="1"/>
          </p:cNvSpPr>
          <p:nvPr>
            <p:ph idx="1"/>
            <p:custDataLst>
              <p:tags r:id="rId1"/>
            </p:custDataLst>
          </p:nvPr>
        </p:nvSpPr>
        <p:spPr/>
        <p:txBody>
          <a:bodyPr/>
          <a:lstStyle/>
          <a:p>
            <a:r>
              <a:rPr lang="fr-FR" dirty="0"/>
              <a:t>Mise en œuvre</a:t>
            </a:r>
          </a:p>
          <a:p>
            <a:pPr marL="800102" lvl="1" indent="-342900">
              <a:buFont typeface="Courier New" panose="02070309020205020404" pitchFamily="49" charset="0"/>
              <a:buChar char="o"/>
            </a:pPr>
            <a:r>
              <a:rPr lang="fr-FR" dirty="0"/>
              <a:t>Mettre en œuvre LAPS « Local Admin </a:t>
            </a:r>
            <a:r>
              <a:rPr lang="fr-FR" dirty="0" err="1"/>
              <a:t>Password</a:t>
            </a:r>
            <a:r>
              <a:rPr lang="fr-FR" dirty="0"/>
              <a:t> Solution »  :</a:t>
            </a:r>
          </a:p>
          <a:p>
            <a:pPr marL="1257306" lvl="2" indent="-342900">
              <a:buFont typeface="Arial" panose="020B0604020202020204" pitchFamily="34" charset="0"/>
              <a:buChar char="•"/>
            </a:pPr>
            <a:r>
              <a:rPr lang="fr-FR" dirty="0"/>
              <a:t>Affecte automatiquement un mot de passe complexe </a:t>
            </a:r>
            <a:r>
              <a:rPr lang="fr-FR" u="sng" dirty="0"/>
              <a:t>à un compte administrateur local </a:t>
            </a:r>
            <a:r>
              <a:rPr lang="fr-FR" dirty="0"/>
              <a:t>de chacun des serveurs membres </a:t>
            </a:r>
            <a:r>
              <a:rPr lang="fr-FR" dirty="0" err="1"/>
              <a:t>etposte</a:t>
            </a:r>
            <a:r>
              <a:rPr lang="fr-FR" dirty="0"/>
              <a:t> de travail qui sera différent pour chacun d'eux </a:t>
            </a:r>
          </a:p>
          <a:p>
            <a:pPr marL="1257306" lvl="2" indent="-342900">
              <a:buFont typeface="Arial" panose="020B0604020202020204" pitchFamily="34" charset="0"/>
              <a:buChar char="•"/>
            </a:pPr>
            <a:r>
              <a:rPr lang="fr-FR" dirty="0"/>
              <a:t>Change régulièrement ce mot de passe</a:t>
            </a:r>
          </a:p>
          <a:p>
            <a:pPr marL="1257306" lvl="2" indent="-342900">
              <a:buFont typeface="Arial" panose="020B0604020202020204" pitchFamily="34" charset="0"/>
              <a:buChar char="•"/>
            </a:pPr>
            <a:r>
              <a:rPr lang="fr-FR" dirty="0"/>
              <a:t>Le stocke dans un emplacement sécurisé tel qu'un attribut du compte machine dans l'AD (ms-</a:t>
            </a:r>
            <a:r>
              <a:rPr lang="fr-FR" dirty="0" err="1"/>
              <a:t>Mcs</a:t>
            </a:r>
            <a:r>
              <a:rPr lang="fr-FR" dirty="0"/>
              <a:t>-</a:t>
            </a:r>
            <a:r>
              <a:rPr lang="fr-FR" dirty="0" err="1"/>
              <a:t>AdmPwd</a:t>
            </a:r>
            <a:r>
              <a:rPr lang="fr-FR" dirty="0"/>
              <a:t>)</a:t>
            </a:r>
          </a:p>
          <a:p>
            <a:pPr marL="1371600" lvl="3" indent="0">
              <a:buNone/>
            </a:pPr>
            <a:endParaRPr lang="fr-FR" dirty="0"/>
          </a:p>
        </p:txBody>
      </p:sp>
      <p:sp>
        <p:nvSpPr>
          <p:cNvPr id="3" name="Titre 2">
            <a:extLst>
              <a:ext uri="{FF2B5EF4-FFF2-40B4-BE49-F238E27FC236}">
                <a16:creationId xmlns:a16="http://schemas.microsoft.com/office/drawing/2014/main" id="{66025326-24E8-46C1-87F1-C9CC0BF11E46}"/>
              </a:ext>
            </a:extLst>
          </p:cNvPr>
          <p:cNvSpPr>
            <a:spLocks noGrp="1"/>
          </p:cNvSpPr>
          <p:nvPr>
            <p:ph type="title" idx="10"/>
            <p:custDataLst>
              <p:tags r:id="rId2"/>
            </p:custDataLst>
          </p:nvPr>
        </p:nvSpPr>
        <p:spPr>
          <a:xfrm>
            <a:off x="0" y="0"/>
            <a:ext cx="10239022" cy="903152"/>
          </a:xfrm>
        </p:spPr>
        <p:txBody>
          <a:bodyPr/>
          <a:lstStyle/>
          <a:p>
            <a:r>
              <a:rPr lang="fr-FR" dirty="0"/>
              <a:t>Se protéger contre les attaques latérales</a:t>
            </a:r>
          </a:p>
        </p:txBody>
      </p:sp>
      <p:sp>
        <p:nvSpPr>
          <p:cNvPr id="4" name="Espace réservé du pied de page 3">
            <a:extLst>
              <a:ext uri="{FF2B5EF4-FFF2-40B4-BE49-F238E27FC236}">
                <a16:creationId xmlns:a16="http://schemas.microsoft.com/office/drawing/2014/main" id="{A9909FE3-9945-4107-8CEB-B30E73F6C431}"/>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0371BC85-66D9-4F91-83B8-AD07E12D7351}"/>
              </a:ext>
            </a:extLst>
          </p:cNvPr>
          <p:cNvSpPr>
            <a:spLocks noGrp="1"/>
          </p:cNvSpPr>
          <p:nvPr>
            <p:ph type="sldNum" sz="quarter" idx="13"/>
            <p:custDataLst>
              <p:tags r:id="rId4"/>
            </p:custDataLst>
          </p:nvPr>
        </p:nvSpPr>
        <p:spPr/>
        <p:txBody>
          <a:bodyPr/>
          <a:lstStyle/>
          <a:p>
            <a:fld id="{524CACB3-9D6F-4251-9D91-D3C4F99A6651}" type="slidenum">
              <a:rPr lang="fr-FR" smtClean="0"/>
              <a:pPr/>
              <a:t>24</a:t>
            </a:fld>
            <a:endParaRPr lang="fr-FR" dirty="0"/>
          </a:p>
        </p:txBody>
      </p:sp>
      <p:pic>
        <p:nvPicPr>
          <p:cNvPr id="6" name="Picture 2" descr="Sécurité : Protéger les comptes Administrateur local avec LAPS | Active  Directory | IT-Connect">
            <a:extLst>
              <a:ext uri="{FF2B5EF4-FFF2-40B4-BE49-F238E27FC236}">
                <a16:creationId xmlns:a16="http://schemas.microsoft.com/office/drawing/2014/main" id="{72FA1898-7DB7-495A-8393-69BE4843A2BD}"/>
              </a:ext>
            </a:extLst>
          </p:cNvPr>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71459" y="4746955"/>
            <a:ext cx="933484" cy="666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dministrateur serveur informatique">
            <a:extLst>
              <a:ext uri="{FF2B5EF4-FFF2-40B4-BE49-F238E27FC236}">
                <a16:creationId xmlns:a16="http://schemas.microsoft.com/office/drawing/2014/main" id="{67E7A6E7-49E4-4AF5-BF57-647087429BA1}"/>
              </a:ext>
            </a:extLst>
          </p:cNvPr>
          <p:cNvPicPr>
            <a:picLocks noChangeAspect="1" noChangeArrowheads="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0673215" y="3887932"/>
            <a:ext cx="1147326" cy="85902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F2105A5E-CE70-4D3E-90B5-DC4E782AA9AB}"/>
              </a:ext>
            </a:extLst>
          </p:cNvPr>
          <p:cNvGrpSpPr/>
          <p:nvPr>
            <p:custDataLst>
              <p:tags r:id="rId7"/>
            </p:custDataLst>
          </p:nvPr>
        </p:nvGrpSpPr>
        <p:grpSpPr>
          <a:xfrm>
            <a:off x="1611955" y="5613061"/>
            <a:ext cx="9741846" cy="898981"/>
            <a:chOff x="1611955" y="5613061"/>
            <a:chExt cx="9741846" cy="898981"/>
          </a:xfrm>
        </p:grpSpPr>
        <p:sp>
          <p:nvSpPr>
            <p:cNvPr id="9" name="ZoneTexte 8">
              <a:extLst>
                <a:ext uri="{FF2B5EF4-FFF2-40B4-BE49-F238E27FC236}">
                  <a16:creationId xmlns:a16="http://schemas.microsoft.com/office/drawing/2014/main" id="{44E35789-2D7D-4E97-ADCB-DFD03AC2210D}"/>
                </a:ext>
              </a:extLst>
            </p:cNvPr>
            <p:cNvSpPr txBox="1"/>
            <p:nvPr/>
          </p:nvSpPr>
          <p:spPr>
            <a:xfrm>
              <a:off x="2510937" y="5827083"/>
              <a:ext cx="8842864" cy="369332"/>
            </a:xfrm>
            <a:prstGeom prst="rect">
              <a:avLst/>
            </a:prstGeom>
            <a:noFill/>
          </p:spPr>
          <p:txBody>
            <a:bodyPr wrap="square" rtlCol="0">
              <a:spAutoFit/>
            </a:bodyPr>
            <a:lstStyle/>
            <a:p>
              <a:r>
                <a:rPr lang="fr-FR" dirty="0">
                  <a:solidFill>
                    <a:schemeClr val="tx1">
                      <a:lumMod val="75000"/>
                      <a:lumOff val="25000"/>
                    </a:schemeClr>
                  </a:solidFill>
                  <a:latin typeface="Avenir Next" panose="020B0503020202020204"/>
                </a:rPr>
                <a:t>Depuis 11 avril 2023 Windows LAPS est disponible et va remplacer Microsoft LAPS</a:t>
              </a:r>
            </a:p>
          </p:txBody>
        </p:sp>
        <p:pic>
          <p:nvPicPr>
            <p:cNvPr id="10" name="Picture 2" descr="Ebp Gestion commerciale Classic Open Line : nouveautés 2013">
              <a:extLst>
                <a:ext uri="{FF2B5EF4-FFF2-40B4-BE49-F238E27FC236}">
                  <a16:creationId xmlns:a16="http://schemas.microsoft.com/office/drawing/2014/main" id="{9578D2B5-06AD-44DD-937A-A6E4386E12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11955" y="5613061"/>
              <a:ext cx="898981" cy="8989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30650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5D69765-DB6B-43F1-A309-2D17FED636DB}"/>
              </a:ext>
            </a:extLst>
          </p:cNvPr>
          <p:cNvSpPr>
            <a:spLocks noGrp="1"/>
          </p:cNvSpPr>
          <p:nvPr>
            <p:ph idx="1"/>
            <p:custDataLst>
              <p:tags r:id="rId1"/>
            </p:custDataLst>
          </p:nvPr>
        </p:nvSpPr>
        <p:spPr/>
        <p:txBody>
          <a:bodyPr/>
          <a:lstStyle/>
          <a:p>
            <a:r>
              <a:rPr lang="fr-FR" dirty="0"/>
              <a:t>Délégation d’administration en 3 Tiers : Modèle de </a:t>
            </a:r>
            <a:r>
              <a:rPr lang="fr-FR" dirty="0" err="1"/>
              <a:t>Tiering</a:t>
            </a:r>
            <a:endParaRPr lang="fr-FR" dirty="0"/>
          </a:p>
          <a:p>
            <a:pPr marL="800102" lvl="1" indent="-342900">
              <a:buFont typeface="Courier New" panose="02070309020205020404" pitchFamily="49" charset="0"/>
              <a:buChar char="o"/>
            </a:pPr>
            <a:r>
              <a:rPr lang="fr-FR" dirty="0"/>
              <a:t>S’applique également dans toute architecture autre qu’un Active Directory</a:t>
            </a:r>
          </a:p>
          <a:p>
            <a:endParaRPr lang="fr-FR" dirty="0"/>
          </a:p>
        </p:txBody>
      </p:sp>
      <p:sp>
        <p:nvSpPr>
          <p:cNvPr id="3" name="Titre 2">
            <a:extLst>
              <a:ext uri="{FF2B5EF4-FFF2-40B4-BE49-F238E27FC236}">
                <a16:creationId xmlns:a16="http://schemas.microsoft.com/office/drawing/2014/main" id="{C9E58765-2F54-42F5-80B3-938D3B31E9A4}"/>
              </a:ext>
            </a:extLst>
          </p:cNvPr>
          <p:cNvSpPr>
            <a:spLocks noGrp="1"/>
          </p:cNvSpPr>
          <p:nvPr>
            <p:ph type="title" idx="10"/>
            <p:custDataLst>
              <p:tags r:id="rId2"/>
            </p:custDataLst>
          </p:nvPr>
        </p:nvSpPr>
        <p:spPr>
          <a:xfrm>
            <a:off x="0" y="0"/>
            <a:ext cx="10233212" cy="903152"/>
          </a:xfrm>
        </p:spPr>
        <p:txBody>
          <a:bodyPr/>
          <a:lstStyle/>
          <a:p>
            <a:r>
              <a:rPr lang="fr-FR" dirty="0"/>
              <a:t>Se protéger contre les attaques verticales</a:t>
            </a:r>
          </a:p>
        </p:txBody>
      </p:sp>
      <p:sp>
        <p:nvSpPr>
          <p:cNvPr id="4" name="Espace réservé du pied de page 3">
            <a:extLst>
              <a:ext uri="{FF2B5EF4-FFF2-40B4-BE49-F238E27FC236}">
                <a16:creationId xmlns:a16="http://schemas.microsoft.com/office/drawing/2014/main" id="{8FF5EB18-C4DC-47FC-97FA-18DAF83FE3F7}"/>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11AEE1E7-3BF4-437B-B621-1D2CB0C762C6}"/>
              </a:ext>
            </a:extLst>
          </p:cNvPr>
          <p:cNvSpPr>
            <a:spLocks noGrp="1"/>
          </p:cNvSpPr>
          <p:nvPr>
            <p:ph type="sldNum" sz="quarter" idx="13"/>
            <p:custDataLst>
              <p:tags r:id="rId4"/>
            </p:custDataLst>
          </p:nvPr>
        </p:nvSpPr>
        <p:spPr/>
        <p:txBody>
          <a:bodyPr/>
          <a:lstStyle/>
          <a:p>
            <a:fld id="{524CACB3-9D6F-4251-9D91-D3C4F99A6651}" type="slidenum">
              <a:rPr lang="fr-FR" smtClean="0"/>
              <a:pPr/>
              <a:t>25</a:t>
            </a:fld>
            <a:endParaRPr lang="fr-FR" dirty="0"/>
          </a:p>
        </p:txBody>
      </p:sp>
      <p:grpSp>
        <p:nvGrpSpPr>
          <p:cNvPr id="6" name="Groupe 5">
            <a:extLst>
              <a:ext uri="{FF2B5EF4-FFF2-40B4-BE49-F238E27FC236}">
                <a16:creationId xmlns:a16="http://schemas.microsoft.com/office/drawing/2014/main" id="{7FBB5EDE-F159-4827-B772-DA2770E4E05A}"/>
              </a:ext>
            </a:extLst>
          </p:cNvPr>
          <p:cNvGrpSpPr/>
          <p:nvPr>
            <p:custDataLst>
              <p:tags r:id="rId5"/>
            </p:custDataLst>
          </p:nvPr>
        </p:nvGrpSpPr>
        <p:grpSpPr>
          <a:xfrm>
            <a:off x="1763210" y="4943126"/>
            <a:ext cx="9252550" cy="1564590"/>
            <a:chOff x="1951469" y="4855915"/>
            <a:chExt cx="9855253" cy="1808866"/>
          </a:xfrm>
        </p:grpSpPr>
        <p:pic>
          <p:nvPicPr>
            <p:cNvPr id="7" name="Image 6">
              <a:extLst>
                <a:ext uri="{FF2B5EF4-FFF2-40B4-BE49-F238E27FC236}">
                  <a16:creationId xmlns:a16="http://schemas.microsoft.com/office/drawing/2014/main" id="{99F6446A-0007-44AA-856F-D9098ADAAFE9}"/>
                </a:ext>
              </a:extLst>
            </p:cNvPr>
            <p:cNvPicPr>
              <a:picLocks noChangeAspect="1"/>
            </p:cNvPicPr>
            <p:nvPr/>
          </p:nvPicPr>
          <p:blipFill>
            <a:blip r:embed="rId11"/>
            <a:stretch>
              <a:fillRect/>
            </a:stretch>
          </p:blipFill>
          <p:spPr>
            <a:xfrm>
              <a:off x="1951469" y="4855915"/>
              <a:ext cx="2773196" cy="1175797"/>
            </a:xfrm>
            <a:prstGeom prst="rect">
              <a:avLst/>
            </a:prstGeom>
          </p:spPr>
        </p:pic>
        <p:sp>
          <p:nvSpPr>
            <p:cNvPr id="8" name="Rectangle 7">
              <a:extLst>
                <a:ext uri="{FF2B5EF4-FFF2-40B4-BE49-F238E27FC236}">
                  <a16:creationId xmlns:a16="http://schemas.microsoft.com/office/drawing/2014/main" id="{A4704164-353D-444B-A1FE-E68D45A30E58}"/>
                </a:ext>
              </a:extLst>
            </p:cNvPr>
            <p:cNvSpPr/>
            <p:nvPr/>
          </p:nvSpPr>
          <p:spPr>
            <a:xfrm>
              <a:off x="5014037" y="4956801"/>
              <a:ext cx="6792685" cy="1707980"/>
            </a:xfrm>
            <a:prstGeom prst="rect">
              <a:avLst/>
            </a:prstGeom>
          </p:spPr>
          <p:txBody>
            <a:bodyPr wrap="square">
              <a:spAutoFit/>
            </a:bodyPr>
            <a:lstStyle/>
            <a:p>
              <a:r>
                <a:rPr lang="fr-FR" b="1" dirty="0" err="1"/>
                <a:t>Tier</a:t>
              </a:r>
              <a:r>
                <a:rPr lang="fr-FR" b="1" dirty="0"/>
                <a:t> 2 </a:t>
              </a:r>
              <a:r>
                <a:rPr lang="fr-FR" dirty="0"/>
                <a:t>: </a:t>
              </a:r>
            </a:p>
            <a:p>
              <a:pPr marL="285750" indent="-285750">
                <a:buFont typeface="Arial" panose="020B0604020202020204" pitchFamily="34" charset="0"/>
                <a:buChar char="•"/>
              </a:pPr>
              <a:r>
                <a:rPr lang="fr-FR" dirty="0"/>
                <a:t>administrateurs des stations de travail et applicatifs</a:t>
              </a:r>
            </a:p>
            <a:p>
              <a:pPr marL="285750" indent="-285750">
                <a:buFont typeface="Arial" panose="020B0604020202020204" pitchFamily="34" charset="0"/>
                <a:buChar char="•"/>
              </a:pPr>
              <a:r>
                <a:rPr lang="fr-FR" dirty="0"/>
                <a:t>postes clients (Laptop, Desktop, imprimantes…)</a:t>
              </a:r>
            </a:p>
            <a:p>
              <a:pPr marL="285750" indent="-285750">
                <a:buFont typeface="Arial" panose="020B0604020202020204" pitchFamily="34" charset="0"/>
                <a:buChar char="•"/>
              </a:pPr>
              <a:endParaRPr lang="fr-FR" dirty="0"/>
            </a:p>
            <a:p>
              <a:endParaRPr lang="fr-FR" dirty="0"/>
            </a:p>
          </p:txBody>
        </p:sp>
      </p:grpSp>
      <p:grpSp>
        <p:nvGrpSpPr>
          <p:cNvPr id="9" name="Groupe 8">
            <a:extLst>
              <a:ext uri="{FF2B5EF4-FFF2-40B4-BE49-F238E27FC236}">
                <a16:creationId xmlns:a16="http://schemas.microsoft.com/office/drawing/2014/main" id="{68FC8ADA-4F65-4868-96E8-14386CC1FDBC}"/>
              </a:ext>
            </a:extLst>
          </p:cNvPr>
          <p:cNvGrpSpPr/>
          <p:nvPr>
            <p:custDataLst>
              <p:tags r:id="rId6"/>
            </p:custDataLst>
          </p:nvPr>
        </p:nvGrpSpPr>
        <p:grpSpPr>
          <a:xfrm>
            <a:off x="1763210" y="3595650"/>
            <a:ext cx="7829446" cy="1307776"/>
            <a:chOff x="1951469" y="3472989"/>
            <a:chExt cx="8474796" cy="1495684"/>
          </a:xfrm>
        </p:grpSpPr>
        <p:pic>
          <p:nvPicPr>
            <p:cNvPr id="10" name="Image 9">
              <a:extLst>
                <a:ext uri="{FF2B5EF4-FFF2-40B4-BE49-F238E27FC236}">
                  <a16:creationId xmlns:a16="http://schemas.microsoft.com/office/drawing/2014/main" id="{9F197D7C-E9A0-442F-9A77-ED01FA2E93EC}"/>
                </a:ext>
              </a:extLst>
            </p:cNvPr>
            <p:cNvPicPr>
              <a:picLocks noChangeAspect="1"/>
            </p:cNvPicPr>
            <p:nvPr>
              <p:custDataLst>
                <p:tags r:id="rId9"/>
              </p:custDataLst>
            </p:nvPr>
          </p:nvPicPr>
          <p:blipFill>
            <a:blip r:embed="rId12"/>
            <a:stretch>
              <a:fillRect/>
            </a:stretch>
          </p:blipFill>
          <p:spPr>
            <a:xfrm>
              <a:off x="1951469" y="3472989"/>
              <a:ext cx="2773196" cy="1317811"/>
            </a:xfrm>
            <a:prstGeom prst="rect">
              <a:avLst/>
            </a:prstGeom>
          </p:spPr>
        </p:pic>
        <p:sp>
          <p:nvSpPr>
            <p:cNvPr id="11" name="Rectangle 10">
              <a:extLst>
                <a:ext uri="{FF2B5EF4-FFF2-40B4-BE49-F238E27FC236}">
                  <a16:creationId xmlns:a16="http://schemas.microsoft.com/office/drawing/2014/main" id="{A9A98E15-4495-4DC0-96C0-1EF3EF1B1B0A}"/>
                </a:ext>
              </a:extLst>
            </p:cNvPr>
            <p:cNvSpPr/>
            <p:nvPr/>
          </p:nvSpPr>
          <p:spPr>
            <a:xfrm>
              <a:off x="5043121" y="3595875"/>
              <a:ext cx="5383144" cy="1372798"/>
            </a:xfrm>
            <a:prstGeom prst="rect">
              <a:avLst/>
            </a:prstGeom>
          </p:spPr>
          <p:txBody>
            <a:bodyPr wrap="none">
              <a:spAutoFit/>
            </a:bodyPr>
            <a:lstStyle/>
            <a:p>
              <a:r>
                <a:rPr lang="fr-FR" b="1" dirty="0" err="1"/>
                <a:t>Tier</a:t>
              </a:r>
              <a:r>
                <a:rPr lang="fr-FR" b="1" dirty="0"/>
                <a:t> 1 : </a:t>
              </a:r>
            </a:p>
            <a:p>
              <a:pPr marL="285750" indent="-285750">
                <a:buFont typeface="Arial" panose="020B0604020202020204" pitchFamily="34" charset="0"/>
                <a:buChar char="•"/>
              </a:pPr>
              <a:r>
                <a:rPr lang="fr-FR" dirty="0"/>
                <a:t>serveurs applicatifs (Impression, WSUS, KMS…)</a:t>
              </a:r>
            </a:p>
            <a:p>
              <a:pPr marL="285750" indent="-285750">
                <a:buFont typeface="Arial" panose="020B0604020202020204" pitchFamily="34" charset="0"/>
                <a:buChar char="•"/>
              </a:pPr>
              <a:r>
                <a:rPr lang="fr-FR" dirty="0"/>
                <a:t>administrateurs des serveurs et des applications</a:t>
              </a:r>
            </a:p>
            <a:p>
              <a:endParaRPr lang="fr-FR" dirty="0"/>
            </a:p>
          </p:txBody>
        </p:sp>
      </p:grpSp>
      <p:grpSp>
        <p:nvGrpSpPr>
          <p:cNvPr id="12" name="Groupe 11">
            <a:extLst>
              <a:ext uri="{FF2B5EF4-FFF2-40B4-BE49-F238E27FC236}">
                <a16:creationId xmlns:a16="http://schemas.microsoft.com/office/drawing/2014/main" id="{C6BE356D-6E63-4F0C-A0D4-8F42DF475402}"/>
              </a:ext>
            </a:extLst>
          </p:cNvPr>
          <p:cNvGrpSpPr/>
          <p:nvPr>
            <p:custDataLst>
              <p:tags r:id="rId7"/>
            </p:custDataLst>
          </p:nvPr>
        </p:nvGrpSpPr>
        <p:grpSpPr>
          <a:xfrm>
            <a:off x="1763210" y="2358555"/>
            <a:ext cx="9951430" cy="1518948"/>
            <a:chOff x="1920256" y="2274745"/>
            <a:chExt cx="9951430" cy="1518948"/>
          </a:xfrm>
        </p:grpSpPr>
        <p:pic>
          <p:nvPicPr>
            <p:cNvPr id="13" name="Image 12">
              <a:extLst>
                <a:ext uri="{FF2B5EF4-FFF2-40B4-BE49-F238E27FC236}">
                  <a16:creationId xmlns:a16="http://schemas.microsoft.com/office/drawing/2014/main" id="{DBB60DF0-8E07-4A88-949F-98D2DE824DC9}"/>
                </a:ext>
              </a:extLst>
            </p:cNvPr>
            <p:cNvPicPr>
              <a:picLocks noChangeAspect="1"/>
            </p:cNvPicPr>
            <p:nvPr>
              <p:custDataLst>
                <p:tags r:id="rId8"/>
              </p:custDataLst>
            </p:nvPr>
          </p:nvPicPr>
          <p:blipFill>
            <a:blip r:embed="rId13"/>
            <a:stretch>
              <a:fillRect/>
            </a:stretch>
          </p:blipFill>
          <p:spPr>
            <a:xfrm>
              <a:off x="1920256" y="2274745"/>
              <a:ext cx="2685830" cy="1000043"/>
            </a:xfrm>
            <a:prstGeom prst="rect">
              <a:avLst/>
            </a:prstGeom>
          </p:spPr>
        </p:pic>
        <p:sp>
          <p:nvSpPr>
            <p:cNvPr id="14" name="Rectangle 13">
              <a:extLst>
                <a:ext uri="{FF2B5EF4-FFF2-40B4-BE49-F238E27FC236}">
                  <a16:creationId xmlns:a16="http://schemas.microsoft.com/office/drawing/2014/main" id="{4BF55B45-5485-4E02-804A-67FFA23DECED}"/>
                </a:ext>
              </a:extLst>
            </p:cNvPr>
            <p:cNvSpPr/>
            <p:nvPr/>
          </p:nvSpPr>
          <p:spPr>
            <a:xfrm>
              <a:off x="4804552" y="2316365"/>
              <a:ext cx="7067134" cy="1477328"/>
            </a:xfrm>
            <a:prstGeom prst="rect">
              <a:avLst/>
            </a:prstGeom>
          </p:spPr>
          <p:txBody>
            <a:bodyPr wrap="square">
              <a:spAutoFit/>
            </a:bodyPr>
            <a:lstStyle/>
            <a:p>
              <a:r>
                <a:rPr lang="fr-FR" b="1" dirty="0" err="1"/>
                <a:t>Tier</a:t>
              </a:r>
              <a:r>
                <a:rPr lang="fr-FR" b="1" dirty="0"/>
                <a:t> 0 : </a:t>
              </a:r>
              <a:r>
                <a:rPr lang="fr-FR" dirty="0"/>
                <a:t>serveurs très critiques </a:t>
              </a:r>
            </a:p>
            <a:p>
              <a:pPr marL="285750" indent="-285750">
                <a:buFont typeface="Arial" panose="020B0604020202020204" pitchFamily="34" charset="0"/>
                <a:buChar char="•"/>
              </a:pPr>
              <a:r>
                <a:rPr lang="fr-FR" dirty="0"/>
                <a:t>administrateurs de domaine</a:t>
              </a:r>
            </a:p>
            <a:p>
              <a:pPr marL="285750" indent="-285750">
                <a:buFont typeface="Arial" panose="020B0604020202020204" pitchFamily="34" charset="0"/>
                <a:buChar char="•"/>
              </a:pPr>
              <a:r>
                <a:rPr lang="fr-FR" dirty="0"/>
                <a:t>domaine Contrôleurs de domaines, PKI interne…)</a:t>
              </a:r>
            </a:p>
            <a:p>
              <a:pPr marL="285750" indent="-285750">
                <a:buFont typeface="Arial" panose="020B0604020202020204" pitchFamily="34" charset="0"/>
                <a:buChar char="•"/>
              </a:pPr>
              <a:r>
                <a:rPr lang="fr-FR" dirty="0"/>
                <a:t>administrateurs de comptes, GPO et serveurs critiques</a:t>
              </a:r>
            </a:p>
            <a:p>
              <a:endParaRPr lang="fr-FR" dirty="0"/>
            </a:p>
          </p:txBody>
        </p:sp>
      </p:grpSp>
    </p:spTree>
    <p:extLst>
      <p:ext uri="{BB962C8B-B14F-4D97-AF65-F5344CB8AC3E}">
        <p14:creationId xmlns:p14="http://schemas.microsoft.com/office/powerpoint/2010/main" val="209910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8F825E0-93C8-4540-B49F-F828CDDB4395}"/>
              </a:ext>
            </a:extLst>
          </p:cNvPr>
          <p:cNvSpPr>
            <a:spLocks noGrp="1"/>
          </p:cNvSpPr>
          <p:nvPr>
            <p:ph idx="1"/>
            <p:custDataLst>
              <p:tags r:id="rId1"/>
            </p:custDataLst>
          </p:nvPr>
        </p:nvSpPr>
        <p:spPr>
          <a:xfrm>
            <a:off x="648729" y="1199549"/>
            <a:ext cx="10515600" cy="2081533"/>
          </a:xfrm>
        </p:spPr>
        <p:txBody>
          <a:bodyPr>
            <a:normAutofit lnSpcReduction="10000"/>
          </a:bodyPr>
          <a:lstStyle/>
          <a:p>
            <a:r>
              <a:rPr lang="fr-FR" dirty="0"/>
              <a:t>Objectif:</a:t>
            </a:r>
          </a:p>
          <a:p>
            <a:pPr marL="800102" lvl="1" indent="-342900">
              <a:buFont typeface="Courier New" panose="02070309020205020404" pitchFamily="49" charset="0"/>
              <a:buChar char="o"/>
            </a:pPr>
            <a:r>
              <a:rPr lang="fr-FR" dirty="0"/>
              <a:t>Eviter le vol des </a:t>
            </a:r>
            <a:r>
              <a:rPr lang="fr-FR" dirty="0" err="1"/>
              <a:t>credentials</a:t>
            </a:r>
            <a:r>
              <a:rPr lang="fr-FR" dirty="0"/>
              <a:t> des comptes d'administration</a:t>
            </a:r>
          </a:p>
          <a:p>
            <a:r>
              <a:rPr lang="fr-FR" dirty="0"/>
              <a:t>Mise en œuvre :</a:t>
            </a:r>
          </a:p>
          <a:p>
            <a:pPr marL="800102" lvl="1" indent="-342900">
              <a:buFont typeface="Courier New" panose="02070309020205020404" pitchFamily="49" charset="0"/>
              <a:buChar char="o"/>
            </a:pPr>
            <a:r>
              <a:rPr lang="fr-FR" dirty="0"/>
              <a:t>Comptes spécifiques du domaine Tier 0</a:t>
            </a:r>
          </a:p>
          <a:p>
            <a:pPr marL="800102" lvl="1" indent="-342900">
              <a:buFont typeface="Courier New" panose="02070309020205020404" pitchFamily="49" charset="0"/>
              <a:buChar char="o"/>
            </a:pPr>
            <a:r>
              <a:rPr lang="fr-FR" dirty="0"/>
              <a:t>Affecter les caractéristiques suivantes aux comptes :</a:t>
            </a:r>
          </a:p>
          <a:p>
            <a:endParaRPr lang="fr-FR" dirty="0"/>
          </a:p>
        </p:txBody>
      </p:sp>
      <p:sp>
        <p:nvSpPr>
          <p:cNvPr id="3" name="Titre 2">
            <a:extLst>
              <a:ext uri="{FF2B5EF4-FFF2-40B4-BE49-F238E27FC236}">
                <a16:creationId xmlns:a16="http://schemas.microsoft.com/office/drawing/2014/main" id="{12FEBCE9-0E9B-4D8B-BC48-32394A2D0BE2}"/>
              </a:ext>
            </a:extLst>
          </p:cNvPr>
          <p:cNvSpPr>
            <a:spLocks noGrp="1"/>
          </p:cNvSpPr>
          <p:nvPr>
            <p:ph type="title" idx="10"/>
            <p:custDataLst>
              <p:tags r:id="rId2"/>
            </p:custDataLst>
          </p:nvPr>
        </p:nvSpPr>
        <p:spPr>
          <a:xfrm>
            <a:off x="0" y="0"/>
            <a:ext cx="11164329" cy="903152"/>
          </a:xfrm>
        </p:spPr>
        <p:txBody>
          <a:bodyPr/>
          <a:lstStyle/>
          <a:p>
            <a:r>
              <a:rPr lang="fr-FR" dirty="0"/>
              <a:t>Protéger les comptes à privilèges d’administration</a:t>
            </a:r>
          </a:p>
        </p:txBody>
      </p:sp>
      <p:sp>
        <p:nvSpPr>
          <p:cNvPr id="4" name="Espace réservé du pied de page 3">
            <a:extLst>
              <a:ext uri="{FF2B5EF4-FFF2-40B4-BE49-F238E27FC236}">
                <a16:creationId xmlns:a16="http://schemas.microsoft.com/office/drawing/2014/main" id="{E6BB6D71-8789-42CC-9EF9-E4622B1BDD1A}"/>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A2ED3E5D-E525-4EC9-B49D-F9DB884F07A1}"/>
              </a:ext>
            </a:extLst>
          </p:cNvPr>
          <p:cNvSpPr>
            <a:spLocks noGrp="1"/>
          </p:cNvSpPr>
          <p:nvPr>
            <p:ph type="sldNum" sz="quarter" idx="13"/>
            <p:custDataLst>
              <p:tags r:id="rId4"/>
            </p:custDataLst>
          </p:nvPr>
        </p:nvSpPr>
        <p:spPr/>
        <p:txBody>
          <a:bodyPr/>
          <a:lstStyle/>
          <a:p>
            <a:fld id="{524CACB3-9D6F-4251-9D91-D3C4F99A6651}" type="slidenum">
              <a:rPr lang="fr-FR" smtClean="0"/>
              <a:pPr/>
              <a:t>26</a:t>
            </a:fld>
            <a:endParaRPr lang="fr-FR" dirty="0"/>
          </a:p>
        </p:txBody>
      </p:sp>
      <p:grpSp>
        <p:nvGrpSpPr>
          <p:cNvPr id="6" name="Groupe 5">
            <a:extLst>
              <a:ext uri="{FF2B5EF4-FFF2-40B4-BE49-F238E27FC236}">
                <a16:creationId xmlns:a16="http://schemas.microsoft.com/office/drawing/2014/main" id="{348F12F7-C54E-4BD7-B66F-7280C2BCA1DE}"/>
              </a:ext>
            </a:extLst>
          </p:cNvPr>
          <p:cNvGrpSpPr/>
          <p:nvPr>
            <p:custDataLst>
              <p:tags r:id="rId5"/>
            </p:custDataLst>
          </p:nvPr>
        </p:nvGrpSpPr>
        <p:grpSpPr>
          <a:xfrm>
            <a:off x="1273449" y="3655692"/>
            <a:ext cx="9266159" cy="2471895"/>
            <a:chOff x="2699046" y="4004443"/>
            <a:chExt cx="9266159" cy="2471895"/>
          </a:xfrm>
        </p:grpSpPr>
        <p:sp>
          <p:nvSpPr>
            <p:cNvPr id="7" name="Rectangle à coins arrondis 10">
              <a:extLst>
                <a:ext uri="{FF2B5EF4-FFF2-40B4-BE49-F238E27FC236}">
                  <a16:creationId xmlns:a16="http://schemas.microsoft.com/office/drawing/2014/main" id="{3092454E-3EBC-481E-BF5B-02D91E621723}"/>
                </a:ext>
              </a:extLst>
            </p:cNvPr>
            <p:cNvSpPr/>
            <p:nvPr/>
          </p:nvSpPr>
          <p:spPr>
            <a:xfrm>
              <a:off x="2699046" y="4004443"/>
              <a:ext cx="4905008" cy="24718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53CD7A57-F56D-4F10-BE9A-BA23FDE55A87}"/>
                </a:ext>
              </a:extLst>
            </p:cNvPr>
            <p:cNvSpPr/>
            <p:nvPr/>
          </p:nvSpPr>
          <p:spPr>
            <a:xfrm>
              <a:off x="8690508" y="4193104"/>
              <a:ext cx="3274697" cy="646331"/>
            </a:xfrm>
            <a:prstGeom prst="rect">
              <a:avLst/>
            </a:prstGeom>
          </p:spPr>
          <p:txBody>
            <a:bodyPr wrap="square">
              <a:spAutoFit/>
            </a:bodyPr>
            <a:lstStyle/>
            <a:p>
              <a:pPr algn="ctr"/>
              <a:r>
                <a:rPr lang="fr-FR" dirty="0"/>
                <a:t>A partir des hôtes d’administration sécurisés</a:t>
              </a:r>
              <a:endParaRPr lang="en-US" dirty="0"/>
            </a:p>
          </p:txBody>
        </p:sp>
      </p:grpSp>
      <p:graphicFrame>
        <p:nvGraphicFramePr>
          <p:cNvPr id="9" name="Diagramme 8">
            <a:extLst>
              <a:ext uri="{FF2B5EF4-FFF2-40B4-BE49-F238E27FC236}">
                <a16:creationId xmlns:a16="http://schemas.microsoft.com/office/drawing/2014/main" id="{CD817252-EA66-417A-8D84-69E381E15147}"/>
              </a:ext>
            </a:extLst>
          </p:cNvPr>
          <p:cNvGraphicFramePr/>
          <p:nvPr>
            <p:custDataLst>
              <p:tags r:id="rId6"/>
            </p:custDataLst>
            <p:extLst>
              <p:ext uri="{D42A27DB-BD31-4B8C-83A1-F6EECF244321}">
                <p14:modId xmlns:p14="http://schemas.microsoft.com/office/powerpoint/2010/main" val="4240443690"/>
              </p:ext>
            </p:extLst>
          </p:nvPr>
        </p:nvGraphicFramePr>
        <p:xfrm>
          <a:off x="1111583" y="3844353"/>
          <a:ext cx="5066874" cy="21366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0" name="Image 9">
            <a:extLst>
              <a:ext uri="{FF2B5EF4-FFF2-40B4-BE49-F238E27FC236}">
                <a16:creationId xmlns:a16="http://schemas.microsoft.com/office/drawing/2014/main" id="{3259D27A-FBE9-4DAB-ADD8-9E4B3F326CC1}"/>
              </a:ext>
            </a:extLst>
          </p:cNvPr>
          <p:cNvPicPr>
            <a:picLocks noChangeAspect="1"/>
          </p:cNvPicPr>
          <p:nvPr>
            <p:custDataLst>
              <p:tags r:id="rId7"/>
            </p:custDataLst>
          </p:nvPr>
        </p:nvPicPr>
        <p:blipFill>
          <a:blip r:embed="rId16"/>
          <a:stretch>
            <a:fillRect/>
          </a:stretch>
        </p:blipFill>
        <p:spPr>
          <a:xfrm>
            <a:off x="7998339" y="4722518"/>
            <a:ext cx="2199514" cy="1370981"/>
          </a:xfrm>
          <a:prstGeom prst="rect">
            <a:avLst/>
          </a:prstGeom>
        </p:spPr>
      </p:pic>
      <p:pic>
        <p:nvPicPr>
          <p:cNvPr id="11" name="Image 10">
            <a:extLst>
              <a:ext uri="{FF2B5EF4-FFF2-40B4-BE49-F238E27FC236}">
                <a16:creationId xmlns:a16="http://schemas.microsoft.com/office/drawing/2014/main" id="{AC71722C-F34B-409B-B251-E5DAB07906E5}"/>
              </a:ext>
            </a:extLst>
          </p:cNvPr>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10942236" y="1945691"/>
            <a:ext cx="823127" cy="823127"/>
          </a:xfrm>
          <a:prstGeom prst="rect">
            <a:avLst/>
          </a:prstGeom>
        </p:spPr>
      </p:pic>
    </p:spTree>
    <p:extLst>
      <p:ext uri="{BB962C8B-B14F-4D97-AF65-F5344CB8AC3E}">
        <p14:creationId xmlns:p14="http://schemas.microsoft.com/office/powerpoint/2010/main" val="2503538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B9B5E6F-D000-476A-BF28-999EE8CCF053}"/>
              </a:ext>
            </a:extLst>
          </p:cNvPr>
          <p:cNvSpPr>
            <a:spLocks noGrp="1"/>
          </p:cNvSpPr>
          <p:nvPr>
            <p:ph idx="1"/>
            <p:custDataLst>
              <p:tags r:id="rId1"/>
            </p:custDataLst>
          </p:nvPr>
        </p:nvSpPr>
        <p:spPr/>
        <p:txBody>
          <a:bodyPr>
            <a:normAutofit fontScale="92500"/>
          </a:bodyPr>
          <a:lstStyle/>
          <a:p>
            <a:r>
              <a:rPr lang="fr-FR" dirty="0"/>
              <a:t>Hôtes d’administration sécurisés </a:t>
            </a:r>
            <a:r>
              <a:rPr lang="en-US" b="1" dirty="0"/>
              <a:t>PAW (Privileged Access Workstations)</a:t>
            </a:r>
          </a:p>
          <a:p>
            <a:pPr marL="0" indent="0" algn="ctr">
              <a:buNone/>
            </a:pPr>
            <a:r>
              <a:rPr lang="fr-FR" dirty="0" err="1"/>
              <a:t>Remote</a:t>
            </a:r>
            <a:r>
              <a:rPr lang="fr-FR" dirty="0"/>
              <a:t> Desktop Services (RDS) </a:t>
            </a:r>
          </a:p>
          <a:p>
            <a:endParaRPr lang="fr-FR" dirty="0"/>
          </a:p>
          <a:p>
            <a:pPr marL="800102" lvl="1" indent="-342900">
              <a:buFont typeface="Courier New" panose="02070309020205020404" pitchFamily="49" charset="0"/>
              <a:buChar char="o"/>
            </a:pPr>
            <a:r>
              <a:rPr lang="fr-FR" dirty="0"/>
              <a:t>Facile à mettre en place et extensible </a:t>
            </a:r>
          </a:p>
          <a:p>
            <a:pPr marL="800102" lvl="1" indent="-342900">
              <a:buFont typeface="Courier New" panose="02070309020205020404" pitchFamily="49" charset="0"/>
              <a:buChar char="o"/>
            </a:pPr>
            <a:r>
              <a:rPr lang="fr-FR" dirty="0"/>
              <a:t>Coût faible des licences (CAL RDS)</a:t>
            </a:r>
          </a:p>
          <a:p>
            <a:endParaRPr lang="fr-FR" dirty="0"/>
          </a:p>
          <a:p>
            <a:pPr marL="800102" lvl="1" indent="-342900">
              <a:buFont typeface="Courier New" panose="02070309020205020404" pitchFamily="49" charset="0"/>
              <a:buChar char="o"/>
            </a:pPr>
            <a:r>
              <a:rPr lang="fr-FR" dirty="0"/>
              <a:t>Restrictions des accès à la ferme RDS</a:t>
            </a:r>
          </a:p>
          <a:p>
            <a:pPr marL="1257306" lvl="2" indent="-342900">
              <a:buFont typeface="Arial" panose="020B0604020202020204" pitchFamily="34" charset="0"/>
              <a:buChar char="•"/>
            </a:pPr>
            <a:r>
              <a:rPr lang="fr-FR" dirty="0"/>
              <a:t>Filtrage des accès autorisés (IP) </a:t>
            </a:r>
          </a:p>
          <a:p>
            <a:pPr marL="1257306" lvl="2" indent="-342900">
              <a:buFont typeface="Arial" panose="020B0604020202020204" pitchFamily="34" charset="0"/>
              <a:buChar char="•"/>
            </a:pPr>
            <a:r>
              <a:rPr lang="fr-FR" dirty="0"/>
              <a:t>Authentification au niveau du réseau</a:t>
            </a:r>
          </a:p>
          <a:p>
            <a:pPr marL="1257306" lvl="2" indent="-342900"/>
            <a:r>
              <a:rPr lang="fr-FR" dirty="0"/>
              <a:t>M</a:t>
            </a:r>
            <a:r>
              <a:rPr lang="fr-FR" sz="2000" b="0" i="0" u="none" strike="noStrike" baseline="0" dirty="0"/>
              <a:t>ise en place de silos d’authentification </a:t>
            </a:r>
            <a:endParaRPr lang="fr-FR" dirty="0"/>
          </a:p>
          <a:p>
            <a:pPr marL="1257306" lvl="2" indent="-342900">
              <a:buFont typeface="Arial" panose="020B0604020202020204" pitchFamily="34" charset="0"/>
              <a:buChar char="•"/>
            </a:pPr>
            <a:r>
              <a:rPr lang="fr-FR" dirty="0"/>
              <a:t>Accès sécurisé NLA</a:t>
            </a:r>
          </a:p>
          <a:p>
            <a:endParaRPr lang="fr-FR" dirty="0"/>
          </a:p>
        </p:txBody>
      </p:sp>
      <p:sp>
        <p:nvSpPr>
          <p:cNvPr id="3" name="Titre 2">
            <a:extLst>
              <a:ext uri="{FF2B5EF4-FFF2-40B4-BE49-F238E27FC236}">
                <a16:creationId xmlns:a16="http://schemas.microsoft.com/office/drawing/2014/main" id="{FB64D704-2C15-4582-831C-A091AC9742CD}"/>
              </a:ext>
            </a:extLst>
          </p:cNvPr>
          <p:cNvSpPr>
            <a:spLocks noGrp="1"/>
          </p:cNvSpPr>
          <p:nvPr>
            <p:ph type="title" idx="10"/>
            <p:custDataLst>
              <p:tags r:id="rId2"/>
            </p:custDataLst>
          </p:nvPr>
        </p:nvSpPr>
        <p:spPr>
          <a:xfrm>
            <a:off x="0" y="0"/>
            <a:ext cx="9238129" cy="903152"/>
          </a:xfrm>
        </p:spPr>
        <p:txBody>
          <a:bodyPr/>
          <a:lstStyle/>
          <a:p>
            <a:r>
              <a:rPr lang="fr-FR" dirty="0"/>
              <a:t>Protéger les postes d’administration</a:t>
            </a:r>
          </a:p>
        </p:txBody>
      </p:sp>
      <p:sp>
        <p:nvSpPr>
          <p:cNvPr id="4" name="Espace réservé du pied de page 3">
            <a:extLst>
              <a:ext uri="{FF2B5EF4-FFF2-40B4-BE49-F238E27FC236}">
                <a16:creationId xmlns:a16="http://schemas.microsoft.com/office/drawing/2014/main" id="{9CE978F7-F982-478D-BB3C-91E4A57C23AE}"/>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6AC60F17-4377-43AC-96F9-D818B26DF282}"/>
              </a:ext>
            </a:extLst>
          </p:cNvPr>
          <p:cNvSpPr>
            <a:spLocks noGrp="1"/>
          </p:cNvSpPr>
          <p:nvPr>
            <p:ph type="sldNum" sz="quarter" idx="13"/>
            <p:custDataLst>
              <p:tags r:id="rId4"/>
            </p:custDataLst>
          </p:nvPr>
        </p:nvSpPr>
        <p:spPr/>
        <p:txBody>
          <a:bodyPr/>
          <a:lstStyle/>
          <a:p>
            <a:fld id="{524CACB3-9D6F-4251-9D91-D3C4F99A6651}" type="slidenum">
              <a:rPr lang="fr-FR" smtClean="0"/>
              <a:pPr/>
              <a:t>27</a:t>
            </a:fld>
            <a:endParaRPr lang="fr-FR" dirty="0"/>
          </a:p>
        </p:txBody>
      </p:sp>
      <p:grpSp>
        <p:nvGrpSpPr>
          <p:cNvPr id="6" name="Groupe 5">
            <a:extLst>
              <a:ext uri="{FF2B5EF4-FFF2-40B4-BE49-F238E27FC236}">
                <a16:creationId xmlns:a16="http://schemas.microsoft.com/office/drawing/2014/main" id="{7C44EC9C-CFDF-48CB-99E2-C1E921263E31}"/>
              </a:ext>
            </a:extLst>
          </p:cNvPr>
          <p:cNvGrpSpPr/>
          <p:nvPr>
            <p:custDataLst>
              <p:tags r:id="rId5"/>
            </p:custDataLst>
          </p:nvPr>
        </p:nvGrpSpPr>
        <p:grpSpPr>
          <a:xfrm>
            <a:off x="8062801" y="3327010"/>
            <a:ext cx="3101528" cy="2331441"/>
            <a:chOff x="8678908" y="3299351"/>
            <a:chExt cx="3101528" cy="2331441"/>
          </a:xfrm>
        </p:grpSpPr>
        <p:pic>
          <p:nvPicPr>
            <p:cNvPr id="7" name="Image 6">
              <a:extLst>
                <a:ext uri="{FF2B5EF4-FFF2-40B4-BE49-F238E27FC236}">
                  <a16:creationId xmlns:a16="http://schemas.microsoft.com/office/drawing/2014/main" id="{26E5D856-D2DA-4019-9142-17B034500865}"/>
                </a:ext>
              </a:extLst>
            </p:cNvPr>
            <p:cNvPicPr>
              <a:picLocks noChangeAspect="1"/>
            </p:cNvPicPr>
            <p:nvPr>
              <p:custDataLst>
                <p:tags r:id="rId7"/>
              </p:custDataLst>
            </p:nvPr>
          </p:nvPicPr>
          <p:blipFill>
            <a:blip r:embed="rId10"/>
            <a:stretch>
              <a:fillRect/>
            </a:stretch>
          </p:blipFill>
          <p:spPr>
            <a:xfrm>
              <a:off x="8678908" y="3299351"/>
              <a:ext cx="1932943" cy="2331441"/>
            </a:xfrm>
            <a:prstGeom prst="rect">
              <a:avLst/>
            </a:prstGeom>
          </p:spPr>
        </p:pic>
        <p:sp>
          <p:nvSpPr>
            <p:cNvPr id="8" name="ZoneTexte 7">
              <a:extLst>
                <a:ext uri="{FF2B5EF4-FFF2-40B4-BE49-F238E27FC236}">
                  <a16:creationId xmlns:a16="http://schemas.microsoft.com/office/drawing/2014/main" id="{71EA21B8-F77F-4663-858F-AF6DFE9F86BA}"/>
                </a:ext>
              </a:extLst>
            </p:cNvPr>
            <p:cNvSpPr txBox="1"/>
            <p:nvPr/>
          </p:nvSpPr>
          <p:spPr>
            <a:xfrm>
              <a:off x="10169986" y="4465071"/>
              <a:ext cx="1610450" cy="369332"/>
            </a:xfrm>
            <a:prstGeom prst="rect">
              <a:avLst/>
            </a:prstGeom>
            <a:noFill/>
          </p:spPr>
          <p:txBody>
            <a:bodyPr wrap="square" rtlCol="0">
              <a:spAutoFit/>
            </a:bodyPr>
            <a:lstStyle/>
            <a:p>
              <a:r>
                <a:rPr lang="fr-FR" dirty="0" err="1"/>
                <a:t>Tier</a:t>
              </a:r>
              <a:r>
                <a:rPr lang="fr-FR" dirty="0"/>
                <a:t> 0 et </a:t>
              </a:r>
              <a:r>
                <a:rPr lang="fr-FR" dirty="0" err="1"/>
                <a:t>Tier</a:t>
              </a:r>
              <a:r>
                <a:rPr lang="fr-FR" dirty="0"/>
                <a:t> 1</a:t>
              </a:r>
            </a:p>
          </p:txBody>
        </p:sp>
      </p:grpSp>
      <p:pic>
        <p:nvPicPr>
          <p:cNvPr id="9" name="Image 8">
            <a:extLst>
              <a:ext uri="{FF2B5EF4-FFF2-40B4-BE49-F238E27FC236}">
                <a16:creationId xmlns:a16="http://schemas.microsoft.com/office/drawing/2014/main" id="{E4551470-0187-4FD2-98B0-CADACF00DBF1}"/>
              </a:ext>
            </a:extLst>
          </p:cNvPr>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10720144" y="2023012"/>
            <a:ext cx="823127" cy="823127"/>
          </a:xfrm>
          <a:prstGeom prst="rect">
            <a:avLst/>
          </a:prstGeom>
        </p:spPr>
      </p:pic>
    </p:spTree>
    <p:extLst>
      <p:ext uri="{BB962C8B-B14F-4D97-AF65-F5344CB8AC3E}">
        <p14:creationId xmlns:p14="http://schemas.microsoft.com/office/powerpoint/2010/main" val="1810220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11">
            <a:extLst>
              <a:ext uri="{FF2B5EF4-FFF2-40B4-BE49-F238E27FC236}">
                <a16:creationId xmlns:a16="http://schemas.microsoft.com/office/drawing/2014/main" id="{8029566F-5F62-4981-8158-95778EEC7620}"/>
              </a:ext>
            </a:extLst>
          </p:cNvPr>
          <p:cNvSpPr>
            <a:spLocks noGrp="1"/>
          </p:cNvSpPr>
          <p:nvPr>
            <p:ph idx="1"/>
            <p:custDataLst>
              <p:tags r:id="rId1"/>
            </p:custDataLst>
          </p:nvPr>
        </p:nvSpPr>
        <p:spPr/>
        <p:txBody>
          <a:bodyPr/>
          <a:lstStyle/>
          <a:p>
            <a:endParaRPr lang="fr-FR"/>
          </a:p>
        </p:txBody>
      </p:sp>
      <p:sp>
        <p:nvSpPr>
          <p:cNvPr id="4" name="Espace réservé du numéro de diapositive 3"/>
          <p:cNvSpPr>
            <a:spLocks noGrp="1"/>
          </p:cNvSpPr>
          <p:nvPr>
            <p:ph type="sldNum" sz="quarter" idx="13"/>
            <p:custDataLst>
              <p:tags r:id="rId2"/>
            </p:custDataLst>
          </p:nvPr>
        </p:nvSpPr>
        <p:spPr/>
        <p:txBody>
          <a:bodyPr/>
          <a:lstStyle/>
          <a:p>
            <a:fld id="{F51C77C5-D061-C448-BF74-4C5D7AD562E5}" type="slidenum">
              <a:rPr lang="fr-FR" smtClean="0"/>
              <a:t>28</a:t>
            </a:fld>
            <a:endParaRPr lang="fr-FR"/>
          </a:p>
        </p:txBody>
      </p:sp>
      <p:sp>
        <p:nvSpPr>
          <p:cNvPr id="8" name="Rectangle à coins arrondis 7"/>
          <p:cNvSpPr/>
          <p:nvPr>
            <p:custDataLst>
              <p:tags r:id="rId3"/>
            </p:custDataLst>
          </p:nvPr>
        </p:nvSpPr>
        <p:spPr>
          <a:xfrm>
            <a:off x="342901" y="2592629"/>
            <a:ext cx="10645015" cy="1466849"/>
          </a:xfrm>
          <a:prstGeom prst="roundRect">
            <a:avLst/>
          </a:prstGeom>
          <a:solidFill>
            <a:srgbClr val="297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custDataLst>
              <p:tags r:id="rId4"/>
            </p:custDataLst>
          </p:nvPr>
        </p:nvPicPr>
        <p:blipFill>
          <a:blip r:embed="rId58"/>
          <a:stretch>
            <a:fillRect/>
          </a:stretch>
        </p:blipFill>
        <p:spPr>
          <a:xfrm>
            <a:off x="5740223" y="2799327"/>
            <a:ext cx="5101264" cy="1123214"/>
          </a:xfrm>
          <a:prstGeom prst="rect">
            <a:avLst/>
          </a:prstGeom>
        </p:spPr>
      </p:pic>
      <p:sp>
        <p:nvSpPr>
          <p:cNvPr id="10" name="Rectangle à coins arrondis 9"/>
          <p:cNvSpPr/>
          <p:nvPr>
            <p:custDataLst>
              <p:tags r:id="rId5"/>
            </p:custDataLst>
          </p:nvPr>
        </p:nvSpPr>
        <p:spPr>
          <a:xfrm>
            <a:off x="342902" y="4152998"/>
            <a:ext cx="10645014" cy="1821005"/>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custDataLst>
              <p:tags r:id="rId6"/>
            </p:custDataLst>
          </p:nvPr>
        </p:nvSpPr>
        <p:spPr>
          <a:xfrm>
            <a:off x="342901" y="540355"/>
            <a:ext cx="10645015" cy="1865558"/>
          </a:xfrm>
          <a:prstGeom prst="roundRect">
            <a:avLst/>
          </a:prstGeom>
          <a:solidFill>
            <a:srgbClr val="FDB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custDataLst>
              <p:tags r:id="rId7"/>
            </p:custDataLst>
          </p:nvPr>
        </p:nvPicPr>
        <p:blipFill>
          <a:blip r:embed="rId59"/>
          <a:stretch>
            <a:fillRect/>
          </a:stretch>
        </p:blipFill>
        <p:spPr>
          <a:xfrm>
            <a:off x="5772781" y="989594"/>
            <a:ext cx="4981497" cy="994599"/>
          </a:xfrm>
          <a:prstGeom prst="rect">
            <a:avLst/>
          </a:prstGeom>
        </p:spPr>
      </p:pic>
      <p:pic>
        <p:nvPicPr>
          <p:cNvPr id="16" name="Image 15"/>
          <p:cNvPicPr>
            <a:picLocks noChangeAspect="1"/>
          </p:cNvPicPr>
          <p:nvPr>
            <p:custDataLst>
              <p:tags r:id="rId8"/>
            </p:custDataLst>
          </p:nvPr>
        </p:nvPicPr>
        <p:blipFill>
          <a:blip r:embed="rId60"/>
          <a:stretch>
            <a:fillRect/>
          </a:stretch>
        </p:blipFill>
        <p:spPr>
          <a:xfrm>
            <a:off x="5727696" y="4611097"/>
            <a:ext cx="5043056" cy="987815"/>
          </a:xfrm>
          <a:prstGeom prst="rect">
            <a:avLst/>
          </a:prstGeom>
        </p:spPr>
      </p:pic>
      <p:pic>
        <p:nvPicPr>
          <p:cNvPr id="18" name="Image 17"/>
          <p:cNvPicPr>
            <a:picLocks noChangeAspect="1"/>
          </p:cNvPicPr>
          <p:nvPr>
            <p:custDataLst>
              <p:tags r:id="rId9"/>
            </p:custDataLst>
          </p:nvPr>
        </p:nvPicPr>
        <p:blipFill>
          <a:blip r:embed="rId61"/>
          <a:stretch>
            <a:fillRect/>
          </a:stretch>
        </p:blipFill>
        <p:spPr>
          <a:xfrm>
            <a:off x="466646" y="1030570"/>
            <a:ext cx="867788" cy="477912"/>
          </a:xfrm>
          <a:prstGeom prst="rect">
            <a:avLst/>
          </a:prstGeom>
        </p:spPr>
      </p:pic>
      <p:pic>
        <p:nvPicPr>
          <p:cNvPr id="19" name="Image 18"/>
          <p:cNvPicPr>
            <a:picLocks noChangeAspect="1"/>
          </p:cNvPicPr>
          <p:nvPr>
            <p:custDataLst>
              <p:tags r:id="rId10"/>
            </p:custDataLst>
          </p:nvPr>
        </p:nvPicPr>
        <p:blipFill>
          <a:blip r:embed="rId62"/>
          <a:stretch>
            <a:fillRect/>
          </a:stretch>
        </p:blipFill>
        <p:spPr>
          <a:xfrm>
            <a:off x="476092" y="2996952"/>
            <a:ext cx="875646" cy="607303"/>
          </a:xfrm>
          <a:prstGeom prst="rect">
            <a:avLst/>
          </a:prstGeom>
        </p:spPr>
      </p:pic>
      <p:pic>
        <p:nvPicPr>
          <p:cNvPr id="20" name="Image 19"/>
          <p:cNvPicPr>
            <a:picLocks noChangeAspect="1"/>
          </p:cNvPicPr>
          <p:nvPr>
            <p:custDataLst>
              <p:tags r:id="rId11"/>
            </p:custDataLst>
          </p:nvPr>
        </p:nvPicPr>
        <p:blipFill>
          <a:blip r:embed="rId63"/>
          <a:stretch>
            <a:fillRect/>
          </a:stretch>
        </p:blipFill>
        <p:spPr>
          <a:xfrm>
            <a:off x="603853" y="4768009"/>
            <a:ext cx="771924" cy="497462"/>
          </a:xfrm>
          <a:prstGeom prst="rect">
            <a:avLst/>
          </a:prstGeom>
        </p:spPr>
      </p:pic>
      <p:cxnSp>
        <p:nvCxnSpPr>
          <p:cNvPr id="21" name="Connecteur en angle 20"/>
          <p:cNvCxnSpPr/>
          <p:nvPr>
            <p:custDataLst>
              <p:tags r:id="rId12"/>
            </p:custDataLst>
          </p:nvPr>
        </p:nvCxnSpPr>
        <p:spPr>
          <a:xfrm rot="16200000" flipH="1">
            <a:off x="1383498" y="1412970"/>
            <a:ext cx="1254227" cy="967342"/>
          </a:xfrm>
          <a:prstGeom prst="bentConnector3">
            <a:avLst>
              <a:gd name="adj1" fmla="val 1100"/>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 21"/>
          <p:cNvPicPr>
            <a:picLocks noChangeAspect="1"/>
          </p:cNvPicPr>
          <p:nvPr>
            <p:custDataLst>
              <p:tags r:id="rId13"/>
            </p:custDataLst>
          </p:nvPr>
        </p:nvPicPr>
        <p:blipFill>
          <a:blip r:embed="rId64"/>
          <a:stretch>
            <a:fillRect/>
          </a:stretch>
        </p:blipFill>
        <p:spPr>
          <a:xfrm>
            <a:off x="2283180" y="2628368"/>
            <a:ext cx="280831" cy="278130"/>
          </a:xfrm>
          <a:prstGeom prst="rect">
            <a:avLst/>
          </a:prstGeom>
        </p:spPr>
      </p:pic>
      <p:pic>
        <p:nvPicPr>
          <p:cNvPr id="23" name="Image 22"/>
          <p:cNvPicPr>
            <a:picLocks noChangeAspect="1"/>
          </p:cNvPicPr>
          <p:nvPr>
            <p:custDataLst>
              <p:tags r:id="rId14"/>
            </p:custDataLst>
          </p:nvPr>
        </p:nvPicPr>
        <p:blipFill>
          <a:blip r:embed="rId64"/>
          <a:stretch>
            <a:fillRect/>
          </a:stretch>
        </p:blipFill>
        <p:spPr>
          <a:xfrm>
            <a:off x="1686928" y="4043117"/>
            <a:ext cx="273313" cy="270684"/>
          </a:xfrm>
          <a:prstGeom prst="rect">
            <a:avLst/>
          </a:prstGeom>
        </p:spPr>
      </p:pic>
      <p:cxnSp>
        <p:nvCxnSpPr>
          <p:cNvPr id="24" name="Connecteur en angle 23"/>
          <p:cNvCxnSpPr/>
          <p:nvPr>
            <p:custDataLst>
              <p:tags r:id="rId15"/>
            </p:custDataLst>
          </p:nvPr>
        </p:nvCxnSpPr>
        <p:spPr>
          <a:xfrm rot="16200000" flipH="1">
            <a:off x="1444935" y="3584288"/>
            <a:ext cx="540750" cy="277927"/>
          </a:xfrm>
          <a:prstGeom prst="bentConnector3">
            <a:avLst>
              <a:gd name="adj1" fmla="val -3616"/>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Image 24"/>
          <p:cNvPicPr>
            <a:picLocks noChangeAspect="1"/>
          </p:cNvPicPr>
          <p:nvPr>
            <p:custDataLst>
              <p:tags r:id="rId16"/>
            </p:custDataLst>
          </p:nvPr>
        </p:nvPicPr>
        <p:blipFill>
          <a:blip r:embed="rId65"/>
          <a:stretch>
            <a:fillRect/>
          </a:stretch>
        </p:blipFill>
        <p:spPr>
          <a:xfrm flipH="1">
            <a:off x="11672301" y="2047795"/>
            <a:ext cx="446852" cy="449585"/>
          </a:xfrm>
          <a:prstGeom prst="rect">
            <a:avLst/>
          </a:prstGeom>
        </p:spPr>
      </p:pic>
      <p:pic>
        <p:nvPicPr>
          <p:cNvPr id="26" name="Image 25"/>
          <p:cNvPicPr>
            <a:picLocks noChangeAspect="1"/>
          </p:cNvPicPr>
          <p:nvPr>
            <p:custDataLst>
              <p:tags r:id="rId17"/>
            </p:custDataLst>
          </p:nvPr>
        </p:nvPicPr>
        <p:blipFill>
          <a:blip r:embed="rId66"/>
          <a:stretch>
            <a:fillRect/>
          </a:stretch>
        </p:blipFill>
        <p:spPr>
          <a:xfrm>
            <a:off x="11313527" y="4896034"/>
            <a:ext cx="679947" cy="495179"/>
          </a:xfrm>
          <a:prstGeom prst="rect">
            <a:avLst/>
          </a:prstGeom>
        </p:spPr>
      </p:pic>
      <p:sp>
        <p:nvSpPr>
          <p:cNvPr id="28" name="ZoneTexte 27"/>
          <p:cNvSpPr txBox="1"/>
          <p:nvPr>
            <p:custDataLst>
              <p:tags r:id="rId18"/>
            </p:custDataLst>
          </p:nvPr>
        </p:nvSpPr>
        <p:spPr>
          <a:xfrm>
            <a:off x="7427947" y="1080133"/>
            <a:ext cx="523875" cy="261610"/>
          </a:xfrm>
          <a:prstGeom prst="rect">
            <a:avLst/>
          </a:prstGeom>
          <a:noFill/>
        </p:spPr>
        <p:txBody>
          <a:bodyPr wrap="square" rtlCol="0">
            <a:spAutoFit/>
          </a:bodyPr>
          <a:lstStyle/>
          <a:p>
            <a:r>
              <a:rPr lang="fr-FR" sz="1100" dirty="0">
                <a:solidFill>
                  <a:schemeClr val="bg1"/>
                </a:solidFill>
              </a:rPr>
              <a:t>DC</a:t>
            </a:r>
          </a:p>
        </p:txBody>
      </p:sp>
      <p:sp>
        <p:nvSpPr>
          <p:cNvPr id="29" name="ZoneTexte 28"/>
          <p:cNvSpPr txBox="1"/>
          <p:nvPr>
            <p:custDataLst>
              <p:tags r:id="rId19"/>
            </p:custDataLst>
          </p:nvPr>
        </p:nvSpPr>
        <p:spPr>
          <a:xfrm>
            <a:off x="9464704" y="1013976"/>
            <a:ext cx="809625" cy="230832"/>
          </a:xfrm>
          <a:prstGeom prst="rect">
            <a:avLst/>
          </a:prstGeom>
          <a:noFill/>
        </p:spPr>
        <p:txBody>
          <a:bodyPr wrap="square" rtlCol="0">
            <a:spAutoFit/>
          </a:bodyPr>
          <a:lstStyle/>
          <a:p>
            <a:r>
              <a:rPr lang="fr-FR" sz="900" dirty="0">
                <a:solidFill>
                  <a:schemeClr val="bg1"/>
                </a:solidFill>
              </a:rPr>
              <a:t>PAW-0</a:t>
            </a:r>
            <a:endParaRPr lang="fr-FR" sz="1200" dirty="0">
              <a:solidFill>
                <a:schemeClr val="bg1"/>
              </a:solidFill>
            </a:endParaRPr>
          </a:p>
        </p:txBody>
      </p:sp>
      <p:sp>
        <p:nvSpPr>
          <p:cNvPr id="30" name="ZoneTexte 29"/>
          <p:cNvSpPr txBox="1"/>
          <p:nvPr>
            <p:custDataLst>
              <p:tags r:id="rId20"/>
            </p:custDataLst>
          </p:nvPr>
        </p:nvSpPr>
        <p:spPr>
          <a:xfrm>
            <a:off x="8991476" y="3083302"/>
            <a:ext cx="809625" cy="215444"/>
          </a:xfrm>
          <a:prstGeom prst="rect">
            <a:avLst/>
          </a:prstGeom>
          <a:noFill/>
        </p:spPr>
        <p:txBody>
          <a:bodyPr wrap="square" rtlCol="0">
            <a:spAutoFit/>
          </a:bodyPr>
          <a:lstStyle/>
          <a:p>
            <a:r>
              <a:rPr lang="fr-FR" sz="800" dirty="0">
                <a:solidFill>
                  <a:schemeClr val="bg1"/>
                </a:solidFill>
              </a:rPr>
              <a:t>PAW-1</a:t>
            </a:r>
          </a:p>
        </p:txBody>
      </p:sp>
      <p:pic>
        <p:nvPicPr>
          <p:cNvPr id="31" name="Image 30"/>
          <p:cNvPicPr>
            <a:picLocks noChangeAspect="1"/>
          </p:cNvPicPr>
          <p:nvPr>
            <p:custDataLst>
              <p:tags r:id="rId21"/>
            </p:custDataLst>
          </p:nvPr>
        </p:nvPicPr>
        <p:blipFill>
          <a:blip r:embed="rId67"/>
          <a:stretch>
            <a:fillRect/>
          </a:stretch>
        </p:blipFill>
        <p:spPr>
          <a:xfrm>
            <a:off x="9527130" y="1204195"/>
            <a:ext cx="553571" cy="386621"/>
          </a:xfrm>
          <a:prstGeom prst="rect">
            <a:avLst/>
          </a:prstGeom>
        </p:spPr>
      </p:pic>
      <p:cxnSp>
        <p:nvCxnSpPr>
          <p:cNvPr id="36" name="Connecteur droit avec flèche 35"/>
          <p:cNvCxnSpPr/>
          <p:nvPr>
            <p:custDataLst>
              <p:tags r:id="rId22"/>
            </p:custDataLst>
          </p:nvPr>
        </p:nvCxnSpPr>
        <p:spPr>
          <a:xfrm flipH="1" flipV="1">
            <a:off x="9720197" y="1415441"/>
            <a:ext cx="2066370" cy="763373"/>
          </a:xfrm>
          <a:prstGeom prst="straightConnector1">
            <a:avLst/>
          </a:prstGeom>
          <a:ln w="444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7" name="Image 36"/>
          <p:cNvPicPr>
            <a:picLocks noChangeAspect="1"/>
          </p:cNvPicPr>
          <p:nvPr>
            <p:custDataLst>
              <p:tags r:id="rId23"/>
            </p:custDataLst>
          </p:nvPr>
        </p:nvPicPr>
        <p:blipFill>
          <a:blip r:embed="rId64"/>
          <a:stretch>
            <a:fillRect/>
          </a:stretch>
        </p:blipFill>
        <p:spPr>
          <a:xfrm>
            <a:off x="1779583" y="2174707"/>
            <a:ext cx="303931" cy="301008"/>
          </a:xfrm>
          <a:prstGeom prst="rect">
            <a:avLst/>
          </a:prstGeom>
        </p:spPr>
      </p:pic>
      <p:cxnSp>
        <p:nvCxnSpPr>
          <p:cNvPr id="38" name="Connecteur en angle 37"/>
          <p:cNvCxnSpPr/>
          <p:nvPr>
            <p:custDataLst>
              <p:tags r:id="rId24"/>
            </p:custDataLst>
          </p:nvPr>
        </p:nvCxnSpPr>
        <p:spPr>
          <a:xfrm flipV="1">
            <a:off x="1526938" y="2423137"/>
            <a:ext cx="351128" cy="835694"/>
          </a:xfrm>
          <a:prstGeom prst="bentConnector2">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38"/>
          <p:cNvSpPr txBox="1"/>
          <p:nvPr>
            <p:custDataLst>
              <p:tags r:id="rId25"/>
            </p:custDataLst>
          </p:nvPr>
        </p:nvSpPr>
        <p:spPr>
          <a:xfrm>
            <a:off x="8157104" y="1053320"/>
            <a:ext cx="523875" cy="261610"/>
          </a:xfrm>
          <a:prstGeom prst="rect">
            <a:avLst/>
          </a:prstGeom>
          <a:noFill/>
        </p:spPr>
        <p:txBody>
          <a:bodyPr wrap="square" rtlCol="0">
            <a:spAutoFit/>
          </a:bodyPr>
          <a:lstStyle/>
          <a:p>
            <a:r>
              <a:rPr lang="fr-FR" sz="1100" dirty="0">
                <a:solidFill>
                  <a:schemeClr val="bg1"/>
                </a:solidFill>
              </a:rPr>
              <a:t>DC</a:t>
            </a:r>
          </a:p>
        </p:txBody>
      </p:sp>
      <p:pic>
        <p:nvPicPr>
          <p:cNvPr id="40" name="Image 39"/>
          <p:cNvPicPr>
            <a:picLocks noChangeAspect="1"/>
          </p:cNvPicPr>
          <p:nvPr>
            <p:custDataLst>
              <p:tags r:id="rId26"/>
            </p:custDataLst>
          </p:nvPr>
        </p:nvPicPr>
        <p:blipFill>
          <a:blip r:embed="rId68"/>
          <a:stretch>
            <a:fillRect/>
          </a:stretch>
        </p:blipFill>
        <p:spPr>
          <a:xfrm>
            <a:off x="1044371" y="3151832"/>
            <a:ext cx="482567" cy="303206"/>
          </a:xfrm>
          <a:prstGeom prst="rect">
            <a:avLst/>
          </a:prstGeom>
        </p:spPr>
      </p:pic>
      <p:pic>
        <p:nvPicPr>
          <p:cNvPr id="41" name="Image 40"/>
          <p:cNvPicPr>
            <a:picLocks noChangeAspect="1"/>
          </p:cNvPicPr>
          <p:nvPr>
            <p:custDataLst>
              <p:tags r:id="rId27"/>
            </p:custDataLst>
          </p:nvPr>
        </p:nvPicPr>
        <p:blipFill>
          <a:blip r:embed="rId67"/>
          <a:stretch>
            <a:fillRect/>
          </a:stretch>
        </p:blipFill>
        <p:spPr>
          <a:xfrm>
            <a:off x="1036024" y="1044250"/>
            <a:ext cx="479581" cy="334945"/>
          </a:xfrm>
          <a:prstGeom prst="rect">
            <a:avLst/>
          </a:prstGeom>
        </p:spPr>
      </p:pic>
      <p:pic>
        <p:nvPicPr>
          <p:cNvPr id="42" name="Image 41"/>
          <p:cNvPicPr>
            <a:picLocks noChangeAspect="1"/>
          </p:cNvPicPr>
          <p:nvPr>
            <p:custDataLst>
              <p:tags r:id="rId28"/>
            </p:custDataLst>
          </p:nvPr>
        </p:nvPicPr>
        <p:blipFill>
          <a:blip r:embed="rId66"/>
          <a:stretch>
            <a:fillRect/>
          </a:stretch>
        </p:blipFill>
        <p:spPr>
          <a:xfrm>
            <a:off x="1124888" y="4768009"/>
            <a:ext cx="540696" cy="393768"/>
          </a:xfrm>
          <a:prstGeom prst="rect">
            <a:avLst/>
          </a:prstGeom>
        </p:spPr>
      </p:pic>
      <p:pic>
        <p:nvPicPr>
          <p:cNvPr id="44" name="Picture 2" descr="Analytics icon - Free download on Iconfinder"/>
          <p:cNvPicPr>
            <a:picLocks noChangeAspect="1" noChangeArrowheads="1"/>
          </p:cNvPicPr>
          <p:nvPr>
            <p:custDataLst>
              <p:tags r:id="rId29"/>
            </p:custDataLst>
          </p:nvPr>
        </p:nvPicPr>
        <p:blipFill>
          <a:blip r:embed="rId69" cstate="print">
            <a:extLst>
              <a:ext uri="{28A0092B-C50C-407E-A947-70E740481C1C}">
                <a14:useLocalDpi xmlns:a14="http://schemas.microsoft.com/office/drawing/2010/main" val="0"/>
              </a:ext>
            </a:extLst>
          </a:blip>
          <a:srcRect/>
          <a:stretch>
            <a:fillRect/>
          </a:stretch>
        </p:blipFill>
        <p:spPr bwMode="auto">
          <a:xfrm>
            <a:off x="10209109" y="3129323"/>
            <a:ext cx="365053" cy="365053"/>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Connecteur droit avec flèche 44"/>
          <p:cNvCxnSpPr/>
          <p:nvPr>
            <p:custDataLst>
              <p:tags r:id="rId30"/>
            </p:custDataLst>
          </p:nvPr>
        </p:nvCxnSpPr>
        <p:spPr>
          <a:xfrm>
            <a:off x="1528011" y="3345780"/>
            <a:ext cx="1306390" cy="20818"/>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custDataLst>
              <p:tags r:id="rId31"/>
            </p:custDataLst>
          </p:nvPr>
        </p:nvCxnSpPr>
        <p:spPr>
          <a:xfrm>
            <a:off x="1581844" y="1176000"/>
            <a:ext cx="1241406" cy="8976"/>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7" name="Image 46"/>
          <p:cNvPicPr>
            <a:picLocks noChangeAspect="1"/>
          </p:cNvPicPr>
          <p:nvPr>
            <p:custDataLst>
              <p:tags r:id="rId32"/>
            </p:custDataLst>
          </p:nvPr>
        </p:nvPicPr>
        <p:blipFill>
          <a:blip r:embed="rId64"/>
          <a:stretch>
            <a:fillRect/>
          </a:stretch>
        </p:blipFill>
        <p:spPr>
          <a:xfrm>
            <a:off x="2382079" y="3708829"/>
            <a:ext cx="287564" cy="284798"/>
          </a:xfrm>
          <a:prstGeom prst="rect">
            <a:avLst/>
          </a:prstGeom>
        </p:spPr>
      </p:pic>
      <p:cxnSp>
        <p:nvCxnSpPr>
          <p:cNvPr id="48" name="Connecteur en angle 47"/>
          <p:cNvCxnSpPr/>
          <p:nvPr>
            <p:custDataLst>
              <p:tags r:id="rId33"/>
            </p:custDataLst>
          </p:nvPr>
        </p:nvCxnSpPr>
        <p:spPr>
          <a:xfrm rot="5400000" flipH="1" flipV="1">
            <a:off x="1602224" y="4093766"/>
            <a:ext cx="995099" cy="882682"/>
          </a:xfrm>
          <a:prstGeom prst="bentConnector3">
            <a:avLst>
              <a:gd name="adj1" fmla="val 693"/>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e 56"/>
          <p:cNvGrpSpPr/>
          <p:nvPr>
            <p:custDataLst>
              <p:tags r:id="rId34"/>
            </p:custDataLst>
          </p:nvPr>
        </p:nvGrpSpPr>
        <p:grpSpPr>
          <a:xfrm>
            <a:off x="9206630" y="3183179"/>
            <a:ext cx="2743414" cy="1676401"/>
            <a:chOff x="9206630" y="3771901"/>
            <a:chExt cx="2743414" cy="1676401"/>
          </a:xfrm>
        </p:grpSpPr>
        <p:pic>
          <p:nvPicPr>
            <p:cNvPr id="32" name="Image 31"/>
            <p:cNvPicPr>
              <a:picLocks noChangeAspect="1"/>
            </p:cNvPicPr>
            <p:nvPr>
              <p:custDataLst>
                <p:tags r:id="rId51"/>
              </p:custDataLst>
            </p:nvPr>
          </p:nvPicPr>
          <p:blipFill>
            <a:blip r:embed="rId70"/>
            <a:stretch>
              <a:fillRect/>
            </a:stretch>
          </p:blipFill>
          <p:spPr>
            <a:xfrm>
              <a:off x="11161816" y="4122415"/>
              <a:ext cx="485775" cy="485775"/>
            </a:xfrm>
            <a:prstGeom prst="rect">
              <a:avLst/>
            </a:prstGeom>
          </p:spPr>
        </p:pic>
        <p:pic>
          <p:nvPicPr>
            <p:cNvPr id="33" name="Image 32"/>
            <p:cNvPicPr>
              <a:picLocks noChangeAspect="1"/>
            </p:cNvPicPr>
            <p:nvPr>
              <p:custDataLst>
                <p:tags r:id="rId52"/>
              </p:custDataLst>
            </p:nvPr>
          </p:nvPicPr>
          <p:blipFill>
            <a:blip r:embed="rId62"/>
            <a:stretch>
              <a:fillRect/>
            </a:stretch>
          </p:blipFill>
          <p:spPr>
            <a:xfrm>
              <a:off x="11162627" y="3771901"/>
              <a:ext cx="426208" cy="295596"/>
            </a:xfrm>
            <a:prstGeom prst="rect">
              <a:avLst/>
            </a:prstGeom>
          </p:spPr>
        </p:pic>
        <p:cxnSp>
          <p:nvCxnSpPr>
            <p:cNvPr id="35" name="Connecteur droit avec flèche 34"/>
            <p:cNvCxnSpPr>
              <a:stCxn id="32" idx="1"/>
            </p:cNvCxnSpPr>
            <p:nvPr>
              <p:custDataLst>
                <p:tags r:id="rId53"/>
              </p:custDataLst>
            </p:nvPr>
          </p:nvCxnSpPr>
          <p:spPr>
            <a:xfrm flipH="1" flipV="1">
              <a:off x="9206630" y="3955320"/>
              <a:ext cx="1955186" cy="409983"/>
            </a:xfrm>
            <a:prstGeom prst="straightConnector1">
              <a:avLst/>
            </a:prstGeom>
            <a:ln w="444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 name="Groupe 6"/>
            <p:cNvGrpSpPr/>
            <p:nvPr/>
          </p:nvGrpSpPr>
          <p:grpSpPr>
            <a:xfrm>
              <a:off x="11161816" y="4572573"/>
              <a:ext cx="788228" cy="875729"/>
              <a:chOff x="11161816" y="4572573"/>
              <a:chExt cx="788228" cy="875729"/>
            </a:xfrm>
          </p:grpSpPr>
          <p:cxnSp>
            <p:nvCxnSpPr>
              <p:cNvPr id="34" name="Connecteur droit avec flèche 33"/>
              <p:cNvCxnSpPr/>
              <p:nvPr>
                <p:custDataLst>
                  <p:tags r:id="rId54"/>
                </p:custDataLst>
              </p:nvPr>
            </p:nvCxnSpPr>
            <p:spPr>
              <a:xfrm flipH="1" flipV="1">
                <a:off x="11432893" y="4572573"/>
                <a:ext cx="16318" cy="875729"/>
              </a:xfrm>
              <a:prstGeom prst="straightConnector1">
                <a:avLst/>
              </a:prstGeom>
              <a:ln w="4445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9" name="ZoneTexte 48"/>
              <p:cNvSpPr txBox="1"/>
              <p:nvPr>
                <p:custDataLst>
                  <p:tags r:id="rId55"/>
                </p:custDataLst>
              </p:nvPr>
            </p:nvSpPr>
            <p:spPr>
              <a:xfrm>
                <a:off x="11161816" y="4768557"/>
                <a:ext cx="788228" cy="415498"/>
              </a:xfrm>
              <a:prstGeom prst="rect">
                <a:avLst/>
              </a:prstGeom>
              <a:noFill/>
            </p:spPr>
            <p:txBody>
              <a:bodyPr wrap="square" rtlCol="0">
                <a:spAutoFit/>
              </a:bodyPr>
              <a:lstStyle/>
              <a:p>
                <a:r>
                  <a:rPr lang="fr-FR" sz="1050" dirty="0"/>
                  <a:t>IP + VPN Dédié</a:t>
                </a:r>
              </a:p>
            </p:txBody>
          </p:sp>
        </p:grpSp>
      </p:grpSp>
      <p:pic>
        <p:nvPicPr>
          <p:cNvPr id="51" name="Image 50"/>
          <p:cNvPicPr>
            <a:picLocks noChangeAspect="1"/>
          </p:cNvPicPr>
          <p:nvPr>
            <p:custDataLst>
              <p:tags r:id="rId35"/>
            </p:custDataLst>
          </p:nvPr>
        </p:nvPicPr>
        <p:blipFill>
          <a:blip r:embed="rId61"/>
          <a:stretch>
            <a:fillRect/>
          </a:stretch>
        </p:blipFill>
        <p:spPr>
          <a:xfrm>
            <a:off x="11508620" y="1561122"/>
            <a:ext cx="555892" cy="306143"/>
          </a:xfrm>
          <a:prstGeom prst="rect">
            <a:avLst/>
          </a:prstGeom>
        </p:spPr>
      </p:pic>
      <p:grpSp>
        <p:nvGrpSpPr>
          <p:cNvPr id="56" name="Groupe 55"/>
          <p:cNvGrpSpPr/>
          <p:nvPr>
            <p:custDataLst>
              <p:tags r:id="rId36"/>
            </p:custDataLst>
          </p:nvPr>
        </p:nvGrpSpPr>
        <p:grpSpPr>
          <a:xfrm>
            <a:off x="11644500" y="2534958"/>
            <a:ext cx="777447" cy="2398654"/>
            <a:chOff x="11644500" y="3086102"/>
            <a:chExt cx="777447" cy="2398654"/>
          </a:xfrm>
        </p:grpSpPr>
        <p:cxnSp>
          <p:nvCxnSpPr>
            <p:cNvPr id="27" name="Connecteur droit avec flèche 26"/>
            <p:cNvCxnSpPr/>
            <p:nvPr>
              <p:custDataLst>
                <p:tags r:id="rId49"/>
              </p:custDataLst>
            </p:nvPr>
          </p:nvCxnSpPr>
          <p:spPr>
            <a:xfrm flipH="1" flipV="1">
              <a:off x="11918029" y="3086102"/>
              <a:ext cx="3096" cy="2398654"/>
            </a:xfrm>
            <a:prstGeom prst="straightConnector1">
              <a:avLst/>
            </a:prstGeom>
            <a:ln w="4445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ZoneTexte 51"/>
            <p:cNvSpPr txBox="1"/>
            <p:nvPr>
              <p:custDataLst>
                <p:tags r:id="rId50"/>
              </p:custDataLst>
            </p:nvPr>
          </p:nvSpPr>
          <p:spPr>
            <a:xfrm>
              <a:off x="11644500" y="3274352"/>
              <a:ext cx="777447" cy="415498"/>
            </a:xfrm>
            <a:prstGeom prst="rect">
              <a:avLst/>
            </a:prstGeom>
            <a:noFill/>
          </p:spPr>
          <p:txBody>
            <a:bodyPr wrap="square" rtlCol="0">
              <a:spAutoFit/>
            </a:bodyPr>
            <a:lstStyle/>
            <a:p>
              <a:r>
                <a:rPr lang="fr-FR" sz="1050" dirty="0"/>
                <a:t>IP + VPN Dédié</a:t>
              </a:r>
            </a:p>
          </p:txBody>
        </p:sp>
      </p:grpSp>
      <p:cxnSp>
        <p:nvCxnSpPr>
          <p:cNvPr id="53" name="Connecteur droit 52"/>
          <p:cNvCxnSpPr/>
          <p:nvPr>
            <p:custDataLst>
              <p:tags r:id="rId37"/>
            </p:custDataLst>
          </p:nvPr>
        </p:nvCxnSpPr>
        <p:spPr>
          <a:xfrm>
            <a:off x="0" y="2545004"/>
            <a:ext cx="12049125" cy="0"/>
          </a:xfrm>
          <a:prstGeom prst="line">
            <a:avLst/>
          </a:prstGeom>
          <a:ln w="444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custDataLst>
              <p:tags r:id="rId38"/>
            </p:custDataLst>
          </p:nvPr>
        </p:nvCxnSpPr>
        <p:spPr>
          <a:xfrm>
            <a:off x="59139" y="4030903"/>
            <a:ext cx="12132861" cy="0"/>
          </a:xfrm>
          <a:prstGeom prst="line">
            <a:avLst/>
          </a:prstGeom>
          <a:ln w="444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custDataLst>
              <p:tags r:id="rId39"/>
            </p:custDataLst>
          </p:nvPr>
        </p:nvPicPr>
        <p:blipFill>
          <a:blip r:embed="rId71"/>
          <a:stretch>
            <a:fillRect/>
          </a:stretch>
        </p:blipFill>
        <p:spPr>
          <a:xfrm>
            <a:off x="3101750" y="819956"/>
            <a:ext cx="2486372" cy="1076475"/>
          </a:xfrm>
          <a:prstGeom prst="rect">
            <a:avLst/>
          </a:prstGeom>
        </p:spPr>
      </p:pic>
      <p:sp>
        <p:nvSpPr>
          <p:cNvPr id="14" name="Rectangle à coins arrondis 13"/>
          <p:cNvSpPr/>
          <p:nvPr>
            <p:custDataLst>
              <p:tags r:id="rId40"/>
            </p:custDataLst>
          </p:nvPr>
        </p:nvSpPr>
        <p:spPr>
          <a:xfrm>
            <a:off x="3080885" y="518258"/>
            <a:ext cx="2514669" cy="1803386"/>
          </a:xfrm>
          <a:prstGeom prst="roundRect">
            <a:avLst/>
          </a:prstGeom>
          <a:solidFill>
            <a:srgbClr val="FDBC1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custDataLst>
              <p:tags r:id="rId41"/>
            </p:custDataLst>
          </p:nvPr>
        </p:nvPicPr>
        <p:blipFill>
          <a:blip r:embed="rId72"/>
          <a:stretch>
            <a:fillRect/>
          </a:stretch>
        </p:blipFill>
        <p:spPr>
          <a:xfrm>
            <a:off x="3087719" y="2582230"/>
            <a:ext cx="2381582" cy="1409897"/>
          </a:xfrm>
          <a:prstGeom prst="rect">
            <a:avLst/>
          </a:prstGeom>
        </p:spPr>
      </p:pic>
      <p:sp>
        <p:nvSpPr>
          <p:cNvPr id="15" name="Rectangle 14"/>
          <p:cNvSpPr/>
          <p:nvPr>
            <p:custDataLst>
              <p:tags r:id="rId42"/>
            </p:custDataLst>
          </p:nvPr>
        </p:nvSpPr>
        <p:spPr>
          <a:xfrm>
            <a:off x="2950341" y="2597641"/>
            <a:ext cx="2634717" cy="1395986"/>
          </a:xfrm>
          <a:prstGeom prst="rect">
            <a:avLst/>
          </a:prstGeom>
          <a:solidFill>
            <a:srgbClr val="297EF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custDataLst>
              <p:tags r:id="rId43"/>
            </p:custDataLst>
          </p:nvPr>
        </p:nvPicPr>
        <p:blipFill>
          <a:blip r:embed="rId73"/>
          <a:stretch>
            <a:fillRect/>
          </a:stretch>
        </p:blipFill>
        <p:spPr>
          <a:xfrm>
            <a:off x="3333188" y="4173117"/>
            <a:ext cx="1686160" cy="1790950"/>
          </a:xfrm>
          <a:prstGeom prst="rect">
            <a:avLst/>
          </a:prstGeom>
        </p:spPr>
      </p:pic>
      <p:sp>
        <p:nvSpPr>
          <p:cNvPr id="17" name="Rectangle 16"/>
          <p:cNvSpPr/>
          <p:nvPr>
            <p:custDataLst>
              <p:tags r:id="rId44"/>
            </p:custDataLst>
          </p:nvPr>
        </p:nvSpPr>
        <p:spPr>
          <a:xfrm>
            <a:off x="2983699" y="4190914"/>
            <a:ext cx="2601359" cy="1760992"/>
          </a:xfrm>
          <a:prstGeom prst="rect">
            <a:avLst/>
          </a:pr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avec flèche 54"/>
          <p:cNvCxnSpPr/>
          <p:nvPr>
            <p:custDataLst>
              <p:tags r:id="rId45"/>
            </p:custDataLst>
          </p:nvPr>
        </p:nvCxnSpPr>
        <p:spPr>
          <a:xfrm>
            <a:off x="1680411" y="5115725"/>
            <a:ext cx="1306390" cy="20818"/>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2" descr="Analytics icon - Free download on Iconfinder"/>
          <p:cNvPicPr>
            <a:picLocks noChangeAspect="1" noChangeArrowheads="1"/>
          </p:cNvPicPr>
          <p:nvPr>
            <p:custDataLst>
              <p:tags r:id="rId46"/>
            </p:custDataLst>
          </p:nvPr>
        </p:nvPicPr>
        <p:blipFill>
          <a:blip r:embed="rId69" cstate="print">
            <a:extLst>
              <a:ext uri="{28A0092B-C50C-407E-A947-70E740481C1C}">
                <a14:useLocalDpi xmlns:a14="http://schemas.microsoft.com/office/drawing/2010/main" val="0"/>
              </a:ext>
            </a:extLst>
          </a:blip>
          <a:srcRect/>
          <a:stretch>
            <a:fillRect/>
          </a:stretch>
        </p:blipFill>
        <p:spPr bwMode="auto">
          <a:xfrm>
            <a:off x="10238951" y="1113445"/>
            <a:ext cx="365053" cy="365053"/>
          </a:xfrm>
          <a:prstGeom prst="rect">
            <a:avLst/>
          </a:prstGeom>
          <a:noFill/>
          <a:extLst>
            <a:ext uri="{909E8E84-426E-40DD-AFC4-6F175D3DCCD1}">
              <a14:hiddenFill xmlns:a14="http://schemas.microsoft.com/office/drawing/2010/main">
                <a:solidFill>
                  <a:srgbClr val="FFFFFF"/>
                </a:solidFill>
              </a14:hiddenFill>
            </a:ext>
          </a:extLst>
        </p:spPr>
      </p:pic>
      <p:pic>
        <p:nvPicPr>
          <p:cNvPr id="43" name="Image 42"/>
          <p:cNvPicPr>
            <a:picLocks noChangeAspect="1"/>
          </p:cNvPicPr>
          <p:nvPr>
            <p:custDataLst>
              <p:tags r:id="rId47"/>
            </p:custDataLst>
          </p:nvPr>
        </p:nvPicPr>
        <p:blipFill>
          <a:blip r:embed="rId74"/>
          <a:stretch>
            <a:fillRect/>
          </a:stretch>
        </p:blipFill>
        <p:spPr>
          <a:xfrm>
            <a:off x="11644930" y="1962108"/>
            <a:ext cx="485775" cy="552450"/>
          </a:xfrm>
          <a:prstGeom prst="rect">
            <a:avLst/>
          </a:prstGeom>
        </p:spPr>
      </p:pic>
      <p:sp>
        <p:nvSpPr>
          <p:cNvPr id="59" name="Espace réservé du pied de page 3">
            <a:extLst>
              <a:ext uri="{FF2B5EF4-FFF2-40B4-BE49-F238E27FC236}">
                <a16:creationId xmlns:a16="http://schemas.microsoft.com/office/drawing/2014/main" id="{75A9334B-45EE-4194-8B03-6B167207DF5E}"/>
              </a:ext>
            </a:extLst>
          </p:cNvPr>
          <p:cNvSpPr>
            <a:spLocks noGrp="1"/>
          </p:cNvSpPr>
          <p:nvPr>
            <p:ph type="ftr" sz="quarter" idx="12"/>
            <p:custDataLst>
              <p:tags r:id="rId48"/>
            </p:custDataLst>
          </p:nvPr>
        </p:nvSpPr>
        <p:spPr>
          <a:xfrm>
            <a:off x="4282266" y="6359421"/>
            <a:ext cx="4114800" cy="365125"/>
          </a:xfrm>
        </p:spPr>
        <p:txBody>
          <a:bodyPr/>
          <a:lstStyle/>
          <a:p>
            <a:r>
              <a:rPr lang="fr-FR"/>
              <a:t>JOSY - JUIN 2024 - SÉCURISATION ACTIVE DIRECTORY </a:t>
            </a:r>
            <a:endParaRPr lang="fr-FR" dirty="0"/>
          </a:p>
        </p:txBody>
      </p:sp>
    </p:spTree>
    <p:extLst>
      <p:ext uri="{BB962C8B-B14F-4D97-AF65-F5344CB8AC3E}">
        <p14:creationId xmlns:p14="http://schemas.microsoft.com/office/powerpoint/2010/main" val="1044205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767CF7D-BE95-4AA6-969D-851424B5E2C8}"/>
              </a:ext>
            </a:extLst>
          </p:cNvPr>
          <p:cNvSpPr>
            <a:spLocks noGrp="1"/>
          </p:cNvSpPr>
          <p:nvPr>
            <p:ph type="title" idx="10"/>
            <p:custDataLst>
              <p:tags r:id="rId1"/>
            </p:custDataLst>
          </p:nvPr>
        </p:nvSpPr>
        <p:spPr>
          <a:xfrm>
            <a:off x="0" y="0"/>
            <a:ext cx="8974183" cy="903152"/>
          </a:xfrm>
        </p:spPr>
        <p:txBody>
          <a:bodyPr/>
          <a:lstStyle/>
          <a:p>
            <a:r>
              <a:rPr lang="fr-FR" dirty="0"/>
              <a:t>Protéger les postes d’administration</a:t>
            </a:r>
          </a:p>
        </p:txBody>
      </p:sp>
      <p:sp>
        <p:nvSpPr>
          <p:cNvPr id="4" name="Espace réservé du pied de page 3">
            <a:extLst>
              <a:ext uri="{FF2B5EF4-FFF2-40B4-BE49-F238E27FC236}">
                <a16:creationId xmlns:a16="http://schemas.microsoft.com/office/drawing/2014/main" id="{FC24EB38-B59A-48A9-875A-7564D0CE808B}"/>
              </a:ext>
            </a:extLst>
          </p:cNvPr>
          <p:cNvSpPr>
            <a:spLocks noGrp="1"/>
          </p:cNvSpPr>
          <p:nvPr>
            <p:ph type="ftr" sz="quarter" idx="12"/>
            <p:custDataLst>
              <p:tags r:id="rId2"/>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4F202546-B725-4A5D-B32B-24A77787EFF6}"/>
              </a:ext>
            </a:extLst>
          </p:cNvPr>
          <p:cNvSpPr>
            <a:spLocks noGrp="1"/>
          </p:cNvSpPr>
          <p:nvPr>
            <p:ph type="sldNum" sz="quarter" idx="13"/>
            <p:custDataLst>
              <p:tags r:id="rId3"/>
            </p:custDataLst>
          </p:nvPr>
        </p:nvSpPr>
        <p:spPr/>
        <p:txBody>
          <a:bodyPr/>
          <a:lstStyle/>
          <a:p>
            <a:fld id="{524CACB3-9D6F-4251-9D91-D3C4F99A6651}" type="slidenum">
              <a:rPr lang="fr-FR" smtClean="0"/>
              <a:pPr/>
              <a:t>29</a:t>
            </a:fld>
            <a:endParaRPr lang="fr-FR" dirty="0"/>
          </a:p>
        </p:txBody>
      </p:sp>
      <p:grpSp>
        <p:nvGrpSpPr>
          <p:cNvPr id="6" name="Groupe 5">
            <a:extLst>
              <a:ext uri="{FF2B5EF4-FFF2-40B4-BE49-F238E27FC236}">
                <a16:creationId xmlns:a16="http://schemas.microsoft.com/office/drawing/2014/main" id="{6846535E-DA8A-416B-8D34-83C9DCEDDFCE}"/>
              </a:ext>
            </a:extLst>
          </p:cNvPr>
          <p:cNvGrpSpPr/>
          <p:nvPr>
            <p:custDataLst>
              <p:tags r:id="rId4"/>
            </p:custDataLst>
          </p:nvPr>
        </p:nvGrpSpPr>
        <p:grpSpPr>
          <a:xfrm rot="5400000">
            <a:off x="-35615" y="2899987"/>
            <a:ext cx="4613652" cy="2141612"/>
            <a:chOff x="156116" y="3051719"/>
            <a:chExt cx="11411752" cy="3333174"/>
          </a:xfrm>
        </p:grpSpPr>
        <p:cxnSp>
          <p:nvCxnSpPr>
            <p:cNvPr id="7" name="Connecteur droit 6">
              <a:extLst>
                <a:ext uri="{FF2B5EF4-FFF2-40B4-BE49-F238E27FC236}">
                  <a16:creationId xmlns:a16="http://schemas.microsoft.com/office/drawing/2014/main" id="{43728718-A24B-4CA0-92BD-844F212F1D9F}"/>
                </a:ext>
              </a:extLst>
            </p:cNvPr>
            <p:cNvCxnSpPr/>
            <p:nvPr/>
          </p:nvCxnSpPr>
          <p:spPr>
            <a:xfrm flipV="1">
              <a:off x="156116" y="3051719"/>
              <a:ext cx="10593659" cy="33453"/>
            </a:xfrm>
            <a:prstGeom prst="line">
              <a:avLst/>
            </a:prstGeom>
            <a:ln w="38100"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ZoneTexte 7">
              <a:extLst>
                <a:ext uri="{FF2B5EF4-FFF2-40B4-BE49-F238E27FC236}">
                  <a16:creationId xmlns:a16="http://schemas.microsoft.com/office/drawing/2014/main" id="{C1F3917B-FCFD-4BFF-9C37-6B3FAFDCDD6B}"/>
                </a:ext>
              </a:extLst>
            </p:cNvPr>
            <p:cNvSpPr txBox="1"/>
            <p:nvPr/>
          </p:nvSpPr>
          <p:spPr>
            <a:xfrm rot="16200000">
              <a:off x="8892647" y="3709672"/>
              <a:ext cx="3066608" cy="2283834"/>
            </a:xfrm>
            <a:prstGeom prst="rect">
              <a:avLst/>
            </a:prstGeom>
            <a:noFill/>
          </p:spPr>
          <p:txBody>
            <a:bodyPr wrap="square" rtlCol="0">
              <a:spAutoFit/>
            </a:bodyPr>
            <a:lstStyle/>
            <a:p>
              <a:r>
                <a:rPr lang="fr-FR" b="1" dirty="0">
                  <a:solidFill>
                    <a:schemeClr val="bg1">
                      <a:lumMod val="50000"/>
                    </a:schemeClr>
                  </a:solidFill>
                </a:rPr>
                <a:t>Filtrage déclaration IP </a:t>
              </a:r>
            </a:p>
            <a:p>
              <a:r>
                <a:rPr lang="fr-FR" b="1" dirty="0">
                  <a:solidFill>
                    <a:schemeClr val="bg1">
                      <a:lumMod val="50000"/>
                    </a:schemeClr>
                  </a:solidFill>
                </a:rPr>
                <a:t>Groupe AD</a:t>
              </a:r>
            </a:p>
          </p:txBody>
        </p:sp>
      </p:grpSp>
      <p:grpSp>
        <p:nvGrpSpPr>
          <p:cNvPr id="9" name="Groupe 8">
            <a:extLst>
              <a:ext uri="{FF2B5EF4-FFF2-40B4-BE49-F238E27FC236}">
                <a16:creationId xmlns:a16="http://schemas.microsoft.com/office/drawing/2014/main" id="{656F9B6E-8F62-449D-AAE7-B39890CDA2CD}"/>
              </a:ext>
            </a:extLst>
          </p:cNvPr>
          <p:cNvGrpSpPr/>
          <p:nvPr>
            <p:custDataLst>
              <p:tags r:id="rId5"/>
            </p:custDataLst>
          </p:nvPr>
        </p:nvGrpSpPr>
        <p:grpSpPr>
          <a:xfrm>
            <a:off x="4867851" y="2244024"/>
            <a:ext cx="2120474" cy="859421"/>
            <a:chOff x="4954048" y="3210448"/>
            <a:chExt cx="2120474" cy="859421"/>
          </a:xfrm>
        </p:grpSpPr>
        <p:grpSp>
          <p:nvGrpSpPr>
            <p:cNvPr id="10" name="Groupe 9">
              <a:extLst>
                <a:ext uri="{FF2B5EF4-FFF2-40B4-BE49-F238E27FC236}">
                  <a16:creationId xmlns:a16="http://schemas.microsoft.com/office/drawing/2014/main" id="{A3D91187-8816-4CF5-B438-1A5D9A3C591C}"/>
                </a:ext>
              </a:extLst>
            </p:cNvPr>
            <p:cNvGrpSpPr/>
            <p:nvPr/>
          </p:nvGrpSpPr>
          <p:grpSpPr>
            <a:xfrm>
              <a:off x="4954048" y="3210448"/>
              <a:ext cx="2120474" cy="859421"/>
              <a:chOff x="4910020" y="3137625"/>
              <a:chExt cx="2120474" cy="859421"/>
            </a:xfrm>
          </p:grpSpPr>
          <p:pic>
            <p:nvPicPr>
              <p:cNvPr id="12" name="Image 11">
                <a:extLst>
                  <a:ext uri="{FF2B5EF4-FFF2-40B4-BE49-F238E27FC236}">
                    <a16:creationId xmlns:a16="http://schemas.microsoft.com/office/drawing/2014/main" id="{5557B9B0-CFC7-4A9F-BB8F-98B215850140}"/>
                  </a:ext>
                </a:extLst>
              </p:cNvPr>
              <p:cNvPicPr>
                <a:picLocks noChangeAspect="1"/>
              </p:cNvPicPr>
              <p:nvPr/>
            </p:nvPicPr>
            <p:blipFill>
              <a:blip r:embed="rId23"/>
              <a:stretch>
                <a:fillRect/>
              </a:stretch>
            </p:blipFill>
            <p:spPr>
              <a:xfrm>
                <a:off x="4910020" y="3492221"/>
                <a:ext cx="1085850" cy="504825"/>
              </a:xfrm>
              <a:prstGeom prst="rect">
                <a:avLst/>
              </a:prstGeom>
            </p:spPr>
          </p:pic>
          <p:sp>
            <p:nvSpPr>
              <p:cNvPr id="13" name="ZoneTexte 12">
                <a:extLst>
                  <a:ext uri="{FF2B5EF4-FFF2-40B4-BE49-F238E27FC236}">
                    <a16:creationId xmlns:a16="http://schemas.microsoft.com/office/drawing/2014/main" id="{BB21E1EC-6E31-40A6-995A-C161E8CE2A94}"/>
                  </a:ext>
                </a:extLst>
              </p:cNvPr>
              <p:cNvSpPr txBox="1"/>
              <p:nvPr/>
            </p:nvSpPr>
            <p:spPr>
              <a:xfrm>
                <a:off x="4910020" y="3137625"/>
                <a:ext cx="2120474" cy="230832"/>
              </a:xfrm>
              <a:prstGeom prst="rect">
                <a:avLst/>
              </a:prstGeom>
              <a:noFill/>
            </p:spPr>
            <p:txBody>
              <a:bodyPr wrap="square" rtlCol="0">
                <a:spAutoFit/>
              </a:bodyPr>
              <a:lstStyle/>
              <a:p>
                <a:r>
                  <a:rPr lang="fr-FR" sz="900" b="1" dirty="0"/>
                  <a:t>RD CONNECTION BROKER</a:t>
                </a:r>
              </a:p>
            </p:txBody>
          </p:sp>
        </p:grpSp>
        <p:pic>
          <p:nvPicPr>
            <p:cNvPr id="11" name="Image 10">
              <a:extLst>
                <a:ext uri="{FF2B5EF4-FFF2-40B4-BE49-F238E27FC236}">
                  <a16:creationId xmlns:a16="http://schemas.microsoft.com/office/drawing/2014/main" id="{74F2FD89-AB96-49B4-8AB6-FBA2834914FA}"/>
                </a:ext>
              </a:extLst>
            </p:cNvPr>
            <p:cNvPicPr>
              <a:picLocks noChangeAspect="1"/>
            </p:cNvPicPr>
            <p:nvPr/>
          </p:nvPicPr>
          <p:blipFill>
            <a:blip r:embed="rId24"/>
            <a:stretch>
              <a:fillRect/>
            </a:stretch>
          </p:blipFill>
          <p:spPr>
            <a:xfrm>
              <a:off x="5653213" y="3424961"/>
              <a:ext cx="421771" cy="426619"/>
            </a:xfrm>
            <a:prstGeom prst="rect">
              <a:avLst/>
            </a:prstGeom>
          </p:spPr>
        </p:pic>
      </p:grpSp>
      <p:grpSp>
        <p:nvGrpSpPr>
          <p:cNvPr id="14" name="Groupe 13">
            <a:extLst>
              <a:ext uri="{FF2B5EF4-FFF2-40B4-BE49-F238E27FC236}">
                <a16:creationId xmlns:a16="http://schemas.microsoft.com/office/drawing/2014/main" id="{9AC99A80-E966-4297-AFEA-12A3AF0C5A03}"/>
              </a:ext>
            </a:extLst>
          </p:cNvPr>
          <p:cNvGrpSpPr/>
          <p:nvPr>
            <p:custDataLst>
              <p:tags r:id="rId6"/>
            </p:custDataLst>
          </p:nvPr>
        </p:nvGrpSpPr>
        <p:grpSpPr>
          <a:xfrm>
            <a:off x="4492856" y="3277661"/>
            <a:ext cx="5415085" cy="1590067"/>
            <a:chOff x="1349064" y="4998774"/>
            <a:chExt cx="5415085" cy="1590067"/>
          </a:xfrm>
        </p:grpSpPr>
        <p:sp>
          <p:nvSpPr>
            <p:cNvPr id="15" name="ZoneTexte 14">
              <a:extLst>
                <a:ext uri="{FF2B5EF4-FFF2-40B4-BE49-F238E27FC236}">
                  <a16:creationId xmlns:a16="http://schemas.microsoft.com/office/drawing/2014/main" id="{E5DA18A9-D34A-4CBF-9761-FEECE32B4353}"/>
                </a:ext>
              </a:extLst>
            </p:cNvPr>
            <p:cNvSpPr txBox="1"/>
            <p:nvPr/>
          </p:nvSpPr>
          <p:spPr>
            <a:xfrm>
              <a:off x="1349064" y="5412213"/>
              <a:ext cx="2120474" cy="230832"/>
            </a:xfrm>
            <a:prstGeom prst="rect">
              <a:avLst/>
            </a:prstGeom>
            <a:noFill/>
          </p:spPr>
          <p:txBody>
            <a:bodyPr wrap="square" rtlCol="0">
              <a:spAutoFit/>
            </a:bodyPr>
            <a:lstStyle/>
            <a:p>
              <a:r>
                <a:rPr lang="fr-FR" sz="900" b="1" dirty="0">
                  <a:solidFill>
                    <a:srgbClr val="FDBC18"/>
                  </a:solidFill>
                </a:rPr>
                <a:t>RD HOSTS</a:t>
              </a:r>
            </a:p>
          </p:txBody>
        </p:sp>
        <p:grpSp>
          <p:nvGrpSpPr>
            <p:cNvPr id="16" name="Groupe 15">
              <a:extLst>
                <a:ext uri="{FF2B5EF4-FFF2-40B4-BE49-F238E27FC236}">
                  <a16:creationId xmlns:a16="http://schemas.microsoft.com/office/drawing/2014/main" id="{F329C697-C462-43DD-9AA0-06CEFC38BA9E}"/>
                </a:ext>
              </a:extLst>
            </p:cNvPr>
            <p:cNvGrpSpPr/>
            <p:nvPr/>
          </p:nvGrpSpPr>
          <p:grpSpPr>
            <a:xfrm>
              <a:off x="1897819" y="5944461"/>
              <a:ext cx="1144628" cy="606790"/>
              <a:chOff x="1897819" y="5944461"/>
              <a:chExt cx="1144628" cy="606790"/>
            </a:xfrm>
          </p:grpSpPr>
          <p:pic>
            <p:nvPicPr>
              <p:cNvPr id="23" name="Image 22">
                <a:extLst>
                  <a:ext uri="{FF2B5EF4-FFF2-40B4-BE49-F238E27FC236}">
                    <a16:creationId xmlns:a16="http://schemas.microsoft.com/office/drawing/2014/main" id="{736E7573-F6C7-44EF-B52C-C3691FFA7310}"/>
                  </a:ext>
                </a:extLst>
              </p:cNvPr>
              <p:cNvPicPr>
                <a:picLocks noChangeAspect="1"/>
              </p:cNvPicPr>
              <p:nvPr/>
            </p:nvPicPr>
            <p:blipFill>
              <a:blip r:embed="rId23"/>
              <a:stretch>
                <a:fillRect/>
              </a:stretch>
            </p:blipFill>
            <p:spPr>
              <a:xfrm>
                <a:off x="1897819" y="6046426"/>
                <a:ext cx="1085850" cy="504825"/>
              </a:xfrm>
              <a:prstGeom prst="rect">
                <a:avLst/>
              </a:prstGeom>
            </p:spPr>
          </p:pic>
          <p:pic>
            <p:nvPicPr>
              <p:cNvPr id="24" name="Image 23">
                <a:extLst>
                  <a:ext uri="{FF2B5EF4-FFF2-40B4-BE49-F238E27FC236}">
                    <a16:creationId xmlns:a16="http://schemas.microsoft.com/office/drawing/2014/main" id="{FC11DFA2-EB53-4367-B880-EA2318FA014F}"/>
                  </a:ext>
                </a:extLst>
              </p:cNvPr>
              <p:cNvPicPr>
                <a:picLocks noChangeAspect="1"/>
              </p:cNvPicPr>
              <p:nvPr/>
            </p:nvPicPr>
            <p:blipFill>
              <a:blip r:embed="rId25"/>
              <a:stretch>
                <a:fillRect/>
              </a:stretch>
            </p:blipFill>
            <p:spPr>
              <a:xfrm>
                <a:off x="2567417" y="5944461"/>
                <a:ext cx="475030" cy="320369"/>
              </a:xfrm>
              <a:prstGeom prst="rect">
                <a:avLst/>
              </a:prstGeom>
            </p:spPr>
          </p:pic>
        </p:grpSp>
        <p:grpSp>
          <p:nvGrpSpPr>
            <p:cNvPr id="17" name="Groupe 16">
              <a:extLst>
                <a:ext uri="{FF2B5EF4-FFF2-40B4-BE49-F238E27FC236}">
                  <a16:creationId xmlns:a16="http://schemas.microsoft.com/office/drawing/2014/main" id="{54CC0964-8393-4498-A608-16C834B48302}"/>
                </a:ext>
              </a:extLst>
            </p:cNvPr>
            <p:cNvGrpSpPr/>
            <p:nvPr/>
          </p:nvGrpSpPr>
          <p:grpSpPr>
            <a:xfrm>
              <a:off x="3225401" y="5886241"/>
              <a:ext cx="1085850" cy="631001"/>
              <a:chOff x="1971207" y="5871773"/>
              <a:chExt cx="1085850" cy="631001"/>
            </a:xfrm>
          </p:grpSpPr>
          <p:pic>
            <p:nvPicPr>
              <p:cNvPr id="21" name="Image 20">
                <a:extLst>
                  <a:ext uri="{FF2B5EF4-FFF2-40B4-BE49-F238E27FC236}">
                    <a16:creationId xmlns:a16="http://schemas.microsoft.com/office/drawing/2014/main" id="{F7D85219-E8E4-4934-8B67-4E9538EEC4DB}"/>
                  </a:ext>
                </a:extLst>
              </p:cNvPr>
              <p:cNvPicPr>
                <a:picLocks noChangeAspect="1"/>
              </p:cNvPicPr>
              <p:nvPr/>
            </p:nvPicPr>
            <p:blipFill>
              <a:blip r:embed="rId23"/>
              <a:stretch>
                <a:fillRect/>
              </a:stretch>
            </p:blipFill>
            <p:spPr>
              <a:xfrm>
                <a:off x="1971207" y="5997949"/>
                <a:ext cx="1085850" cy="504825"/>
              </a:xfrm>
              <a:prstGeom prst="rect">
                <a:avLst/>
              </a:prstGeom>
            </p:spPr>
          </p:pic>
          <p:pic>
            <p:nvPicPr>
              <p:cNvPr id="22" name="Image 21">
                <a:extLst>
                  <a:ext uri="{FF2B5EF4-FFF2-40B4-BE49-F238E27FC236}">
                    <a16:creationId xmlns:a16="http://schemas.microsoft.com/office/drawing/2014/main" id="{C6B13DFF-B36F-4AF8-B9E9-FD599FA469ED}"/>
                  </a:ext>
                </a:extLst>
              </p:cNvPr>
              <p:cNvPicPr>
                <a:picLocks noChangeAspect="1"/>
              </p:cNvPicPr>
              <p:nvPr/>
            </p:nvPicPr>
            <p:blipFill>
              <a:blip r:embed="rId25"/>
              <a:stretch>
                <a:fillRect/>
              </a:stretch>
            </p:blipFill>
            <p:spPr>
              <a:xfrm>
                <a:off x="2530031" y="5871773"/>
                <a:ext cx="475030" cy="320369"/>
              </a:xfrm>
              <a:prstGeom prst="rect">
                <a:avLst/>
              </a:prstGeom>
            </p:spPr>
          </p:pic>
        </p:grpSp>
        <p:cxnSp>
          <p:nvCxnSpPr>
            <p:cNvPr id="18" name="Connecteur droit avec flèche 17">
              <a:extLst>
                <a:ext uri="{FF2B5EF4-FFF2-40B4-BE49-F238E27FC236}">
                  <a16:creationId xmlns:a16="http://schemas.microsoft.com/office/drawing/2014/main" id="{42BE039D-19DE-46A7-99F0-F64AF3AB5136}"/>
                </a:ext>
              </a:extLst>
            </p:cNvPr>
            <p:cNvCxnSpPr/>
            <p:nvPr/>
          </p:nvCxnSpPr>
          <p:spPr>
            <a:xfrm>
              <a:off x="2190693" y="4998774"/>
              <a:ext cx="168168" cy="916377"/>
            </a:xfrm>
            <a:prstGeom prst="straightConnector1">
              <a:avLst/>
            </a:prstGeom>
            <a:ln w="539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DBC0009C-05C1-4F18-B943-9B212E13D254}"/>
                </a:ext>
              </a:extLst>
            </p:cNvPr>
            <p:cNvCxnSpPr/>
            <p:nvPr/>
          </p:nvCxnSpPr>
          <p:spPr>
            <a:xfrm>
              <a:off x="2702345" y="5074193"/>
              <a:ext cx="658021" cy="694760"/>
            </a:xfrm>
            <a:prstGeom prst="straightConnector1">
              <a:avLst/>
            </a:prstGeom>
            <a:ln w="53975">
              <a:solidFill>
                <a:srgbClr val="FDBC18"/>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à coins arrondis 21">
              <a:extLst>
                <a:ext uri="{FF2B5EF4-FFF2-40B4-BE49-F238E27FC236}">
                  <a16:creationId xmlns:a16="http://schemas.microsoft.com/office/drawing/2014/main" id="{0BBB2FA2-3F67-4B0F-B93C-6B5A14655B3F}"/>
                </a:ext>
              </a:extLst>
            </p:cNvPr>
            <p:cNvSpPr/>
            <p:nvPr/>
          </p:nvSpPr>
          <p:spPr>
            <a:xfrm>
              <a:off x="1524767" y="5632877"/>
              <a:ext cx="5239382" cy="955964"/>
            </a:xfrm>
            <a:prstGeom prst="roundRect">
              <a:avLst/>
            </a:prstGeom>
            <a:solidFill>
              <a:srgbClr val="FDBC18">
                <a:alpha val="6000"/>
              </a:srgbClr>
            </a:solidFill>
            <a:ln>
              <a:solidFill>
                <a:srgbClr val="FDB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e 24">
            <a:extLst>
              <a:ext uri="{FF2B5EF4-FFF2-40B4-BE49-F238E27FC236}">
                <a16:creationId xmlns:a16="http://schemas.microsoft.com/office/drawing/2014/main" id="{111E3A98-F149-4E6F-AC81-FF4F2CA18EF3}"/>
              </a:ext>
            </a:extLst>
          </p:cNvPr>
          <p:cNvGrpSpPr/>
          <p:nvPr>
            <p:custDataLst>
              <p:tags r:id="rId7"/>
            </p:custDataLst>
          </p:nvPr>
        </p:nvGrpSpPr>
        <p:grpSpPr>
          <a:xfrm>
            <a:off x="5574037" y="4877193"/>
            <a:ext cx="2534262" cy="1539400"/>
            <a:chOff x="7775589" y="4616598"/>
            <a:chExt cx="2534262" cy="1539400"/>
          </a:xfrm>
        </p:grpSpPr>
        <p:pic>
          <p:nvPicPr>
            <p:cNvPr id="26" name="Image 25">
              <a:extLst>
                <a:ext uri="{FF2B5EF4-FFF2-40B4-BE49-F238E27FC236}">
                  <a16:creationId xmlns:a16="http://schemas.microsoft.com/office/drawing/2014/main" id="{040CF164-DE09-4D29-8B94-88A558CF9E97}"/>
                </a:ext>
              </a:extLst>
            </p:cNvPr>
            <p:cNvPicPr>
              <a:picLocks noChangeAspect="1"/>
            </p:cNvPicPr>
            <p:nvPr/>
          </p:nvPicPr>
          <p:blipFill>
            <a:blip r:embed="rId26"/>
            <a:stretch>
              <a:fillRect/>
            </a:stretch>
          </p:blipFill>
          <p:spPr>
            <a:xfrm>
              <a:off x="8312654" y="4820030"/>
              <a:ext cx="532358" cy="437416"/>
            </a:xfrm>
            <a:prstGeom prst="rect">
              <a:avLst/>
            </a:prstGeom>
          </p:spPr>
        </p:pic>
        <p:pic>
          <p:nvPicPr>
            <p:cNvPr id="27" name="Image 26">
              <a:extLst>
                <a:ext uri="{FF2B5EF4-FFF2-40B4-BE49-F238E27FC236}">
                  <a16:creationId xmlns:a16="http://schemas.microsoft.com/office/drawing/2014/main" id="{CC4A8929-9279-40F5-86CD-904BE9FE022C}"/>
                </a:ext>
              </a:extLst>
            </p:cNvPr>
            <p:cNvPicPr>
              <a:picLocks noChangeAspect="1"/>
            </p:cNvPicPr>
            <p:nvPr/>
          </p:nvPicPr>
          <p:blipFill>
            <a:blip r:embed="rId23"/>
            <a:stretch>
              <a:fillRect/>
            </a:stretch>
          </p:blipFill>
          <p:spPr>
            <a:xfrm>
              <a:off x="8036312" y="5433865"/>
              <a:ext cx="1085850" cy="504825"/>
            </a:xfrm>
            <a:prstGeom prst="rect">
              <a:avLst/>
            </a:prstGeom>
          </p:spPr>
        </p:pic>
        <p:sp>
          <p:nvSpPr>
            <p:cNvPr id="28" name="Organigramme : Disque magnétique 27">
              <a:extLst>
                <a:ext uri="{FF2B5EF4-FFF2-40B4-BE49-F238E27FC236}">
                  <a16:creationId xmlns:a16="http://schemas.microsoft.com/office/drawing/2014/main" id="{9EB40FB9-3FA2-4003-8677-D12F626F7DA8}"/>
                </a:ext>
              </a:extLst>
            </p:cNvPr>
            <p:cNvSpPr/>
            <p:nvPr/>
          </p:nvSpPr>
          <p:spPr>
            <a:xfrm>
              <a:off x="8820362" y="5259096"/>
              <a:ext cx="337774" cy="372048"/>
            </a:xfrm>
            <a:prstGeom prst="flowChartMagneticDisk">
              <a:avLst/>
            </a:prstGeom>
            <a:solidFill>
              <a:srgbClr val="AE25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7030A0"/>
                </a:solidFill>
              </a:endParaRPr>
            </a:p>
          </p:txBody>
        </p:sp>
        <p:cxnSp>
          <p:nvCxnSpPr>
            <p:cNvPr id="29" name="Connecteur droit avec flèche 28">
              <a:extLst>
                <a:ext uri="{FF2B5EF4-FFF2-40B4-BE49-F238E27FC236}">
                  <a16:creationId xmlns:a16="http://schemas.microsoft.com/office/drawing/2014/main" id="{C8401AD4-942D-4EF3-A02E-71EF16B0B2B7}"/>
                </a:ext>
              </a:extLst>
            </p:cNvPr>
            <p:cNvCxnSpPr/>
            <p:nvPr/>
          </p:nvCxnSpPr>
          <p:spPr>
            <a:xfrm flipV="1">
              <a:off x="7775589" y="5187566"/>
              <a:ext cx="487287" cy="164541"/>
            </a:xfrm>
            <a:prstGeom prst="straightConnector1">
              <a:avLst/>
            </a:prstGeom>
            <a:ln w="53975">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00F4E3AA-BC6D-4278-90C4-DAE399DC07CF}"/>
                </a:ext>
              </a:extLst>
            </p:cNvPr>
            <p:cNvSpPr txBox="1"/>
            <p:nvPr/>
          </p:nvSpPr>
          <p:spPr>
            <a:xfrm>
              <a:off x="8189377" y="5925166"/>
              <a:ext cx="2120474" cy="230832"/>
            </a:xfrm>
            <a:prstGeom prst="rect">
              <a:avLst/>
            </a:prstGeom>
            <a:noFill/>
          </p:spPr>
          <p:txBody>
            <a:bodyPr wrap="square" rtlCol="0">
              <a:spAutoFit/>
            </a:bodyPr>
            <a:lstStyle/>
            <a:p>
              <a:r>
                <a:rPr lang="fr-FR" sz="900" b="1" dirty="0"/>
                <a:t>File Storage</a:t>
              </a:r>
            </a:p>
          </p:txBody>
        </p:sp>
        <p:sp>
          <p:nvSpPr>
            <p:cNvPr id="31" name="ZoneTexte 30">
              <a:extLst>
                <a:ext uri="{FF2B5EF4-FFF2-40B4-BE49-F238E27FC236}">
                  <a16:creationId xmlns:a16="http://schemas.microsoft.com/office/drawing/2014/main" id="{3AAE454A-E4E0-41CB-BFCE-D7C40B6CB96A}"/>
                </a:ext>
              </a:extLst>
            </p:cNvPr>
            <p:cNvSpPr txBox="1"/>
            <p:nvPr/>
          </p:nvSpPr>
          <p:spPr>
            <a:xfrm>
              <a:off x="8173150" y="4616598"/>
              <a:ext cx="955110" cy="233838"/>
            </a:xfrm>
            <a:prstGeom prst="rect">
              <a:avLst/>
            </a:prstGeom>
            <a:noFill/>
          </p:spPr>
          <p:txBody>
            <a:bodyPr wrap="square" rtlCol="0">
              <a:spAutoFit/>
            </a:bodyPr>
            <a:lstStyle/>
            <a:p>
              <a:r>
                <a:rPr lang="fr-FR" sz="900" b="1" dirty="0"/>
                <a:t>Collections</a:t>
              </a:r>
            </a:p>
          </p:txBody>
        </p:sp>
        <p:sp>
          <p:nvSpPr>
            <p:cNvPr id="32" name="ZoneTexte 31">
              <a:extLst>
                <a:ext uri="{FF2B5EF4-FFF2-40B4-BE49-F238E27FC236}">
                  <a16:creationId xmlns:a16="http://schemas.microsoft.com/office/drawing/2014/main" id="{50811E80-691E-410B-A7EA-21A3828B26D6}"/>
                </a:ext>
              </a:extLst>
            </p:cNvPr>
            <p:cNvSpPr txBox="1"/>
            <p:nvPr/>
          </p:nvSpPr>
          <p:spPr>
            <a:xfrm>
              <a:off x="9098010" y="5285255"/>
              <a:ext cx="955110" cy="253916"/>
            </a:xfrm>
            <a:prstGeom prst="rect">
              <a:avLst/>
            </a:prstGeom>
            <a:noFill/>
          </p:spPr>
          <p:txBody>
            <a:bodyPr wrap="square" rtlCol="0">
              <a:spAutoFit/>
            </a:bodyPr>
            <a:lstStyle/>
            <a:p>
              <a:r>
                <a:rPr lang="fr-FR" sz="1050" b="1" dirty="0">
                  <a:solidFill>
                    <a:srgbClr val="AE2573"/>
                  </a:solidFill>
                </a:rPr>
                <a:t>RDS</a:t>
              </a:r>
            </a:p>
          </p:txBody>
        </p:sp>
      </p:grpSp>
      <p:pic>
        <p:nvPicPr>
          <p:cNvPr id="33" name="Image 32">
            <a:extLst>
              <a:ext uri="{FF2B5EF4-FFF2-40B4-BE49-F238E27FC236}">
                <a16:creationId xmlns:a16="http://schemas.microsoft.com/office/drawing/2014/main" id="{E71BCFF1-CBE4-4AF0-AEC1-BCD3E5D9B1FB}"/>
              </a:ext>
            </a:extLst>
          </p:cNvPr>
          <p:cNvPicPr>
            <a:picLocks noChangeAspect="1"/>
          </p:cNvPicPr>
          <p:nvPr>
            <p:custDataLst>
              <p:tags r:id="rId8"/>
            </p:custDataLst>
          </p:nvPr>
        </p:nvPicPr>
        <p:blipFill>
          <a:blip r:embed="rId27"/>
          <a:stretch>
            <a:fillRect/>
          </a:stretch>
        </p:blipFill>
        <p:spPr>
          <a:xfrm>
            <a:off x="4871787" y="5054911"/>
            <a:ext cx="628497" cy="628497"/>
          </a:xfrm>
          <a:prstGeom prst="rect">
            <a:avLst/>
          </a:prstGeom>
        </p:spPr>
      </p:pic>
      <p:grpSp>
        <p:nvGrpSpPr>
          <p:cNvPr id="34" name="Groupe 33">
            <a:extLst>
              <a:ext uri="{FF2B5EF4-FFF2-40B4-BE49-F238E27FC236}">
                <a16:creationId xmlns:a16="http://schemas.microsoft.com/office/drawing/2014/main" id="{8329F844-B3D0-4A61-9077-C550C6307749}"/>
              </a:ext>
            </a:extLst>
          </p:cNvPr>
          <p:cNvGrpSpPr/>
          <p:nvPr>
            <p:custDataLst>
              <p:tags r:id="rId9"/>
            </p:custDataLst>
          </p:nvPr>
        </p:nvGrpSpPr>
        <p:grpSpPr>
          <a:xfrm>
            <a:off x="9250826" y="2074460"/>
            <a:ext cx="1944656" cy="1081446"/>
            <a:chOff x="10954641" y="3917363"/>
            <a:chExt cx="2120474" cy="950888"/>
          </a:xfrm>
        </p:grpSpPr>
        <p:sp>
          <p:nvSpPr>
            <p:cNvPr id="35" name="ZoneTexte 34">
              <a:extLst>
                <a:ext uri="{FF2B5EF4-FFF2-40B4-BE49-F238E27FC236}">
                  <a16:creationId xmlns:a16="http://schemas.microsoft.com/office/drawing/2014/main" id="{F95EA40B-695A-4D50-B81A-B8DA419EFBEF}"/>
                </a:ext>
              </a:extLst>
            </p:cNvPr>
            <p:cNvSpPr txBox="1"/>
            <p:nvPr/>
          </p:nvSpPr>
          <p:spPr>
            <a:xfrm>
              <a:off x="10954641" y="3917363"/>
              <a:ext cx="2120474" cy="230832"/>
            </a:xfrm>
            <a:prstGeom prst="rect">
              <a:avLst/>
            </a:prstGeom>
            <a:noFill/>
          </p:spPr>
          <p:txBody>
            <a:bodyPr wrap="square" rtlCol="0">
              <a:spAutoFit/>
            </a:bodyPr>
            <a:lstStyle/>
            <a:p>
              <a:r>
                <a:rPr lang="fr-FR" sz="900" b="1" dirty="0"/>
                <a:t>Active Directory</a:t>
              </a:r>
            </a:p>
          </p:txBody>
        </p:sp>
        <p:pic>
          <p:nvPicPr>
            <p:cNvPr id="36" name="Picture 2" descr="Microsoft compatibility | StarLeaf">
              <a:extLst>
                <a:ext uri="{FF2B5EF4-FFF2-40B4-BE49-F238E27FC236}">
                  <a16:creationId xmlns:a16="http://schemas.microsoft.com/office/drawing/2014/main" id="{7760A22F-3CDC-4406-947D-609A08B6A200}"/>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954641" y="3976129"/>
              <a:ext cx="886175" cy="892122"/>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à coins arrondis 38">
            <a:extLst>
              <a:ext uri="{FF2B5EF4-FFF2-40B4-BE49-F238E27FC236}">
                <a16:creationId xmlns:a16="http://schemas.microsoft.com/office/drawing/2014/main" id="{FEBA4D6B-6C1A-4B22-8CC5-8D1F7006CFD7}"/>
              </a:ext>
            </a:extLst>
          </p:cNvPr>
          <p:cNvSpPr/>
          <p:nvPr>
            <p:custDataLst>
              <p:tags r:id="rId10"/>
            </p:custDataLst>
          </p:nvPr>
        </p:nvSpPr>
        <p:spPr>
          <a:xfrm>
            <a:off x="4468837" y="1386305"/>
            <a:ext cx="5966122" cy="4891849"/>
          </a:xfrm>
          <a:prstGeom prst="roundRect">
            <a:avLst/>
          </a:prstGeom>
          <a:noFill/>
          <a:ln w="57150">
            <a:solidFill>
              <a:srgbClr val="FDBC1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2F84282C-1C06-408F-AC6A-8C97CA3BAFEB}"/>
              </a:ext>
            </a:extLst>
          </p:cNvPr>
          <p:cNvSpPr txBox="1"/>
          <p:nvPr>
            <p:custDataLst>
              <p:tags r:id="rId11"/>
            </p:custDataLst>
          </p:nvPr>
        </p:nvSpPr>
        <p:spPr>
          <a:xfrm>
            <a:off x="5991644" y="2624003"/>
            <a:ext cx="2120474" cy="230832"/>
          </a:xfrm>
          <a:prstGeom prst="rect">
            <a:avLst/>
          </a:prstGeom>
          <a:noFill/>
        </p:spPr>
        <p:txBody>
          <a:bodyPr wrap="square" rtlCol="0">
            <a:spAutoFit/>
          </a:bodyPr>
          <a:lstStyle/>
          <a:p>
            <a:r>
              <a:rPr lang="fr-FR" sz="900" b="1" dirty="0">
                <a:solidFill>
                  <a:srgbClr val="723F97"/>
                </a:solidFill>
              </a:rPr>
              <a:t>RD CONNECTION BROKER</a:t>
            </a:r>
          </a:p>
        </p:txBody>
      </p:sp>
      <p:pic>
        <p:nvPicPr>
          <p:cNvPr id="39" name="Image 38">
            <a:extLst>
              <a:ext uri="{FF2B5EF4-FFF2-40B4-BE49-F238E27FC236}">
                <a16:creationId xmlns:a16="http://schemas.microsoft.com/office/drawing/2014/main" id="{DE2CF4B5-F3AC-4C5C-90FD-986146B35C4C}"/>
              </a:ext>
            </a:extLst>
          </p:cNvPr>
          <p:cNvPicPr>
            <a:picLocks noChangeAspect="1"/>
          </p:cNvPicPr>
          <p:nvPr>
            <p:custDataLst>
              <p:tags r:id="rId12"/>
            </p:custDataLst>
          </p:nvPr>
        </p:nvPicPr>
        <p:blipFill>
          <a:blip r:embed="rId29"/>
          <a:stretch>
            <a:fillRect/>
          </a:stretch>
        </p:blipFill>
        <p:spPr>
          <a:xfrm>
            <a:off x="5187465" y="1561947"/>
            <a:ext cx="1746508" cy="649040"/>
          </a:xfrm>
          <a:prstGeom prst="rect">
            <a:avLst/>
          </a:prstGeom>
        </p:spPr>
      </p:pic>
      <p:sp>
        <p:nvSpPr>
          <p:cNvPr id="41" name="Flèche vers le bas 43">
            <a:extLst>
              <a:ext uri="{FF2B5EF4-FFF2-40B4-BE49-F238E27FC236}">
                <a16:creationId xmlns:a16="http://schemas.microsoft.com/office/drawing/2014/main" id="{4A76B28C-4D88-4E3B-AEE3-E90EA24C7841}"/>
              </a:ext>
            </a:extLst>
          </p:cNvPr>
          <p:cNvSpPr/>
          <p:nvPr>
            <p:custDataLst>
              <p:tags r:id="rId13"/>
            </p:custDataLst>
          </p:nvPr>
        </p:nvSpPr>
        <p:spPr>
          <a:xfrm rot="16200000">
            <a:off x="2525673" y="2824780"/>
            <a:ext cx="268125" cy="978088"/>
          </a:xfrm>
          <a:prstGeom prst="downArrow">
            <a:avLst/>
          </a:prstGeom>
          <a:solidFill>
            <a:schemeClr val="bg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2" name="Connecteur droit avec flèche 41">
            <a:extLst>
              <a:ext uri="{FF2B5EF4-FFF2-40B4-BE49-F238E27FC236}">
                <a16:creationId xmlns:a16="http://schemas.microsoft.com/office/drawing/2014/main" id="{31A6AF19-9BE6-442E-A3FF-57F0261152FB}"/>
              </a:ext>
            </a:extLst>
          </p:cNvPr>
          <p:cNvCxnSpPr/>
          <p:nvPr>
            <p:custDataLst>
              <p:tags r:id="rId14"/>
            </p:custDataLst>
          </p:nvPr>
        </p:nvCxnSpPr>
        <p:spPr>
          <a:xfrm flipV="1">
            <a:off x="7102602" y="2897122"/>
            <a:ext cx="1976488" cy="103201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43" name="Image 42">
            <a:extLst>
              <a:ext uri="{FF2B5EF4-FFF2-40B4-BE49-F238E27FC236}">
                <a16:creationId xmlns:a16="http://schemas.microsoft.com/office/drawing/2014/main" id="{C81129C7-E195-4F29-8F17-F606C1BBE0BD}"/>
              </a:ext>
            </a:extLst>
          </p:cNvPr>
          <p:cNvPicPr>
            <a:picLocks noChangeAspect="1"/>
          </p:cNvPicPr>
          <p:nvPr>
            <p:custDataLst>
              <p:tags r:id="rId15"/>
            </p:custDataLst>
          </p:nvPr>
        </p:nvPicPr>
        <p:blipFill>
          <a:blip r:embed="rId30"/>
          <a:stretch>
            <a:fillRect/>
          </a:stretch>
        </p:blipFill>
        <p:spPr>
          <a:xfrm>
            <a:off x="3516710" y="5221633"/>
            <a:ext cx="902349" cy="902349"/>
          </a:xfrm>
          <a:prstGeom prst="rect">
            <a:avLst/>
          </a:prstGeom>
        </p:spPr>
      </p:pic>
      <p:grpSp>
        <p:nvGrpSpPr>
          <p:cNvPr id="46" name="Groupe 45">
            <a:extLst>
              <a:ext uri="{FF2B5EF4-FFF2-40B4-BE49-F238E27FC236}">
                <a16:creationId xmlns:a16="http://schemas.microsoft.com/office/drawing/2014/main" id="{0476F5E1-316A-43E3-9AB0-7CA55D6EDDA9}"/>
              </a:ext>
            </a:extLst>
          </p:cNvPr>
          <p:cNvGrpSpPr/>
          <p:nvPr>
            <p:custDataLst>
              <p:tags r:id="rId16"/>
            </p:custDataLst>
          </p:nvPr>
        </p:nvGrpSpPr>
        <p:grpSpPr>
          <a:xfrm>
            <a:off x="153292" y="2943159"/>
            <a:ext cx="1900160" cy="790575"/>
            <a:chOff x="3552785" y="859187"/>
            <a:chExt cx="1900160" cy="790575"/>
          </a:xfrm>
        </p:grpSpPr>
        <p:pic>
          <p:nvPicPr>
            <p:cNvPr id="47" name="Image 46">
              <a:extLst>
                <a:ext uri="{FF2B5EF4-FFF2-40B4-BE49-F238E27FC236}">
                  <a16:creationId xmlns:a16="http://schemas.microsoft.com/office/drawing/2014/main" id="{0B3703CB-4E9F-4EE7-A7D0-514ABB6230CC}"/>
                </a:ext>
              </a:extLst>
            </p:cNvPr>
            <p:cNvPicPr>
              <a:picLocks noChangeAspect="1"/>
            </p:cNvPicPr>
            <p:nvPr/>
          </p:nvPicPr>
          <p:blipFill>
            <a:blip r:embed="rId31"/>
            <a:stretch>
              <a:fillRect/>
            </a:stretch>
          </p:blipFill>
          <p:spPr>
            <a:xfrm>
              <a:off x="4109920" y="859187"/>
              <a:ext cx="1343025" cy="790575"/>
            </a:xfrm>
            <a:prstGeom prst="rect">
              <a:avLst/>
            </a:prstGeom>
          </p:spPr>
        </p:pic>
        <p:pic>
          <p:nvPicPr>
            <p:cNvPr id="48" name="Image 47">
              <a:extLst>
                <a:ext uri="{FF2B5EF4-FFF2-40B4-BE49-F238E27FC236}">
                  <a16:creationId xmlns:a16="http://schemas.microsoft.com/office/drawing/2014/main" id="{FA7A3793-4825-442F-95BA-DCAEE8B8A8BF}"/>
                </a:ext>
              </a:extLst>
            </p:cNvPr>
            <p:cNvPicPr>
              <a:picLocks noChangeAspect="1"/>
            </p:cNvPicPr>
            <p:nvPr/>
          </p:nvPicPr>
          <p:blipFill>
            <a:blip r:embed="rId32"/>
            <a:stretch>
              <a:fillRect/>
            </a:stretch>
          </p:blipFill>
          <p:spPr>
            <a:xfrm>
              <a:off x="3552785" y="1113583"/>
              <a:ext cx="557135" cy="484662"/>
            </a:xfrm>
            <a:prstGeom prst="rect">
              <a:avLst/>
            </a:prstGeom>
          </p:spPr>
        </p:pic>
      </p:grpSp>
      <p:pic>
        <p:nvPicPr>
          <p:cNvPr id="44" name="Image 43">
            <a:extLst>
              <a:ext uri="{FF2B5EF4-FFF2-40B4-BE49-F238E27FC236}">
                <a16:creationId xmlns:a16="http://schemas.microsoft.com/office/drawing/2014/main" id="{EBDC0979-F70D-4B59-B1D6-2035DE10AED6}"/>
              </a:ext>
            </a:extLst>
          </p:cNvPr>
          <p:cNvPicPr>
            <a:picLocks noChangeAspect="1"/>
          </p:cNvPicPr>
          <p:nvPr>
            <p:custDataLst>
              <p:tags r:id="rId17"/>
            </p:custDataLst>
          </p:nvPr>
        </p:nvPicPr>
        <p:blipFill>
          <a:blip r:embed="rId33"/>
          <a:stretch>
            <a:fillRect/>
          </a:stretch>
        </p:blipFill>
        <p:spPr>
          <a:xfrm>
            <a:off x="1143241" y="3197555"/>
            <a:ext cx="302000" cy="312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 name="Flèche vers le bas 43">
            <a:extLst>
              <a:ext uri="{FF2B5EF4-FFF2-40B4-BE49-F238E27FC236}">
                <a16:creationId xmlns:a16="http://schemas.microsoft.com/office/drawing/2014/main" id="{085A0DDD-0E56-4CF0-B9DE-5105FC5BD126}"/>
              </a:ext>
            </a:extLst>
          </p:cNvPr>
          <p:cNvSpPr/>
          <p:nvPr>
            <p:custDataLst>
              <p:tags r:id="rId18"/>
            </p:custDataLst>
          </p:nvPr>
        </p:nvSpPr>
        <p:spPr>
          <a:xfrm rot="16200000">
            <a:off x="2661549" y="3118212"/>
            <a:ext cx="268125" cy="978088"/>
          </a:xfrm>
          <a:prstGeom prst="downArrow">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0" name="Image 49">
            <a:extLst>
              <a:ext uri="{FF2B5EF4-FFF2-40B4-BE49-F238E27FC236}">
                <a16:creationId xmlns:a16="http://schemas.microsoft.com/office/drawing/2014/main" id="{6409714F-5609-4153-87B9-71FD6F22295F}"/>
              </a:ext>
            </a:extLst>
          </p:cNvPr>
          <p:cNvPicPr>
            <a:picLocks noChangeAspect="1"/>
          </p:cNvPicPr>
          <p:nvPr>
            <p:custDataLst>
              <p:tags r:id="rId19"/>
            </p:custDataLst>
          </p:nvPr>
        </p:nvPicPr>
        <p:blipFill>
          <a:blip r:embed="rId23"/>
          <a:stretch>
            <a:fillRect/>
          </a:stretch>
        </p:blipFill>
        <p:spPr>
          <a:xfrm>
            <a:off x="7544501" y="4234741"/>
            <a:ext cx="1085850" cy="504825"/>
          </a:xfrm>
          <a:prstGeom prst="rect">
            <a:avLst/>
          </a:prstGeom>
        </p:spPr>
      </p:pic>
      <p:pic>
        <p:nvPicPr>
          <p:cNvPr id="51" name="Image 50">
            <a:extLst>
              <a:ext uri="{FF2B5EF4-FFF2-40B4-BE49-F238E27FC236}">
                <a16:creationId xmlns:a16="http://schemas.microsoft.com/office/drawing/2014/main" id="{CAB55450-0B69-413C-831A-A5C00DB139FA}"/>
              </a:ext>
            </a:extLst>
          </p:cNvPr>
          <p:cNvPicPr>
            <a:picLocks noChangeAspect="1"/>
          </p:cNvPicPr>
          <p:nvPr>
            <p:custDataLst>
              <p:tags r:id="rId20"/>
            </p:custDataLst>
          </p:nvPr>
        </p:nvPicPr>
        <p:blipFill>
          <a:blip r:embed="rId25"/>
          <a:stretch>
            <a:fillRect/>
          </a:stretch>
        </p:blipFill>
        <p:spPr>
          <a:xfrm>
            <a:off x="8103325" y="4108565"/>
            <a:ext cx="475030" cy="320369"/>
          </a:xfrm>
          <a:prstGeom prst="rect">
            <a:avLst/>
          </a:prstGeom>
        </p:spPr>
      </p:pic>
      <p:cxnSp>
        <p:nvCxnSpPr>
          <p:cNvPr id="52" name="Connecteur droit avec flèche 51">
            <a:extLst>
              <a:ext uri="{FF2B5EF4-FFF2-40B4-BE49-F238E27FC236}">
                <a16:creationId xmlns:a16="http://schemas.microsoft.com/office/drawing/2014/main" id="{F2ABA7FD-A811-4636-B108-84B37699CEB0}"/>
              </a:ext>
            </a:extLst>
          </p:cNvPr>
          <p:cNvCxnSpPr>
            <a:cxnSpLocks/>
          </p:cNvCxnSpPr>
          <p:nvPr>
            <p:custDataLst>
              <p:tags r:id="rId21"/>
            </p:custDataLst>
          </p:nvPr>
        </p:nvCxnSpPr>
        <p:spPr>
          <a:xfrm>
            <a:off x="6217684" y="3087856"/>
            <a:ext cx="1623677" cy="1020709"/>
          </a:xfrm>
          <a:prstGeom prst="straightConnector1">
            <a:avLst/>
          </a:prstGeom>
          <a:ln w="53975">
            <a:solidFill>
              <a:srgbClr val="FDBC18"/>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704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DC963D7-07DF-4B50-9F0D-7E13FCEC2F59}"/>
              </a:ext>
            </a:extLst>
          </p:cNvPr>
          <p:cNvSpPr>
            <a:spLocks noGrp="1"/>
          </p:cNvSpPr>
          <p:nvPr>
            <p:ph idx="1"/>
            <p:custDataLst>
              <p:tags r:id="rId1"/>
            </p:custDataLst>
          </p:nvPr>
        </p:nvSpPr>
        <p:spPr>
          <a:xfrm>
            <a:off x="648729" y="1199549"/>
            <a:ext cx="10515600" cy="1952997"/>
          </a:xfrm>
        </p:spPr>
        <p:txBody>
          <a:bodyPr/>
          <a:lstStyle/>
          <a:p>
            <a:r>
              <a:rPr lang="fr-FR" dirty="0"/>
              <a:t>Fusion des Universités le 01/01/2018</a:t>
            </a:r>
          </a:p>
          <a:p>
            <a:pPr lvl="1"/>
            <a:r>
              <a:rPr lang="fr-FR" sz="2000" dirty="0"/>
              <a:t>Mise en place d’une infrastructure centralisée d’authentification des postes de travail</a:t>
            </a:r>
          </a:p>
          <a:p>
            <a:pPr lvl="1"/>
            <a:r>
              <a:rPr lang="fr-FR" sz="2000" dirty="0"/>
              <a:t>Démarrage début 2017</a:t>
            </a:r>
          </a:p>
          <a:p>
            <a:pPr lvl="1"/>
            <a:r>
              <a:rPr lang="fr-FR" sz="2000" dirty="0"/>
              <a:t>Groupe de travail d’une dizaine de spécialistes</a:t>
            </a:r>
          </a:p>
          <a:p>
            <a:pPr lvl="1"/>
            <a:r>
              <a:rPr lang="fr-FR" sz="2000" dirty="0"/>
              <a:t>Un accompagnement externe technique</a:t>
            </a:r>
          </a:p>
          <a:p>
            <a:endParaRPr lang="fr-FR" dirty="0"/>
          </a:p>
        </p:txBody>
      </p:sp>
      <p:sp>
        <p:nvSpPr>
          <p:cNvPr id="3" name="Titre 2">
            <a:extLst>
              <a:ext uri="{FF2B5EF4-FFF2-40B4-BE49-F238E27FC236}">
                <a16:creationId xmlns:a16="http://schemas.microsoft.com/office/drawing/2014/main" id="{48486838-8910-4DAC-AAD0-1C2A9B58D876}"/>
              </a:ext>
            </a:extLst>
          </p:cNvPr>
          <p:cNvSpPr>
            <a:spLocks noGrp="1"/>
          </p:cNvSpPr>
          <p:nvPr>
            <p:ph type="title" idx="10"/>
            <p:custDataLst>
              <p:tags r:id="rId2"/>
            </p:custDataLst>
          </p:nvPr>
        </p:nvSpPr>
        <p:spPr/>
        <p:txBody>
          <a:bodyPr/>
          <a:lstStyle/>
          <a:p>
            <a:r>
              <a:rPr lang="fr-FR" dirty="0"/>
              <a:t>Introduction</a:t>
            </a:r>
          </a:p>
        </p:txBody>
      </p:sp>
      <p:sp>
        <p:nvSpPr>
          <p:cNvPr id="4" name="Espace réservé du pied de page 3">
            <a:extLst>
              <a:ext uri="{FF2B5EF4-FFF2-40B4-BE49-F238E27FC236}">
                <a16:creationId xmlns:a16="http://schemas.microsoft.com/office/drawing/2014/main" id="{97B8C8D5-9C4D-4D97-A7C8-E277FF44CEF3}"/>
              </a:ext>
            </a:extLst>
          </p:cNvPr>
          <p:cNvSpPr>
            <a:spLocks noGrp="1"/>
          </p:cNvSpPr>
          <p:nvPr>
            <p:ph type="ftr" sz="quarter" idx="12"/>
            <p:custDataLst>
              <p:tags r:id="rId3"/>
            </p:custDataLst>
          </p:nvPr>
        </p:nvSpPr>
        <p:spPr/>
        <p:txBody>
          <a:bodyPr/>
          <a:lstStyle/>
          <a:p>
            <a:r>
              <a:rPr lang="fr-FR" dirty="0"/>
              <a:t>DEUST Infrastructures Numériques - Sébastien Deconinck</a:t>
            </a:r>
          </a:p>
        </p:txBody>
      </p:sp>
      <p:sp>
        <p:nvSpPr>
          <p:cNvPr id="5" name="Espace réservé du numéro de diapositive 4">
            <a:extLst>
              <a:ext uri="{FF2B5EF4-FFF2-40B4-BE49-F238E27FC236}">
                <a16:creationId xmlns:a16="http://schemas.microsoft.com/office/drawing/2014/main" id="{01DDD3B2-9A71-4B68-B8E9-EA832E4466DD}"/>
              </a:ext>
            </a:extLst>
          </p:cNvPr>
          <p:cNvSpPr>
            <a:spLocks noGrp="1"/>
          </p:cNvSpPr>
          <p:nvPr>
            <p:ph type="sldNum" sz="quarter" idx="13"/>
            <p:custDataLst>
              <p:tags r:id="rId4"/>
            </p:custDataLst>
          </p:nvPr>
        </p:nvSpPr>
        <p:spPr/>
        <p:txBody>
          <a:bodyPr/>
          <a:lstStyle/>
          <a:p>
            <a:fld id="{524CACB3-9D6F-4251-9D91-D3C4F99A6651}" type="slidenum">
              <a:rPr lang="fr-FR" smtClean="0"/>
              <a:pPr/>
              <a:t>3</a:t>
            </a:fld>
            <a:endParaRPr lang="fr-FR" dirty="0"/>
          </a:p>
        </p:txBody>
      </p:sp>
      <p:pic>
        <p:nvPicPr>
          <p:cNvPr id="9" name="Image 8">
            <a:extLst>
              <a:ext uri="{FF2B5EF4-FFF2-40B4-BE49-F238E27FC236}">
                <a16:creationId xmlns:a16="http://schemas.microsoft.com/office/drawing/2014/main" id="{61934A71-3FC7-423A-9D68-0E2E67D2DA33}"/>
              </a:ext>
            </a:extLst>
          </p:cNvPr>
          <p:cNvPicPr>
            <a:picLocks noChangeAspect="1"/>
          </p:cNvPicPr>
          <p:nvPr>
            <p:custDataLst>
              <p:tags r:id="rId5"/>
            </p:custDataLst>
          </p:nvPr>
        </p:nvPicPr>
        <p:blipFill>
          <a:blip r:embed="rId17"/>
          <a:stretch>
            <a:fillRect/>
          </a:stretch>
        </p:blipFill>
        <p:spPr>
          <a:xfrm>
            <a:off x="7337546" y="2413936"/>
            <a:ext cx="1908279" cy="1699628"/>
          </a:xfrm>
          <a:prstGeom prst="rect">
            <a:avLst/>
          </a:prstGeom>
        </p:spPr>
      </p:pic>
      <p:sp>
        <p:nvSpPr>
          <p:cNvPr id="18" name="Espace réservé du contenu 1">
            <a:extLst>
              <a:ext uri="{FF2B5EF4-FFF2-40B4-BE49-F238E27FC236}">
                <a16:creationId xmlns:a16="http://schemas.microsoft.com/office/drawing/2014/main" id="{2E82B868-6A8D-481B-832F-BDFBE6304C63}"/>
              </a:ext>
            </a:extLst>
          </p:cNvPr>
          <p:cNvSpPr txBox="1">
            <a:spLocks/>
          </p:cNvSpPr>
          <p:nvPr>
            <p:custDataLst>
              <p:tags r:id="rId6"/>
            </p:custDataLst>
          </p:nvPr>
        </p:nvSpPr>
        <p:spPr>
          <a:xfrm>
            <a:off x="838200" y="5479749"/>
            <a:ext cx="10515600" cy="1800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rgbClr val="1F83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Temps imparti :</a:t>
            </a:r>
          </a:p>
          <a:p>
            <a:pPr lvl="1"/>
            <a:r>
              <a:rPr lang="fr-FR" dirty="0"/>
              <a:t>Mise en production en octobre 2017 (les premiers déménagements)</a:t>
            </a:r>
          </a:p>
          <a:p>
            <a:pPr marL="457200" lvl="1" indent="0">
              <a:buNone/>
            </a:pPr>
            <a:endParaRPr lang="fr-FR" dirty="0"/>
          </a:p>
          <a:p>
            <a:endParaRPr lang="fr-FR" dirty="0"/>
          </a:p>
        </p:txBody>
      </p:sp>
      <p:grpSp>
        <p:nvGrpSpPr>
          <p:cNvPr id="20" name="Groupe 19">
            <a:extLst>
              <a:ext uri="{FF2B5EF4-FFF2-40B4-BE49-F238E27FC236}">
                <a16:creationId xmlns:a16="http://schemas.microsoft.com/office/drawing/2014/main" id="{88EF479E-A2A6-4516-A21A-5869C86D2DA1}"/>
              </a:ext>
            </a:extLst>
          </p:cNvPr>
          <p:cNvGrpSpPr/>
          <p:nvPr/>
        </p:nvGrpSpPr>
        <p:grpSpPr>
          <a:xfrm>
            <a:off x="648729" y="3418490"/>
            <a:ext cx="10515600" cy="1800247"/>
            <a:chOff x="648729" y="3418490"/>
            <a:chExt cx="10515600" cy="1800247"/>
          </a:xfrm>
        </p:grpSpPr>
        <p:sp>
          <p:nvSpPr>
            <p:cNvPr id="8" name="Espace réservé du contenu 1">
              <a:extLst>
                <a:ext uri="{FF2B5EF4-FFF2-40B4-BE49-F238E27FC236}">
                  <a16:creationId xmlns:a16="http://schemas.microsoft.com/office/drawing/2014/main" id="{97F9F1E3-2F25-4673-BE0A-1307387DACE0}"/>
                </a:ext>
              </a:extLst>
            </p:cNvPr>
            <p:cNvSpPr txBox="1">
              <a:spLocks/>
            </p:cNvSpPr>
            <p:nvPr>
              <p:custDataLst>
                <p:tags r:id="rId8"/>
              </p:custDataLst>
            </p:nvPr>
          </p:nvSpPr>
          <p:spPr>
            <a:xfrm>
              <a:off x="648729" y="3418490"/>
              <a:ext cx="10515600" cy="1800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rgbClr val="1F83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Quelques chiffres :</a:t>
              </a:r>
            </a:p>
            <a:p>
              <a:endParaRPr lang="fr-FR" dirty="0"/>
            </a:p>
          </p:txBody>
        </p:sp>
        <p:grpSp>
          <p:nvGrpSpPr>
            <p:cNvPr id="6" name="Groupe 5">
              <a:extLst>
                <a:ext uri="{FF2B5EF4-FFF2-40B4-BE49-F238E27FC236}">
                  <a16:creationId xmlns:a16="http://schemas.microsoft.com/office/drawing/2014/main" id="{A3DC3E45-E6E6-4CEA-AA7A-6652C60479D2}"/>
                </a:ext>
              </a:extLst>
            </p:cNvPr>
            <p:cNvGrpSpPr/>
            <p:nvPr>
              <p:custDataLst>
                <p:tags r:id="rId9"/>
              </p:custDataLst>
            </p:nvPr>
          </p:nvGrpSpPr>
          <p:grpSpPr>
            <a:xfrm>
              <a:off x="2736326" y="4048418"/>
              <a:ext cx="1081963" cy="1170319"/>
              <a:chOff x="2736326" y="4048418"/>
              <a:chExt cx="1081963" cy="1170319"/>
            </a:xfrm>
          </p:grpSpPr>
          <p:pic>
            <p:nvPicPr>
              <p:cNvPr id="10" name="Image 9">
                <a:extLst>
                  <a:ext uri="{FF2B5EF4-FFF2-40B4-BE49-F238E27FC236}">
                    <a16:creationId xmlns:a16="http://schemas.microsoft.com/office/drawing/2014/main" id="{2C9A1FB1-B14F-48EC-B53A-E44240DEF5D1}"/>
                  </a:ext>
                </a:extLst>
              </p:cNvPr>
              <p:cNvPicPr>
                <a:picLocks noChangeAspect="1"/>
              </p:cNvPicPr>
              <p:nvPr>
                <p:custDataLst>
                  <p:tags r:id="rId15"/>
                </p:custDataLst>
              </p:nvPr>
            </p:nvPicPr>
            <p:blipFill>
              <a:blip r:embed="rId18"/>
              <a:stretch>
                <a:fillRect/>
              </a:stretch>
            </p:blipFill>
            <p:spPr>
              <a:xfrm>
                <a:off x="2946175" y="4048418"/>
                <a:ext cx="506006" cy="731681"/>
              </a:xfrm>
              <a:prstGeom prst="rect">
                <a:avLst/>
              </a:prstGeom>
            </p:spPr>
          </p:pic>
          <p:sp>
            <p:nvSpPr>
              <p:cNvPr id="15" name="ZoneTexte 14">
                <a:extLst>
                  <a:ext uri="{FF2B5EF4-FFF2-40B4-BE49-F238E27FC236}">
                    <a16:creationId xmlns:a16="http://schemas.microsoft.com/office/drawing/2014/main" id="{40E12361-E994-4F55-B2EF-D0ECB0BD8D00}"/>
                  </a:ext>
                </a:extLst>
              </p:cNvPr>
              <p:cNvSpPr txBox="1"/>
              <p:nvPr/>
            </p:nvSpPr>
            <p:spPr>
              <a:xfrm>
                <a:off x="2736326" y="4757072"/>
                <a:ext cx="1081963" cy="461665"/>
              </a:xfrm>
              <a:prstGeom prst="rect">
                <a:avLst/>
              </a:prstGeom>
              <a:noFill/>
            </p:spPr>
            <p:txBody>
              <a:bodyPr wrap="square">
                <a:spAutoFit/>
              </a:bodyPr>
              <a:lstStyle/>
              <a:p>
                <a:r>
                  <a:rPr lang="fr-FR" sz="1200" dirty="0"/>
                  <a:t>~100 000 utilisateurs</a:t>
                </a:r>
                <a:endParaRPr lang="fr-FR" sz="1200" dirty="0">
                  <a:effectLst/>
                </a:endParaRPr>
              </a:p>
            </p:txBody>
          </p:sp>
        </p:grpSp>
        <p:grpSp>
          <p:nvGrpSpPr>
            <p:cNvPr id="7" name="Groupe 6">
              <a:extLst>
                <a:ext uri="{FF2B5EF4-FFF2-40B4-BE49-F238E27FC236}">
                  <a16:creationId xmlns:a16="http://schemas.microsoft.com/office/drawing/2014/main" id="{1B71DB73-5AC3-416A-8679-DE713F40FF0B}"/>
                </a:ext>
              </a:extLst>
            </p:cNvPr>
            <p:cNvGrpSpPr/>
            <p:nvPr>
              <p:custDataLst>
                <p:tags r:id="rId10"/>
              </p:custDataLst>
            </p:nvPr>
          </p:nvGrpSpPr>
          <p:grpSpPr>
            <a:xfrm>
              <a:off x="4019154" y="4037493"/>
              <a:ext cx="1656224" cy="1088912"/>
              <a:chOff x="4019154" y="4037493"/>
              <a:chExt cx="1656224" cy="1088912"/>
            </a:xfrm>
          </p:grpSpPr>
          <p:pic>
            <p:nvPicPr>
              <p:cNvPr id="11" name="Image 10">
                <a:extLst>
                  <a:ext uri="{FF2B5EF4-FFF2-40B4-BE49-F238E27FC236}">
                    <a16:creationId xmlns:a16="http://schemas.microsoft.com/office/drawing/2014/main" id="{3EB58DCD-C45C-459C-925A-3B14E1D98A27}"/>
                  </a:ext>
                </a:extLst>
              </p:cNvPr>
              <p:cNvPicPr>
                <a:picLocks noChangeAspect="1"/>
              </p:cNvPicPr>
              <p:nvPr>
                <p:custDataLst>
                  <p:tags r:id="rId13"/>
                </p:custDataLst>
              </p:nvPr>
            </p:nvPicPr>
            <p:blipFill>
              <a:blip r:embed="rId19"/>
              <a:stretch>
                <a:fillRect/>
              </a:stretch>
            </p:blipFill>
            <p:spPr>
              <a:xfrm>
                <a:off x="4109007" y="4114289"/>
                <a:ext cx="638029" cy="604102"/>
              </a:xfrm>
              <a:prstGeom prst="rect">
                <a:avLst/>
              </a:prstGeom>
            </p:spPr>
          </p:pic>
          <p:pic>
            <p:nvPicPr>
              <p:cNvPr id="12" name="Image 11">
                <a:extLst>
                  <a:ext uri="{FF2B5EF4-FFF2-40B4-BE49-F238E27FC236}">
                    <a16:creationId xmlns:a16="http://schemas.microsoft.com/office/drawing/2014/main" id="{D2C3E6DF-6D8D-4B19-BC17-794DD7C1F2D3}"/>
                  </a:ext>
                </a:extLst>
              </p:cNvPr>
              <p:cNvPicPr>
                <a:picLocks noChangeAspect="1"/>
              </p:cNvPicPr>
              <p:nvPr>
                <p:custDataLst>
                  <p:tags r:id="rId14"/>
                </p:custDataLst>
              </p:nvPr>
            </p:nvPicPr>
            <p:blipFill>
              <a:blip r:embed="rId20"/>
              <a:stretch>
                <a:fillRect/>
              </a:stretch>
            </p:blipFill>
            <p:spPr>
              <a:xfrm>
                <a:off x="4719703" y="4037493"/>
                <a:ext cx="827205" cy="753531"/>
              </a:xfrm>
              <a:prstGeom prst="rect">
                <a:avLst/>
              </a:prstGeom>
            </p:spPr>
          </p:pic>
          <p:sp>
            <p:nvSpPr>
              <p:cNvPr id="16" name="Rectangle 15">
                <a:extLst>
                  <a:ext uri="{FF2B5EF4-FFF2-40B4-BE49-F238E27FC236}">
                    <a16:creationId xmlns:a16="http://schemas.microsoft.com/office/drawing/2014/main" id="{98AE885B-1D49-4029-9CE7-D91DFA5D5B75}"/>
                  </a:ext>
                </a:extLst>
              </p:cNvPr>
              <p:cNvSpPr/>
              <p:nvPr/>
            </p:nvSpPr>
            <p:spPr>
              <a:xfrm>
                <a:off x="4019154" y="4849406"/>
                <a:ext cx="1656224" cy="276999"/>
              </a:xfrm>
              <a:prstGeom prst="rect">
                <a:avLst/>
              </a:prstGeom>
            </p:spPr>
            <p:txBody>
              <a:bodyPr wrap="none">
                <a:spAutoFit/>
              </a:bodyPr>
              <a:lstStyle/>
              <a:p>
                <a:r>
                  <a:rPr lang="fr-FR" sz="1200" dirty="0"/>
                  <a:t>~ 12 000  Ordinateurs</a:t>
                </a:r>
                <a:endParaRPr lang="fr-FR" sz="1200" dirty="0">
                  <a:effectLst/>
                </a:endParaRPr>
              </a:p>
            </p:txBody>
          </p:sp>
        </p:grpSp>
        <p:grpSp>
          <p:nvGrpSpPr>
            <p:cNvPr id="14" name="Groupe 13">
              <a:extLst>
                <a:ext uri="{FF2B5EF4-FFF2-40B4-BE49-F238E27FC236}">
                  <a16:creationId xmlns:a16="http://schemas.microsoft.com/office/drawing/2014/main" id="{5F2A6A79-38CA-40C7-A580-B46E38FCEC17}"/>
                </a:ext>
              </a:extLst>
            </p:cNvPr>
            <p:cNvGrpSpPr/>
            <p:nvPr>
              <p:custDataLst>
                <p:tags r:id="rId11"/>
              </p:custDataLst>
            </p:nvPr>
          </p:nvGrpSpPr>
          <p:grpSpPr>
            <a:xfrm>
              <a:off x="5924558" y="4165074"/>
              <a:ext cx="1908279" cy="997400"/>
              <a:chOff x="5924558" y="4165074"/>
              <a:chExt cx="1908279" cy="997400"/>
            </a:xfrm>
          </p:grpSpPr>
          <p:pic>
            <p:nvPicPr>
              <p:cNvPr id="13" name="Image 12">
                <a:extLst>
                  <a:ext uri="{FF2B5EF4-FFF2-40B4-BE49-F238E27FC236}">
                    <a16:creationId xmlns:a16="http://schemas.microsoft.com/office/drawing/2014/main" id="{3457CCDF-18FF-4C8B-A286-8E57C25D3F94}"/>
                  </a:ext>
                </a:extLst>
              </p:cNvPr>
              <p:cNvPicPr>
                <a:picLocks noChangeAspect="1"/>
              </p:cNvPicPr>
              <p:nvPr>
                <p:custDataLst>
                  <p:tags r:id="rId12"/>
                </p:custDataLst>
              </p:nvPr>
            </p:nvPicPr>
            <p:blipFill>
              <a:blip r:embed="rId21"/>
              <a:stretch>
                <a:fillRect/>
              </a:stretch>
            </p:blipFill>
            <p:spPr>
              <a:xfrm>
                <a:off x="6249236" y="4165074"/>
                <a:ext cx="841755" cy="731456"/>
              </a:xfrm>
              <a:prstGeom prst="rect">
                <a:avLst/>
              </a:prstGeom>
            </p:spPr>
          </p:pic>
          <p:sp>
            <p:nvSpPr>
              <p:cNvPr id="17" name="Rectangle 16">
                <a:extLst>
                  <a:ext uri="{FF2B5EF4-FFF2-40B4-BE49-F238E27FC236}">
                    <a16:creationId xmlns:a16="http://schemas.microsoft.com/office/drawing/2014/main" id="{4699A4D0-1089-4CD2-872F-52B4BD0FE6F2}"/>
                  </a:ext>
                </a:extLst>
              </p:cNvPr>
              <p:cNvSpPr/>
              <p:nvPr/>
            </p:nvSpPr>
            <p:spPr>
              <a:xfrm>
                <a:off x="5924558" y="4885475"/>
                <a:ext cx="1908279" cy="276999"/>
              </a:xfrm>
              <a:prstGeom prst="rect">
                <a:avLst/>
              </a:prstGeom>
            </p:spPr>
            <p:txBody>
              <a:bodyPr wrap="none">
                <a:spAutoFit/>
              </a:bodyPr>
              <a:lstStyle/>
              <a:p>
                <a:r>
                  <a:rPr lang="fr-FR" sz="1200" dirty="0"/>
                  <a:t>~ 50 Gestionnaires de parcs</a:t>
                </a:r>
                <a:endParaRPr lang="fr-FR" sz="1200" dirty="0">
                  <a:effectLst/>
                </a:endParaRPr>
              </a:p>
            </p:txBody>
          </p:sp>
        </p:grpSp>
      </p:grpSp>
      <p:pic>
        <p:nvPicPr>
          <p:cNvPr id="36" name="Image 35">
            <a:extLst>
              <a:ext uri="{FF2B5EF4-FFF2-40B4-BE49-F238E27FC236}">
                <a16:creationId xmlns:a16="http://schemas.microsoft.com/office/drawing/2014/main" id="{4BFB6488-80BE-4467-8425-6A6E67DC5833}"/>
              </a:ext>
            </a:extLst>
          </p:cNvPr>
          <p:cNvPicPr>
            <a:picLocks noChangeAspect="1"/>
          </p:cNvPicPr>
          <p:nvPr>
            <p:custDataLst>
              <p:tags r:id="rId7"/>
            </p:custDataLst>
          </p:nvPr>
        </p:nvPicPr>
        <p:blipFill>
          <a:blip r:embed="rId22"/>
          <a:stretch>
            <a:fillRect/>
          </a:stretch>
        </p:blipFill>
        <p:spPr>
          <a:xfrm>
            <a:off x="9982200" y="3084594"/>
            <a:ext cx="2162175" cy="2962275"/>
          </a:xfrm>
          <a:prstGeom prst="rect">
            <a:avLst/>
          </a:prstGeom>
        </p:spPr>
      </p:pic>
    </p:spTree>
    <p:extLst>
      <p:ext uri="{BB962C8B-B14F-4D97-AF65-F5344CB8AC3E}">
        <p14:creationId xmlns:p14="http://schemas.microsoft.com/office/powerpoint/2010/main" val="4030748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nd de bannière de stockage en nuage, remixé du domaine public par la Nasa">
            <a:extLst>
              <a:ext uri="{FF2B5EF4-FFF2-40B4-BE49-F238E27FC236}">
                <a16:creationId xmlns:a16="http://schemas.microsoft.com/office/drawing/2014/main" id="{48136B76-93E8-44AE-A108-A83018D29E6F}"/>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0" y="-1"/>
            <a:ext cx="12192000" cy="8121509"/>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EF7A6B76-40C7-45C6-A23A-90DB7DB04EF5}"/>
              </a:ext>
            </a:extLst>
          </p:cNvPr>
          <p:cNvSpPr>
            <a:spLocks noGrp="1"/>
          </p:cNvSpPr>
          <p:nvPr>
            <p:ph type="sldNum" sz="quarter" idx="12"/>
            <p:custDataLst>
              <p:tags r:id="rId2"/>
            </p:custDataLst>
          </p:nvPr>
        </p:nvSpPr>
        <p:spPr/>
        <p:txBody>
          <a:bodyPr/>
          <a:lstStyle/>
          <a:p>
            <a:fld id="{524CACB3-9D6F-4251-9D91-D3C4F99A6651}" type="slidenum">
              <a:rPr lang="fr-FR" smtClean="0">
                <a:solidFill>
                  <a:schemeClr val="bg1"/>
                </a:solidFill>
              </a:rPr>
              <a:pPr/>
              <a:t>30</a:t>
            </a:fld>
            <a:endParaRPr lang="fr-FR" dirty="0">
              <a:solidFill>
                <a:schemeClr val="bg1"/>
              </a:solidFill>
            </a:endParaRPr>
          </a:p>
        </p:txBody>
      </p:sp>
      <p:sp>
        <p:nvSpPr>
          <p:cNvPr id="8" name="Titre 7">
            <a:extLst>
              <a:ext uri="{FF2B5EF4-FFF2-40B4-BE49-F238E27FC236}">
                <a16:creationId xmlns:a16="http://schemas.microsoft.com/office/drawing/2014/main" id="{6DDE5FBC-BFE1-4037-8383-CDAA7A0AAF9F}"/>
              </a:ext>
            </a:extLst>
          </p:cNvPr>
          <p:cNvSpPr>
            <a:spLocks noGrp="1"/>
          </p:cNvSpPr>
          <p:nvPr>
            <p:ph type="title"/>
            <p:custDataLst>
              <p:tags r:id="rId3"/>
            </p:custDataLst>
          </p:nvPr>
        </p:nvSpPr>
        <p:spPr>
          <a:solidFill>
            <a:schemeClr val="bg1"/>
          </a:solidFill>
        </p:spPr>
        <p:txBody>
          <a:bodyPr>
            <a:normAutofit/>
          </a:bodyPr>
          <a:lstStyle/>
          <a:p>
            <a:r>
              <a:rPr lang="fr-FR" b="1" dirty="0">
                <a:solidFill>
                  <a:srgbClr val="1F8388"/>
                </a:solidFill>
              </a:rPr>
              <a:t>DURCISSEMENT DES </a:t>
            </a:r>
            <a:br>
              <a:rPr lang="fr-FR" b="1" dirty="0">
                <a:solidFill>
                  <a:srgbClr val="1F8388"/>
                </a:solidFill>
              </a:rPr>
            </a:br>
            <a:r>
              <a:rPr lang="fr-FR" b="1" dirty="0">
                <a:solidFill>
                  <a:srgbClr val="1F8388"/>
                </a:solidFill>
              </a:rPr>
              <a:t>CONTRÔLEURS DE DOMAINE</a:t>
            </a:r>
          </a:p>
        </p:txBody>
      </p:sp>
      <p:sp>
        <p:nvSpPr>
          <p:cNvPr id="9" name="Espace réservé du texte 8">
            <a:extLst>
              <a:ext uri="{FF2B5EF4-FFF2-40B4-BE49-F238E27FC236}">
                <a16:creationId xmlns:a16="http://schemas.microsoft.com/office/drawing/2014/main" id="{94A5815F-CF94-4E54-91C5-9F8B6069DB90}"/>
              </a:ext>
            </a:extLst>
          </p:cNvPr>
          <p:cNvSpPr>
            <a:spLocks noGrp="1"/>
          </p:cNvSpPr>
          <p:nvPr>
            <p:ph type="body" sz="quarter" idx="14"/>
            <p:custDataLst>
              <p:tags r:id="rId4"/>
            </p:custDataLst>
          </p:nvPr>
        </p:nvSpPr>
        <p:spPr/>
        <p:txBody>
          <a:bodyPr/>
          <a:lstStyle/>
          <a:p>
            <a:r>
              <a:rPr lang="fr-FR" dirty="0">
                <a:solidFill>
                  <a:srgbClr val="1F8388"/>
                </a:solidFill>
              </a:rPr>
              <a:t>5</a:t>
            </a:r>
          </a:p>
        </p:txBody>
      </p:sp>
    </p:spTree>
    <p:extLst>
      <p:ext uri="{BB962C8B-B14F-4D97-AF65-F5344CB8AC3E}">
        <p14:creationId xmlns:p14="http://schemas.microsoft.com/office/powerpoint/2010/main" val="229191921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C68AB18-BB5A-4747-9690-C2D5B9D4F99A}"/>
              </a:ext>
            </a:extLst>
          </p:cNvPr>
          <p:cNvSpPr>
            <a:spLocks noGrp="1"/>
          </p:cNvSpPr>
          <p:nvPr>
            <p:ph idx="1"/>
            <p:custDataLst>
              <p:tags r:id="rId1"/>
            </p:custDataLst>
          </p:nvPr>
        </p:nvSpPr>
        <p:spPr>
          <a:xfrm>
            <a:off x="648728" y="1199549"/>
            <a:ext cx="10705071" cy="4351338"/>
          </a:xfrm>
        </p:spPr>
        <p:txBody>
          <a:bodyPr>
            <a:normAutofit/>
          </a:bodyPr>
          <a:lstStyle/>
          <a:p>
            <a:r>
              <a:rPr lang="fr-FR" dirty="0"/>
              <a:t>Restreindre les membres des groupes Administrateurs</a:t>
            </a:r>
          </a:p>
          <a:p>
            <a:pPr marL="800102" lvl="1" indent="-342900">
              <a:buFont typeface="Courier New" panose="02070309020205020404" pitchFamily="49" charset="0"/>
              <a:buChar char="o"/>
            </a:pPr>
            <a:r>
              <a:rPr lang="fr-FR" dirty="0"/>
              <a:t>Groupes « Admins » doivent être vides (</a:t>
            </a:r>
            <a:r>
              <a:rPr lang="fr-FR" dirty="0" err="1"/>
              <a:t>Schema</a:t>
            </a:r>
            <a:r>
              <a:rPr lang="fr-FR" dirty="0"/>
              <a:t> Admins, Enterprise Admins ...)</a:t>
            </a:r>
          </a:p>
          <a:p>
            <a:pPr marL="800102" lvl="1" indent="-342900">
              <a:buFont typeface="Courier New" panose="02070309020205020404" pitchFamily="49" charset="0"/>
              <a:buChar char="o"/>
            </a:pPr>
            <a:r>
              <a:rPr lang="fr-FR" dirty="0"/>
              <a:t>Groupes « opérateurs » doivent être vides (opérateur de sauvegarde, de compte…)</a:t>
            </a:r>
          </a:p>
          <a:p>
            <a:pPr marL="1714502" lvl="3" indent="-342900">
              <a:buFont typeface="Courier New" panose="02070309020205020404" pitchFamily="49" charset="0"/>
              <a:buChar char="o"/>
            </a:pPr>
            <a:endParaRPr lang="fr-FR" dirty="0"/>
          </a:p>
          <a:p>
            <a:r>
              <a:rPr lang="fr-FR" dirty="0"/>
              <a:t>Restreindre la création et la jointure de nouveaux postes dans le domaine</a:t>
            </a:r>
          </a:p>
          <a:p>
            <a:pPr lvl="1"/>
            <a:r>
              <a:rPr lang="fr-FR" dirty="0"/>
              <a:t>Comptes à privilèges uniquement</a:t>
            </a:r>
          </a:p>
          <a:p>
            <a:r>
              <a:rPr lang="fr-FR" dirty="0"/>
              <a:t>Gérer et analyser les correctifs </a:t>
            </a:r>
          </a:p>
          <a:p>
            <a:pPr marL="800102" lvl="1" indent="-342900">
              <a:buFont typeface="Courier New" panose="02070309020205020404" pitchFamily="49" charset="0"/>
              <a:buChar char="o"/>
            </a:pPr>
            <a:r>
              <a:rPr lang="fr-FR" dirty="0"/>
              <a:t>Mettre à jour à partir d’un WSUS dédié</a:t>
            </a:r>
          </a:p>
        </p:txBody>
      </p:sp>
      <p:sp>
        <p:nvSpPr>
          <p:cNvPr id="3" name="Titre 2">
            <a:extLst>
              <a:ext uri="{FF2B5EF4-FFF2-40B4-BE49-F238E27FC236}">
                <a16:creationId xmlns:a16="http://schemas.microsoft.com/office/drawing/2014/main" id="{C41FC91E-E277-4C53-9E40-BC7230EE3BA6}"/>
              </a:ext>
            </a:extLst>
          </p:cNvPr>
          <p:cNvSpPr>
            <a:spLocks noGrp="1"/>
          </p:cNvSpPr>
          <p:nvPr>
            <p:ph type="title" idx="10"/>
            <p:custDataLst>
              <p:tags r:id="rId2"/>
            </p:custDataLst>
          </p:nvPr>
        </p:nvSpPr>
        <p:spPr>
          <a:xfrm>
            <a:off x="0" y="0"/>
            <a:ext cx="10152529" cy="903152"/>
          </a:xfrm>
        </p:spPr>
        <p:txBody>
          <a:bodyPr/>
          <a:lstStyle/>
          <a:p>
            <a:r>
              <a:rPr lang="fr-FR" dirty="0"/>
              <a:t>Durcissement des contrôleurs de domaine</a:t>
            </a:r>
          </a:p>
        </p:txBody>
      </p:sp>
      <p:sp>
        <p:nvSpPr>
          <p:cNvPr id="4" name="Espace réservé du pied de page 3">
            <a:extLst>
              <a:ext uri="{FF2B5EF4-FFF2-40B4-BE49-F238E27FC236}">
                <a16:creationId xmlns:a16="http://schemas.microsoft.com/office/drawing/2014/main" id="{0FBC2205-DFC7-4480-BC05-C575503A3050}"/>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253CF939-1924-4CAB-ABFA-7622256E3DC8}"/>
              </a:ext>
            </a:extLst>
          </p:cNvPr>
          <p:cNvSpPr>
            <a:spLocks noGrp="1"/>
          </p:cNvSpPr>
          <p:nvPr>
            <p:ph type="sldNum" sz="quarter" idx="13"/>
            <p:custDataLst>
              <p:tags r:id="rId4"/>
            </p:custDataLst>
          </p:nvPr>
        </p:nvSpPr>
        <p:spPr/>
        <p:txBody>
          <a:bodyPr/>
          <a:lstStyle/>
          <a:p>
            <a:fld id="{524CACB3-9D6F-4251-9D91-D3C4F99A6651}" type="slidenum">
              <a:rPr lang="fr-FR" smtClean="0"/>
              <a:pPr/>
              <a:t>31</a:t>
            </a:fld>
            <a:endParaRPr lang="fr-FR" dirty="0"/>
          </a:p>
        </p:txBody>
      </p:sp>
      <p:pic>
        <p:nvPicPr>
          <p:cNvPr id="6" name="Image 5">
            <a:extLst>
              <a:ext uri="{FF2B5EF4-FFF2-40B4-BE49-F238E27FC236}">
                <a16:creationId xmlns:a16="http://schemas.microsoft.com/office/drawing/2014/main" id="{7B910C8F-5FC5-4548-9B60-F83C9A560353}"/>
              </a:ext>
            </a:extLst>
          </p:cNvPr>
          <p:cNvPicPr>
            <a:picLocks noChangeAspect="1"/>
          </p:cNvPicPr>
          <p:nvPr>
            <p:custDataLst>
              <p:tags r:id="rId5"/>
            </p:custDataLst>
          </p:nvPr>
        </p:nvPicPr>
        <p:blipFill>
          <a:blip r:embed="rId8"/>
          <a:stretch>
            <a:fillRect/>
          </a:stretch>
        </p:blipFill>
        <p:spPr>
          <a:xfrm>
            <a:off x="10275677" y="3792071"/>
            <a:ext cx="1589045" cy="1642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2677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60584D3-A57B-4DCD-BC49-AD144E9418EE}"/>
              </a:ext>
            </a:extLst>
          </p:cNvPr>
          <p:cNvSpPr>
            <a:spLocks noGrp="1"/>
          </p:cNvSpPr>
          <p:nvPr>
            <p:ph idx="1"/>
            <p:custDataLst>
              <p:tags r:id="rId1"/>
            </p:custDataLst>
          </p:nvPr>
        </p:nvSpPr>
        <p:spPr>
          <a:xfrm>
            <a:off x="648729" y="1199549"/>
            <a:ext cx="10663518" cy="4838180"/>
          </a:xfrm>
        </p:spPr>
        <p:txBody>
          <a:bodyPr>
            <a:normAutofit fontScale="77500" lnSpcReduction="20000"/>
          </a:bodyPr>
          <a:lstStyle/>
          <a:p>
            <a:r>
              <a:rPr lang="fr-FR" dirty="0"/>
              <a:t>Restreindre les connexions RDP</a:t>
            </a:r>
          </a:p>
          <a:p>
            <a:pPr marL="800102" lvl="1" indent="-342900">
              <a:buFont typeface="Courier New" panose="02070309020205020404" pitchFamily="49" charset="0"/>
              <a:buChar char="o"/>
            </a:pPr>
            <a:r>
              <a:rPr lang="fr-FR" dirty="0"/>
              <a:t>Autoriser les connexions RDP sécurisées (NLA) uniquement à partir d’utilisateurs et des systèmes autorisés</a:t>
            </a:r>
          </a:p>
          <a:p>
            <a:pPr marL="914402" lvl="2" indent="0">
              <a:buNone/>
            </a:pPr>
            <a:endParaRPr lang="fr-FR" dirty="0"/>
          </a:p>
          <a:p>
            <a:r>
              <a:rPr lang="fr-FR" dirty="0"/>
              <a:t>Activer le pare-feu </a:t>
            </a:r>
          </a:p>
          <a:p>
            <a:pPr marL="800102" lvl="1" indent="-342900">
              <a:buFont typeface="Courier New" panose="02070309020205020404" pitchFamily="49" charset="0"/>
              <a:buChar char="o"/>
            </a:pPr>
            <a:r>
              <a:rPr lang="fr-FR" dirty="0"/>
              <a:t>Ouvrir uniquement les ports et IP nécessaires</a:t>
            </a:r>
          </a:p>
          <a:p>
            <a:pPr marL="457200" lvl="1" indent="0">
              <a:buNone/>
            </a:pPr>
            <a:endParaRPr lang="fr-FR" dirty="0"/>
          </a:p>
          <a:p>
            <a:r>
              <a:rPr lang="fr-FR" dirty="0"/>
              <a:t>Désactiver les protocoles obsolètes</a:t>
            </a:r>
          </a:p>
          <a:p>
            <a:pPr marL="800102" lvl="1" indent="-342900">
              <a:buFont typeface="Courier New" panose="02070309020205020404" pitchFamily="49" charset="0"/>
              <a:buChar char="o"/>
            </a:pPr>
            <a:r>
              <a:rPr lang="fr-FR" dirty="0"/>
              <a:t>SMBv1 et V2</a:t>
            </a:r>
          </a:p>
          <a:p>
            <a:pPr marL="800102" lvl="1" indent="-342900">
              <a:buFont typeface="Courier New" panose="02070309020205020404" pitchFamily="49" charset="0"/>
              <a:buChar char="o"/>
            </a:pPr>
            <a:r>
              <a:rPr lang="fr-FR" dirty="0"/>
              <a:t>Authentification Lan Manager et NTLM V1 (=&gt;  NTLM V2 / Kerberos)</a:t>
            </a:r>
          </a:p>
          <a:p>
            <a:pPr marL="800102" lvl="1" indent="-342900">
              <a:buFont typeface="Courier New" panose="02070309020205020404" pitchFamily="49" charset="0"/>
              <a:buChar char="o"/>
            </a:pPr>
            <a:r>
              <a:rPr lang="fr-FR" dirty="0"/>
              <a:t>LLMNR et NBT-NS… </a:t>
            </a:r>
          </a:p>
          <a:p>
            <a:pPr marL="800102" lvl="1" indent="-342900">
              <a:buFont typeface="Courier New" panose="02070309020205020404" pitchFamily="49" charset="0"/>
              <a:buChar char="o"/>
            </a:pPr>
            <a:r>
              <a:rPr lang="fr-FR" dirty="0"/>
              <a:t>Chiffrement </a:t>
            </a:r>
            <a:r>
              <a:rPr lang="fr-FR" strike="sngStrike" dirty="0"/>
              <a:t>RC4 dans Kerberos</a:t>
            </a:r>
          </a:p>
          <a:p>
            <a:pPr marL="800102" lvl="1" indent="-342900">
              <a:buFont typeface="Courier New" panose="02070309020205020404" pitchFamily="49" charset="0"/>
              <a:buChar char="o"/>
            </a:pPr>
            <a:endParaRPr lang="fr-FR" dirty="0"/>
          </a:p>
          <a:p>
            <a:r>
              <a:rPr lang="fr-FR" dirty="0"/>
              <a:t>Désactiver les services et protocoles non utilisés</a:t>
            </a:r>
          </a:p>
          <a:p>
            <a:pPr marL="800102" lvl="1" indent="-342900">
              <a:buFont typeface="Courier New" panose="02070309020205020404" pitchFamily="49" charset="0"/>
              <a:buChar char="o"/>
            </a:pPr>
            <a:r>
              <a:rPr lang="fr-FR" dirty="0"/>
              <a:t>Spooler d’impression</a:t>
            </a:r>
          </a:p>
          <a:p>
            <a:pPr marL="800102" lvl="1" indent="-342900">
              <a:buFont typeface="Courier New" panose="02070309020205020404" pitchFamily="49" charset="0"/>
              <a:buChar char="o"/>
            </a:pPr>
            <a:r>
              <a:rPr lang="fr-FR" dirty="0"/>
              <a:t>IPV6</a:t>
            </a:r>
          </a:p>
          <a:p>
            <a:pPr marL="800102" lvl="1" indent="-342900">
              <a:buFont typeface="Courier New" panose="02070309020205020404" pitchFamily="49" charset="0"/>
              <a:buChar char="o"/>
            </a:pPr>
            <a:r>
              <a:rPr lang="fr-FR" dirty="0"/>
              <a:t>…</a:t>
            </a:r>
          </a:p>
          <a:p>
            <a:pPr marL="0" indent="0">
              <a:buNone/>
            </a:pPr>
            <a:endParaRPr lang="fr-FR" dirty="0"/>
          </a:p>
        </p:txBody>
      </p:sp>
      <p:sp>
        <p:nvSpPr>
          <p:cNvPr id="3" name="Titre 2">
            <a:extLst>
              <a:ext uri="{FF2B5EF4-FFF2-40B4-BE49-F238E27FC236}">
                <a16:creationId xmlns:a16="http://schemas.microsoft.com/office/drawing/2014/main" id="{65AD32DD-54F4-4D08-B17D-CE5DCB01A4D8}"/>
              </a:ext>
            </a:extLst>
          </p:cNvPr>
          <p:cNvSpPr>
            <a:spLocks noGrp="1"/>
          </p:cNvSpPr>
          <p:nvPr>
            <p:ph type="title" idx="10"/>
            <p:custDataLst>
              <p:tags r:id="rId2"/>
            </p:custDataLst>
          </p:nvPr>
        </p:nvSpPr>
        <p:spPr>
          <a:xfrm>
            <a:off x="0" y="0"/>
            <a:ext cx="10663518" cy="903152"/>
          </a:xfrm>
        </p:spPr>
        <p:txBody>
          <a:bodyPr/>
          <a:lstStyle/>
          <a:p>
            <a:r>
              <a:rPr lang="fr-FR" dirty="0"/>
              <a:t>Durcissement des contrôleurs de domaine</a:t>
            </a:r>
          </a:p>
        </p:txBody>
      </p:sp>
      <p:sp>
        <p:nvSpPr>
          <p:cNvPr id="4" name="Espace réservé du pied de page 3">
            <a:extLst>
              <a:ext uri="{FF2B5EF4-FFF2-40B4-BE49-F238E27FC236}">
                <a16:creationId xmlns:a16="http://schemas.microsoft.com/office/drawing/2014/main" id="{89BDF292-007F-4F3B-ABB4-AD6EFC3F56CF}"/>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63007994-9AA1-4ED3-9573-740D183B9880}"/>
              </a:ext>
            </a:extLst>
          </p:cNvPr>
          <p:cNvSpPr>
            <a:spLocks noGrp="1"/>
          </p:cNvSpPr>
          <p:nvPr>
            <p:ph type="sldNum" sz="quarter" idx="13"/>
            <p:custDataLst>
              <p:tags r:id="rId4"/>
            </p:custDataLst>
          </p:nvPr>
        </p:nvSpPr>
        <p:spPr/>
        <p:txBody>
          <a:bodyPr/>
          <a:lstStyle/>
          <a:p>
            <a:fld id="{524CACB3-9D6F-4251-9D91-D3C4F99A6651}" type="slidenum">
              <a:rPr lang="fr-FR" smtClean="0"/>
              <a:pPr/>
              <a:t>32</a:t>
            </a:fld>
            <a:endParaRPr lang="fr-FR" dirty="0"/>
          </a:p>
        </p:txBody>
      </p:sp>
      <p:pic>
        <p:nvPicPr>
          <p:cNvPr id="4098" name="Picture 2" descr="Illustration de concept fait">
            <a:extLst>
              <a:ext uri="{FF2B5EF4-FFF2-40B4-BE49-F238E27FC236}">
                <a16:creationId xmlns:a16="http://schemas.microsoft.com/office/drawing/2014/main" id="{440899B0-FBA1-4B1E-805F-F99968CEFB05}"/>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8397066" y="2554505"/>
            <a:ext cx="3640999" cy="364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162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01FDEB6-F0BD-431C-BE87-E43C72A9B52D}"/>
              </a:ext>
            </a:extLst>
          </p:cNvPr>
          <p:cNvSpPr>
            <a:spLocks noGrp="1"/>
          </p:cNvSpPr>
          <p:nvPr>
            <p:ph idx="1"/>
            <p:custDataLst>
              <p:tags r:id="rId1"/>
            </p:custDataLst>
          </p:nvPr>
        </p:nvSpPr>
        <p:spPr/>
        <p:txBody>
          <a:bodyPr/>
          <a:lstStyle/>
          <a:p>
            <a:r>
              <a:rPr lang="fr-FR" dirty="0"/>
              <a:t>Politique de changement de mot de passe du compte </a:t>
            </a:r>
            <a:r>
              <a:rPr lang="fr-FR" dirty="0" err="1"/>
              <a:t>krbtgt</a:t>
            </a:r>
            <a:endParaRPr lang="fr-FR" dirty="0"/>
          </a:p>
          <a:p>
            <a:endParaRPr lang="fr-FR" dirty="0"/>
          </a:p>
          <a:p>
            <a:pPr marL="800100" lvl="1" indent="-342900">
              <a:buFont typeface="Courier New" panose="02070309020205020404" pitchFamily="49" charset="0"/>
              <a:buChar char="o"/>
            </a:pPr>
            <a:r>
              <a:rPr lang="fr-FR" dirty="0"/>
              <a:t>Le compte </a:t>
            </a:r>
            <a:r>
              <a:rPr lang="fr-FR" dirty="0" err="1"/>
              <a:t>krbtgt</a:t>
            </a:r>
            <a:r>
              <a:rPr lang="fr-FR" dirty="0"/>
              <a:t> fournit les tickets </a:t>
            </a:r>
            <a:r>
              <a:rPr lang="fr-FR" dirty="0" err="1"/>
              <a:t>kerberos</a:t>
            </a:r>
            <a:r>
              <a:rPr lang="fr-FR" dirty="0"/>
              <a:t> pour l’authentification aux ressources (utilisateurs et ordinateurs)</a:t>
            </a:r>
          </a:p>
          <a:p>
            <a:pPr lvl="1"/>
            <a:endParaRPr lang="fr-FR" dirty="0"/>
          </a:p>
          <a:p>
            <a:pPr marL="457200" lvl="1" indent="0">
              <a:buNone/>
            </a:pPr>
            <a:r>
              <a:rPr lang="fr-FR" b="0" dirty="0"/>
              <a:t>CERTA : Préconise un changement de mot de passe tous les 6 mois, afin de garantir un changement effectif annuel.</a:t>
            </a:r>
          </a:p>
          <a:p>
            <a:pPr marL="0" indent="0">
              <a:buNone/>
            </a:pPr>
            <a:endParaRPr lang="fr-FR" dirty="0"/>
          </a:p>
        </p:txBody>
      </p:sp>
      <p:sp>
        <p:nvSpPr>
          <p:cNvPr id="3" name="Titre 2">
            <a:extLst>
              <a:ext uri="{FF2B5EF4-FFF2-40B4-BE49-F238E27FC236}">
                <a16:creationId xmlns:a16="http://schemas.microsoft.com/office/drawing/2014/main" id="{F1CCBD5C-DCCD-4460-A834-1CC7896B10AB}"/>
              </a:ext>
            </a:extLst>
          </p:cNvPr>
          <p:cNvSpPr>
            <a:spLocks noGrp="1"/>
          </p:cNvSpPr>
          <p:nvPr>
            <p:ph type="title" idx="10"/>
            <p:custDataLst>
              <p:tags r:id="rId2"/>
            </p:custDataLst>
          </p:nvPr>
        </p:nvSpPr>
        <p:spPr>
          <a:xfrm>
            <a:off x="0" y="0"/>
            <a:ext cx="10085294" cy="903152"/>
          </a:xfrm>
        </p:spPr>
        <p:txBody>
          <a:bodyPr/>
          <a:lstStyle/>
          <a:p>
            <a:r>
              <a:rPr lang="fr-FR" dirty="0"/>
              <a:t>Durcissement des contrôleurs de domaine</a:t>
            </a:r>
          </a:p>
        </p:txBody>
      </p:sp>
      <p:sp>
        <p:nvSpPr>
          <p:cNvPr id="4" name="Espace réservé du pied de page 3">
            <a:extLst>
              <a:ext uri="{FF2B5EF4-FFF2-40B4-BE49-F238E27FC236}">
                <a16:creationId xmlns:a16="http://schemas.microsoft.com/office/drawing/2014/main" id="{090A0EC0-CE8E-42C4-B0D1-69FC9733CEB9}"/>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0989F3D2-9374-442E-9C07-8A649A0BDAD8}"/>
              </a:ext>
            </a:extLst>
          </p:cNvPr>
          <p:cNvSpPr>
            <a:spLocks noGrp="1"/>
          </p:cNvSpPr>
          <p:nvPr>
            <p:ph type="sldNum" sz="quarter" idx="13"/>
            <p:custDataLst>
              <p:tags r:id="rId4"/>
            </p:custDataLst>
          </p:nvPr>
        </p:nvSpPr>
        <p:spPr/>
        <p:txBody>
          <a:bodyPr/>
          <a:lstStyle/>
          <a:p>
            <a:fld id="{524CACB3-9D6F-4251-9D91-D3C4F99A6651}" type="slidenum">
              <a:rPr lang="fr-FR" smtClean="0"/>
              <a:pPr/>
              <a:t>33</a:t>
            </a:fld>
            <a:endParaRPr lang="fr-FR" dirty="0"/>
          </a:p>
        </p:txBody>
      </p:sp>
      <p:pic>
        <p:nvPicPr>
          <p:cNvPr id="3074" name="Picture 2" descr="Kerberos : Attaque Golden ticket | Néosoft">
            <a:extLst>
              <a:ext uri="{FF2B5EF4-FFF2-40B4-BE49-F238E27FC236}">
                <a16:creationId xmlns:a16="http://schemas.microsoft.com/office/drawing/2014/main" id="{5A9CBF9B-A973-4BE7-8662-59747C16B706}"/>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1027671" y="4753095"/>
            <a:ext cx="2076572" cy="159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797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2955810-A1E7-4025-A554-BB8E545B350A}"/>
              </a:ext>
            </a:extLst>
          </p:cNvPr>
          <p:cNvSpPr>
            <a:spLocks noGrp="1"/>
          </p:cNvSpPr>
          <p:nvPr>
            <p:ph idx="1"/>
            <p:custDataLst>
              <p:tags r:id="rId1"/>
            </p:custDataLst>
          </p:nvPr>
        </p:nvSpPr>
        <p:spPr/>
        <p:txBody>
          <a:bodyPr/>
          <a:lstStyle/>
          <a:p>
            <a:r>
              <a:rPr lang="fr-FR" dirty="0"/>
              <a:t>Usage des comptes de service spécifiques à Active Directory</a:t>
            </a:r>
          </a:p>
          <a:p>
            <a:pPr lvl="1"/>
            <a:r>
              <a:rPr lang="fr-FR" dirty="0"/>
              <a:t>Group </a:t>
            </a:r>
            <a:r>
              <a:rPr lang="fr-FR" dirty="0" err="1"/>
              <a:t>Managed</a:t>
            </a:r>
            <a:r>
              <a:rPr lang="fr-FR" dirty="0"/>
              <a:t> Service </a:t>
            </a:r>
            <a:r>
              <a:rPr lang="fr-FR" dirty="0" err="1"/>
              <a:t>Accounts</a:t>
            </a:r>
            <a:r>
              <a:rPr lang="fr-FR" dirty="0"/>
              <a:t> (GMSA)</a:t>
            </a:r>
          </a:p>
          <a:p>
            <a:pPr marL="1257302" lvl="2" indent="-342900">
              <a:buFont typeface="Courier New" panose="02070309020205020404" pitchFamily="49" charset="0"/>
              <a:buChar char="o"/>
            </a:pPr>
            <a:r>
              <a:rPr lang="fr-FR" dirty="0"/>
              <a:t>Utiles pour l’exécution des services, scripts  et des taches d’administration planifiés</a:t>
            </a:r>
          </a:p>
          <a:p>
            <a:pPr marL="1257302" lvl="2" indent="-342900">
              <a:buFont typeface="Courier New" panose="02070309020205020404" pitchFamily="49" charset="0"/>
              <a:buChar char="o"/>
            </a:pPr>
            <a:r>
              <a:rPr lang="fr-FR" dirty="0"/>
              <a:t>Utilisable uniquement à partir des serveurs déclarés</a:t>
            </a:r>
          </a:p>
          <a:p>
            <a:pPr marL="1257302" lvl="2" indent="-342900">
              <a:buFont typeface="Courier New" panose="02070309020205020404" pitchFamily="49" charset="0"/>
              <a:buChar char="o"/>
            </a:pPr>
            <a:r>
              <a:rPr lang="fr-FR" dirty="0"/>
              <a:t>Mot de passe du compte est changé régulièrement géré directement pas les contrôleurs de Domaine</a:t>
            </a:r>
          </a:p>
          <a:p>
            <a:endParaRPr lang="fr-FR" dirty="0"/>
          </a:p>
        </p:txBody>
      </p:sp>
      <p:sp>
        <p:nvSpPr>
          <p:cNvPr id="3" name="Titre 2">
            <a:extLst>
              <a:ext uri="{FF2B5EF4-FFF2-40B4-BE49-F238E27FC236}">
                <a16:creationId xmlns:a16="http://schemas.microsoft.com/office/drawing/2014/main" id="{5392D915-0673-47F8-86ED-126EFBAE0188}"/>
              </a:ext>
            </a:extLst>
          </p:cNvPr>
          <p:cNvSpPr>
            <a:spLocks noGrp="1"/>
          </p:cNvSpPr>
          <p:nvPr>
            <p:ph type="title" idx="10"/>
            <p:custDataLst>
              <p:tags r:id="rId2"/>
            </p:custDataLst>
          </p:nvPr>
        </p:nvSpPr>
        <p:spPr>
          <a:xfrm>
            <a:off x="0" y="0"/>
            <a:ext cx="9722224" cy="903152"/>
          </a:xfrm>
        </p:spPr>
        <p:txBody>
          <a:bodyPr/>
          <a:lstStyle/>
          <a:p>
            <a:r>
              <a:rPr lang="fr-FR" dirty="0"/>
              <a:t>Durcissement des contrôleurs de domaine</a:t>
            </a:r>
          </a:p>
        </p:txBody>
      </p:sp>
      <p:sp>
        <p:nvSpPr>
          <p:cNvPr id="4" name="Espace réservé du pied de page 3">
            <a:extLst>
              <a:ext uri="{FF2B5EF4-FFF2-40B4-BE49-F238E27FC236}">
                <a16:creationId xmlns:a16="http://schemas.microsoft.com/office/drawing/2014/main" id="{3B942C71-FBB8-449B-A546-73B9AF784D95}"/>
              </a:ext>
            </a:extLst>
          </p:cNvPr>
          <p:cNvSpPr>
            <a:spLocks noGrp="1"/>
          </p:cNvSpPr>
          <p:nvPr>
            <p:ph type="ftr" sz="quarter" idx="12"/>
            <p:custDataLst>
              <p:tags r:id="rId3"/>
            </p:custDataLst>
          </p:nvPr>
        </p:nvSpPr>
        <p:spPr/>
        <p:txBody>
          <a:bodyPr/>
          <a:lstStyle/>
          <a:p>
            <a:r>
              <a:rPr lang="fr-FR" dirty="0"/>
              <a:t>JOSY - JUIN 2024 - SÉCURISATION ACTIVE DIRECTORY </a:t>
            </a:r>
          </a:p>
        </p:txBody>
      </p:sp>
      <p:sp>
        <p:nvSpPr>
          <p:cNvPr id="5" name="Espace réservé du numéro de diapositive 4">
            <a:extLst>
              <a:ext uri="{FF2B5EF4-FFF2-40B4-BE49-F238E27FC236}">
                <a16:creationId xmlns:a16="http://schemas.microsoft.com/office/drawing/2014/main" id="{8F9A659C-2943-4AFA-9E07-4BB46C73905F}"/>
              </a:ext>
            </a:extLst>
          </p:cNvPr>
          <p:cNvSpPr>
            <a:spLocks noGrp="1"/>
          </p:cNvSpPr>
          <p:nvPr>
            <p:ph type="sldNum" sz="quarter" idx="13"/>
            <p:custDataLst>
              <p:tags r:id="rId4"/>
            </p:custDataLst>
          </p:nvPr>
        </p:nvSpPr>
        <p:spPr/>
        <p:txBody>
          <a:bodyPr/>
          <a:lstStyle/>
          <a:p>
            <a:fld id="{524CACB3-9D6F-4251-9D91-D3C4F99A6651}" type="slidenum">
              <a:rPr lang="fr-FR" smtClean="0"/>
              <a:pPr/>
              <a:t>34</a:t>
            </a:fld>
            <a:endParaRPr lang="fr-FR" dirty="0"/>
          </a:p>
        </p:txBody>
      </p:sp>
      <p:pic>
        <p:nvPicPr>
          <p:cNvPr id="2050" name="Picture 2" descr="Les Managed Service Account (MSA et gMSA) : se simplifier la vie pour gérer  ses comptes de service SQL Server - Capdata TECH BLOG">
            <a:extLst>
              <a:ext uri="{FF2B5EF4-FFF2-40B4-BE49-F238E27FC236}">
                <a16:creationId xmlns:a16="http://schemas.microsoft.com/office/drawing/2014/main" id="{C015D475-7F0E-4C63-8297-8B335F7B6749}"/>
              </a:ext>
            </a:extLst>
          </p:cNvPr>
          <p:cNvPicPr>
            <a:picLocks noChangeAspect="1" noChangeArrowheads="1"/>
          </p:cNvPicPr>
          <p:nvPr>
            <p:custDataLst>
              <p:tags r:id="rId5"/>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8983018" y="3429000"/>
            <a:ext cx="1765663" cy="15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357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31B94BB-BD1F-407B-89C7-75FC28E8DFC3}"/>
              </a:ext>
            </a:extLst>
          </p:cNvPr>
          <p:cNvSpPr>
            <a:spLocks noGrp="1"/>
          </p:cNvSpPr>
          <p:nvPr>
            <p:ph idx="1"/>
            <p:custDataLst>
              <p:tags r:id="rId1"/>
            </p:custDataLst>
          </p:nvPr>
        </p:nvSpPr>
        <p:spPr/>
        <p:txBody>
          <a:bodyPr/>
          <a:lstStyle/>
          <a:p>
            <a:r>
              <a:rPr lang="fr-FR" dirty="0"/>
              <a:t>Désactiver les comptes utilisateurs inactifs</a:t>
            </a:r>
          </a:p>
          <a:p>
            <a:pPr marL="914402" lvl="1" indent="-457200">
              <a:buFont typeface="Courier New" panose="02070309020205020404" pitchFamily="49" charset="0"/>
              <a:buChar char="o"/>
            </a:pPr>
            <a:r>
              <a:rPr lang="fr-FR" dirty="0"/>
              <a:t>Supprimer les comptes inactifs sortis du référentiel identité</a:t>
            </a:r>
          </a:p>
          <a:p>
            <a:pPr lvl="1"/>
            <a:endParaRPr lang="fr-FR" dirty="0"/>
          </a:p>
          <a:p>
            <a:r>
              <a:rPr lang="fr-FR" dirty="0"/>
              <a:t>Désactiver des comptes machines inactives</a:t>
            </a:r>
          </a:p>
          <a:p>
            <a:pPr marL="914402" lvl="1" indent="-457200">
              <a:buFont typeface="Courier New" panose="02070309020205020404" pitchFamily="49" charset="0"/>
              <a:buChar char="o"/>
            </a:pPr>
            <a:r>
              <a:rPr lang="fr-FR" dirty="0"/>
              <a:t>Supprimer les comptes machines</a:t>
            </a:r>
          </a:p>
          <a:p>
            <a:pPr lvl="1"/>
            <a:endParaRPr lang="fr-FR" dirty="0"/>
          </a:p>
          <a:p>
            <a:r>
              <a:rPr lang="fr-FR" dirty="0"/>
              <a:t>Supprimer les GPO non liées</a:t>
            </a:r>
          </a:p>
          <a:p>
            <a:pPr marL="0" indent="0">
              <a:buNone/>
            </a:pPr>
            <a:endParaRPr lang="fr-FR" dirty="0"/>
          </a:p>
        </p:txBody>
      </p:sp>
      <p:sp>
        <p:nvSpPr>
          <p:cNvPr id="3" name="Titre 2">
            <a:extLst>
              <a:ext uri="{FF2B5EF4-FFF2-40B4-BE49-F238E27FC236}">
                <a16:creationId xmlns:a16="http://schemas.microsoft.com/office/drawing/2014/main" id="{B7DEFE81-ABEC-45CE-BC70-D1F660DABF73}"/>
              </a:ext>
            </a:extLst>
          </p:cNvPr>
          <p:cNvSpPr>
            <a:spLocks noGrp="1"/>
          </p:cNvSpPr>
          <p:nvPr>
            <p:ph type="title" idx="10"/>
            <p:custDataLst>
              <p:tags r:id="rId2"/>
            </p:custDataLst>
          </p:nvPr>
        </p:nvSpPr>
        <p:spPr/>
        <p:txBody>
          <a:bodyPr/>
          <a:lstStyle/>
          <a:p>
            <a:r>
              <a:rPr lang="fr-FR" dirty="0"/>
              <a:t>Cycle de vie</a:t>
            </a:r>
          </a:p>
        </p:txBody>
      </p:sp>
      <p:sp>
        <p:nvSpPr>
          <p:cNvPr id="4" name="Espace réservé du pied de page 3">
            <a:extLst>
              <a:ext uri="{FF2B5EF4-FFF2-40B4-BE49-F238E27FC236}">
                <a16:creationId xmlns:a16="http://schemas.microsoft.com/office/drawing/2014/main" id="{A7A76B6F-5DAB-4CC4-B9DF-CBA8489AD8BF}"/>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4A95CED2-041E-4CA6-8621-3523B489D834}"/>
              </a:ext>
            </a:extLst>
          </p:cNvPr>
          <p:cNvSpPr>
            <a:spLocks noGrp="1"/>
          </p:cNvSpPr>
          <p:nvPr>
            <p:ph type="sldNum" sz="quarter" idx="13"/>
            <p:custDataLst>
              <p:tags r:id="rId4"/>
            </p:custDataLst>
          </p:nvPr>
        </p:nvSpPr>
        <p:spPr/>
        <p:txBody>
          <a:bodyPr/>
          <a:lstStyle/>
          <a:p>
            <a:fld id="{524CACB3-9D6F-4251-9D91-D3C4F99A6651}" type="slidenum">
              <a:rPr lang="fr-FR" smtClean="0"/>
              <a:pPr/>
              <a:t>35</a:t>
            </a:fld>
            <a:endParaRPr lang="fr-FR" dirty="0"/>
          </a:p>
        </p:txBody>
      </p:sp>
      <p:grpSp>
        <p:nvGrpSpPr>
          <p:cNvPr id="11" name="Groupe 10">
            <a:extLst>
              <a:ext uri="{FF2B5EF4-FFF2-40B4-BE49-F238E27FC236}">
                <a16:creationId xmlns:a16="http://schemas.microsoft.com/office/drawing/2014/main" id="{94D60059-8302-4C31-8763-6746AF546FDA}"/>
              </a:ext>
            </a:extLst>
          </p:cNvPr>
          <p:cNvGrpSpPr/>
          <p:nvPr>
            <p:custDataLst>
              <p:tags r:id="rId5"/>
            </p:custDataLst>
          </p:nvPr>
        </p:nvGrpSpPr>
        <p:grpSpPr>
          <a:xfrm>
            <a:off x="9144000" y="4262718"/>
            <a:ext cx="2634265" cy="1802855"/>
            <a:chOff x="8383029" y="3312848"/>
            <a:chExt cx="3395236" cy="2752725"/>
          </a:xfrm>
        </p:grpSpPr>
        <p:pic>
          <p:nvPicPr>
            <p:cNvPr id="7" name="Image 6">
              <a:extLst>
                <a:ext uri="{FF2B5EF4-FFF2-40B4-BE49-F238E27FC236}">
                  <a16:creationId xmlns:a16="http://schemas.microsoft.com/office/drawing/2014/main" id="{E31CCA04-06E7-44D1-A616-BDDE7808342B}"/>
                </a:ext>
              </a:extLst>
            </p:cNvPr>
            <p:cNvPicPr>
              <a:picLocks noChangeAspect="1"/>
            </p:cNvPicPr>
            <p:nvPr/>
          </p:nvPicPr>
          <p:blipFill>
            <a:blip r:embed="rId8"/>
            <a:stretch>
              <a:fillRect/>
            </a:stretch>
          </p:blipFill>
          <p:spPr>
            <a:xfrm>
              <a:off x="8383029" y="3312848"/>
              <a:ext cx="2781300" cy="2752725"/>
            </a:xfrm>
            <a:prstGeom prst="rect">
              <a:avLst/>
            </a:prstGeom>
          </p:spPr>
        </p:pic>
        <p:pic>
          <p:nvPicPr>
            <p:cNvPr id="10" name="Image 9">
              <a:extLst>
                <a:ext uri="{FF2B5EF4-FFF2-40B4-BE49-F238E27FC236}">
                  <a16:creationId xmlns:a16="http://schemas.microsoft.com/office/drawing/2014/main" id="{34B7FC8E-C4D5-4EB8-B383-A428540F68E2}"/>
                </a:ext>
              </a:extLst>
            </p:cNvPr>
            <p:cNvPicPr>
              <a:picLocks noChangeAspect="1"/>
            </p:cNvPicPr>
            <p:nvPr/>
          </p:nvPicPr>
          <p:blipFill>
            <a:blip r:embed="rId9"/>
            <a:stretch>
              <a:fillRect/>
            </a:stretch>
          </p:blipFill>
          <p:spPr>
            <a:xfrm>
              <a:off x="11040321" y="5168348"/>
              <a:ext cx="737944" cy="785270"/>
            </a:xfrm>
            <a:prstGeom prst="rect">
              <a:avLst/>
            </a:prstGeom>
          </p:spPr>
        </p:pic>
      </p:grpSp>
    </p:spTree>
    <p:extLst>
      <p:ext uri="{BB962C8B-B14F-4D97-AF65-F5344CB8AC3E}">
        <p14:creationId xmlns:p14="http://schemas.microsoft.com/office/powerpoint/2010/main" val="1522476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nd PowerPoint Image De Rendu 3D D'un Opérateur Robotique Montrant Un  Ouvrier D'usine Surveillant Un Écran à Télécharger Gratuitement - Slidesdocs">
            <a:extLst>
              <a:ext uri="{FF2B5EF4-FFF2-40B4-BE49-F238E27FC236}">
                <a16:creationId xmlns:a16="http://schemas.microsoft.com/office/drawing/2014/main" id="{C4EB91C7-D009-4881-82FE-AAED439C2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EF7A6B76-40C7-45C6-A23A-90DB7DB04EF5}"/>
              </a:ext>
            </a:extLst>
          </p:cNvPr>
          <p:cNvSpPr>
            <a:spLocks noGrp="1"/>
          </p:cNvSpPr>
          <p:nvPr>
            <p:ph type="sldNum" sz="quarter" idx="12"/>
            <p:custDataLst>
              <p:tags r:id="rId1"/>
            </p:custDataLst>
          </p:nvPr>
        </p:nvSpPr>
        <p:spPr/>
        <p:txBody>
          <a:bodyPr/>
          <a:lstStyle/>
          <a:p>
            <a:fld id="{524CACB3-9D6F-4251-9D91-D3C4F99A6651}" type="slidenum">
              <a:rPr lang="fr-FR" smtClean="0">
                <a:solidFill>
                  <a:schemeClr val="bg1"/>
                </a:solidFill>
              </a:rPr>
              <a:pPr/>
              <a:t>36</a:t>
            </a:fld>
            <a:endParaRPr lang="fr-FR" dirty="0">
              <a:solidFill>
                <a:schemeClr val="bg1"/>
              </a:solidFill>
            </a:endParaRPr>
          </a:p>
        </p:txBody>
      </p:sp>
      <p:sp>
        <p:nvSpPr>
          <p:cNvPr id="8" name="Titre 7">
            <a:extLst>
              <a:ext uri="{FF2B5EF4-FFF2-40B4-BE49-F238E27FC236}">
                <a16:creationId xmlns:a16="http://schemas.microsoft.com/office/drawing/2014/main" id="{6DDE5FBC-BFE1-4037-8383-CDAA7A0AAF9F}"/>
              </a:ext>
            </a:extLst>
          </p:cNvPr>
          <p:cNvSpPr>
            <a:spLocks noGrp="1"/>
          </p:cNvSpPr>
          <p:nvPr>
            <p:ph type="title"/>
            <p:custDataLst>
              <p:tags r:id="rId2"/>
            </p:custDataLst>
          </p:nvPr>
        </p:nvSpPr>
        <p:spPr>
          <a:solidFill>
            <a:schemeClr val="bg1"/>
          </a:solidFill>
        </p:spPr>
        <p:txBody>
          <a:bodyPr>
            <a:normAutofit/>
          </a:bodyPr>
          <a:lstStyle/>
          <a:p>
            <a:r>
              <a:rPr lang="fr-FR" b="1" dirty="0">
                <a:solidFill>
                  <a:srgbClr val="1F8388"/>
                </a:solidFill>
              </a:rPr>
              <a:t>MONITORING DES SERVICES </a:t>
            </a:r>
            <a:br>
              <a:rPr lang="fr-FR" b="1" dirty="0">
                <a:solidFill>
                  <a:srgbClr val="1F8388"/>
                </a:solidFill>
              </a:rPr>
            </a:br>
            <a:r>
              <a:rPr lang="fr-FR" b="1" dirty="0">
                <a:solidFill>
                  <a:srgbClr val="1F8388"/>
                </a:solidFill>
              </a:rPr>
              <a:t>ET </a:t>
            </a:r>
            <a:br>
              <a:rPr lang="fr-FR" b="1" dirty="0">
                <a:solidFill>
                  <a:srgbClr val="1F8388"/>
                </a:solidFill>
              </a:rPr>
            </a:br>
            <a:r>
              <a:rPr lang="fr-FR" b="1" dirty="0">
                <a:solidFill>
                  <a:srgbClr val="1F8388"/>
                </a:solidFill>
              </a:rPr>
              <a:t>OBJETS ACTIVE DIRECTORY</a:t>
            </a:r>
          </a:p>
        </p:txBody>
      </p:sp>
      <p:sp>
        <p:nvSpPr>
          <p:cNvPr id="9" name="Espace réservé du texte 8">
            <a:extLst>
              <a:ext uri="{FF2B5EF4-FFF2-40B4-BE49-F238E27FC236}">
                <a16:creationId xmlns:a16="http://schemas.microsoft.com/office/drawing/2014/main" id="{94A5815F-CF94-4E54-91C5-9F8B6069DB90}"/>
              </a:ext>
            </a:extLst>
          </p:cNvPr>
          <p:cNvSpPr>
            <a:spLocks noGrp="1"/>
          </p:cNvSpPr>
          <p:nvPr>
            <p:ph type="body" sz="quarter" idx="14"/>
            <p:custDataLst>
              <p:tags r:id="rId3"/>
            </p:custDataLst>
          </p:nvPr>
        </p:nvSpPr>
        <p:spPr/>
        <p:txBody>
          <a:bodyPr/>
          <a:lstStyle/>
          <a:p>
            <a:r>
              <a:rPr lang="fr-FR" dirty="0">
                <a:solidFill>
                  <a:srgbClr val="1F8388"/>
                </a:solidFill>
              </a:rPr>
              <a:t>6</a:t>
            </a:r>
          </a:p>
        </p:txBody>
      </p:sp>
    </p:spTree>
    <p:extLst>
      <p:ext uri="{BB962C8B-B14F-4D97-AF65-F5344CB8AC3E}">
        <p14:creationId xmlns:p14="http://schemas.microsoft.com/office/powerpoint/2010/main" val="2732680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2469EF4-F267-47B6-94EB-79F724973CEF}"/>
              </a:ext>
            </a:extLst>
          </p:cNvPr>
          <p:cNvSpPr>
            <a:spLocks noGrp="1"/>
          </p:cNvSpPr>
          <p:nvPr>
            <p:ph idx="1"/>
            <p:custDataLst>
              <p:tags r:id="rId1"/>
            </p:custDataLst>
          </p:nvPr>
        </p:nvSpPr>
        <p:spPr/>
        <p:txBody>
          <a:bodyPr/>
          <a:lstStyle/>
          <a:p>
            <a:r>
              <a:rPr lang="fr-FR" dirty="0"/>
              <a:t>Nagios Centreon</a:t>
            </a:r>
          </a:p>
          <a:p>
            <a:pPr lvl="1"/>
            <a:r>
              <a:rPr lang="fr-FR" dirty="0"/>
              <a:t>Surveillance des services</a:t>
            </a:r>
          </a:p>
          <a:p>
            <a:endParaRPr lang="fr-FR" dirty="0"/>
          </a:p>
        </p:txBody>
      </p:sp>
      <p:sp>
        <p:nvSpPr>
          <p:cNvPr id="3" name="Titre 2">
            <a:extLst>
              <a:ext uri="{FF2B5EF4-FFF2-40B4-BE49-F238E27FC236}">
                <a16:creationId xmlns:a16="http://schemas.microsoft.com/office/drawing/2014/main" id="{CB9D3849-4BF9-4879-B274-3EABC9491877}"/>
              </a:ext>
            </a:extLst>
          </p:cNvPr>
          <p:cNvSpPr>
            <a:spLocks noGrp="1"/>
          </p:cNvSpPr>
          <p:nvPr>
            <p:ph type="title" idx="10"/>
            <p:custDataLst>
              <p:tags r:id="rId2"/>
            </p:custDataLst>
          </p:nvPr>
        </p:nvSpPr>
        <p:spPr>
          <a:xfrm>
            <a:off x="0" y="0"/>
            <a:ext cx="9587753" cy="903152"/>
          </a:xfrm>
        </p:spPr>
        <p:txBody>
          <a:bodyPr/>
          <a:lstStyle/>
          <a:p>
            <a:r>
              <a:rPr lang="fr-FR" dirty="0"/>
              <a:t>Monitoring des services Active Directory</a:t>
            </a:r>
          </a:p>
        </p:txBody>
      </p:sp>
      <p:sp>
        <p:nvSpPr>
          <p:cNvPr id="4" name="Espace réservé du pied de page 3">
            <a:extLst>
              <a:ext uri="{FF2B5EF4-FFF2-40B4-BE49-F238E27FC236}">
                <a16:creationId xmlns:a16="http://schemas.microsoft.com/office/drawing/2014/main" id="{7CE8B0D1-9AD6-4C0F-8889-BFF687169BA6}"/>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884D9E30-F0BD-4F64-BFB7-8480D9C4E1CF}"/>
              </a:ext>
            </a:extLst>
          </p:cNvPr>
          <p:cNvSpPr>
            <a:spLocks noGrp="1"/>
          </p:cNvSpPr>
          <p:nvPr>
            <p:ph type="sldNum" sz="quarter" idx="13"/>
            <p:custDataLst>
              <p:tags r:id="rId4"/>
            </p:custDataLst>
          </p:nvPr>
        </p:nvSpPr>
        <p:spPr/>
        <p:txBody>
          <a:bodyPr/>
          <a:lstStyle/>
          <a:p>
            <a:fld id="{524CACB3-9D6F-4251-9D91-D3C4F99A6651}" type="slidenum">
              <a:rPr lang="fr-FR" smtClean="0"/>
              <a:pPr/>
              <a:t>37</a:t>
            </a:fld>
            <a:endParaRPr lang="fr-FR" dirty="0"/>
          </a:p>
        </p:txBody>
      </p:sp>
      <p:pic>
        <p:nvPicPr>
          <p:cNvPr id="6" name="Image 5">
            <a:extLst>
              <a:ext uri="{FF2B5EF4-FFF2-40B4-BE49-F238E27FC236}">
                <a16:creationId xmlns:a16="http://schemas.microsoft.com/office/drawing/2014/main" id="{2DEFCE42-FA2E-4483-9541-FD20AC641010}"/>
              </a:ext>
            </a:extLst>
          </p:cNvPr>
          <p:cNvPicPr>
            <a:picLocks noChangeAspect="1"/>
          </p:cNvPicPr>
          <p:nvPr>
            <p:custDataLst>
              <p:tags r:id="rId5"/>
            </p:custDataLst>
          </p:nvPr>
        </p:nvPicPr>
        <p:blipFill>
          <a:blip r:embed="rId7"/>
          <a:stretch>
            <a:fillRect/>
          </a:stretch>
        </p:blipFill>
        <p:spPr>
          <a:xfrm>
            <a:off x="790303" y="2096698"/>
            <a:ext cx="10563497" cy="3855385"/>
          </a:xfrm>
          <a:prstGeom prst="rect">
            <a:avLst/>
          </a:prstGeom>
        </p:spPr>
      </p:pic>
    </p:spTree>
    <p:extLst>
      <p:ext uri="{BB962C8B-B14F-4D97-AF65-F5344CB8AC3E}">
        <p14:creationId xmlns:p14="http://schemas.microsoft.com/office/powerpoint/2010/main" val="2286385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A8CA1EC6-090F-4AE2-AE93-D686945FF55F}"/>
              </a:ext>
            </a:extLst>
          </p:cNvPr>
          <p:cNvSpPr>
            <a:spLocks noGrp="1"/>
          </p:cNvSpPr>
          <p:nvPr>
            <p:ph idx="1"/>
            <p:custDataLst>
              <p:tags r:id="rId1"/>
            </p:custDataLst>
          </p:nvPr>
        </p:nvSpPr>
        <p:spPr/>
        <p:txBody>
          <a:bodyPr/>
          <a:lstStyle/>
          <a:p>
            <a:r>
              <a:rPr lang="fr-FR" dirty="0" err="1"/>
              <a:t>ADAudit</a:t>
            </a:r>
            <a:r>
              <a:rPr lang="fr-FR" dirty="0"/>
              <a:t> Plus Manage Engine</a:t>
            </a:r>
          </a:p>
          <a:p>
            <a:pPr lvl="1"/>
            <a:r>
              <a:rPr lang="fr-FR" dirty="0"/>
              <a:t>Solution clé en main</a:t>
            </a:r>
          </a:p>
          <a:p>
            <a:pPr lvl="1"/>
            <a:r>
              <a:rPr lang="fr-FR" dirty="0"/>
              <a:t>Prix basé sur le nombre de contrôleurs de domaine et de serveurs </a:t>
            </a:r>
          </a:p>
          <a:p>
            <a:pPr lvl="1"/>
            <a:r>
              <a:rPr lang="fr-FR" dirty="0"/>
              <a:t>Facilite l’exploitation des logs Windows</a:t>
            </a:r>
          </a:p>
          <a:p>
            <a:pPr lvl="1"/>
            <a:r>
              <a:rPr lang="fr-FR" dirty="0"/>
              <a:t>De nombreux rapports de base avec possibilité d’en créer d’autres personnalisables</a:t>
            </a:r>
          </a:p>
          <a:p>
            <a:endParaRPr lang="fr-FR" dirty="0"/>
          </a:p>
        </p:txBody>
      </p:sp>
      <p:sp>
        <p:nvSpPr>
          <p:cNvPr id="6" name="Titre 5">
            <a:extLst>
              <a:ext uri="{FF2B5EF4-FFF2-40B4-BE49-F238E27FC236}">
                <a16:creationId xmlns:a16="http://schemas.microsoft.com/office/drawing/2014/main" id="{98FE523B-2BE8-4E44-A1D0-E55D054309F6}"/>
              </a:ext>
            </a:extLst>
          </p:cNvPr>
          <p:cNvSpPr>
            <a:spLocks noGrp="1"/>
          </p:cNvSpPr>
          <p:nvPr>
            <p:ph type="title" idx="10"/>
            <p:custDataLst>
              <p:tags r:id="rId2"/>
            </p:custDataLst>
          </p:nvPr>
        </p:nvSpPr>
        <p:spPr/>
        <p:txBody>
          <a:bodyPr/>
          <a:lstStyle/>
          <a:p>
            <a:r>
              <a:rPr lang="fr-FR" dirty="0"/>
              <a:t>Monitoring des objets</a:t>
            </a:r>
          </a:p>
        </p:txBody>
      </p:sp>
      <p:sp>
        <p:nvSpPr>
          <p:cNvPr id="2" name="Espace réservé du numéro de diapositive 1">
            <a:extLst>
              <a:ext uri="{FF2B5EF4-FFF2-40B4-BE49-F238E27FC236}">
                <a16:creationId xmlns:a16="http://schemas.microsoft.com/office/drawing/2014/main" id="{66278118-0BB5-40CC-B550-FC3F36AAFA39}"/>
              </a:ext>
            </a:extLst>
          </p:cNvPr>
          <p:cNvSpPr>
            <a:spLocks noGrp="1"/>
          </p:cNvSpPr>
          <p:nvPr>
            <p:ph type="sldNum" sz="quarter" idx="13"/>
            <p:custDataLst>
              <p:tags r:id="rId3"/>
            </p:custDataLst>
          </p:nvPr>
        </p:nvSpPr>
        <p:spPr/>
        <p:txBody>
          <a:bodyPr/>
          <a:lstStyle/>
          <a:p>
            <a:fld id="{524CACB3-9D6F-4251-9D91-D3C4F99A6651}" type="slidenum">
              <a:rPr lang="fr-FR" smtClean="0"/>
              <a:t>38</a:t>
            </a:fld>
            <a:endParaRPr lang="fr-FR"/>
          </a:p>
        </p:txBody>
      </p:sp>
      <p:pic>
        <p:nvPicPr>
          <p:cNvPr id="8" name="Image 7">
            <a:extLst>
              <a:ext uri="{FF2B5EF4-FFF2-40B4-BE49-F238E27FC236}">
                <a16:creationId xmlns:a16="http://schemas.microsoft.com/office/drawing/2014/main" id="{ED2208DC-B040-43DA-81A5-70FF3783A425}"/>
              </a:ext>
            </a:extLst>
          </p:cNvPr>
          <p:cNvPicPr>
            <a:picLocks noChangeAspect="1"/>
          </p:cNvPicPr>
          <p:nvPr>
            <p:custDataLst>
              <p:tags r:id="rId4"/>
            </p:custDataLst>
          </p:nvPr>
        </p:nvPicPr>
        <p:blipFill>
          <a:blip r:embed="rId7"/>
          <a:stretch>
            <a:fillRect/>
          </a:stretch>
        </p:blipFill>
        <p:spPr>
          <a:xfrm>
            <a:off x="5474193" y="3429000"/>
            <a:ext cx="5690136" cy="2582078"/>
          </a:xfrm>
          <a:prstGeom prst="rect">
            <a:avLst/>
          </a:prstGeom>
        </p:spPr>
      </p:pic>
    </p:spTree>
    <p:extLst>
      <p:ext uri="{BB962C8B-B14F-4D97-AF65-F5344CB8AC3E}">
        <p14:creationId xmlns:p14="http://schemas.microsoft.com/office/powerpoint/2010/main" val="46094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44740B2-0C82-4AF7-B7F4-2164FCAD6CFC}"/>
              </a:ext>
            </a:extLst>
          </p:cNvPr>
          <p:cNvSpPr>
            <a:spLocks noGrp="1"/>
          </p:cNvSpPr>
          <p:nvPr>
            <p:ph idx="1"/>
            <p:custDataLst>
              <p:tags r:id="rId1"/>
            </p:custDataLst>
          </p:nvPr>
        </p:nvSpPr>
        <p:spPr/>
        <p:txBody>
          <a:bodyPr/>
          <a:lstStyle/>
          <a:p>
            <a:r>
              <a:rPr lang="fr-FR" dirty="0"/>
              <a:t>Les outils :</a:t>
            </a:r>
          </a:p>
          <a:p>
            <a:pPr marL="914402" lvl="1" indent="-457200">
              <a:buFont typeface="Courier New" panose="02070309020205020404" pitchFamily="49" charset="0"/>
              <a:buChar char="o"/>
            </a:pPr>
            <a:r>
              <a:rPr lang="fr-FR" dirty="0" err="1"/>
              <a:t>PingCastle</a:t>
            </a:r>
            <a:endParaRPr lang="fr-FR" dirty="0"/>
          </a:p>
          <a:p>
            <a:pPr marL="914402" lvl="1" indent="-457200">
              <a:buFont typeface="Courier New" panose="02070309020205020404" pitchFamily="49" charset="0"/>
              <a:buChar char="o"/>
            </a:pPr>
            <a:r>
              <a:rPr lang="fr-FR" dirty="0" err="1"/>
              <a:t>Purple</a:t>
            </a:r>
            <a:r>
              <a:rPr lang="fr-FR" dirty="0"/>
              <a:t> Knight</a:t>
            </a:r>
          </a:p>
          <a:p>
            <a:pPr marL="914402" lvl="1" indent="-457200">
              <a:buFont typeface="Courier New" panose="02070309020205020404" pitchFamily="49" charset="0"/>
              <a:buChar char="o"/>
            </a:pPr>
            <a:r>
              <a:rPr lang="fr-FR" dirty="0" err="1"/>
              <a:t>BloodHound</a:t>
            </a:r>
            <a:endParaRPr lang="fr-FR" dirty="0"/>
          </a:p>
          <a:p>
            <a:pPr marL="914402" lvl="1" indent="-457200">
              <a:buFont typeface="Courier New" panose="02070309020205020404" pitchFamily="49" charset="0"/>
              <a:buChar char="o"/>
            </a:pPr>
            <a:r>
              <a:rPr lang="fr-FR" dirty="0"/>
              <a:t>ORADAD ANSSI</a:t>
            </a:r>
          </a:p>
          <a:p>
            <a:pPr marL="914402" lvl="1" indent="-457200">
              <a:buFont typeface="Courier New" panose="02070309020205020404" pitchFamily="49" charset="0"/>
              <a:buChar char="o"/>
            </a:pPr>
            <a:r>
              <a:rPr lang="fr-FR" dirty="0"/>
              <a:t>Nessus</a:t>
            </a:r>
          </a:p>
          <a:p>
            <a:r>
              <a:rPr lang="fr-FR" dirty="0"/>
              <a:t>Les apports : </a:t>
            </a:r>
          </a:p>
          <a:p>
            <a:pPr marL="914402" lvl="1" indent="-457200">
              <a:buFont typeface="Courier New" panose="02070309020205020404" pitchFamily="49" charset="0"/>
              <a:buChar char="o"/>
            </a:pPr>
            <a:r>
              <a:rPr lang="fr-FR" dirty="0"/>
              <a:t>Une vue globale et synthétique du niveau de sécurité, à travers des tableaux de bord et des indicateurs </a:t>
            </a:r>
          </a:p>
          <a:p>
            <a:pPr marL="914402" lvl="1" indent="-457200">
              <a:buFont typeface="Courier New" panose="02070309020205020404" pitchFamily="49" charset="0"/>
              <a:buChar char="o"/>
            </a:pPr>
            <a:r>
              <a:rPr lang="fr-FR" dirty="0"/>
              <a:t>Des recommandations à appliquer pour améliorer la sécurité</a:t>
            </a:r>
          </a:p>
          <a:p>
            <a:endParaRPr lang="fr-FR" dirty="0"/>
          </a:p>
        </p:txBody>
      </p:sp>
      <p:sp>
        <p:nvSpPr>
          <p:cNvPr id="3" name="Titre 2">
            <a:extLst>
              <a:ext uri="{FF2B5EF4-FFF2-40B4-BE49-F238E27FC236}">
                <a16:creationId xmlns:a16="http://schemas.microsoft.com/office/drawing/2014/main" id="{8EE3CE52-21C7-484E-AE04-23BA49A70F48}"/>
              </a:ext>
            </a:extLst>
          </p:cNvPr>
          <p:cNvSpPr>
            <a:spLocks noGrp="1"/>
          </p:cNvSpPr>
          <p:nvPr>
            <p:ph type="title" idx="10"/>
            <p:custDataLst>
              <p:tags r:id="rId2"/>
            </p:custDataLst>
          </p:nvPr>
        </p:nvSpPr>
        <p:spPr>
          <a:xfrm>
            <a:off x="0" y="0"/>
            <a:ext cx="10246659" cy="903152"/>
          </a:xfrm>
        </p:spPr>
        <p:txBody>
          <a:bodyPr/>
          <a:lstStyle/>
          <a:p>
            <a:r>
              <a:rPr lang="fr-FR" dirty="0"/>
              <a:t>Outils d’audits de sécurité Active Directory</a:t>
            </a:r>
          </a:p>
        </p:txBody>
      </p:sp>
      <p:sp>
        <p:nvSpPr>
          <p:cNvPr id="4" name="Espace réservé du pied de page 3">
            <a:extLst>
              <a:ext uri="{FF2B5EF4-FFF2-40B4-BE49-F238E27FC236}">
                <a16:creationId xmlns:a16="http://schemas.microsoft.com/office/drawing/2014/main" id="{2CA866C8-6C56-4CA5-8801-81CC134A0F0A}"/>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12CB3C4E-4C52-4C53-8E37-54A0E6C178CA}"/>
              </a:ext>
            </a:extLst>
          </p:cNvPr>
          <p:cNvSpPr>
            <a:spLocks noGrp="1"/>
          </p:cNvSpPr>
          <p:nvPr>
            <p:ph type="sldNum" sz="quarter" idx="13"/>
            <p:custDataLst>
              <p:tags r:id="rId4"/>
            </p:custDataLst>
          </p:nvPr>
        </p:nvSpPr>
        <p:spPr/>
        <p:txBody>
          <a:bodyPr/>
          <a:lstStyle/>
          <a:p>
            <a:fld id="{524CACB3-9D6F-4251-9D91-D3C4F99A6651}" type="slidenum">
              <a:rPr lang="fr-FR" smtClean="0"/>
              <a:pPr/>
              <a:t>39</a:t>
            </a:fld>
            <a:endParaRPr lang="fr-FR" dirty="0"/>
          </a:p>
        </p:txBody>
      </p:sp>
      <p:pic>
        <p:nvPicPr>
          <p:cNvPr id="6" name="Picture 4" descr="Monitoring">
            <a:extLst>
              <a:ext uri="{FF2B5EF4-FFF2-40B4-BE49-F238E27FC236}">
                <a16:creationId xmlns:a16="http://schemas.microsoft.com/office/drawing/2014/main" id="{6E664557-B062-4E71-AA42-BAF326F08981}"/>
              </a:ext>
            </a:extLst>
          </p:cNvPr>
          <p:cNvPicPr>
            <a:picLocks noChangeAspect="1" noChangeArrowheads="1"/>
          </p:cNvPicPr>
          <p:nvPr>
            <p:custDataLst>
              <p:tags r:id="rId5"/>
            </p:custDataLst>
          </p:nvPr>
        </p:nvPicPr>
        <p:blipFill>
          <a:blip r:embed="rId7">
            <a:extLst>
              <a:ext uri="{28A0092B-C50C-407E-A947-70E740481C1C}">
                <a14:useLocalDpi xmlns:a14="http://schemas.microsoft.com/office/drawing/2010/main" val="0"/>
              </a:ext>
            </a:extLst>
          </a:blip>
          <a:srcRect/>
          <a:stretch>
            <a:fillRect/>
          </a:stretch>
        </p:blipFill>
        <p:spPr bwMode="auto">
          <a:xfrm>
            <a:off x="9356166" y="1844142"/>
            <a:ext cx="2379610" cy="1584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70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A7C2434-8E35-4D8B-8651-9BF1322EFF72}"/>
              </a:ext>
            </a:extLst>
          </p:cNvPr>
          <p:cNvSpPr>
            <a:spLocks noGrp="1"/>
          </p:cNvSpPr>
          <p:nvPr>
            <p:ph idx="1"/>
            <p:custDataLst>
              <p:tags r:id="rId1"/>
            </p:custDataLst>
          </p:nvPr>
        </p:nvSpPr>
        <p:spPr/>
        <p:txBody>
          <a:bodyPr/>
          <a:lstStyle/>
          <a:p>
            <a:r>
              <a:rPr lang="fr-FR" dirty="0"/>
              <a:t>Choix retenu par le groupe de travail </a:t>
            </a:r>
          </a:p>
          <a:p>
            <a:pPr lvl="1"/>
            <a:r>
              <a:rPr lang="fr-FR" dirty="0"/>
              <a:t>Repartir de zéro avec une nouvelle infrastructure Active Directory pour l’université de Lille</a:t>
            </a:r>
          </a:p>
          <a:p>
            <a:endParaRPr lang="fr-FR" dirty="0"/>
          </a:p>
          <a:p>
            <a:r>
              <a:rPr lang="fr-FR" dirty="0"/>
              <a:t>Suivre les bonnes pratiques =&gt; Faire simple !</a:t>
            </a:r>
          </a:p>
          <a:p>
            <a:endParaRPr lang="fr-FR" dirty="0"/>
          </a:p>
        </p:txBody>
      </p:sp>
      <p:sp>
        <p:nvSpPr>
          <p:cNvPr id="3" name="Titre 2">
            <a:extLst>
              <a:ext uri="{FF2B5EF4-FFF2-40B4-BE49-F238E27FC236}">
                <a16:creationId xmlns:a16="http://schemas.microsoft.com/office/drawing/2014/main" id="{EDA7D4BE-FDB9-4685-94CE-991C4DCB87ED}"/>
              </a:ext>
            </a:extLst>
          </p:cNvPr>
          <p:cNvSpPr>
            <a:spLocks noGrp="1"/>
          </p:cNvSpPr>
          <p:nvPr>
            <p:ph type="title" idx="10"/>
            <p:custDataLst>
              <p:tags r:id="rId2"/>
            </p:custDataLst>
          </p:nvPr>
        </p:nvSpPr>
        <p:spPr/>
        <p:txBody>
          <a:bodyPr/>
          <a:lstStyle/>
          <a:p>
            <a:r>
              <a:rPr lang="fr-FR" dirty="0"/>
              <a:t>Introduction</a:t>
            </a:r>
          </a:p>
        </p:txBody>
      </p:sp>
      <p:sp>
        <p:nvSpPr>
          <p:cNvPr id="4" name="Espace réservé du pied de page 3">
            <a:extLst>
              <a:ext uri="{FF2B5EF4-FFF2-40B4-BE49-F238E27FC236}">
                <a16:creationId xmlns:a16="http://schemas.microsoft.com/office/drawing/2014/main" id="{62ED4545-0616-4E8B-BE26-2162107AD48E}"/>
              </a:ext>
            </a:extLst>
          </p:cNvPr>
          <p:cNvSpPr>
            <a:spLocks noGrp="1"/>
          </p:cNvSpPr>
          <p:nvPr>
            <p:ph type="ftr" sz="quarter" idx="12"/>
            <p:custDataLst>
              <p:tags r:id="rId3"/>
            </p:custDataLst>
          </p:nvPr>
        </p:nvSpPr>
        <p:spPr/>
        <p:txBody>
          <a:bodyPr/>
          <a:lstStyle/>
          <a:p>
            <a:r>
              <a:rPr lang="fr-FR" dirty="0"/>
              <a:t>DEUST Infrastructures Numériques - Sébastien Deconinck</a:t>
            </a:r>
          </a:p>
        </p:txBody>
      </p:sp>
      <p:sp>
        <p:nvSpPr>
          <p:cNvPr id="5" name="Espace réservé du numéro de diapositive 4">
            <a:extLst>
              <a:ext uri="{FF2B5EF4-FFF2-40B4-BE49-F238E27FC236}">
                <a16:creationId xmlns:a16="http://schemas.microsoft.com/office/drawing/2014/main" id="{E3795669-22B6-42A3-A40C-EB2151A56F8D}"/>
              </a:ext>
            </a:extLst>
          </p:cNvPr>
          <p:cNvSpPr>
            <a:spLocks noGrp="1"/>
          </p:cNvSpPr>
          <p:nvPr>
            <p:ph type="sldNum" sz="quarter" idx="13"/>
            <p:custDataLst>
              <p:tags r:id="rId4"/>
            </p:custDataLst>
          </p:nvPr>
        </p:nvSpPr>
        <p:spPr/>
        <p:txBody>
          <a:bodyPr/>
          <a:lstStyle/>
          <a:p>
            <a:fld id="{524CACB3-9D6F-4251-9D91-D3C4F99A6651}" type="slidenum">
              <a:rPr lang="fr-FR" smtClean="0"/>
              <a:pPr/>
              <a:t>4</a:t>
            </a:fld>
            <a:endParaRPr lang="fr-FR" dirty="0"/>
          </a:p>
        </p:txBody>
      </p:sp>
      <p:grpSp>
        <p:nvGrpSpPr>
          <p:cNvPr id="11" name="Groupe 10">
            <a:extLst>
              <a:ext uri="{FF2B5EF4-FFF2-40B4-BE49-F238E27FC236}">
                <a16:creationId xmlns:a16="http://schemas.microsoft.com/office/drawing/2014/main" id="{9CEFD306-27E7-4BA2-8C61-50AC21C06E11}"/>
              </a:ext>
            </a:extLst>
          </p:cNvPr>
          <p:cNvGrpSpPr/>
          <p:nvPr>
            <p:custDataLst>
              <p:tags r:id="rId5"/>
            </p:custDataLst>
          </p:nvPr>
        </p:nvGrpSpPr>
        <p:grpSpPr>
          <a:xfrm>
            <a:off x="3992356" y="3965929"/>
            <a:ext cx="5471372" cy="731624"/>
            <a:chOff x="686402" y="3736803"/>
            <a:chExt cx="5471372" cy="731624"/>
          </a:xfrm>
        </p:grpSpPr>
        <p:pic>
          <p:nvPicPr>
            <p:cNvPr id="12" name="Image 11">
              <a:extLst>
                <a:ext uri="{FF2B5EF4-FFF2-40B4-BE49-F238E27FC236}">
                  <a16:creationId xmlns:a16="http://schemas.microsoft.com/office/drawing/2014/main" id="{F92F82CB-71C1-42F7-9666-F16FF0B8BFE5}"/>
                </a:ext>
              </a:extLst>
            </p:cNvPr>
            <p:cNvPicPr>
              <a:picLocks noChangeAspect="1"/>
            </p:cNvPicPr>
            <p:nvPr/>
          </p:nvPicPr>
          <p:blipFill>
            <a:blip r:embed="rId8"/>
            <a:stretch>
              <a:fillRect/>
            </a:stretch>
          </p:blipFill>
          <p:spPr>
            <a:xfrm>
              <a:off x="686402" y="3810338"/>
              <a:ext cx="3021466" cy="647867"/>
            </a:xfrm>
            <a:prstGeom prst="rect">
              <a:avLst/>
            </a:prstGeom>
          </p:spPr>
        </p:pic>
        <p:grpSp>
          <p:nvGrpSpPr>
            <p:cNvPr id="13" name="Groupe 12">
              <a:extLst>
                <a:ext uri="{FF2B5EF4-FFF2-40B4-BE49-F238E27FC236}">
                  <a16:creationId xmlns:a16="http://schemas.microsoft.com/office/drawing/2014/main" id="{0375C322-F50C-493C-AE17-78C5D5D4557E}"/>
                </a:ext>
              </a:extLst>
            </p:cNvPr>
            <p:cNvGrpSpPr/>
            <p:nvPr/>
          </p:nvGrpSpPr>
          <p:grpSpPr>
            <a:xfrm>
              <a:off x="3891199" y="3736803"/>
              <a:ext cx="2266575" cy="731624"/>
              <a:chOff x="3879318" y="3452349"/>
              <a:chExt cx="2266575" cy="731624"/>
            </a:xfrm>
          </p:grpSpPr>
          <p:pic>
            <p:nvPicPr>
              <p:cNvPr id="14" name="Image 13">
                <a:extLst>
                  <a:ext uri="{FF2B5EF4-FFF2-40B4-BE49-F238E27FC236}">
                    <a16:creationId xmlns:a16="http://schemas.microsoft.com/office/drawing/2014/main" id="{700D227F-73FA-44FF-B87B-D7B2271C001F}"/>
                  </a:ext>
                </a:extLst>
              </p:cNvPr>
              <p:cNvPicPr>
                <a:picLocks noChangeAspect="1"/>
              </p:cNvPicPr>
              <p:nvPr/>
            </p:nvPicPr>
            <p:blipFill>
              <a:blip r:embed="rId9"/>
              <a:stretch>
                <a:fillRect/>
              </a:stretch>
            </p:blipFill>
            <p:spPr>
              <a:xfrm>
                <a:off x="3879318" y="3452349"/>
                <a:ext cx="1552575" cy="523875"/>
              </a:xfrm>
              <a:prstGeom prst="rect">
                <a:avLst/>
              </a:prstGeom>
            </p:spPr>
          </p:pic>
          <p:sp>
            <p:nvSpPr>
              <p:cNvPr id="15" name="Rectangle 14">
                <a:extLst>
                  <a:ext uri="{FF2B5EF4-FFF2-40B4-BE49-F238E27FC236}">
                    <a16:creationId xmlns:a16="http://schemas.microsoft.com/office/drawing/2014/main" id="{27FED7EE-FEFE-4659-A3B7-575DB1A0A857}"/>
                  </a:ext>
                </a:extLst>
              </p:cNvPr>
              <p:cNvSpPr/>
              <p:nvPr/>
            </p:nvSpPr>
            <p:spPr>
              <a:xfrm>
                <a:off x="4356621" y="3768475"/>
                <a:ext cx="1789272" cy="415498"/>
              </a:xfrm>
              <a:prstGeom prst="rect">
                <a:avLst/>
              </a:prstGeom>
            </p:spPr>
            <p:txBody>
              <a:bodyPr wrap="none">
                <a:spAutoFit/>
              </a:bodyPr>
              <a:lstStyle/>
              <a:p>
                <a:r>
                  <a:rPr lang="en-US" sz="1050" b="1" dirty="0">
                    <a:solidFill>
                      <a:srgbClr val="C3C8C1"/>
                    </a:solidFill>
                  </a:rPr>
                  <a:t>Best Practices for </a:t>
                </a:r>
              </a:p>
              <a:p>
                <a:r>
                  <a:rPr lang="en-US" sz="1050" b="1" dirty="0">
                    <a:solidFill>
                      <a:srgbClr val="C3C8C1"/>
                    </a:solidFill>
                  </a:rPr>
                  <a:t>Securing Active Directory</a:t>
                </a:r>
              </a:p>
            </p:txBody>
          </p:sp>
        </p:grpSp>
      </p:grpSp>
    </p:spTree>
    <p:extLst>
      <p:ext uri="{BB962C8B-B14F-4D97-AF65-F5344CB8AC3E}">
        <p14:creationId xmlns:p14="http://schemas.microsoft.com/office/powerpoint/2010/main" val="2716588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1D3BB92-F638-44EF-8F46-B321BF26262C}"/>
              </a:ext>
            </a:extLst>
          </p:cNvPr>
          <p:cNvSpPr>
            <a:spLocks noGrp="1"/>
          </p:cNvSpPr>
          <p:nvPr>
            <p:ph idx="1"/>
            <p:custDataLst>
              <p:tags r:id="rId1"/>
            </p:custDataLst>
          </p:nvPr>
        </p:nvSpPr>
        <p:spPr/>
        <p:txBody>
          <a:bodyPr/>
          <a:lstStyle/>
          <a:p>
            <a:r>
              <a:rPr lang="fr-FR" b="1" i="0" dirty="0">
                <a:effectLst/>
                <a:latin typeface="Marianne" panose="02000000000000000000" pitchFamily="50" charset="0"/>
              </a:rPr>
              <a:t>Points de contrôle Active Directory</a:t>
            </a:r>
          </a:p>
          <a:p>
            <a:pPr lvl="1"/>
            <a:r>
              <a:rPr lang="fr-FR" b="1" i="0" dirty="0">
                <a:effectLst/>
                <a:latin typeface="Marianne" panose="02000000000000000000" pitchFamily="50" charset="0"/>
              </a:rPr>
              <a:t>Les observations de l'ANSSI</a:t>
            </a:r>
          </a:p>
          <a:p>
            <a:endParaRPr lang="fr-FR" dirty="0"/>
          </a:p>
        </p:txBody>
      </p:sp>
      <p:sp>
        <p:nvSpPr>
          <p:cNvPr id="3" name="Titre 2">
            <a:extLst>
              <a:ext uri="{FF2B5EF4-FFF2-40B4-BE49-F238E27FC236}">
                <a16:creationId xmlns:a16="http://schemas.microsoft.com/office/drawing/2014/main" id="{1EF7A26E-6033-4186-AC94-26C0C5D3116B}"/>
              </a:ext>
            </a:extLst>
          </p:cNvPr>
          <p:cNvSpPr>
            <a:spLocks noGrp="1"/>
          </p:cNvSpPr>
          <p:nvPr>
            <p:ph type="title" idx="10"/>
            <p:custDataLst>
              <p:tags r:id="rId2"/>
            </p:custDataLst>
          </p:nvPr>
        </p:nvSpPr>
        <p:spPr/>
        <p:txBody>
          <a:bodyPr/>
          <a:lstStyle/>
          <a:p>
            <a:r>
              <a:rPr lang="fr-FR" dirty="0"/>
              <a:t>Les ressources utiles</a:t>
            </a:r>
          </a:p>
        </p:txBody>
      </p:sp>
      <p:sp>
        <p:nvSpPr>
          <p:cNvPr id="4" name="Espace réservé du pied de page 3">
            <a:extLst>
              <a:ext uri="{FF2B5EF4-FFF2-40B4-BE49-F238E27FC236}">
                <a16:creationId xmlns:a16="http://schemas.microsoft.com/office/drawing/2014/main" id="{DFE31D03-7A29-4030-B20F-E1D83D0474C3}"/>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B0D50865-13D9-4168-B0DB-9DACEFE6BE75}"/>
              </a:ext>
            </a:extLst>
          </p:cNvPr>
          <p:cNvSpPr>
            <a:spLocks noGrp="1"/>
          </p:cNvSpPr>
          <p:nvPr>
            <p:ph type="sldNum" sz="quarter" idx="13"/>
            <p:custDataLst>
              <p:tags r:id="rId4"/>
            </p:custDataLst>
          </p:nvPr>
        </p:nvSpPr>
        <p:spPr/>
        <p:txBody>
          <a:bodyPr/>
          <a:lstStyle/>
          <a:p>
            <a:fld id="{524CACB3-9D6F-4251-9D91-D3C4F99A6651}" type="slidenum">
              <a:rPr lang="fr-FR" smtClean="0"/>
              <a:pPr/>
              <a:t>40</a:t>
            </a:fld>
            <a:endParaRPr lang="fr-FR" dirty="0"/>
          </a:p>
        </p:txBody>
      </p:sp>
      <p:pic>
        <p:nvPicPr>
          <p:cNvPr id="7" name="Image 6">
            <a:hlinkClick r:id="rId7"/>
            <a:extLst>
              <a:ext uri="{FF2B5EF4-FFF2-40B4-BE49-F238E27FC236}">
                <a16:creationId xmlns:a16="http://schemas.microsoft.com/office/drawing/2014/main" id="{51E48B17-5E11-469F-BB4D-3DD42FE04D08}"/>
              </a:ext>
            </a:extLst>
          </p:cNvPr>
          <p:cNvPicPr>
            <a:picLocks noChangeAspect="1"/>
          </p:cNvPicPr>
          <p:nvPr>
            <p:custDataLst>
              <p:tags r:id="rId5"/>
            </p:custDataLst>
          </p:nvPr>
        </p:nvPicPr>
        <p:blipFill>
          <a:blip r:embed="rId8"/>
          <a:stretch>
            <a:fillRect/>
          </a:stretch>
        </p:blipFill>
        <p:spPr>
          <a:xfrm>
            <a:off x="2076476" y="2133905"/>
            <a:ext cx="9087853" cy="4222445"/>
          </a:xfrm>
          <a:prstGeom prst="rect">
            <a:avLst/>
          </a:prstGeom>
        </p:spPr>
      </p:pic>
    </p:spTree>
    <p:extLst>
      <p:ext uri="{BB962C8B-B14F-4D97-AF65-F5344CB8AC3E}">
        <p14:creationId xmlns:p14="http://schemas.microsoft.com/office/powerpoint/2010/main" val="3053114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8779494-7FD2-43C2-9410-0D87803A831E}"/>
              </a:ext>
            </a:extLst>
          </p:cNvPr>
          <p:cNvSpPr>
            <a:spLocks noGrp="1"/>
          </p:cNvSpPr>
          <p:nvPr>
            <p:ph idx="1"/>
            <p:custDataLst>
              <p:tags r:id="rId1"/>
            </p:custDataLst>
          </p:nvPr>
        </p:nvSpPr>
        <p:spPr/>
        <p:txBody>
          <a:bodyPr/>
          <a:lstStyle/>
          <a:p>
            <a:r>
              <a:rPr lang="fr-FR" dirty="0"/>
              <a:t>Nouveau guide de l’ANSSI sur la sécurité de l’Active Directory par cloisonnement</a:t>
            </a:r>
          </a:p>
        </p:txBody>
      </p:sp>
      <p:sp>
        <p:nvSpPr>
          <p:cNvPr id="3" name="Titre 2">
            <a:extLst>
              <a:ext uri="{FF2B5EF4-FFF2-40B4-BE49-F238E27FC236}">
                <a16:creationId xmlns:a16="http://schemas.microsoft.com/office/drawing/2014/main" id="{C8CB5431-26C8-4573-B921-67AC4D826F31}"/>
              </a:ext>
            </a:extLst>
          </p:cNvPr>
          <p:cNvSpPr>
            <a:spLocks noGrp="1"/>
          </p:cNvSpPr>
          <p:nvPr>
            <p:ph type="title" idx="10"/>
            <p:custDataLst>
              <p:tags r:id="rId2"/>
            </p:custDataLst>
          </p:nvPr>
        </p:nvSpPr>
        <p:spPr/>
        <p:txBody>
          <a:bodyPr/>
          <a:lstStyle/>
          <a:p>
            <a:r>
              <a:rPr lang="fr-FR" dirty="0"/>
              <a:t>Les ressources utiles</a:t>
            </a:r>
          </a:p>
        </p:txBody>
      </p:sp>
      <p:sp>
        <p:nvSpPr>
          <p:cNvPr id="4" name="Espace réservé du pied de page 3">
            <a:extLst>
              <a:ext uri="{FF2B5EF4-FFF2-40B4-BE49-F238E27FC236}">
                <a16:creationId xmlns:a16="http://schemas.microsoft.com/office/drawing/2014/main" id="{5E78CE2A-2554-4788-97A9-F554198FF963}"/>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0082AE33-8823-4044-9402-DC37C74AF7A0}"/>
              </a:ext>
            </a:extLst>
          </p:cNvPr>
          <p:cNvSpPr>
            <a:spLocks noGrp="1"/>
          </p:cNvSpPr>
          <p:nvPr>
            <p:ph type="sldNum" sz="quarter" idx="13"/>
            <p:custDataLst>
              <p:tags r:id="rId4"/>
            </p:custDataLst>
          </p:nvPr>
        </p:nvSpPr>
        <p:spPr/>
        <p:txBody>
          <a:bodyPr/>
          <a:lstStyle/>
          <a:p>
            <a:fld id="{524CACB3-9D6F-4251-9D91-D3C4F99A6651}" type="slidenum">
              <a:rPr lang="fr-FR" smtClean="0"/>
              <a:pPr/>
              <a:t>41</a:t>
            </a:fld>
            <a:endParaRPr lang="fr-FR" dirty="0"/>
          </a:p>
        </p:txBody>
      </p:sp>
      <p:pic>
        <p:nvPicPr>
          <p:cNvPr id="7" name="Image 6">
            <a:extLst>
              <a:ext uri="{FF2B5EF4-FFF2-40B4-BE49-F238E27FC236}">
                <a16:creationId xmlns:a16="http://schemas.microsoft.com/office/drawing/2014/main" id="{61D5CFBA-F988-4876-BACB-FAC2842B3FF4}"/>
              </a:ext>
            </a:extLst>
          </p:cNvPr>
          <p:cNvPicPr>
            <a:picLocks noChangeAspect="1"/>
          </p:cNvPicPr>
          <p:nvPr>
            <p:custDataLst>
              <p:tags r:id="rId5"/>
            </p:custDataLst>
          </p:nvPr>
        </p:nvPicPr>
        <p:blipFill>
          <a:blip r:embed="rId9"/>
          <a:stretch>
            <a:fillRect/>
          </a:stretch>
        </p:blipFill>
        <p:spPr>
          <a:xfrm>
            <a:off x="3350618" y="1992896"/>
            <a:ext cx="8192653" cy="4351338"/>
          </a:xfrm>
          <a:prstGeom prst="rect">
            <a:avLst/>
          </a:prstGeom>
        </p:spPr>
      </p:pic>
      <p:sp>
        <p:nvSpPr>
          <p:cNvPr id="9" name="ZoneTexte 8">
            <a:extLst>
              <a:ext uri="{FF2B5EF4-FFF2-40B4-BE49-F238E27FC236}">
                <a16:creationId xmlns:a16="http://schemas.microsoft.com/office/drawing/2014/main" id="{699B60C5-661C-4F97-A3BA-5B6C51E9A4D5}"/>
              </a:ext>
            </a:extLst>
          </p:cNvPr>
          <p:cNvSpPr txBox="1"/>
          <p:nvPr>
            <p:custDataLst>
              <p:tags r:id="rId6"/>
            </p:custDataLst>
          </p:nvPr>
        </p:nvSpPr>
        <p:spPr>
          <a:xfrm>
            <a:off x="8174429" y="5762894"/>
            <a:ext cx="2322947" cy="369332"/>
          </a:xfrm>
          <a:prstGeom prst="rect">
            <a:avLst/>
          </a:prstGeom>
          <a:noFill/>
        </p:spPr>
        <p:txBody>
          <a:bodyPr wrap="square">
            <a:spAutoFit/>
          </a:bodyPr>
          <a:lstStyle/>
          <a:p>
            <a:r>
              <a:rPr lang="fr-FR" b="0" i="0" dirty="0">
                <a:solidFill>
                  <a:srgbClr val="6E7881"/>
                </a:solidFill>
                <a:effectLst/>
                <a:latin typeface="Marianne Regular"/>
              </a:rPr>
              <a:t>18 Octobre 2023</a:t>
            </a:r>
            <a:endParaRPr lang="fr-FR" dirty="0"/>
          </a:p>
        </p:txBody>
      </p:sp>
    </p:spTree>
    <p:extLst>
      <p:ext uri="{BB962C8B-B14F-4D97-AF65-F5344CB8AC3E}">
        <p14:creationId xmlns:p14="http://schemas.microsoft.com/office/powerpoint/2010/main" val="1181296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60CB90A-5EDD-449E-8636-FDF3B121A5FA}"/>
              </a:ext>
            </a:extLst>
          </p:cNvPr>
          <p:cNvSpPr>
            <a:spLocks noGrp="1"/>
          </p:cNvSpPr>
          <p:nvPr>
            <p:ph idx="1"/>
            <p:custDataLst>
              <p:tags r:id="rId1"/>
            </p:custDataLst>
          </p:nvPr>
        </p:nvSpPr>
        <p:spPr/>
        <p:txBody>
          <a:bodyPr/>
          <a:lstStyle/>
          <a:p>
            <a:r>
              <a:rPr lang="fr-FR" dirty="0"/>
              <a:t>Les outils</a:t>
            </a:r>
          </a:p>
          <a:p>
            <a:pPr lvl="1"/>
            <a:r>
              <a:rPr lang="fr-FR" dirty="0" err="1"/>
              <a:t>HardenAD</a:t>
            </a:r>
            <a:endParaRPr lang="fr-FR" dirty="0"/>
          </a:p>
          <a:p>
            <a:pPr lvl="2"/>
            <a:r>
              <a:rPr lang="fr-FR" dirty="0"/>
              <a:t>Pour consolider l’isolation par tiers</a:t>
            </a:r>
          </a:p>
          <a:p>
            <a:pPr lvl="1"/>
            <a:endParaRPr lang="fr-FR" b="0" i="0" dirty="0">
              <a:solidFill>
                <a:srgbClr val="005E81"/>
              </a:solidFill>
              <a:effectLst/>
              <a:latin typeface="PT Sans" panose="020B0503020203020204" pitchFamily="34" charset="0"/>
            </a:endParaRPr>
          </a:p>
          <a:p>
            <a:pPr lvl="1"/>
            <a:endParaRPr lang="fr-FR" dirty="0">
              <a:solidFill>
                <a:srgbClr val="005E81"/>
              </a:solidFill>
              <a:latin typeface="PT Sans" panose="020B0503020203020204" pitchFamily="34" charset="0"/>
            </a:endParaRPr>
          </a:p>
          <a:p>
            <a:pPr lvl="1"/>
            <a:endParaRPr lang="fr-FR" b="0" i="0" dirty="0">
              <a:solidFill>
                <a:srgbClr val="005E81"/>
              </a:solidFill>
              <a:effectLst/>
              <a:latin typeface="PT Sans" panose="020B0503020203020204" pitchFamily="34" charset="0"/>
            </a:endParaRPr>
          </a:p>
          <a:p>
            <a:pPr lvl="1"/>
            <a:endParaRPr lang="fr-FR" dirty="0">
              <a:solidFill>
                <a:srgbClr val="005E81"/>
              </a:solidFill>
              <a:latin typeface="PT Sans" panose="020B0503020203020204" pitchFamily="34" charset="0"/>
            </a:endParaRPr>
          </a:p>
          <a:p>
            <a:pPr lvl="1"/>
            <a:endParaRPr lang="fr-FR" b="0" i="0" dirty="0">
              <a:solidFill>
                <a:srgbClr val="005E81"/>
              </a:solidFill>
              <a:effectLst/>
              <a:latin typeface="PT Sans" panose="020B0503020203020204" pitchFamily="34" charset="0"/>
            </a:endParaRPr>
          </a:p>
          <a:p>
            <a:pPr lvl="1"/>
            <a:r>
              <a:rPr lang="fr-FR" dirty="0" err="1"/>
              <a:t>GPOZaurr</a:t>
            </a:r>
            <a:endParaRPr lang="fr-FR" dirty="0"/>
          </a:p>
          <a:p>
            <a:pPr lvl="2"/>
            <a:r>
              <a:rPr lang="fr-FR" dirty="0"/>
              <a:t>Module PowerShell d’analyser  de l'intégralité des GPO </a:t>
            </a:r>
          </a:p>
          <a:p>
            <a:pPr lvl="1"/>
            <a:endParaRPr lang="fr-FR" dirty="0"/>
          </a:p>
        </p:txBody>
      </p:sp>
      <p:sp>
        <p:nvSpPr>
          <p:cNvPr id="3" name="Titre 2">
            <a:extLst>
              <a:ext uri="{FF2B5EF4-FFF2-40B4-BE49-F238E27FC236}">
                <a16:creationId xmlns:a16="http://schemas.microsoft.com/office/drawing/2014/main" id="{97A60012-2005-46E6-A41B-B3A70CBD42E0}"/>
              </a:ext>
            </a:extLst>
          </p:cNvPr>
          <p:cNvSpPr>
            <a:spLocks noGrp="1"/>
          </p:cNvSpPr>
          <p:nvPr>
            <p:ph type="title" idx="10"/>
            <p:custDataLst>
              <p:tags r:id="rId2"/>
            </p:custDataLst>
          </p:nvPr>
        </p:nvSpPr>
        <p:spPr/>
        <p:txBody>
          <a:bodyPr/>
          <a:lstStyle/>
          <a:p>
            <a:r>
              <a:rPr lang="fr-FR" dirty="0"/>
              <a:t>Les sources d’inspirations</a:t>
            </a:r>
          </a:p>
        </p:txBody>
      </p:sp>
      <p:sp>
        <p:nvSpPr>
          <p:cNvPr id="4" name="Espace réservé du pied de page 3">
            <a:extLst>
              <a:ext uri="{FF2B5EF4-FFF2-40B4-BE49-F238E27FC236}">
                <a16:creationId xmlns:a16="http://schemas.microsoft.com/office/drawing/2014/main" id="{F0CDA3A0-9B8D-42A6-A5E0-030B1A3D6A1F}"/>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440C9F8E-0172-481C-B0F7-0F70BA4A352B}"/>
              </a:ext>
            </a:extLst>
          </p:cNvPr>
          <p:cNvSpPr>
            <a:spLocks noGrp="1"/>
          </p:cNvSpPr>
          <p:nvPr>
            <p:ph type="sldNum" sz="quarter" idx="13"/>
            <p:custDataLst>
              <p:tags r:id="rId4"/>
            </p:custDataLst>
          </p:nvPr>
        </p:nvSpPr>
        <p:spPr/>
        <p:txBody>
          <a:bodyPr/>
          <a:lstStyle/>
          <a:p>
            <a:fld id="{524CACB3-9D6F-4251-9D91-D3C4F99A6651}" type="slidenum">
              <a:rPr lang="fr-FR" smtClean="0"/>
              <a:pPr/>
              <a:t>42</a:t>
            </a:fld>
            <a:endParaRPr lang="fr-FR" dirty="0"/>
          </a:p>
        </p:txBody>
      </p:sp>
      <p:pic>
        <p:nvPicPr>
          <p:cNvPr id="2050" name="Picture 2" descr="Accueil - Harden">
            <a:extLst>
              <a:ext uri="{FF2B5EF4-FFF2-40B4-BE49-F238E27FC236}">
                <a16:creationId xmlns:a16="http://schemas.microsoft.com/office/drawing/2014/main" id="{AAC2A94C-8559-457A-8C52-F26245A8289E}"/>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2760501" y="2766664"/>
            <a:ext cx="3043530" cy="87324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AD2749DE-97B5-4B26-BBEA-486C94DDF168}"/>
              </a:ext>
            </a:extLst>
          </p:cNvPr>
          <p:cNvPicPr>
            <a:picLocks noChangeAspect="1"/>
          </p:cNvPicPr>
          <p:nvPr>
            <p:custDataLst>
              <p:tags r:id="rId6"/>
            </p:custDataLst>
          </p:nvPr>
        </p:nvPicPr>
        <p:blipFill>
          <a:blip r:embed="rId10"/>
          <a:stretch>
            <a:fillRect/>
          </a:stretch>
        </p:blipFill>
        <p:spPr>
          <a:xfrm>
            <a:off x="6963664" y="5286924"/>
            <a:ext cx="3017322" cy="560360"/>
          </a:xfrm>
          <a:prstGeom prst="rect">
            <a:avLst/>
          </a:prstGeom>
        </p:spPr>
      </p:pic>
    </p:spTree>
    <p:extLst>
      <p:ext uri="{BB962C8B-B14F-4D97-AF65-F5344CB8AC3E}">
        <p14:creationId xmlns:p14="http://schemas.microsoft.com/office/powerpoint/2010/main" val="75383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élécharger fonds d'écran poignée de main, fond bleu, poignée de main de  lignes, art de poignée de main de polygone, conclusion d'un accord, fond  bleu d'affaires, concepts de poignée de main pour">
            <a:extLst>
              <a:ext uri="{FF2B5EF4-FFF2-40B4-BE49-F238E27FC236}">
                <a16:creationId xmlns:a16="http://schemas.microsoft.com/office/drawing/2014/main" id="{289B130C-5804-4555-B601-347EE9F823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1000"/>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EF7A6B76-40C7-45C6-A23A-90DB7DB04EF5}"/>
              </a:ext>
            </a:extLst>
          </p:cNvPr>
          <p:cNvSpPr>
            <a:spLocks noGrp="1"/>
          </p:cNvSpPr>
          <p:nvPr>
            <p:ph type="sldNum" sz="quarter" idx="12"/>
            <p:custDataLst>
              <p:tags r:id="rId1"/>
            </p:custDataLst>
          </p:nvPr>
        </p:nvSpPr>
        <p:spPr/>
        <p:txBody>
          <a:bodyPr/>
          <a:lstStyle/>
          <a:p>
            <a:fld id="{524CACB3-9D6F-4251-9D91-D3C4F99A6651}" type="slidenum">
              <a:rPr lang="fr-FR" smtClean="0">
                <a:solidFill>
                  <a:schemeClr val="bg1"/>
                </a:solidFill>
              </a:rPr>
              <a:pPr/>
              <a:t>43</a:t>
            </a:fld>
            <a:endParaRPr lang="fr-FR" dirty="0">
              <a:solidFill>
                <a:schemeClr val="bg1"/>
              </a:solidFill>
            </a:endParaRPr>
          </a:p>
        </p:txBody>
      </p:sp>
      <p:sp>
        <p:nvSpPr>
          <p:cNvPr id="8" name="Titre 7">
            <a:extLst>
              <a:ext uri="{FF2B5EF4-FFF2-40B4-BE49-F238E27FC236}">
                <a16:creationId xmlns:a16="http://schemas.microsoft.com/office/drawing/2014/main" id="{6DDE5FBC-BFE1-4037-8383-CDAA7A0AAF9F}"/>
              </a:ext>
            </a:extLst>
          </p:cNvPr>
          <p:cNvSpPr>
            <a:spLocks noGrp="1"/>
          </p:cNvSpPr>
          <p:nvPr>
            <p:ph type="title"/>
            <p:custDataLst>
              <p:tags r:id="rId2"/>
            </p:custDataLst>
          </p:nvPr>
        </p:nvSpPr>
        <p:spPr>
          <a:solidFill>
            <a:schemeClr val="bg1"/>
          </a:solidFill>
        </p:spPr>
        <p:txBody>
          <a:bodyPr>
            <a:normAutofit/>
          </a:bodyPr>
          <a:lstStyle/>
          <a:p>
            <a:r>
              <a:rPr lang="fr-FR" b="1" dirty="0">
                <a:solidFill>
                  <a:srgbClr val="1F8388"/>
                </a:solidFill>
              </a:rPr>
              <a:t>BILAN /CONCLUSION</a:t>
            </a:r>
          </a:p>
        </p:txBody>
      </p:sp>
      <p:sp>
        <p:nvSpPr>
          <p:cNvPr id="9" name="Espace réservé du texte 8">
            <a:extLst>
              <a:ext uri="{FF2B5EF4-FFF2-40B4-BE49-F238E27FC236}">
                <a16:creationId xmlns:a16="http://schemas.microsoft.com/office/drawing/2014/main" id="{94A5815F-CF94-4E54-91C5-9F8B6069DB90}"/>
              </a:ext>
            </a:extLst>
          </p:cNvPr>
          <p:cNvSpPr>
            <a:spLocks noGrp="1"/>
          </p:cNvSpPr>
          <p:nvPr>
            <p:ph type="body" sz="quarter" idx="14"/>
            <p:custDataLst>
              <p:tags r:id="rId3"/>
            </p:custDataLst>
          </p:nvPr>
        </p:nvSpPr>
        <p:spPr/>
        <p:txBody>
          <a:bodyPr/>
          <a:lstStyle/>
          <a:p>
            <a:r>
              <a:rPr lang="fr-FR" dirty="0">
                <a:solidFill>
                  <a:srgbClr val="1F8388"/>
                </a:solidFill>
              </a:rPr>
              <a:t>7</a:t>
            </a:r>
          </a:p>
        </p:txBody>
      </p:sp>
    </p:spTree>
    <p:extLst>
      <p:ext uri="{BB962C8B-B14F-4D97-AF65-F5344CB8AC3E}">
        <p14:creationId xmlns:p14="http://schemas.microsoft.com/office/powerpoint/2010/main" val="1143884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B7F0A39-434D-47EA-A22D-5E197FE6AAEE}"/>
              </a:ext>
            </a:extLst>
          </p:cNvPr>
          <p:cNvSpPr>
            <a:spLocks noGrp="1"/>
          </p:cNvSpPr>
          <p:nvPr>
            <p:ph idx="1"/>
            <p:custDataLst>
              <p:tags r:id="rId1"/>
            </p:custDataLst>
          </p:nvPr>
        </p:nvSpPr>
        <p:spPr>
          <a:xfrm>
            <a:off x="648729" y="1199548"/>
            <a:ext cx="10885774" cy="5156801"/>
          </a:xfrm>
        </p:spPr>
        <p:txBody>
          <a:bodyPr>
            <a:normAutofit/>
          </a:bodyPr>
          <a:lstStyle/>
          <a:p>
            <a:r>
              <a:rPr lang="fr-FR" dirty="0"/>
              <a:t>En quelques phrases:</a:t>
            </a:r>
          </a:p>
          <a:p>
            <a:pPr lvl="1"/>
            <a:endParaRPr lang="fr-FR" dirty="0"/>
          </a:p>
          <a:p>
            <a:pPr lvl="1"/>
            <a:r>
              <a:rPr lang="fr-FR" dirty="0"/>
              <a:t>La sécurisation d’un Active Directory est un sujet complexe</a:t>
            </a:r>
          </a:p>
          <a:p>
            <a:pPr lvl="1"/>
            <a:r>
              <a:rPr lang="fr-FR" dirty="0"/>
              <a:t>L’architecture et l’application des bonnes pratiques ont facilité l’augmentation du niveau de sécurité</a:t>
            </a:r>
          </a:p>
          <a:p>
            <a:pPr lvl="1"/>
            <a:r>
              <a:rPr lang="fr-FR" dirty="0"/>
              <a:t>Le </a:t>
            </a:r>
            <a:r>
              <a:rPr lang="fr-FR" b="1" dirty="0"/>
              <a:t>soutien de notre direction ainsi que l’adhésion des collègues gestionnaires de parcs </a:t>
            </a:r>
          </a:p>
          <a:p>
            <a:pPr lvl="1"/>
            <a:r>
              <a:rPr lang="fr-FR" dirty="0"/>
              <a:t>Les </a:t>
            </a:r>
            <a:r>
              <a:rPr lang="fr-FR" dirty="0" err="1"/>
              <a:t>pentests</a:t>
            </a:r>
            <a:r>
              <a:rPr lang="fr-FR" dirty="0"/>
              <a:t> nous ont permis de mettre en évidence certaines vulnérabilités et de prioriser les points d’améliorations</a:t>
            </a:r>
          </a:p>
          <a:p>
            <a:pPr lvl="1"/>
            <a:r>
              <a:rPr lang="fr-FR" dirty="0"/>
              <a:t>Investissement important pour arriver à un résultat « satisfaisant »</a:t>
            </a:r>
          </a:p>
          <a:p>
            <a:pPr lvl="1"/>
            <a:r>
              <a:rPr lang="fr-FR" dirty="0"/>
              <a:t>Nous sommes conscients qu’il faut rester vigilant et qu’il nous reste encore des améliorations à réaliser…</a:t>
            </a:r>
          </a:p>
          <a:p>
            <a:endParaRPr lang="fr-FR" dirty="0"/>
          </a:p>
        </p:txBody>
      </p:sp>
      <p:sp>
        <p:nvSpPr>
          <p:cNvPr id="3" name="Titre 2">
            <a:extLst>
              <a:ext uri="{FF2B5EF4-FFF2-40B4-BE49-F238E27FC236}">
                <a16:creationId xmlns:a16="http://schemas.microsoft.com/office/drawing/2014/main" id="{71AF243D-DE35-4383-BA29-13D897513537}"/>
              </a:ext>
            </a:extLst>
          </p:cNvPr>
          <p:cNvSpPr>
            <a:spLocks noGrp="1"/>
          </p:cNvSpPr>
          <p:nvPr>
            <p:ph type="title" idx="10"/>
            <p:custDataLst>
              <p:tags r:id="rId2"/>
            </p:custDataLst>
          </p:nvPr>
        </p:nvSpPr>
        <p:spPr/>
        <p:txBody>
          <a:bodyPr/>
          <a:lstStyle/>
          <a:p>
            <a:r>
              <a:rPr lang="fr-FR" dirty="0"/>
              <a:t>Bilan</a:t>
            </a:r>
          </a:p>
        </p:txBody>
      </p:sp>
      <p:sp>
        <p:nvSpPr>
          <p:cNvPr id="4" name="Espace réservé du pied de page 3">
            <a:extLst>
              <a:ext uri="{FF2B5EF4-FFF2-40B4-BE49-F238E27FC236}">
                <a16:creationId xmlns:a16="http://schemas.microsoft.com/office/drawing/2014/main" id="{A6241595-64E9-4C42-9954-28DC5E67DED7}"/>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B07A9625-962F-4CA6-85DB-D5F0C6ED5739}"/>
              </a:ext>
            </a:extLst>
          </p:cNvPr>
          <p:cNvSpPr>
            <a:spLocks noGrp="1"/>
          </p:cNvSpPr>
          <p:nvPr>
            <p:ph type="sldNum" sz="quarter" idx="13"/>
            <p:custDataLst>
              <p:tags r:id="rId4"/>
            </p:custDataLst>
          </p:nvPr>
        </p:nvSpPr>
        <p:spPr/>
        <p:txBody>
          <a:bodyPr/>
          <a:lstStyle/>
          <a:p>
            <a:fld id="{524CACB3-9D6F-4251-9D91-D3C4F99A6651}" type="slidenum">
              <a:rPr lang="fr-FR" smtClean="0"/>
              <a:pPr/>
              <a:t>44</a:t>
            </a:fld>
            <a:endParaRPr lang="fr-FR" dirty="0"/>
          </a:p>
        </p:txBody>
      </p:sp>
      <p:pic>
        <p:nvPicPr>
          <p:cNvPr id="6" name="Picture 2" descr="Vecteur gratuit jeunes analystes minuscules préparant un rapport mensuel. calendrier, graphique, illustration vectorielle plane de flèche. statistiques et technologie numérique">
            <a:extLst>
              <a:ext uri="{FF2B5EF4-FFF2-40B4-BE49-F238E27FC236}">
                <a16:creationId xmlns:a16="http://schemas.microsoft.com/office/drawing/2014/main" id="{A1005E76-CC1D-4CCA-A02D-FA04598BE209}"/>
              </a:ext>
            </a:extLst>
          </p:cNvPr>
          <p:cNvPicPr>
            <a:picLocks noChangeAspect="1" noChangeArrowheads="1"/>
          </p:cNvPicPr>
          <p:nvPr>
            <p:custDataLst>
              <p:tags r:id="rId5"/>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9082245" y="5339931"/>
            <a:ext cx="1799909" cy="119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0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3DEF9B7-D288-445E-BA62-E1C930B96739}"/>
              </a:ext>
            </a:extLst>
          </p:cNvPr>
          <p:cNvSpPr>
            <a:spLocks noGrp="1"/>
          </p:cNvSpPr>
          <p:nvPr>
            <p:ph idx="1"/>
            <p:custDataLst>
              <p:tags r:id="rId1"/>
            </p:custDataLst>
          </p:nvPr>
        </p:nvSpPr>
        <p:spPr/>
        <p:txBody>
          <a:bodyPr/>
          <a:lstStyle/>
          <a:p>
            <a:r>
              <a:rPr lang="fr-FR" dirty="0"/>
              <a:t>Continuer d’augmenter le niveau de sécurité</a:t>
            </a:r>
          </a:p>
          <a:p>
            <a:pPr marL="800102" lvl="1" indent="-342900">
              <a:buFont typeface="Courier New" panose="02070309020205020404" pitchFamily="49" charset="0"/>
              <a:buChar char="o"/>
            </a:pPr>
            <a:r>
              <a:rPr lang="fr-FR" dirty="0"/>
              <a:t>Un meilleur outillage et gagner en maturité</a:t>
            </a:r>
          </a:p>
          <a:p>
            <a:pPr marL="1257306" lvl="2" indent="-342900">
              <a:buFont typeface="Arial" panose="020B0604020202020204" pitchFamily="34" charset="0"/>
              <a:buChar char="•"/>
            </a:pPr>
            <a:r>
              <a:rPr lang="fr-FR" dirty="0"/>
              <a:t>Découvrir les faiblesses Active Directory et les corriger</a:t>
            </a:r>
          </a:p>
          <a:p>
            <a:pPr marL="1257306" lvl="2" indent="-342900">
              <a:buFont typeface="Arial" panose="020B0604020202020204" pitchFamily="34" charset="0"/>
              <a:buChar char="•"/>
            </a:pPr>
            <a:r>
              <a:rPr lang="fr-FR" dirty="0"/>
              <a:t>Repérer en temps réel l’apparition de nouveaux chemins d’attaque </a:t>
            </a:r>
          </a:p>
          <a:p>
            <a:pPr marL="1257306" lvl="2" indent="-342900">
              <a:buFont typeface="Arial" panose="020B0604020202020204" pitchFamily="34" charset="0"/>
              <a:buChar char="•"/>
            </a:pPr>
            <a:r>
              <a:rPr lang="fr-FR" dirty="0"/>
              <a:t>Détection des attaques spécifiques sur Active Directory </a:t>
            </a:r>
          </a:p>
          <a:p>
            <a:pPr marL="800102" lvl="1" indent="-342900">
              <a:buFont typeface="Courier New" panose="02070309020205020404" pitchFamily="49" charset="0"/>
              <a:buChar char="o"/>
            </a:pPr>
            <a:r>
              <a:rPr lang="fr-FR" dirty="0"/>
              <a:t>SIEM/SOC </a:t>
            </a:r>
          </a:p>
          <a:p>
            <a:pPr marL="800102" lvl="1" indent="-342900">
              <a:buFont typeface="Courier New" panose="02070309020205020404" pitchFamily="49" charset="0"/>
              <a:buChar char="o"/>
            </a:pPr>
            <a:r>
              <a:rPr lang="fr-FR" dirty="0"/>
              <a:t>EDR/SOC en cours de déploiement</a:t>
            </a:r>
          </a:p>
          <a:p>
            <a:pPr marL="800102" lvl="1" indent="-342900">
              <a:buFont typeface="Courier New" panose="02070309020205020404" pitchFamily="49" charset="0"/>
              <a:buChar char="o"/>
            </a:pPr>
            <a:r>
              <a:rPr lang="fr-FR" dirty="0"/>
              <a:t>Implémentation du MFA pour les comptes à privilèges</a:t>
            </a:r>
          </a:p>
          <a:p>
            <a:pPr marL="800102" lvl="1" indent="-342900">
              <a:buFont typeface="Courier New" panose="02070309020205020404" pitchFamily="49" charset="0"/>
              <a:buChar char="o"/>
            </a:pPr>
            <a:endParaRPr lang="fr-FR" dirty="0"/>
          </a:p>
          <a:p>
            <a:endParaRPr lang="fr-FR" dirty="0"/>
          </a:p>
        </p:txBody>
      </p:sp>
      <p:sp>
        <p:nvSpPr>
          <p:cNvPr id="3" name="Titre 2">
            <a:extLst>
              <a:ext uri="{FF2B5EF4-FFF2-40B4-BE49-F238E27FC236}">
                <a16:creationId xmlns:a16="http://schemas.microsoft.com/office/drawing/2014/main" id="{6E3786E3-BA56-40C7-B34C-96BEEAE921B4}"/>
              </a:ext>
            </a:extLst>
          </p:cNvPr>
          <p:cNvSpPr>
            <a:spLocks noGrp="1"/>
          </p:cNvSpPr>
          <p:nvPr>
            <p:ph type="title" idx="10"/>
            <p:custDataLst>
              <p:tags r:id="rId2"/>
            </p:custDataLst>
          </p:nvPr>
        </p:nvSpPr>
        <p:spPr/>
        <p:txBody>
          <a:bodyPr/>
          <a:lstStyle/>
          <a:p>
            <a:r>
              <a:rPr lang="fr-FR" dirty="0"/>
              <a:t>Et après?</a:t>
            </a:r>
          </a:p>
        </p:txBody>
      </p:sp>
      <p:sp>
        <p:nvSpPr>
          <p:cNvPr id="4" name="Espace réservé du pied de page 3">
            <a:extLst>
              <a:ext uri="{FF2B5EF4-FFF2-40B4-BE49-F238E27FC236}">
                <a16:creationId xmlns:a16="http://schemas.microsoft.com/office/drawing/2014/main" id="{263EA897-F0DE-4C55-9CE6-DC128FAA495D}"/>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66E4A4E9-FDF2-465B-9E12-842FCAA8E116}"/>
              </a:ext>
            </a:extLst>
          </p:cNvPr>
          <p:cNvSpPr>
            <a:spLocks noGrp="1"/>
          </p:cNvSpPr>
          <p:nvPr>
            <p:ph type="sldNum" sz="quarter" idx="13"/>
            <p:custDataLst>
              <p:tags r:id="rId4"/>
            </p:custDataLst>
          </p:nvPr>
        </p:nvSpPr>
        <p:spPr/>
        <p:txBody>
          <a:bodyPr/>
          <a:lstStyle/>
          <a:p>
            <a:fld id="{524CACB3-9D6F-4251-9D91-D3C4F99A6651}" type="slidenum">
              <a:rPr lang="fr-FR" smtClean="0"/>
              <a:pPr/>
              <a:t>45</a:t>
            </a:fld>
            <a:endParaRPr lang="fr-FR" dirty="0"/>
          </a:p>
        </p:txBody>
      </p:sp>
      <p:pic>
        <p:nvPicPr>
          <p:cNvPr id="6" name="Image 5">
            <a:extLst>
              <a:ext uri="{FF2B5EF4-FFF2-40B4-BE49-F238E27FC236}">
                <a16:creationId xmlns:a16="http://schemas.microsoft.com/office/drawing/2014/main" id="{A4479A49-513A-47D2-A9B4-7A958B3934D2}"/>
              </a:ext>
            </a:extLst>
          </p:cNvPr>
          <p:cNvPicPr>
            <a:picLocks noChangeAspect="1"/>
          </p:cNvPicPr>
          <p:nvPr>
            <p:custDataLst>
              <p:tags r:id="rId5"/>
            </p:custDataLst>
          </p:nvPr>
        </p:nvPicPr>
        <p:blipFill>
          <a:blip r:embed="rId8"/>
          <a:stretch>
            <a:fillRect/>
          </a:stretch>
        </p:blipFill>
        <p:spPr>
          <a:xfrm>
            <a:off x="8971202" y="3824854"/>
            <a:ext cx="2668886" cy="2324784"/>
          </a:xfrm>
          <a:prstGeom prst="rect">
            <a:avLst/>
          </a:prstGeom>
        </p:spPr>
      </p:pic>
    </p:spTree>
    <p:extLst>
      <p:ext uri="{BB962C8B-B14F-4D97-AF65-F5344CB8AC3E}">
        <p14:creationId xmlns:p14="http://schemas.microsoft.com/office/powerpoint/2010/main" val="23801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6A1B107-5755-4B49-B5B7-635E0650BFC7}"/>
              </a:ext>
            </a:extLst>
          </p:cNvPr>
          <p:cNvSpPr>
            <a:spLocks noGrp="1"/>
          </p:cNvSpPr>
          <p:nvPr>
            <p:ph type="title" idx="10"/>
            <p:custDataLst>
              <p:tags r:id="rId1"/>
            </p:custDataLst>
          </p:nvPr>
        </p:nvSpPr>
        <p:spPr/>
        <p:txBody>
          <a:bodyPr/>
          <a:lstStyle/>
          <a:p>
            <a:r>
              <a:rPr lang="fr-FR" dirty="0"/>
              <a:t>Conclusion en image</a:t>
            </a:r>
          </a:p>
        </p:txBody>
      </p:sp>
      <p:sp>
        <p:nvSpPr>
          <p:cNvPr id="4" name="Espace réservé du pied de page 3">
            <a:extLst>
              <a:ext uri="{FF2B5EF4-FFF2-40B4-BE49-F238E27FC236}">
                <a16:creationId xmlns:a16="http://schemas.microsoft.com/office/drawing/2014/main" id="{FE982B08-ACE7-4462-9DC2-D7A9103F94DF}"/>
              </a:ext>
            </a:extLst>
          </p:cNvPr>
          <p:cNvSpPr>
            <a:spLocks noGrp="1"/>
          </p:cNvSpPr>
          <p:nvPr>
            <p:ph type="ftr" sz="quarter" idx="12"/>
            <p:custDataLst>
              <p:tags r:id="rId2"/>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1E8D135A-3650-4CA4-8D4F-F65A500DA412}"/>
              </a:ext>
            </a:extLst>
          </p:cNvPr>
          <p:cNvSpPr>
            <a:spLocks noGrp="1"/>
          </p:cNvSpPr>
          <p:nvPr>
            <p:ph type="sldNum" sz="quarter" idx="13"/>
            <p:custDataLst>
              <p:tags r:id="rId3"/>
            </p:custDataLst>
          </p:nvPr>
        </p:nvSpPr>
        <p:spPr/>
        <p:txBody>
          <a:bodyPr/>
          <a:lstStyle/>
          <a:p>
            <a:fld id="{524CACB3-9D6F-4251-9D91-D3C4F99A6651}" type="slidenum">
              <a:rPr lang="fr-FR" smtClean="0"/>
              <a:pPr/>
              <a:t>46</a:t>
            </a:fld>
            <a:endParaRPr lang="fr-FR" dirty="0"/>
          </a:p>
        </p:txBody>
      </p:sp>
      <p:pic>
        <p:nvPicPr>
          <p:cNvPr id="6" name="Image 5">
            <a:extLst>
              <a:ext uri="{FF2B5EF4-FFF2-40B4-BE49-F238E27FC236}">
                <a16:creationId xmlns:a16="http://schemas.microsoft.com/office/drawing/2014/main" id="{8AC6D8DD-A8F5-46D8-9068-2F043B168E7B}"/>
              </a:ext>
            </a:extLst>
          </p:cNvPr>
          <p:cNvPicPr>
            <a:picLocks noChangeAspect="1"/>
          </p:cNvPicPr>
          <p:nvPr>
            <p:custDataLst>
              <p:tags r:id="rId4"/>
            </p:custDataLst>
          </p:nvPr>
        </p:nvPicPr>
        <p:blipFill>
          <a:blip r:embed="rId8"/>
          <a:stretch>
            <a:fillRect/>
          </a:stretch>
        </p:blipFill>
        <p:spPr>
          <a:xfrm>
            <a:off x="893164" y="1575463"/>
            <a:ext cx="5202836" cy="4519697"/>
          </a:xfrm>
          <a:prstGeom prst="rect">
            <a:avLst/>
          </a:prstGeom>
        </p:spPr>
      </p:pic>
      <p:sp>
        <p:nvSpPr>
          <p:cNvPr id="8" name="ZoneTexte 7">
            <a:extLst>
              <a:ext uri="{FF2B5EF4-FFF2-40B4-BE49-F238E27FC236}">
                <a16:creationId xmlns:a16="http://schemas.microsoft.com/office/drawing/2014/main" id="{9A09F1C4-4C3F-4F99-86BF-DEB67EC649D8}"/>
              </a:ext>
            </a:extLst>
          </p:cNvPr>
          <p:cNvSpPr txBox="1"/>
          <p:nvPr>
            <p:custDataLst>
              <p:tags r:id="rId5"/>
            </p:custDataLst>
          </p:nvPr>
        </p:nvSpPr>
        <p:spPr>
          <a:xfrm>
            <a:off x="6999194" y="2911553"/>
            <a:ext cx="3866029" cy="923330"/>
          </a:xfrm>
          <a:prstGeom prst="rect">
            <a:avLst/>
          </a:prstGeom>
          <a:noFill/>
        </p:spPr>
        <p:txBody>
          <a:bodyPr wrap="square">
            <a:spAutoFit/>
          </a:bodyPr>
          <a:lstStyle/>
          <a:p>
            <a:r>
              <a:rPr lang="fr-FR" dirty="0"/>
              <a:t>Complexifier et allonger le travail des attaquants pour « </a:t>
            </a:r>
            <a:r>
              <a:rPr lang="fr-FR" b="1" dirty="0"/>
              <a:t>essayer</a:t>
            </a:r>
            <a:r>
              <a:rPr lang="fr-FR" dirty="0"/>
              <a:t> » de détecter et bloquer une attaque</a:t>
            </a:r>
          </a:p>
        </p:txBody>
      </p:sp>
    </p:spTree>
    <p:extLst>
      <p:ext uri="{BB962C8B-B14F-4D97-AF65-F5344CB8AC3E}">
        <p14:creationId xmlns:p14="http://schemas.microsoft.com/office/powerpoint/2010/main" val="24704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6BE52C5-9FB5-4B39-99DD-6F0B6D82DAB3}"/>
              </a:ext>
            </a:extLst>
          </p:cNvPr>
          <p:cNvSpPr>
            <a:spLocks noGrp="1"/>
          </p:cNvSpPr>
          <p:nvPr>
            <p:ph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95F64E01-D7E7-4FF2-BC79-926146ED9C8B}"/>
              </a:ext>
            </a:extLst>
          </p:cNvPr>
          <p:cNvSpPr>
            <a:spLocks noGrp="1"/>
          </p:cNvSpPr>
          <p:nvPr>
            <p:ph type="title" idx="10"/>
            <p:custDataLst>
              <p:tags r:id="rId2"/>
            </p:custDataLst>
          </p:nvPr>
        </p:nvSpPr>
        <p:spPr/>
        <p:txBody>
          <a:bodyPr/>
          <a:lstStyle/>
          <a:p>
            <a:r>
              <a:rPr lang="fr-FR" dirty="0"/>
              <a:t>Conclusion en image </a:t>
            </a:r>
          </a:p>
        </p:txBody>
      </p:sp>
      <p:sp>
        <p:nvSpPr>
          <p:cNvPr id="4" name="Espace réservé du pied de page 3">
            <a:extLst>
              <a:ext uri="{FF2B5EF4-FFF2-40B4-BE49-F238E27FC236}">
                <a16:creationId xmlns:a16="http://schemas.microsoft.com/office/drawing/2014/main" id="{33B08DA6-47A6-4C87-82E4-D21868F054DC}"/>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82D989DA-69A9-4EC1-AC3A-5FD01EDB5BF1}"/>
              </a:ext>
            </a:extLst>
          </p:cNvPr>
          <p:cNvSpPr>
            <a:spLocks noGrp="1"/>
          </p:cNvSpPr>
          <p:nvPr>
            <p:ph type="sldNum" sz="quarter" idx="13"/>
            <p:custDataLst>
              <p:tags r:id="rId4"/>
            </p:custDataLst>
          </p:nvPr>
        </p:nvSpPr>
        <p:spPr/>
        <p:txBody>
          <a:bodyPr/>
          <a:lstStyle/>
          <a:p>
            <a:fld id="{524CACB3-9D6F-4251-9D91-D3C4F99A6651}" type="slidenum">
              <a:rPr lang="fr-FR" smtClean="0"/>
              <a:pPr/>
              <a:t>47</a:t>
            </a:fld>
            <a:endParaRPr lang="fr-FR" dirty="0"/>
          </a:p>
        </p:txBody>
      </p:sp>
      <p:pic>
        <p:nvPicPr>
          <p:cNvPr id="1026" name="Picture 2" descr="L'une des pires cyberattaques de 2024 repose sur une incroyable négligence">
            <a:extLst>
              <a:ext uri="{FF2B5EF4-FFF2-40B4-BE49-F238E27FC236}">
                <a16:creationId xmlns:a16="http://schemas.microsoft.com/office/drawing/2014/main" id="{6684CBD0-E428-4DC3-9BF3-0249103F0C45}"/>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264658" y="1030286"/>
            <a:ext cx="7610836" cy="5073891"/>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1103A87A-5810-4073-8E8E-3E2FBE63B94D}"/>
              </a:ext>
            </a:extLst>
          </p:cNvPr>
          <p:cNvSpPr txBox="1"/>
          <p:nvPr>
            <p:custDataLst>
              <p:tags r:id="rId6"/>
            </p:custDataLst>
          </p:nvPr>
        </p:nvSpPr>
        <p:spPr>
          <a:xfrm>
            <a:off x="8281956" y="2643901"/>
            <a:ext cx="3400487" cy="1200329"/>
          </a:xfrm>
          <a:prstGeom prst="rect">
            <a:avLst/>
          </a:prstGeom>
          <a:noFill/>
        </p:spPr>
        <p:txBody>
          <a:bodyPr wrap="square">
            <a:spAutoFit/>
          </a:bodyPr>
          <a:lstStyle/>
          <a:p>
            <a:r>
              <a:rPr lang="fr-FR" dirty="0"/>
              <a:t>La question n’est pas de savoir si nous allons être victime ou non d’une cyberattaque….</a:t>
            </a:r>
          </a:p>
          <a:p>
            <a:r>
              <a:rPr lang="fr-FR" dirty="0"/>
              <a:t> Mais plutôt quand ?</a:t>
            </a:r>
          </a:p>
        </p:txBody>
      </p:sp>
    </p:spTree>
    <p:extLst>
      <p:ext uri="{BB962C8B-B14F-4D97-AF65-F5344CB8AC3E}">
        <p14:creationId xmlns:p14="http://schemas.microsoft.com/office/powerpoint/2010/main" val="1179944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988A5F5-E158-44A2-804A-DD6BD75063CB}"/>
              </a:ext>
            </a:extLst>
          </p:cNvPr>
          <p:cNvSpPr>
            <a:spLocks noGrp="1"/>
          </p:cNvSpPr>
          <p:nvPr>
            <p:ph idx="1"/>
            <p:custDataLst>
              <p:tags r:id="rId1"/>
            </p:custDataLst>
          </p:nvPr>
        </p:nvSpPr>
        <p:spPr/>
        <p:txBody>
          <a:bodyPr/>
          <a:lstStyle/>
          <a:p>
            <a:r>
              <a:rPr lang="fr-FR" dirty="0"/>
              <a:t>« Un sujet ne s'approprie vraiment des connaissances que dans et par une démarche personnelle, même s'il nécessite toujours un apport extérieur" </a:t>
            </a:r>
          </a:p>
          <a:p>
            <a:pPr lvl="1"/>
            <a:r>
              <a:rPr lang="fr-FR" dirty="0"/>
              <a:t>(Meirieu, 1980)</a:t>
            </a:r>
          </a:p>
          <a:p>
            <a:r>
              <a:rPr lang="fr-FR" i="1" dirty="0">
                <a:latin typeface="Calibri" panose="020F0502020204030204" pitchFamily="34" charset="0"/>
              </a:rPr>
              <a:t>« O</a:t>
            </a:r>
            <a:r>
              <a:rPr lang="fr-FR" sz="2800" i="1" dirty="0">
                <a:effectLst/>
                <a:latin typeface="Calibri" panose="020F0502020204030204" pitchFamily="34" charset="0"/>
              </a:rPr>
              <a:t>n apprend toujours seul(e) mais jamais sans les autres</a:t>
            </a:r>
            <a:r>
              <a:rPr lang="fr-FR" i="1" dirty="0">
                <a:latin typeface="Calibri" panose="020F0502020204030204" pitchFamily="34" charset="0"/>
              </a:rPr>
              <a:t> »</a:t>
            </a:r>
          </a:p>
          <a:p>
            <a:pPr lvl="1"/>
            <a:r>
              <a:rPr lang="fr-FR" dirty="0">
                <a:effectLst/>
                <a:latin typeface="Calibri" panose="020F0502020204030204" pitchFamily="34" charset="0"/>
              </a:rPr>
              <a:t>(Carré, 1992)</a:t>
            </a:r>
            <a:endParaRPr lang="fr-FR" dirty="0"/>
          </a:p>
        </p:txBody>
      </p:sp>
      <p:sp>
        <p:nvSpPr>
          <p:cNvPr id="3" name="Titre 2">
            <a:extLst>
              <a:ext uri="{FF2B5EF4-FFF2-40B4-BE49-F238E27FC236}">
                <a16:creationId xmlns:a16="http://schemas.microsoft.com/office/drawing/2014/main" id="{F9F17733-BA5E-4CD3-99DB-4C848FC120B2}"/>
              </a:ext>
            </a:extLst>
          </p:cNvPr>
          <p:cNvSpPr>
            <a:spLocks noGrp="1"/>
          </p:cNvSpPr>
          <p:nvPr>
            <p:ph type="title" idx="10"/>
            <p:custDataLst>
              <p:tags r:id="rId2"/>
            </p:custDataLst>
          </p:nvPr>
        </p:nvSpPr>
        <p:spPr/>
        <p:txBody>
          <a:bodyPr/>
          <a:lstStyle/>
          <a:p>
            <a:r>
              <a:rPr lang="fr-FR" dirty="0"/>
              <a:t>Citations</a:t>
            </a:r>
          </a:p>
        </p:txBody>
      </p:sp>
      <p:sp>
        <p:nvSpPr>
          <p:cNvPr id="4" name="Espace réservé du pied de page 3">
            <a:extLst>
              <a:ext uri="{FF2B5EF4-FFF2-40B4-BE49-F238E27FC236}">
                <a16:creationId xmlns:a16="http://schemas.microsoft.com/office/drawing/2014/main" id="{C07B752A-1BCB-40B4-835B-F7F14060AEC2}"/>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ABB76D0F-84D3-40C4-B726-B2D82F4CFAEA}"/>
              </a:ext>
            </a:extLst>
          </p:cNvPr>
          <p:cNvSpPr>
            <a:spLocks noGrp="1"/>
          </p:cNvSpPr>
          <p:nvPr>
            <p:ph type="sldNum" sz="quarter" idx="13"/>
            <p:custDataLst>
              <p:tags r:id="rId4"/>
            </p:custDataLst>
          </p:nvPr>
        </p:nvSpPr>
        <p:spPr/>
        <p:txBody>
          <a:bodyPr/>
          <a:lstStyle/>
          <a:p>
            <a:fld id="{524CACB3-9D6F-4251-9D91-D3C4F99A6651}" type="slidenum">
              <a:rPr lang="fr-FR" smtClean="0"/>
              <a:pPr/>
              <a:t>48</a:t>
            </a:fld>
            <a:endParaRPr lang="fr-FR" dirty="0"/>
          </a:p>
        </p:txBody>
      </p:sp>
      <p:pic>
        <p:nvPicPr>
          <p:cNvPr id="7" name="Image 6">
            <a:extLst>
              <a:ext uri="{FF2B5EF4-FFF2-40B4-BE49-F238E27FC236}">
                <a16:creationId xmlns:a16="http://schemas.microsoft.com/office/drawing/2014/main" id="{E0143596-5146-40E0-84EC-7156323ACDC9}"/>
              </a:ext>
            </a:extLst>
          </p:cNvPr>
          <p:cNvPicPr>
            <a:picLocks noChangeAspect="1"/>
          </p:cNvPicPr>
          <p:nvPr>
            <p:custDataLst>
              <p:tags r:id="rId5"/>
            </p:custDataLst>
          </p:nvPr>
        </p:nvPicPr>
        <p:blipFill>
          <a:blip r:embed="rId8"/>
          <a:stretch>
            <a:fillRect/>
          </a:stretch>
        </p:blipFill>
        <p:spPr>
          <a:xfrm>
            <a:off x="6339666" y="3533756"/>
            <a:ext cx="4114800" cy="2720807"/>
          </a:xfrm>
          <a:prstGeom prst="rect">
            <a:avLst/>
          </a:prstGeom>
        </p:spPr>
      </p:pic>
    </p:spTree>
    <p:extLst>
      <p:ext uri="{BB962C8B-B14F-4D97-AF65-F5344CB8AC3E}">
        <p14:creationId xmlns:p14="http://schemas.microsoft.com/office/powerpoint/2010/main" val="281237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7288767" y="1071502"/>
            <a:ext cx="4651179" cy="4288579"/>
          </a:xfrm>
        </p:spPr>
        <p:txBody>
          <a:bodyPr/>
          <a:lstStyle/>
          <a:p>
            <a:r>
              <a:rPr lang="fr-FR" dirty="0">
                <a:solidFill>
                  <a:srgbClr val="1F8388"/>
                </a:solidFill>
              </a:rPr>
              <a:t>Merci à tous de participation</a:t>
            </a:r>
          </a:p>
        </p:txBody>
      </p:sp>
      <p:pic>
        <p:nvPicPr>
          <p:cNvPr id="5" name="Image 4">
            <a:extLst>
              <a:ext uri="{FF2B5EF4-FFF2-40B4-BE49-F238E27FC236}">
                <a16:creationId xmlns:a16="http://schemas.microsoft.com/office/drawing/2014/main" id="{2533E1B1-3CBC-43B3-B730-6A489AB07271}"/>
              </a:ext>
            </a:extLst>
          </p:cNvPr>
          <p:cNvPicPr>
            <a:picLocks noChangeAspect="1"/>
          </p:cNvPicPr>
          <p:nvPr>
            <p:custDataLst>
              <p:tags r:id="rId2"/>
            </p:custDataLst>
          </p:nvPr>
        </p:nvPicPr>
        <p:blipFill>
          <a:blip r:embed="rId6"/>
          <a:stretch>
            <a:fillRect/>
          </a:stretch>
        </p:blipFill>
        <p:spPr>
          <a:xfrm>
            <a:off x="9614357" y="81583"/>
            <a:ext cx="2453463" cy="989919"/>
          </a:xfrm>
          <a:prstGeom prst="rect">
            <a:avLst/>
          </a:prstGeom>
        </p:spPr>
      </p:pic>
      <p:pic>
        <p:nvPicPr>
          <p:cNvPr id="4098" name="Picture 2">
            <a:extLst>
              <a:ext uri="{FF2B5EF4-FFF2-40B4-BE49-F238E27FC236}">
                <a16:creationId xmlns:a16="http://schemas.microsoft.com/office/drawing/2014/main" id="{309C3903-D50C-4958-B582-9FC81931F777}"/>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9098010" y="3937148"/>
            <a:ext cx="227647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59557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055B2BF-4EA8-4E75-846E-2BE66DC80D52}"/>
              </a:ext>
            </a:extLst>
          </p:cNvPr>
          <p:cNvSpPr>
            <a:spLocks noGrp="1"/>
          </p:cNvSpPr>
          <p:nvPr>
            <p:ph idx="1"/>
            <p:custDataLst>
              <p:tags r:id="rId1"/>
            </p:custDataLst>
          </p:nvPr>
        </p:nvSpPr>
        <p:spPr/>
        <p:txBody>
          <a:bodyPr/>
          <a:lstStyle/>
          <a:p>
            <a:r>
              <a:rPr lang="fr-FR" dirty="0"/>
              <a:t>Active Directory : Cible des attaquants !</a:t>
            </a:r>
          </a:p>
          <a:p>
            <a:r>
              <a:rPr lang="fr-FR" dirty="0"/>
              <a:t>Compromissions favorisées par : </a:t>
            </a:r>
          </a:p>
          <a:p>
            <a:pPr marL="800102" lvl="1" indent="-342900">
              <a:buFont typeface="Courier New" panose="02070309020205020404" pitchFamily="49" charset="0"/>
              <a:buChar char="o"/>
            </a:pPr>
            <a:r>
              <a:rPr lang="fr-FR" dirty="0"/>
              <a:t>Des systèmes Windows non mis à jour avec des vulnérabilités non patchées</a:t>
            </a:r>
          </a:p>
          <a:p>
            <a:pPr marL="800102" lvl="1" indent="-342900">
              <a:buFont typeface="Courier New" panose="02070309020205020404" pitchFamily="49" charset="0"/>
              <a:buChar char="o"/>
            </a:pPr>
            <a:r>
              <a:rPr lang="fr-FR" dirty="0"/>
              <a:t>Méconnaissance ou mauvaises configurations d’Active Directory</a:t>
            </a:r>
          </a:p>
          <a:p>
            <a:endParaRPr lang="fr-FR" dirty="0"/>
          </a:p>
        </p:txBody>
      </p:sp>
      <p:sp>
        <p:nvSpPr>
          <p:cNvPr id="3" name="Titre 2">
            <a:extLst>
              <a:ext uri="{FF2B5EF4-FFF2-40B4-BE49-F238E27FC236}">
                <a16:creationId xmlns:a16="http://schemas.microsoft.com/office/drawing/2014/main" id="{20CED33F-AEEF-4699-9522-C5739DE2D13C}"/>
              </a:ext>
            </a:extLst>
          </p:cNvPr>
          <p:cNvSpPr>
            <a:spLocks noGrp="1"/>
          </p:cNvSpPr>
          <p:nvPr>
            <p:ph type="title" idx="10"/>
            <p:custDataLst>
              <p:tags r:id="rId2"/>
            </p:custDataLst>
          </p:nvPr>
        </p:nvSpPr>
        <p:spPr/>
        <p:txBody>
          <a:bodyPr/>
          <a:lstStyle/>
          <a:p>
            <a:r>
              <a:rPr lang="fr-FR" dirty="0"/>
              <a:t>Introduction</a:t>
            </a:r>
          </a:p>
        </p:txBody>
      </p:sp>
      <p:sp>
        <p:nvSpPr>
          <p:cNvPr id="4" name="Espace réservé du pied de page 3">
            <a:extLst>
              <a:ext uri="{FF2B5EF4-FFF2-40B4-BE49-F238E27FC236}">
                <a16:creationId xmlns:a16="http://schemas.microsoft.com/office/drawing/2014/main" id="{4422147A-A4F8-4395-96EB-66E20A687D64}"/>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2F31A638-2D89-4B99-A34F-54687A2AC320}"/>
              </a:ext>
            </a:extLst>
          </p:cNvPr>
          <p:cNvSpPr>
            <a:spLocks noGrp="1"/>
          </p:cNvSpPr>
          <p:nvPr>
            <p:ph type="sldNum" sz="quarter" idx="13"/>
            <p:custDataLst>
              <p:tags r:id="rId4"/>
            </p:custDataLst>
          </p:nvPr>
        </p:nvSpPr>
        <p:spPr/>
        <p:txBody>
          <a:bodyPr/>
          <a:lstStyle/>
          <a:p>
            <a:fld id="{524CACB3-9D6F-4251-9D91-D3C4F99A6651}" type="slidenum">
              <a:rPr lang="fr-FR" smtClean="0"/>
              <a:pPr/>
              <a:t>5</a:t>
            </a:fld>
            <a:endParaRPr lang="fr-FR" dirty="0"/>
          </a:p>
        </p:txBody>
      </p:sp>
      <p:pic>
        <p:nvPicPr>
          <p:cNvPr id="6" name="Image 5">
            <a:extLst>
              <a:ext uri="{FF2B5EF4-FFF2-40B4-BE49-F238E27FC236}">
                <a16:creationId xmlns:a16="http://schemas.microsoft.com/office/drawing/2014/main" id="{42697B77-17E6-49AE-84A2-1683EBE1CB90}"/>
              </a:ext>
            </a:extLst>
          </p:cNvPr>
          <p:cNvPicPr>
            <a:picLocks noChangeAspect="1"/>
          </p:cNvPicPr>
          <p:nvPr>
            <p:custDataLst>
              <p:tags r:id="rId5"/>
            </p:custDataLst>
          </p:nvPr>
        </p:nvPicPr>
        <p:blipFill>
          <a:blip r:embed="rId10"/>
          <a:stretch>
            <a:fillRect/>
          </a:stretch>
        </p:blipFill>
        <p:spPr>
          <a:xfrm>
            <a:off x="10390246" y="35758"/>
            <a:ext cx="1808984" cy="1587977"/>
          </a:xfrm>
          <a:prstGeom prst="rect">
            <a:avLst/>
          </a:prstGeom>
        </p:spPr>
      </p:pic>
      <p:pic>
        <p:nvPicPr>
          <p:cNvPr id="8" name="Image 7">
            <a:extLst>
              <a:ext uri="{FF2B5EF4-FFF2-40B4-BE49-F238E27FC236}">
                <a16:creationId xmlns:a16="http://schemas.microsoft.com/office/drawing/2014/main" id="{05A14F00-A502-42C0-A690-0376C104AC84}"/>
              </a:ext>
            </a:extLst>
          </p:cNvPr>
          <p:cNvPicPr>
            <a:picLocks noChangeAspect="1"/>
          </p:cNvPicPr>
          <p:nvPr>
            <p:custDataLst>
              <p:tags r:id="rId6"/>
            </p:custDataLst>
          </p:nvPr>
        </p:nvPicPr>
        <p:blipFill>
          <a:blip r:embed="rId11"/>
          <a:stretch>
            <a:fillRect/>
          </a:stretch>
        </p:blipFill>
        <p:spPr>
          <a:xfrm>
            <a:off x="881707" y="3485619"/>
            <a:ext cx="5599304" cy="2734543"/>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A2FC1958-486E-4C27-9804-8492CAB5ED03}"/>
              </a:ext>
            </a:extLst>
          </p:cNvPr>
          <p:cNvSpPr txBox="1"/>
          <p:nvPr>
            <p:custDataLst>
              <p:tags r:id="rId7"/>
            </p:custDataLst>
          </p:nvPr>
        </p:nvSpPr>
        <p:spPr>
          <a:xfrm>
            <a:off x="8031395" y="5470026"/>
            <a:ext cx="3132934" cy="276999"/>
          </a:xfrm>
          <a:prstGeom prst="rect">
            <a:avLst/>
          </a:prstGeom>
          <a:noFill/>
        </p:spPr>
        <p:txBody>
          <a:bodyPr wrap="square">
            <a:spAutoFit/>
          </a:bodyPr>
          <a:lstStyle/>
          <a:p>
            <a:r>
              <a:rPr lang="fr-FR" sz="1200" dirty="0"/>
              <a:t>Rapport de défense numérique Microsoft 2023 </a:t>
            </a:r>
          </a:p>
        </p:txBody>
      </p:sp>
    </p:spTree>
    <p:extLst>
      <p:ext uri="{BB962C8B-B14F-4D97-AF65-F5344CB8AC3E}">
        <p14:creationId xmlns:p14="http://schemas.microsoft.com/office/powerpoint/2010/main" val="23214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498B6F7-1DDE-40F6-AB2F-6A49329DCFB0}"/>
              </a:ext>
            </a:extLst>
          </p:cNvPr>
          <p:cNvSpPr>
            <a:spLocks noGrp="1"/>
          </p:cNvSpPr>
          <p:nvPr>
            <p:ph idx="1"/>
            <p:custDataLst>
              <p:tags r:id="rId1"/>
            </p:custDataLst>
          </p:nvPr>
        </p:nvSpPr>
        <p:spPr>
          <a:xfrm>
            <a:off x="648729" y="1199548"/>
            <a:ext cx="11171236" cy="5402957"/>
          </a:xfrm>
        </p:spPr>
        <p:txBody>
          <a:bodyPr>
            <a:normAutofit lnSpcReduction="10000"/>
          </a:bodyPr>
          <a:lstStyle/>
          <a:p>
            <a:pPr algn="l">
              <a:buFont typeface="Arial" panose="020B0604020202020204" pitchFamily="34" charset="0"/>
              <a:buChar char="•"/>
            </a:pPr>
            <a:r>
              <a:rPr lang="fr-FR" sz="1800" b="0" i="0" dirty="0">
                <a:solidFill>
                  <a:srgbClr val="000000"/>
                </a:solidFill>
                <a:effectLst/>
                <a:latin typeface="Calibri" panose="020F0502020204030204" pitchFamily="34" charset="0"/>
              </a:rPr>
              <a:t>Une description de l’infra (nombre d’utilisateur, de postes </a:t>
            </a:r>
            <a:r>
              <a:rPr lang="fr-FR" sz="1800" b="0" i="0" dirty="0" err="1">
                <a:solidFill>
                  <a:srgbClr val="000000"/>
                </a:solidFill>
                <a:effectLst/>
                <a:latin typeface="Calibri" panose="020F0502020204030204" pitchFamily="34" charset="0"/>
              </a:rPr>
              <a:t>etc</a:t>
            </a:r>
            <a:r>
              <a:rPr lang="fr-FR" sz="1800" b="0" i="0" dirty="0">
                <a:solidFill>
                  <a:srgbClr val="000000"/>
                </a:solidFill>
                <a:effectLst/>
                <a:latin typeface="Calibri" panose="020F0502020204030204" pitchFamily="34" charset="0"/>
              </a:rPr>
              <a:t>)</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est géré l’AD</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Quelle architecture réseau</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gérez-vous les comptes utilisateurs</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gérez-vous les compte de machine / de serveur</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Qui sont les administrateurs (quel niveau / quel responsabilité / quel droits)</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gérez-vous les comptes à privilèges</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gérez-vous les </a:t>
            </a:r>
            <a:r>
              <a:rPr lang="fr-FR" sz="1800" b="0" i="0" dirty="0" err="1">
                <a:solidFill>
                  <a:srgbClr val="000000"/>
                </a:solidFill>
                <a:effectLst/>
                <a:latin typeface="Calibri" panose="020F0502020204030204" pitchFamily="34" charset="0"/>
              </a:rPr>
              <a:t>gpo</a:t>
            </a:r>
            <a:endParaRPr lang="fr-FR" sz="1800" b="0" i="0" dirty="0">
              <a:solidFill>
                <a:srgbClr val="000000"/>
              </a:solidFill>
              <a:effectLst/>
              <a:latin typeface="Calibri" panose="020F0502020204030204" pitchFamily="34" charset="0"/>
            </a:endParaRP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déployez-vous les mises à jours sur les postes / les serveurs / les contrôleurs AD</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Utilisez-vous un modèle de </a:t>
            </a:r>
            <a:r>
              <a:rPr lang="fr-FR" sz="1800" b="0" i="0" dirty="0" err="1">
                <a:solidFill>
                  <a:srgbClr val="000000"/>
                </a:solidFill>
                <a:effectLst/>
                <a:latin typeface="Calibri" panose="020F0502020204030204" pitchFamily="34" charset="0"/>
              </a:rPr>
              <a:t>tiering</a:t>
            </a:r>
            <a:endParaRPr lang="fr-FR" sz="1800" b="0" i="0" dirty="0">
              <a:solidFill>
                <a:srgbClr val="000000"/>
              </a:solidFill>
              <a:effectLst/>
              <a:latin typeface="Calibri" panose="020F0502020204030204" pitchFamily="34" charset="0"/>
            </a:endParaRP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supervisez-vous la disponibilité / la sécurité</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gérez vous les cycles des vie des comptes / des machines</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gérez-vous les mots de passe / LAPS</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gérez-vous la sécurité des postes utilisateurs (antivirus / </a:t>
            </a:r>
            <a:r>
              <a:rPr lang="fr-FR" sz="1800" b="0" i="0" dirty="0" err="1">
                <a:solidFill>
                  <a:srgbClr val="000000"/>
                </a:solidFill>
                <a:effectLst/>
                <a:latin typeface="Calibri" panose="020F0502020204030204" pitchFamily="34" charset="0"/>
              </a:rPr>
              <a:t>bitlocker</a:t>
            </a:r>
            <a:r>
              <a:rPr lang="fr-FR" sz="1800" b="0" i="0" dirty="0">
                <a:solidFill>
                  <a:srgbClr val="000000"/>
                </a:solidFill>
                <a:effectLst/>
                <a:latin typeface="Calibri" panose="020F0502020204030204" pitchFamily="34" charset="0"/>
              </a:rPr>
              <a:t> / firewall)</a:t>
            </a:r>
          </a:p>
          <a:p>
            <a:pPr algn="l">
              <a:buFont typeface="Arial" panose="020B0604020202020204" pitchFamily="34" charset="0"/>
              <a:buChar char="•"/>
            </a:pPr>
            <a:r>
              <a:rPr lang="fr-FR" sz="1800" b="0" i="0" dirty="0">
                <a:solidFill>
                  <a:srgbClr val="000000"/>
                </a:solidFill>
                <a:effectLst/>
                <a:latin typeface="Calibri" panose="020F0502020204030204" pitchFamily="34" charset="0"/>
              </a:rPr>
              <a:t>Comment gérez-vous la sauvegarde des serveurs / des clients</a:t>
            </a:r>
          </a:p>
          <a:p>
            <a:pPr algn="l"/>
            <a:endParaRPr lang="fr-FR" sz="1800" b="0" i="0" dirty="0">
              <a:solidFill>
                <a:srgbClr val="000000"/>
              </a:solidFill>
              <a:effectLst/>
              <a:latin typeface="Calibri" panose="020F0502020204030204" pitchFamily="34" charset="0"/>
            </a:endParaRPr>
          </a:p>
          <a:p>
            <a:endParaRPr lang="fr-FR" dirty="0"/>
          </a:p>
        </p:txBody>
      </p:sp>
      <p:sp>
        <p:nvSpPr>
          <p:cNvPr id="3" name="Titre 2">
            <a:extLst>
              <a:ext uri="{FF2B5EF4-FFF2-40B4-BE49-F238E27FC236}">
                <a16:creationId xmlns:a16="http://schemas.microsoft.com/office/drawing/2014/main" id="{3563EE14-90EB-4009-82DB-69CC1854B9F2}"/>
              </a:ext>
            </a:extLst>
          </p:cNvPr>
          <p:cNvSpPr>
            <a:spLocks noGrp="1"/>
          </p:cNvSpPr>
          <p:nvPr>
            <p:ph type="title" idx="10"/>
            <p:custDataLst>
              <p:tags r:id="rId2"/>
            </p:custDataLst>
          </p:nvPr>
        </p:nvSpPr>
        <p:spPr>
          <a:xfrm>
            <a:off x="0" y="0"/>
            <a:ext cx="11819965" cy="903152"/>
          </a:xfrm>
        </p:spPr>
        <p:txBody>
          <a:bodyPr/>
          <a:lstStyle/>
          <a:p>
            <a:r>
              <a:rPr lang="fr-FR" b="0" i="0" dirty="0">
                <a:solidFill>
                  <a:srgbClr val="000000"/>
                </a:solidFill>
                <a:effectLst/>
                <a:latin typeface="Calibri" panose="020F0502020204030204" pitchFamily="34" charset="0"/>
              </a:rPr>
              <a:t>Une présentation de la gestion de la sécurité de l’AD ULILLE / </a:t>
            </a:r>
            <a:r>
              <a:rPr lang="fr-FR" b="0" i="0" dirty="0" err="1">
                <a:solidFill>
                  <a:srgbClr val="000000"/>
                </a:solidFill>
                <a:effectLst/>
                <a:latin typeface="Calibri" panose="020F0502020204030204" pitchFamily="34" charset="0"/>
              </a:rPr>
              <a:t>Retex</a:t>
            </a:r>
            <a:r>
              <a:rPr lang="fr-FR" b="0" i="0" dirty="0">
                <a:solidFill>
                  <a:srgbClr val="000000"/>
                </a:solidFill>
                <a:effectLst/>
                <a:latin typeface="Calibri" panose="020F0502020204030204" pitchFamily="34" charset="0"/>
              </a:rPr>
              <a:t> comment sécuriser son AD :</a:t>
            </a:r>
            <a:endParaRPr lang="fr-FR" dirty="0"/>
          </a:p>
        </p:txBody>
      </p:sp>
      <p:sp>
        <p:nvSpPr>
          <p:cNvPr id="4" name="Espace réservé du pied de page 3">
            <a:extLst>
              <a:ext uri="{FF2B5EF4-FFF2-40B4-BE49-F238E27FC236}">
                <a16:creationId xmlns:a16="http://schemas.microsoft.com/office/drawing/2014/main" id="{1A79D3FD-1C85-4384-A5DB-DAAAB447FE9E}"/>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C5A831BC-4849-40A5-BFFC-028B254F1A88}"/>
              </a:ext>
            </a:extLst>
          </p:cNvPr>
          <p:cNvSpPr>
            <a:spLocks noGrp="1"/>
          </p:cNvSpPr>
          <p:nvPr>
            <p:ph type="sldNum" sz="quarter" idx="13"/>
            <p:custDataLst>
              <p:tags r:id="rId4"/>
            </p:custDataLst>
          </p:nvPr>
        </p:nvSpPr>
        <p:spPr/>
        <p:txBody>
          <a:bodyPr/>
          <a:lstStyle/>
          <a:p>
            <a:fld id="{524CACB3-9D6F-4251-9D91-D3C4F99A6651}" type="slidenum">
              <a:rPr lang="fr-FR" smtClean="0"/>
              <a:pPr/>
              <a:t>50</a:t>
            </a:fld>
            <a:endParaRPr lang="fr-FR" dirty="0"/>
          </a:p>
        </p:txBody>
      </p:sp>
    </p:spTree>
    <p:extLst>
      <p:ext uri="{BB962C8B-B14F-4D97-AF65-F5344CB8AC3E}">
        <p14:creationId xmlns:p14="http://schemas.microsoft.com/office/powerpoint/2010/main" val="4070263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820C6E8-B7BA-4F6C-A3AC-5052546450F8}"/>
              </a:ext>
            </a:extLst>
          </p:cNvPr>
          <p:cNvSpPr>
            <a:spLocks noGrp="1"/>
          </p:cNvSpPr>
          <p:nvPr>
            <p:ph idx="1"/>
            <p:custDataLst>
              <p:tags r:id="rId1"/>
            </p:custDataLst>
          </p:nvPr>
        </p:nvSpPr>
        <p:spPr>
          <a:xfrm>
            <a:off x="648729" y="1199549"/>
            <a:ext cx="10515600" cy="3685272"/>
          </a:xfrm>
        </p:spPr>
        <p:txBody>
          <a:bodyPr>
            <a:normAutofit/>
          </a:bodyPr>
          <a:lstStyle/>
          <a:p>
            <a:pPr marL="0" indent="0">
              <a:buNone/>
            </a:pPr>
            <a:endParaRPr lang="fr-FR" dirty="0"/>
          </a:p>
          <a:p>
            <a:pPr marL="514350" indent="-514350">
              <a:buFont typeface="+mj-lt"/>
              <a:buAutoNum type="arabicPeriod"/>
            </a:pPr>
            <a:r>
              <a:rPr lang="fr-FR" b="1" dirty="0"/>
              <a:t>Les ponts d’entrée courants</a:t>
            </a:r>
            <a:endParaRPr lang="fr-FR" dirty="0"/>
          </a:p>
          <a:p>
            <a:pPr lvl="1"/>
            <a:r>
              <a:rPr lang="fr-FR" dirty="0"/>
              <a:t>Lacunes dans les déploiements de logiciels antivirus et anti-programme malveillant</a:t>
            </a:r>
          </a:p>
          <a:p>
            <a:pPr lvl="1"/>
            <a:r>
              <a:rPr lang="fr-FR" dirty="0"/>
              <a:t>Mise à jour corrective incomplète</a:t>
            </a:r>
          </a:p>
          <a:p>
            <a:pPr lvl="1"/>
            <a:r>
              <a:rPr lang="fr-FR" dirty="0"/>
              <a:t>Applications et systèmes d’exploitation obsolètes</a:t>
            </a:r>
          </a:p>
          <a:p>
            <a:pPr lvl="1"/>
            <a:r>
              <a:rPr lang="fr-FR" dirty="0"/>
              <a:t>Configuration incorrecte /insuffisante</a:t>
            </a:r>
          </a:p>
          <a:p>
            <a:pPr lvl="1"/>
            <a:r>
              <a:rPr lang="fr-FR" dirty="0"/>
              <a:t>Absence de pratiques de développement d’applications sécurisées</a:t>
            </a:r>
          </a:p>
        </p:txBody>
      </p:sp>
      <p:sp>
        <p:nvSpPr>
          <p:cNvPr id="3" name="Titre 2">
            <a:extLst>
              <a:ext uri="{FF2B5EF4-FFF2-40B4-BE49-F238E27FC236}">
                <a16:creationId xmlns:a16="http://schemas.microsoft.com/office/drawing/2014/main" id="{7B1692A1-0DAD-4FFF-99C9-79E2775CEEFC}"/>
              </a:ext>
            </a:extLst>
          </p:cNvPr>
          <p:cNvSpPr>
            <a:spLocks noGrp="1"/>
          </p:cNvSpPr>
          <p:nvPr>
            <p:ph type="title" idx="10"/>
            <p:custDataLst>
              <p:tags r:id="rId2"/>
            </p:custDataLst>
          </p:nvPr>
        </p:nvSpPr>
        <p:spPr>
          <a:xfrm>
            <a:off x="0" y="0"/>
            <a:ext cx="10299032" cy="903152"/>
          </a:xfrm>
        </p:spPr>
        <p:txBody>
          <a:bodyPr/>
          <a:lstStyle/>
          <a:p>
            <a:r>
              <a:rPr lang="fr-FR" dirty="0"/>
              <a:t>Les vulnérabilités de sécurité courantes</a:t>
            </a:r>
          </a:p>
        </p:txBody>
      </p:sp>
      <p:sp>
        <p:nvSpPr>
          <p:cNvPr id="4" name="Espace réservé du pied de page 3">
            <a:extLst>
              <a:ext uri="{FF2B5EF4-FFF2-40B4-BE49-F238E27FC236}">
                <a16:creationId xmlns:a16="http://schemas.microsoft.com/office/drawing/2014/main" id="{A2727A3C-BB88-4937-8EDE-1C67B2681722}"/>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7A83E67A-8DAE-47FC-B990-D77C4E8A7C54}"/>
              </a:ext>
            </a:extLst>
          </p:cNvPr>
          <p:cNvSpPr>
            <a:spLocks noGrp="1"/>
          </p:cNvSpPr>
          <p:nvPr>
            <p:ph type="sldNum" sz="quarter" idx="13"/>
            <p:custDataLst>
              <p:tags r:id="rId4"/>
            </p:custDataLst>
          </p:nvPr>
        </p:nvSpPr>
        <p:spPr/>
        <p:txBody>
          <a:bodyPr/>
          <a:lstStyle/>
          <a:p>
            <a:fld id="{524CACB3-9D6F-4251-9D91-D3C4F99A6651}" type="slidenum">
              <a:rPr lang="fr-FR" smtClean="0"/>
              <a:pPr/>
              <a:t>6</a:t>
            </a:fld>
            <a:endParaRPr lang="fr-FR" dirty="0"/>
          </a:p>
        </p:txBody>
      </p:sp>
      <p:pic>
        <p:nvPicPr>
          <p:cNvPr id="7" name="Image 6">
            <a:hlinkClick r:id="rId8"/>
            <a:extLst>
              <a:ext uri="{FF2B5EF4-FFF2-40B4-BE49-F238E27FC236}">
                <a16:creationId xmlns:a16="http://schemas.microsoft.com/office/drawing/2014/main" id="{77A03018-CB09-4CC6-B73E-EB5E7C83F077}"/>
              </a:ext>
            </a:extLst>
          </p:cNvPr>
          <p:cNvPicPr>
            <a:picLocks noChangeAspect="1"/>
          </p:cNvPicPr>
          <p:nvPr>
            <p:custDataLst>
              <p:tags r:id="rId5"/>
            </p:custDataLst>
          </p:nvPr>
        </p:nvPicPr>
        <p:blipFill>
          <a:blip r:embed="rId9"/>
          <a:stretch>
            <a:fillRect/>
          </a:stretch>
        </p:blipFill>
        <p:spPr>
          <a:xfrm>
            <a:off x="9592431" y="5504886"/>
            <a:ext cx="1812040" cy="613525"/>
          </a:xfrm>
          <a:prstGeom prst="rect">
            <a:avLst/>
          </a:prstGeom>
        </p:spPr>
      </p:pic>
    </p:spTree>
    <p:extLst>
      <p:ext uri="{BB962C8B-B14F-4D97-AF65-F5344CB8AC3E}">
        <p14:creationId xmlns:p14="http://schemas.microsoft.com/office/powerpoint/2010/main" val="2232033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4733265-F2A1-4381-A33D-33921D787243}"/>
              </a:ext>
            </a:extLst>
          </p:cNvPr>
          <p:cNvSpPr>
            <a:spLocks noGrp="1"/>
          </p:cNvSpPr>
          <p:nvPr>
            <p:ph idx="1"/>
            <p:custDataLst>
              <p:tags r:id="rId1"/>
            </p:custDataLst>
          </p:nvPr>
        </p:nvSpPr>
        <p:spPr>
          <a:xfrm>
            <a:off x="648728" y="1199548"/>
            <a:ext cx="10705071" cy="5156801"/>
          </a:xfrm>
        </p:spPr>
        <p:txBody>
          <a:bodyPr>
            <a:normAutofit/>
          </a:bodyPr>
          <a:lstStyle/>
          <a:p>
            <a:pPr marL="0" indent="0">
              <a:buNone/>
            </a:pPr>
            <a:r>
              <a:rPr lang="fr-FR" dirty="0"/>
              <a:t>2. Vol d’informations d’identification </a:t>
            </a:r>
          </a:p>
          <a:p>
            <a:pPr lvl="1"/>
            <a:r>
              <a:rPr lang="fr-FR" dirty="0"/>
              <a:t>Comptes privilégiés permanents</a:t>
            </a:r>
          </a:p>
          <a:p>
            <a:pPr lvl="1"/>
            <a:r>
              <a:rPr lang="fr-FR" dirty="0"/>
              <a:t>Comptes VIP</a:t>
            </a:r>
          </a:p>
          <a:p>
            <a:pPr lvl="1"/>
            <a:r>
              <a:rPr lang="fr-FR" dirty="0"/>
              <a:t>Comptes Active Directory attachés à des privilèges</a:t>
            </a:r>
          </a:p>
          <a:p>
            <a:pPr lvl="2"/>
            <a:r>
              <a:rPr lang="fr-FR" dirty="0"/>
              <a:t>Vol de comptes privilégiés sur des ordinateurs non sécurisés</a:t>
            </a:r>
          </a:p>
          <a:p>
            <a:pPr lvl="2"/>
            <a:r>
              <a:rPr lang="fr-FR" dirty="0"/>
              <a:t>Navigation sur Internet en étant connecté à un compte privilégié</a:t>
            </a:r>
          </a:p>
          <a:p>
            <a:pPr lvl="1"/>
            <a:r>
              <a:rPr lang="fr-FR" dirty="0"/>
              <a:t>Configuration de comptes privilégiés locaux avec les mêmes informations d’identification sur tous les systèmes</a:t>
            </a:r>
          </a:p>
          <a:p>
            <a:pPr lvl="1"/>
            <a:r>
              <a:rPr lang="fr-FR" dirty="0"/>
              <a:t>Accorder des privilèges trop excessifs aux utilisateurs</a:t>
            </a:r>
          </a:p>
          <a:p>
            <a:pPr lvl="1"/>
            <a:r>
              <a:rPr lang="fr-FR" dirty="0"/>
              <a:t>Autres services d’infrastructure qui affectent la gestion des identités, des accès et de la configuration, tels que les serveurs d’infrastructure à clé publique (PKI) et les serveurs de gestion des systèmes</a:t>
            </a:r>
          </a:p>
          <a:p>
            <a:pPr lvl="1"/>
            <a:r>
              <a:rPr lang="fr-FR" dirty="0"/>
              <a:t>Gestion insuffisante de la sécurité du contrôleur de domaine</a:t>
            </a:r>
          </a:p>
          <a:p>
            <a:endParaRPr lang="fr-FR" dirty="0"/>
          </a:p>
        </p:txBody>
      </p:sp>
      <p:sp>
        <p:nvSpPr>
          <p:cNvPr id="3" name="Titre 2">
            <a:extLst>
              <a:ext uri="{FF2B5EF4-FFF2-40B4-BE49-F238E27FC236}">
                <a16:creationId xmlns:a16="http://schemas.microsoft.com/office/drawing/2014/main" id="{9ADF3A83-75D7-45DE-8136-3A4A1573D0E7}"/>
              </a:ext>
            </a:extLst>
          </p:cNvPr>
          <p:cNvSpPr>
            <a:spLocks noGrp="1"/>
          </p:cNvSpPr>
          <p:nvPr>
            <p:ph type="title" idx="10"/>
            <p:custDataLst>
              <p:tags r:id="rId2"/>
            </p:custDataLst>
          </p:nvPr>
        </p:nvSpPr>
        <p:spPr>
          <a:xfrm>
            <a:off x="0" y="0"/>
            <a:ext cx="10058400" cy="903152"/>
          </a:xfrm>
        </p:spPr>
        <p:txBody>
          <a:bodyPr/>
          <a:lstStyle/>
          <a:p>
            <a:r>
              <a:rPr lang="fr-FR" dirty="0"/>
              <a:t>Les vulnérabilités de sécurité courantes</a:t>
            </a:r>
          </a:p>
        </p:txBody>
      </p:sp>
      <p:sp>
        <p:nvSpPr>
          <p:cNvPr id="4" name="Espace réservé du pied de page 3">
            <a:extLst>
              <a:ext uri="{FF2B5EF4-FFF2-40B4-BE49-F238E27FC236}">
                <a16:creationId xmlns:a16="http://schemas.microsoft.com/office/drawing/2014/main" id="{49FB1C64-8AEC-458B-A653-C710CB34EF4C}"/>
              </a:ext>
            </a:extLst>
          </p:cNvPr>
          <p:cNvSpPr>
            <a:spLocks noGrp="1"/>
          </p:cNvSpPr>
          <p:nvPr>
            <p:ph type="ftr" sz="quarter" idx="12"/>
            <p:custDataLst>
              <p:tags r:id="rId3"/>
            </p:custDataLst>
          </p:nvPr>
        </p:nvSpPr>
        <p:spPr/>
        <p:txBody>
          <a:bodyPr/>
          <a:lstStyle/>
          <a:p>
            <a:r>
              <a:rPr lang="fr-FR"/>
              <a:t>JOSY - JUIN 2024 - SÉCURISATION ACTIVE DIRECTORY </a:t>
            </a:r>
            <a:endParaRPr lang="fr-FR" dirty="0"/>
          </a:p>
        </p:txBody>
      </p:sp>
      <p:sp>
        <p:nvSpPr>
          <p:cNvPr id="5" name="Espace réservé du numéro de diapositive 4">
            <a:extLst>
              <a:ext uri="{FF2B5EF4-FFF2-40B4-BE49-F238E27FC236}">
                <a16:creationId xmlns:a16="http://schemas.microsoft.com/office/drawing/2014/main" id="{86A5E108-46C6-4E67-B673-C30BAE103151}"/>
              </a:ext>
            </a:extLst>
          </p:cNvPr>
          <p:cNvSpPr>
            <a:spLocks noGrp="1"/>
          </p:cNvSpPr>
          <p:nvPr>
            <p:ph type="sldNum" sz="quarter" idx="13"/>
            <p:custDataLst>
              <p:tags r:id="rId4"/>
            </p:custDataLst>
          </p:nvPr>
        </p:nvSpPr>
        <p:spPr/>
        <p:txBody>
          <a:bodyPr/>
          <a:lstStyle/>
          <a:p>
            <a:fld id="{524CACB3-9D6F-4251-9D91-D3C4F99A6651}" type="slidenum">
              <a:rPr lang="fr-FR" smtClean="0"/>
              <a:pPr/>
              <a:t>7</a:t>
            </a:fld>
            <a:endParaRPr lang="fr-FR" dirty="0"/>
          </a:p>
        </p:txBody>
      </p:sp>
      <p:pic>
        <p:nvPicPr>
          <p:cNvPr id="6" name="Image 5">
            <a:hlinkClick r:id="rId7"/>
            <a:extLst>
              <a:ext uri="{FF2B5EF4-FFF2-40B4-BE49-F238E27FC236}">
                <a16:creationId xmlns:a16="http://schemas.microsoft.com/office/drawing/2014/main" id="{38BB0243-2EC5-41DD-9CE7-11259272E7FC}"/>
              </a:ext>
            </a:extLst>
          </p:cNvPr>
          <p:cNvPicPr>
            <a:picLocks noChangeAspect="1"/>
          </p:cNvPicPr>
          <p:nvPr>
            <p:custDataLst>
              <p:tags r:id="rId5"/>
            </p:custDataLst>
          </p:nvPr>
        </p:nvPicPr>
        <p:blipFill>
          <a:blip r:embed="rId8"/>
          <a:stretch>
            <a:fillRect/>
          </a:stretch>
        </p:blipFill>
        <p:spPr>
          <a:xfrm>
            <a:off x="9731232" y="5658452"/>
            <a:ext cx="1812040" cy="613525"/>
          </a:xfrm>
          <a:prstGeom prst="rect">
            <a:avLst/>
          </a:prstGeom>
        </p:spPr>
      </p:pic>
    </p:spTree>
    <p:extLst>
      <p:ext uri="{BB962C8B-B14F-4D97-AF65-F5344CB8AC3E}">
        <p14:creationId xmlns:p14="http://schemas.microsoft.com/office/powerpoint/2010/main" val="307764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6ACB1D2-3C4B-45EE-BBBC-06EDF1A0DBF0}"/>
              </a:ext>
            </a:extLst>
          </p:cNvPr>
          <p:cNvPicPr>
            <a:picLocks noChangeAspect="1"/>
          </p:cNvPicPr>
          <p:nvPr>
            <p:custDataLst>
              <p:tags r:id="rId1"/>
            </p:custDataLst>
          </p:nvPr>
        </p:nvPicPr>
        <p:blipFill>
          <a:blip r:embed="rId8"/>
          <a:stretch>
            <a:fillRect/>
          </a:stretch>
        </p:blipFill>
        <p:spPr>
          <a:xfrm>
            <a:off x="0" y="0"/>
            <a:ext cx="12192000" cy="7518400"/>
          </a:xfrm>
          <a:prstGeom prst="rect">
            <a:avLst/>
          </a:prstGeom>
        </p:spPr>
      </p:pic>
      <p:sp>
        <p:nvSpPr>
          <p:cNvPr id="5" name="Espace réservé du numéro de diapositive 4">
            <a:extLst>
              <a:ext uri="{FF2B5EF4-FFF2-40B4-BE49-F238E27FC236}">
                <a16:creationId xmlns:a16="http://schemas.microsoft.com/office/drawing/2014/main" id="{7A946FF7-BEC4-4D27-B9A4-42F074BB593B}"/>
              </a:ext>
            </a:extLst>
          </p:cNvPr>
          <p:cNvSpPr>
            <a:spLocks noGrp="1"/>
          </p:cNvSpPr>
          <p:nvPr>
            <p:ph type="sldNum" sz="quarter" idx="12"/>
            <p:custDataLst>
              <p:tags r:id="rId2"/>
            </p:custDataLst>
          </p:nvPr>
        </p:nvSpPr>
        <p:spPr/>
        <p:txBody>
          <a:bodyPr/>
          <a:lstStyle/>
          <a:p>
            <a:fld id="{524CACB3-9D6F-4251-9D91-D3C4F99A6651}" type="slidenum">
              <a:rPr lang="fr-FR" smtClean="0"/>
              <a:pPr/>
              <a:t>8</a:t>
            </a:fld>
            <a:endParaRPr lang="fr-FR" dirty="0"/>
          </a:p>
        </p:txBody>
      </p:sp>
      <p:sp>
        <p:nvSpPr>
          <p:cNvPr id="8" name="Titre 7">
            <a:extLst>
              <a:ext uri="{FF2B5EF4-FFF2-40B4-BE49-F238E27FC236}">
                <a16:creationId xmlns:a16="http://schemas.microsoft.com/office/drawing/2014/main" id="{AF280FAD-ECB3-4AF3-8210-4B569FDEE397}"/>
              </a:ext>
            </a:extLst>
          </p:cNvPr>
          <p:cNvSpPr>
            <a:spLocks noGrp="1"/>
          </p:cNvSpPr>
          <p:nvPr>
            <p:ph type="title"/>
            <p:custDataLst>
              <p:tags r:id="rId3"/>
            </p:custDataLst>
          </p:nvPr>
        </p:nvSpPr>
        <p:spPr>
          <a:solidFill>
            <a:schemeClr val="bg1"/>
          </a:solidFill>
        </p:spPr>
        <p:txBody>
          <a:bodyPr/>
          <a:lstStyle/>
          <a:p>
            <a:r>
              <a:rPr lang="fr-FR" b="1" dirty="0">
                <a:solidFill>
                  <a:srgbClr val="1F8388"/>
                </a:solidFill>
              </a:rPr>
              <a:t>APPROCHE MISE EN PLACE</a:t>
            </a:r>
          </a:p>
        </p:txBody>
      </p:sp>
      <p:sp>
        <p:nvSpPr>
          <p:cNvPr id="9" name="Espace réservé du texte 8">
            <a:extLst>
              <a:ext uri="{FF2B5EF4-FFF2-40B4-BE49-F238E27FC236}">
                <a16:creationId xmlns:a16="http://schemas.microsoft.com/office/drawing/2014/main" id="{D53F98E8-D1DE-4258-9B17-ED159DFD5486}"/>
              </a:ext>
            </a:extLst>
          </p:cNvPr>
          <p:cNvSpPr>
            <a:spLocks noGrp="1"/>
          </p:cNvSpPr>
          <p:nvPr>
            <p:ph type="body" sz="quarter" idx="14"/>
            <p:custDataLst>
              <p:tags r:id="rId4"/>
            </p:custDataLst>
          </p:nvPr>
        </p:nvSpPr>
        <p:spPr/>
        <p:txBody>
          <a:bodyPr/>
          <a:lstStyle/>
          <a:p>
            <a:r>
              <a:rPr lang="fr-FR" dirty="0">
                <a:solidFill>
                  <a:srgbClr val="1F8388"/>
                </a:solidFill>
              </a:rPr>
              <a:t>2</a:t>
            </a:r>
          </a:p>
        </p:txBody>
      </p:sp>
      <p:sp>
        <p:nvSpPr>
          <p:cNvPr id="4" name="Espace réservé du pied de page 3">
            <a:extLst>
              <a:ext uri="{FF2B5EF4-FFF2-40B4-BE49-F238E27FC236}">
                <a16:creationId xmlns:a16="http://schemas.microsoft.com/office/drawing/2014/main" id="{F2DA9B25-90A9-44E7-BB5A-8083378619C9}"/>
              </a:ext>
            </a:extLst>
          </p:cNvPr>
          <p:cNvSpPr>
            <a:spLocks noGrp="1"/>
          </p:cNvSpPr>
          <p:nvPr>
            <p:ph type="ftr" sz="quarter" idx="4294967295"/>
            <p:custDataLst>
              <p:tags r:id="rId5"/>
            </p:custDataLst>
          </p:nvPr>
        </p:nvSpPr>
        <p:spPr>
          <a:xfrm>
            <a:off x="8077200" y="6359525"/>
            <a:ext cx="4114800" cy="365125"/>
          </a:xfrm>
        </p:spPr>
        <p:txBody>
          <a:bodyPr/>
          <a:lstStyle/>
          <a:p>
            <a:r>
              <a:rPr lang="fr-FR"/>
              <a:t>JOSY - JUIN 2024 - SÉCURISATION ACTIVE DIRECTORY </a:t>
            </a:r>
            <a:endParaRPr lang="fr-FR" dirty="0"/>
          </a:p>
        </p:txBody>
      </p:sp>
    </p:spTree>
    <p:extLst>
      <p:ext uri="{BB962C8B-B14F-4D97-AF65-F5344CB8AC3E}">
        <p14:creationId xmlns:p14="http://schemas.microsoft.com/office/powerpoint/2010/main" val="23152975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BE39EBC-2FF3-4F28-B226-B3D799C7E885}"/>
              </a:ext>
            </a:extLst>
          </p:cNvPr>
          <p:cNvSpPr>
            <a:spLocks noGrp="1"/>
          </p:cNvSpPr>
          <p:nvPr>
            <p:ph type="title" idx="10"/>
            <p:custDataLst>
              <p:tags r:id="rId1"/>
            </p:custDataLst>
          </p:nvPr>
        </p:nvSpPr>
        <p:spPr>
          <a:xfrm>
            <a:off x="0" y="55143"/>
            <a:ext cx="7747279" cy="903152"/>
          </a:xfrm>
        </p:spPr>
        <p:txBody>
          <a:bodyPr/>
          <a:lstStyle/>
          <a:p>
            <a:r>
              <a:rPr lang="fr-FR" sz="3600" dirty="0"/>
              <a:t>Approche pyramidale du durcissement </a:t>
            </a:r>
            <a:br>
              <a:rPr lang="fr-FR" sz="3600" dirty="0"/>
            </a:br>
            <a:r>
              <a:rPr lang="fr-FR" sz="3600" dirty="0"/>
              <a:t>de l’Active Directory </a:t>
            </a:r>
          </a:p>
        </p:txBody>
      </p:sp>
      <p:sp>
        <p:nvSpPr>
          <p:cNvPr id="4" name="Espace réservé du pied de page 3">
            <a:extLst>
              <a:ext uri="{FF2B5EF4-FFF2-40B4-BE49-F238E27FC236}">
                <a16:creationId xmlns:a16="http://schemas.microsoft.com/office/drawing/2014/main" id="{5B3457E6-7E2B-432F-A6E4-0207D5AA536C}"/>
              </a:ext>
            </a:extLst>
          </p:cNvPr>
          <p:cNvSpPr>
            <a:spLocks noGrp="1"/>
          </p:cNvSpPr>
          <p:nvPr>
            <p:ph type="ftr" sz="quarter" idx="12"/>
            <p:custDataLst>
              <p:tags r:id="rId2"/>
            </p:custDataLst>
          </p:nvPr>
        </p:nvSpPr>
        <p:spPr/>
        <p:txBody>
          <a:bodyPr/>
          <a:lstStyle/>
          <a:p>
            <a:r>
              <a:rPr lang="fr-FR" dirty="0"/>
              <a:t>JOSY - JUIN 2024 - SÉCURISATION ACTIVE DIRECTORY </a:t>
            </a:r>
          </a:p>
        </p:txBody>
      </p:sp>
      <p:sp>
        <p:nvSpPr>
          <p:cNvPr id="5" name="Espace réservé du numéro de diapositive 4">
            <a:extLst>
              <a:ext uri="{FF2B5EF4-FFF2-40B4-BE49-F238E27FC236}">
                <a16:creationId xmlns:a16="http://schemas.microsoft.com/office/drawing/2014/main" id="{D780B80D-60E7-49FB-9513-1A45B72AA31A}"/>
              </a:ext>
            </a:extLst>
          </p:cNvPr>
          <p:cNvSpPr>
            <a:spLocks noGrp="1"/>
          </p:cNvSpPr>
          <p:nvPr>
            <p:ph type="sldNum" sz="quarter" idx="13"/>
            <p:custDataLst>
              <p:tags r:id="rId3"/>
            </p:custDataLst>
          </p:nvPr>
        </p:nvSpPr>
        <p:spPr/>
        <p:txBody>
          <a:bodyPr/>
          <a:lstStyle/>
          <a:p>
            <a:fld id="{524CACB3-9D6F-4251-9D91-D3C4F99A6651}" type="slidenum">
              <a:rPr lang="fr-FR" smtClean="0"/>
              <a:pPr/>
              <a:t>9</a:t>
            </a:fld>
            <a:endParaRPr lang="fr-FR" dirty="0"/>
          </a:p>
        </p:txBody>
      </p:sp>
      <p:sp>
        <p:nvSpPr>
          <p:cNvPr id="7" name="Triangle isocèle 6">
            <a:extLst>
              <a:ext uri="{FF2B5EF4-FFF2-40B4-BE49-F238E27FC236}">
                <a16:creationId xmlns:a16="http://schemas.microsoft.com/office/drawing/2014/main" id="{91736511-59F7-4518-A89D-CC7835B4D4B0}"/>
              </a:ext>
            </a:extLst>
          </p:cNvPr>
          <p:cNvSpPr/>
          <p:nvPr>
            <p:custDataLst>
              <p:tags r:id="rId4"/>
            </p:custDataLst>
          </p:nvPr>
        </p:nvSpPr>
        <p:spPr bwMode="auto">
          <a:xfrm>
            <a:off x="96801" y="1090478"/>
            <a:ext cx="11989754" cy="5508434"/>
          </a:xfrm>
          <a:prstGeom prst="triangle">
            <a:avLst>
              <a:gd name="adj" fmla="val 49716"/>
            </a:avLst>
          </a:prstGeom>
          <a:gradFill>
            <a:gsLst>
              <a:gs pos="52000">
                <a:srgbClr val="FFC000"/>
              </a:gs>
              <a:gs pos="20000">
                <a:srgbClr val="00B050"/>
              </a:gs>
              <a:gs pos="100000">
                <a:srgbClr val="FF0000"/>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endParaRPr kumimoji="0" lang="fr-FR" sz="1800" b="0" i="0" u="none" strike="noStrike" kern="1200" cap="none" spc="0" normalizeH="0" baseline="0" noProof="0" dirty="0">
              <a:ln>
                <a:noFill/>
              </a:ln>
              <a:solidFill>
                <a:srgbClr val="0070C0"/>
              </a:solidFill>
              <a:effectLst/>
              <a:uLnTx/>
              <a:uFillTx/>
              <a:latin typeface="Arial" charset="0"/>
              <a:ea typeface="+mn-ea"/>
              <a:cs typeface="+mn-cs"/>
            </a:endParaRPr>
          </a:p>
        </p:txBody>
      </p:sp>
      <p:sp>
        <p:nvSpPr>
          <p:cNvPr id="8" name="Rectangle à coins arrondis 9">
            <a:extLst>
              <a:ext uri="{FF2B5EF4-FFF2-40B4-BE49-F238E27FC236}">
                <a16:creationId xmlns:a16="http://schemas.microsoft.com/office/drawing/2014/main" id="{932CA4CC-6983-488A-B0B4-BC3C2EDDFB1B}"/>
              </a:ext>
            </a:extLst>
          </p:cNvPr>
          <p:cNvSpPr/>
          <p:nvPr>
            <p:custDataLst>
              <p:tags r:id="rId5"/>
            </p:custDataLst>
          </p:nvPr>
        </p:nvSpPr>
        <p:spPr bwMode="auto">
          <a:xfrm>
            <a:off x="679941" y="6030748"/>
            <a:ext cx="5245058" cy="420624"/>
          </a:xfrm>
          <a:prstGeom prst="round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Définir l’architecture cible Active Directory</a:t>
            </a:r>
          </a:p>
        </p:txBody>
      </p:sp>
      <p:sp>
        <p:nvSpPr>
          <p:cNvPr id="9" name="Rectangle à coins arrondis 10">
            <a:extLst>
              <a:ext uri="{FF2B5EF4-FFF2-40B4-BE49-F238E27FC236}">
                <a16:creationId xmlns:a16="http://schemas.microsoft.com/office/drawing/2014/main" id="{61EF1CF9-71C2-42AA-AABF-92EB86DBB906}"/>
              </a:ext>
            </a:extLst>
          </p:cNvPr>
          <p:cNvSpPr/>
          <p:nvPr>
            <p:custDataLst>
              <p:tags r:id="rId6"/>
            </p:custDataLst>
          </p:nvPr>
        </p:nvSpPr>
        <p:spPr bwMode="auto">
          <a:xfrm>
            <a:off x="6082127" y="6030748"/>
            <a:ext cx="5415416" cy="420624"/>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Définir la gouvernance d’Active Directory</a:t>
            </a:r>
          </a:p>
        </p:txBody>
      </p:sp>
      <p:sp>
        <p:nvSpPr>
          <p:cNvPr id="10" name="Rectangle à coins arrondis 11">
            <a:extLst>
              <a:ext uri="{FF2B5EF4-FFF2-40B4-BE49-F238E27FC236}">
                <a16:creationId xmlns:a16="http://schemas.microsoft.com/office/drawing/2014/main" id="{3F7CBCEF-EC80-4D4E-AF4E-50A2BDA0FE40}"/>
              </a:ext>
            </a:extLst>
          </p:cNvPr>
          <p:cNvSpPr/>
          <p:nvPr>
            <p:custDataLst>
              <p:tags r:id="rId7"/>
            </p:custDataLst>
          </p:nvPr>
        </p:nvSpPr>
        <p:spPr bwMode="auto">
          <a:xfrm>
            <a:off x="1152178" y="5548482"/>
            <a:ext cx="4772821" cy="400165"/>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La délégation d’administration (Tiers 0, 1, 2)</a:t>
            </a:r>
          </a:p>
        </p:txBody>
      </p:sp>
      <p:sp>
        <p:nvSpPr>
          <p:cNvPr id="11" name="Rectangle à coins arrondis 12">
            <a:extLst>
              <a:ext uri="{FF2B5EF4-FFF2-40B4-BE49-F238E27FC236}">
                <a16:creationId xmlns:a16="http://schemas.microsoft.com/office/drawing/2014/main" id="{013C6A49-7BC2-47DB-BCF9-B3992E04E252}"/>
              </a:ext>
            </a:extLst>
          </p:cNvPr>
          <p:cNvSpPr/>
          <p:nvPr>
            <p:custDataLst>
              <p:tags r:id="rId8"/>
            </p:custDataLst>
          </p:nvPr>
        </p:nvSpPr>
        <p:spPr bwMode="auto">
          <a:xfrm>
            <a:off x="6091678" y="5545721"/>
            <a:ext cx="4939653" cy="420624"/>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PAW (Privileged Access Workstation)</a:t>
            </a:r>
          </a:p>
        </p:txBody>
      </p:sp>
      <p:sp>
        <p:nvSpPr>
          <p:cNvPr id="12" name="Rectangle à coins arrondis 13">
            <a:extLst>
              <a:ext uri="{FF2B5EF4-FFF2-40B4-BE49-F238E27FC236}">
                <a16:creationId xmlns:a16="http://schemas.microsoft.com/office/drawing/2014/main" id="{C0A141F0-BBA5-41A2-8342-7A0A890551A2}"/>
              </a:ext>
            </a:extLst>
          </p:cNvPr>
          <p:cNvSpPr/>
          <p:nvPr>
            <p:custDataLst>
              <p:tags r:id="rId9"/>
            </p:custDataLst>
          </p:nvPr>
        </p:nvSpPr>
        <p:spPr bwMode="auto">
          <a:xfrm>
            <a:off x="1736074" y="5025012"/>
            <a:ext cx="4188925" cy="456306"/>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Automatisation du cycle de vie des objets</a:t>
            </a:r>
          </a:p>
        </p:txBody>
      </p:sp>
      <p:sp>
        <p:nvSpPr>
          <p:cNvPr id="13" name="Rectangle à coins arrondis 14">
            <a:extLst>
              <a:ext uri="{FF2B5EF4-FFF2-40B4-BE49-F238E27FC236}">
                <a16:creationId xmlns:a16="http://schemas.microsoft.com/office/drawing/2014/main" id="{20896FF9-CD1D-4F37-84AB-DAE900529D33}"/>
              </a:ext>
            </a:extLst>
          </p:cNvPr>
          <p:cNvSpPr/>
          <p:nvPr>
            <p:custDataLst>
              <p:tags r:id="rId10"/>
            </p:custDataLst>
          </p:nvPr>
        </p:nvSpPr>
        <p:spPr bwMode="auto">
          <a:xfrm>
            <a:off x="6082126" y="4956811"/>
            <a:ext cx="4232589" cy="524507"/>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Durcissement des mots de passe </a:t>
            </a:r>
          </a:p>
        </p:txBody>
      </p:sp>
      <p:sp>
        <p:nvSpPr>
          <p:cNvPr id="14" name="Rectangle à coins arrondis 15">
            <a:extLst>
              <a:ext uri="{FF2B5EF4-FFF2-40B4-BE49-F238E27FC236}">
                <a16:creationId xmlns:a16="http://schemas.microsoft.com/office/drawing/2014/main" id="{F131B851-6E2D-4D6E-BEFC-48ACD932D147}"/>
              </a:ext>
            </a:extLst>
          </p:cNvPr>
          <p:cNvSpPr/>
          <p:nvPr>
            <p:custDataLst>
              <p:tags r:id="rId11"/>
            </p:custDataLst>
          </p:nvPr>
        </p:nvSpPr>
        <p:spPr bwMode="auto">
          <a:xfrm>
            <a:off x="2525791" y="4310221"/>
            <a:ext cx="3399207" cy="628389"/>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Durcissement des DC </a:t>
            </a:r>
          </a:p>
        </p:txBody>
      </p:sp>
      <p:sp>
        <p:nvSpPr>
          <p:cNvPr id="15" name="Rectangle à coins arrondis 16">
            <a:extLst>
              <a:ext uri="{FF2B5EF4-FFF2-40B4-BE49-F238E27FC236}">
                <a16:creationId xmlns:a16="http://schemas.microsoft.com/office/drawing/2014/main" id="{DB3C4347-0A18-4FC7-8558-29EB70962B7A}"/>
              </a:ext>
            </a:extLst>
          </p:cNvPr>
          <p:cNvSpPr/>
          <p:nvPr>
            <p:custDataLst>
              <p:tags r:id="rId12"/>
            </p:custDataLst>
          </p:nvPr>
        </p:nvSpPr>
        <p:spPr bwMode="auto">
          <a:xfrm>
            <a:off x="6082127" y="4235987"/>
            <a:ext cx="3439374" cy="678455"/>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LAPS </a:t>
            </a:r>
            <a:endParaRPr lang="fr-FR" sz="1400" dirty="0">
              <a:solidFill>
                <a:srgbClr val="2F2B20">
                  <a:lumMod val="10000"/>
                  <a:lumOff val="90000"/>
                </a:srgbClr>
              </a:solidFill>
              <a:latin typeface="Arial" charset="0"/>
            </a:endParaRPr>
          </a:p>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(gestion des comptes locaux)</a:t>
            </a:r>
          </a:p>
        </p:txBody>
      </p:sp>
      <p:sp>
        <p:nvSpPr>
          <p:cNvPr id="16" name="Rectangle à coins arrondis 17">
            <a:extLst>
              <a:ext uri="{FF2B5EF4-FFF2-40B4-BE49-F238E27FC236}">
                <a16:creationId xmlns:a16="http://schemas.microsoft.com/office/drawing/2014/main" id="{5F405CBB-075C-417C-8A0C-95867E01479A}"/>
              </a:ext>
            </a:extLst>
          </p:cNvPr>
          <p:cNvSpPr/>
          <p:nvPr>
            <p:custDataLst>
              <p:tags r:id="rId13"/>
            </p:custDataLst>
          </p:nvPr>
        </p:nvSpPr>
        <p:spPr bwMode="auto">
          <a:xfrm>
            <a:off x="3263920" y="3617090"/>
            <a:ext cx="2661078" cy="606730"/>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Monitoring du service </a:t>
            </a:r>
          </a:p>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Active Directory</a:t>
            </a:r>
          </a:p>
        </p:txBody>
      </p:sp>
      <p:sp>
        <p:nvSpPr>
          <p:cNvPr id="17" name="Rectangle à coins arrondis 18">
            <a:extLst>
              <a:ext uri="{FF2B5EF4-FFF2-40B4-BE49-F238E27FC236}">
                <a16:creationId xmlns:a16="http://schemas.microsoft.com/office/drawing/2014/main" id="{DDACB552-B0E8-4B13-A619-C9982A3DCD98}"/>
              </a:ext>
            </a:extLst>
          </p:cNvPr>
          <p:cNvSpPr/>
          <p:nvPr>
            <p:custDataLst>
              <p:tags r:id="rId14"/>
            </p:custDataLst>
          </p:nvPr>
        </p:nvSpPr>
        <p:spPr bwMode="auto">
          <a:xfrm>
            <a:off x="6082126" y="3540039"/>
            <a:ext cx="2701244" cy="628389"/>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Monitoring des objets</a:t>
            </a:r>
          </a:p>
        </p:txBody>
      </p:sp>
      <p:sp>
        <p:nvSpPr>
          <p:cNvPr id="18" name="Rectangle à coins arrondis 19">
            <a:extLst>
              <a:ext uri="{FF2B5EF4-FFF2-40B4-BE49-F238E27FC236}">
                <a16:creationId xmlns:a16="http://schemas.microsoft.com/office/drawing/2014/main" id="{1B825B80-D5C1-4031-A82B-401B2D8F265E}"/>
              </a:ext>
            </a:extLst>
          </p:cNvPr>
          <p:cNvSpPr/>
          <p:nvPr>
            <p:custDataLst>
              <p:tags r:id="rId15"/>
            </p:custDataLst>
          </p:nvPr>
        </p:nvSpPr>
        <p:spPr bwMode="auto">
          <a:xfrm>
            <a:off x="5064584" y="1962761"/>
            <a:ext cx="2000158" cy="791785"/>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Détections des </a:t>
            </a:r>
          </a:p>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attaques</a:t>
            </a:r>
          </a:p>
        </p:txBody>
      </p:sp>
      <p:sp>
        <p:nvSpPr>
          <p:cNvPr id="19" name="Rectangle à coins arrondis 20">
            <a:extLst>
              <a:ext uri="{FF2B5EF4-FFF2-40B4-BE49-F238E27FC236}">
                <a16:creationId xmlns:a16="http://schemas.microsoft.com/office/drawing/2014/main" id="{D84E3B7D-06B2-48AC-9C9B-52DAAA5D199A}"/>
              </a:ext>
            </a:extLst>
          </p:cNvPr>
          <p:cNvSpPr/>
          <p:nvPr>
            <p:custDataLst>
              <p:tags r:id="rId16"/>
            </p:custDataLst>
          </p:nvPr>
        </p:nvSpPr>
        <p:spPr bwMode="auto">
          <a:xfrm>
            <a:off x="4015320" y="2886729"/>
            <a:ext cx="1909678" cy="628389"/>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Audits et Tests d’intrusions</a:t>
            </a:r>
          </a:p>
        </p:txBody>
      </p:sp>
      <p:sp>
        <p:nvSpPr>
          <p:cNvPr id="20" name="Rectangle à coins arrondis 21">
            <a:extLst>
              <a:ext uri="{FF2B5EF4-FFF2-40B4-BE49-F238E27FC236}">
                <a16:creationId xmlns:a16="http://schemas.microsoft.com/office/drawing/2014/main" id="{E6AE9DDE-DE87-40BF-8EBF-C7BB77818C0E}"/>
              </a:ext>
            </a:extLst>
          </p:cNvPr>
          <p:cNvSpPr/>
          <p:nvPr>
            <p:custDataLst>
              <p:tags r:id="rId17"/>
            </p:custDataLst>
          </p:nvPr>
        </p:nvSpPr>
        <p:spPr bwMode="auto">
          <a:xfrm>
            <a:off x="6082126" y="2861293"/>
            <a:ext cx="1952097" cy="628389"/>
          </a:xfrm>
          <a:prstGeom prst="roundRect">
            <a:avLst/>
          </a:prstGeom>
          <a:solidFill>
            <a:srgbClr val="595959"/>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kumimoji="0" lang="fr-FR" sz="1400" b="0" i="0" u="none" strike="noStrike" kern="1200" cap="none" spc="0" normalizeH="0" baseline="0" noProof="0" dirty="0">
                <a:ln>
                  <a:noFill/>
                </a:ln>
                <a:solidFill>
                  <a:srgbClr val="2F2B20">
                    <a:lumMod val="10000"/>
                    <a:lumOff val="90000"/>
                  </a:srgbClr>
                </a:solidFill>
                <a:effectLst/>
                <a:uLnTx/>
                <a:uFillTx/>
                <a:latin typeface="Arial" charset="0"/>
                <a:ea typeface="+mn-ea"/>
                <a:cs typeface="+mn-cs"/>
              </a:rPr>
              <a:t>PRA Active Directory</a:t>
            </a:r>
          </a:p>
        </p:txBody>
      </p:sp>
      <p:sp>
        <p:nvSpPr>
          <p:cNvPr id="21" name="ZoneTexte 20">
            <a:extLst>
              <a:ext uri="{FF2B5EF4-FFF2-40B4-BE49-F238E27FC236}">
                <a16:creationId xmlns:a16="http://schemas.microsoft.com/office/drawing/2014/main" id="{77ED0824-E632-472B-939A-EFE3400199AE}"/>
              </a:ext>
            </a:extLst>
          </p:cNvPr>
          <p:cNvSpPr txBox="1"/>
          <p:nvPr>
            <p:custDataLst>
              <p:tags r:id="rId18"/>
            </p:custDataLst>
          </p:nvPr>
        </p:nvSpPr>
        <p:spPr>
          <a:xfrm>
            <a:off x="8200995" y="2293901"/>
            <a:ext cx="3328155" cy="307777"/>
          </a:xfrm>
          <a:prstGeom prst="rect">
            <a:avLst/>
          </a:prstGeom>
          <a:noFill/>
        </p:spPr>
        <p:txBody>
          <a:bodyPr wrap="none" rtlCol="0">
            <a:spAutoFit/>
          </a:bodyPr>
          <a:lstStyle/>
          <a:p>
            <a:pPr lvl="0">
              <a:defRPr/>
            </a:pPr>
            <a:r>
              <a:rPr kumimoji="0" lang="fr-FR" sz="1400" b="0" i="0" u="none" strike="noStrike" kern="1200" cap="none" spc="0" normalizeH="0" baseline="0" noProof="0" dirty="0">
                <a:ln>
                  <a:noFill/>
                </a:ln>
                <a:solidFill>
                  <a:srgbClr val="2F2B20"/>
                </a:solidFill>
                <a:effectLst/>
                <a:uLnTx/>
                <a:uFillTx/>
                <a:latin typeface="Trebuchet MS"/>
              </a:rPr>
              <a:t>Pyramide:  </a:t>
            </a:r>
            <a:r>
              <a:rPr lang="fr-FR" sz="1400" dirty="0">
                <a:solidFill>
                  <a:srgbClr val="2F2B20"/>
                </a:solidFill>
              </a:rPr>
              <a:t>Guillaume Mathieu METSYS </a:t>
            </a:r>
            <a:endParaRPr kumimoji="0" lang="fr-FR" sz="1400" b="0" i="0" u="none" strike="noStrike" kern="1200" cap="none" spc="0" normalizeH="0" baseline="0" noProof="0" dirty="0">
              <a:ln>
                <a:noFill/>
              </a:ln>
              <a:solidFill>
                <a:srgbClr val="2F2B20"/>
              </a:solidFill>
              <a:effectLst/>
              <a:uLnTx/>
              <a:uFillTx/>
              <a:latin typeface="Trebuchet MS"/>
            </a:endParaRPr>
          </a:p>
        </p:txBody>
      </p:sp>
    </p:spTree>
    <p:extLst>
      <p:ext uri="{BB962C8B-B14F-4D97-AF65-F5344CB8AC3E}">
        <p14:creationId xmlns:p14="http://schemas.microsoft.com/office/powerpoint/2010/main" val="26601433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7"/>
</p:tagLst>
</file>

<file path=ppt/tags/tag117.xml><?xml version="1.0" encoding="utf-8"?>
<p:tagLst xmlns:a="http://schemas.openxmlformats.org/drawingml/2006/main" xmlns:r="http://schemas.openxmlformats.org/officeDocument/2006/relationships" xmlns:p="http://schemas.openxmlformats.org/presentationml/2006/main">
  <p:tag name="NUM" val="8"/>
</p:tagLst>
</file>

<file path=ppt/tags/tag118.xml><?xml version="1.0" encoding="utf-8"?>
<p:tagLst xmlns:a="http://schemas.openxmlformats.org/drawingml/2006/main" xmlns:r="http://schemas.openxmlformats.org/officeDocument/2006/relationships" xmlns:p="http://schemas.openxmlformats.org/presentationml/2006/main">
  <p:tag name="NUM" val="9"/>
</p:tagLst>
</file>

<file path=ppt/tags/tag119.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NUM" val="11"/>
</p:tagLst>
</file>

<file path=ppt/tags/tag121.xml><?xml version="1.0" encoding="utf-8"?>
<p:tagLst xmlns:a="http://schemas.openxmlformats.org/drawingml/2006/main" xmlns:r="http://schemas.openxmlformats.org/officeDocument/2006/relationships" xmlns:p="http://schemas.openxmlformats.org/presentationml/2006/main">
  <p:tag name="NUM" val="16"/>
</p:tagLst>
</file>

<file path=ppt/tags/tag122.xml><?xml version="1.0" encoding="utf-8"?>
<p:tagLst xmlns:a="http://schemas.openxmlformats.org/drawingml/2006/main" xmlns:r="http://schemas.openxmlformats.org/officeDocument/2006/relationships" xmlns:p="http://schemas.openxmlformats.org/presentationml/2006/main">
  <p:tag name="NUM" val="13"/>
</p:tagLst>
</file>

<file path=ppt/tags/tag123.xml><?xml version="1.0" encoding="utf-8"?>
<p:tagLst xmlns:a="http://schemas.openxmlformats.org/drawingml/2006/main" xmlns:r="http://schemas.openxmlformats.org/officeDocument/2006/relationships" xmlns:p="http://schemas.openxmlformats.org/presentationml/2006/main">
  <p:tag name="NUM" val="7"/>
</p:tagLst>
</file>

<file path=ppt/tags/tag124.xml><?xml version="1.0" encoding="utf-8"?>
<p:tagLst xmlns:a="http://schemas.openxmlformats.org/drawingml/2006/main" xmlns:r="http://schemas.openxmlformats.org/officeDocument/2006/relationships" xmlns:p="http://schemas.openxmlformats.org/presentationml/2006/main">
  <p:tag name="NUM" val="8"/>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2.xml><?xml version="1.0" encoding="utf-8"?>
<p:tagLst xmlns:a="http://schemas.openxmlformats.org/drawingml/2006/main" xmlns:r="http://schemas.openxmlformats.org/officeDocument/2006/relationships" xmlns:p="http://schemas.openxmlformats.org/presentationml/2006/main">
  <p:tag name="NUM" val="8"/>
</p:tagLst>
</file>

<file path=ppt/tags/tag133.xml><?xml version="1.0" encoding="utf-8"?>
<p:tagLst xmlns:a="http://schemas.openxmlformats.org/drawingml/2006/main" xmlns:r="http://schemas.openxmlformats.org/officeDocument/2006/relationships" xmlns:p="http://schemas.openxmlformats.org/presentationml/2006/main">
  <p:tag name="NUM" val="9"/>
</p:tagLst>
</file>

<file path=ppt/tags/tag134.xml><?xml version="1.0" encoding="utf-8"?>
<p:tagLst xmlns:a="http://schemas.openxmlformats.org/drawingml/2006/main" xmlns:r="http://schemas.openxmlformats.org/officeDocument/2006/relationships" xmlns:p="http://schemas.openxmlformats.org/presentationml/2006/main">
  <p:tag name="NUM" val="10"/>
</p:tagLst>
</file>

<file path=ppt/tags/tag135.xml><?xml version="1.0" encoding="utf-8"?>
<p:tagLst xmlns:a="http://schemas.openxmlformats.org/drawingml/2006/main" xmlns:r="http://schemas.openxmlformats.org/officeDocument/2006/relationships" xmlns:p="http://schemas.openxmlformats.org/presentationml/2006/main">
  <p:tag name="NUM" val="11"/>
</p:tagLst>
</file>

<file path=ppt/tags/tag136.xml><?xml version="1.0" encoding="utf-8"?>
<p:tagLst xmlns:a="http://schemas.openxmlformats.org/drawingml/2006/main" xmlns:r="http://schemas.openxmlformats.org/officeDocument/2006/relationships" xmlns:p="http://schemas.openxmlformats.org/presentationml/2006/main">
  <p:tag name="NUM" val="12"/>
</p:tagLst>
</file>

<file path=ppt/tags/tag137.xml><?xml version="1.0" encoding="utf-8"?>
<p:tagLst xmlns:a="http://schemas.openxmlformats.org/drawingml/2006/main" xmlns:r="http://schemas.openxmlformats.org/officeDocument/2006/relationships" xmlns:p="http://schemas.openxmlformats.org/presentationml/2006/main">
  <p:tag name="NUM" val="13"/>
</p:tagLst>
</file>

<file path=ppt/tags/tag138.xml><?xml version="1.0" encoding="utf-8"?>
<p:tagLst xmlns:a="http://schemas.openxmlformats.org/drawingml/2006/main" xmlns:r="http://schemas.openxmlformats.org/officeDocument/2006/relationships" xmlns:p="http://schemas.openxmlformats.org/presentationml/2006/main">
  <p:tag name="NUM" val="14"/>
</p:tagLst>
</file>

<file path=ppt/tags/tag139.xml><?xml version="1.0" encoding="utf-8"?>
<p:tagLst xmlns:a="http://schemas.openxmlformats.org/drawingml/2006/main" xmlns:r="http://schemas.openxmlformats.org/officeDocument/2006/relationships" xmlns:p="http://schemas.openxmlformats.org/presentationml/2006/main">
  <p:tag name="NUM" val="15"/>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40.xml><?xml version="1.0" encoding="utf-8"?>
<p:tagLst xmlns:a="http://schemas.openxmlformats.org/drawingml/2006/main" xmlns:r="http://schemas.openxmlformats.org/officeDocument/2006/relationships" xmlns:p="http://schemas.openxmlformats.org/presentationml/2006/main">
  <p:tag name="NUM" val="16"/>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51.xml><?xml version="1.0" encoding="utf-8"?>
<p:tagLst xmlns:a="http://schemas.openxmlformats.org/drawingml/2006/main" xmlns:r="http://schemas.openxmlformats.org/officeDocument/2006/relationships" xmlns:p="http://schemas.openxmlformats.org/presentationml/2006/main">
  <p:tag name="NUM" val="7"/>
</p:tagLst>
</file>

<file path=ppt/tags/tag152.xml><?xml version="1.0" encoding="utf-8"?>
<p:tagLst xmlns:a="http://schemas.openxmlformats.org/drawingml/2006/main" xmlns:r="http://schemas.openxmlformats.org/officeDocument/2006/relationships" xmlns:p="http://schemas.openxmlformats.org/presentationml/2006/main">
  <p:tag name="NUM" val="8"/>
</p:tagLst>
</file>

<file path=ppt/tags/tag153.xml><?xml version="1.0" encoding="utf-8"?>
<p:tagLst xmlns:a="http://schemas.openxmlformats.org/drawingml/2006/main" xmlns:r="http://schemas.openxmlformats.org/officeDocument/2006/relationships" xmlns:p="http://schemas.openxmlformats.org/presentationml/2006/main">
  <p:tag name="NUM" val="9"/>
</p:tagLst>
</file>

<file path=ppt/tags/tag154.xml><?xml version="1.0" encoding="utf-8"?>
<p:tagLst xmlns:a="http://schemas.openxmlformats.org/drawingml/2006/main" xmlns:r="http://schemas.openxmlformats.org/officeDocument/2006/relationships" xmlns:p="http://schemas.openxmlformats.org/presentationml/2006/main">
  <p:tag name="NUM" val="10"/>
</p:tagLst>
</file>

<file path=ppt/tags/tag155.xml><?xml version="1.0" encoding="utf-8"?>
<p:tagLst xmlns:a="http://schemas.openxmlformats.org/drawingml/2006/main" xmlns:r="http://schemas.openxmlformats.org/officeDocument/2006/relationships" xmlns:p="http://schemas.openxmlformats.org/presentationml/2006/main">
  <p:tag name="NUM" val="11"/>
</p:tagLst>
</file>

<file path=ppt/tags/tag156.xml><?xml version="1.0" encoding="utf-8"?>
<p:tagLst xmlns:a="http://schemas.openxmlformats.org/drawingml/2006/main" xmlns:r="http://schemas.openxmlformats.org/officeDocument/2006/relationships" xmlns:p="http://schemas.openxmlformats.org/presentationml/2006/main">
  <p:tag name="NUM" val="12"/>
</p:tagLst>
</file>

<file path=ppt/tags/tag157.xml><?xml version="1.0" encoding="utf-8"?>
<p:tagLst xmlns:a="http://schemas.openxmlformats.org/drawingml/2006/main" xmlns:r="http://schemas.openxmlformats.org/officeDocument/2006/relationships" xmlns:p="http://schemas.openxmlformats.org/presentationml/2006/main">
  <p:tag name="NUM" val="13"/>
</p:tagLst>
</file>

<file path=ppt/tags/tag158.xml><?xml version="1.0" encoding="utf-8"?>
<p:tagLst xmlns:a="http://schemas.openxmlformats.org/drawingml/2006/main" xmlns:r="http://schemas.openxmlformats.org/officeDocument/2006/relationships" xmlns:p="http://schemas.openxmlformats.org/presentationml/2006/main">
  <p:tag name="NUM" val="14"/>
</p:tagLst>
</file>

<file path=ppt/tags/tag159.xml><?xml version="1.0" encoding="utf-8"?>
<p:tagLst xmlns:a="http://schemas.openxmlformats.org/drawingml/2006/main" xmlns:r="http://schemas.openxmlformats.org/officeDocument/2006/relationships" xmlns:p="http://schemas.openxmlformats.org/presentationml/2006/main">
  <p:tag name="NUM" val="15"/>
</p:tagLst>
</file>

<file path=ppt/tags/tag16.xml><?xml version="1.0" encoding="utf-8"?>
<p:tagLst xmlns:a="http://schemas.openxmlformats.org/drawingml/2006/main" xmlns:r="http://schemas.openxmlformats.org/officeDocument/2006/relationships" xmlns:p="http://schemas.openxmlformats.org/presentationml/2006/main">
  <p:tag name="NUM" val="10"/>
</p:tagLst>
</file>

<file path=ppt/tags/tag160.xml><?xml version="1.0" encoding="utf-8"?>
<p:tagLst xmlns:a="http://schemas.openxmlformats.org/drawingml/2006/main" xmlns:r="http://schemas.openxmlformats.org/officeDocument/2006/relationships" xmlns:p="http://schemas.openxmlformats.org/presentationml/2006/main">
  <p:tag name="NUM" val="16"/>
</p:tagLst>
</file>

<file path=ppt/tags/tag161.xml><?xml version="1.0" encoding="utf-8"?>
<p:tagLst xmlns:a="http://schemas.openxmlformats.org/drawingml/2006/main" xmlns:r="http://schemas.openxmlformats.org/officeDocument/2006/relationships" xmlns:p="http://schemas.openxmlformats.org/presentationml/2006/main">
  <p:tag name="NUM" val="17"/>
</p:tagLst>
</file>

<file path=ppt/tags/tag162.xml><?xml version="1.0" encoding="utf-8"?>
<p:tagLst xmlns:a="http://schemas.openxmlformats.org/drawingml/2006/main" xmlns:r="http://schemas.openxmlformats.org/officeDocument/2006/relationships" xmlns:p="http://schemas.openxmlformats.org/presentationml/2006/main">
  <p:tag name="NUM" val="18"/>
</p:tagLst>
</file>

<file path=ppt/tags/tag163.xml><?xml version="1.0" encoding="utf-8"?>
<p:tagLst xmlns:a="http://schemas.openxmlformats.org/drawingml/2006/main" xmlns:r="http://schemas.openxmlformats.org/officeDocument/2006/relationships" xmlns:p="http://schemas.openxmlformats.org/presentationml/2006/main">
  <p:tag name="NUM" val="19"/>
</p:tagLst>
</file>

<file path=ppt/tags/tag164.xml><?xml version="1.0" encoding="utf-8"?>
<p:tagLst xmlns:a="http://schemas.openxmlformats.org/drawingml/2006/main" xmlns:r="http://schemas.openxmlformats.org/officeDocument/2006/relationships" xmlns:p="http://schemas.openxmlformats.org/presentationml/2006/main">
  <p:tag name="NUM" val="20"/>
</p:tagLst>
</file>

<file path=ppt/tags/tag165.xml><?xml version="1.0" encoding="utf-8"?>
<p:tagLst xmlns:a="http://schemas.openxmlformats.org/drawingml/2006/main" xmlns:r="http://schemas.openxmlformats.org/officeDocument/2006/relationships" xmlns:p="http://schemas.openxmlformats.org/presentationml/2006/main">
  <p:tag name="NUM" val="21"/>
</p:tagLst>
</file>

<file path=ppt/tags/tag166.xml><?xml version="1.0" encoding="utf-8"?>
<p:tagLst xmlns:a="http://schemas.openxmlformats.org/drawingml/2006/main" xmlns:r="http://schemas.openxmlformats.org/officeDocument/2006/relationships" xmlns:p="http://schemas.openxmlformats.org/presentationml/2006/main">
  <p:tag name="NUM" val="22"/>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1"/>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6"/>
</p:tagLst>
</file>

<file path=ppt/tags/tag173.xml><?xml version="1.0" encoding="utf-8"?>
<p:tagLst xmlns:a="http://schemas.openxmlformats.org/drawingml/2006/main" xmlns:r="http://schemas.openxmlformats.org/officeDocument/2006/relationships" xmlns:p="http://schemas.openxmlformats.org/presentationml/2006/main">
  <p:tag name="NUM" val="7"/>
</p:tagLst>
</file>

<file path=ppt/tags/tag174.xml><?xml version="1.0" encoding="utf-8"?>
<p:tagLst xmlns:a="http://schemas.openxmlformats.org/drawingml/2006/main" xmlns:r="http://schemas.openxmlformats.org/officeDocument/2006/relationships" xmlns:p="http://schemas.openxmlformats.org/presentationml/2006/main">
  <p:tag name="NUM" val="8"/>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2"/>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5"/>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4"/>
</p:tagLst>
</file>

<file path=ppt/tags/tag187.xml><?xml version="1.0" encoding="utf-8"?>
<p:tagLst xmlns:a="http://schemas.openxmlformats.org/drawingml/2006/main" xmlns:r="http://schemas.openxmlformats.org/officeDocument/2006/relationships" xmlns:p="http://schemas.openxmlformats.org/presentationml/2006/main">
  <p:tag name="NUM" val="5"/>
</p:tagLst>
</file>

<file path=ppt/tags/tag188.xml><?xml version="1.0" encoding="utf-8"?>
<p:tagLst xmlns:a="http://schemas.openxmlformats.org/drawingml/2006/main" xmlns:r="http://schemas.openxmlformats.org/officeDocument/2006/relationships" xmlns:p="http://schemas.openxmlformats.org/presentationml/2006/main">
  <p:tag name="NUM" val="6"/>
</p:tagLst>
</file>

<file path=ppt/tags/tag189.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13"/>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5"/>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4"/>
</p:tagLst>
</file>

<file path=ppt/tags/tag19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14"/>
</p:tagLst>
</file>

<file path=ppt/tags/tag200.xml><?xml version="1.0" encoding="utf-8"?>
<p:tagLst xmlns:a="http://schemas.openxmlformats.org/drawingml/2006/main" xmlns:r="http://schemas.openxmlformats.org/officeDocument/2006/relationships" xmlns:p="http://schemas.openxmlformats.org/presentationml/2006/main">
  <p:tag name="NUM" val="6"/>
</p:tagLst>
</file>

<file path=ppt/tags/tag201.xml><?xml version="1.0" encoding="utf-8"?>
<p:tagLst xmlns:a="http://schemas.openxmlformats.org/drawingml/2006/main" xmlns:r="http://schemas.openxmlformats.org/officeDocument/2006/relationships" xmlns:p="http://schemas.openxmlformats.org/presentationml/2006/main">
  <p:tag name="NUM" val="7"/>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7"/>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15"/>
</p:tagLst>
</file>

<file path=ppt/tags/tag210.xml><?xml version="1.0" encoding="utf-8"?>
<p:tagLst xmlns:a="http://schemas.openxmlformats.org/drawingml/2006/main" xmlns:r="http://schemas.openxmlformats.org/officeDocument/2006/relationships" xmlns:p="http://schemas.openxmlformats.org/presentationml/2006/main">
  <p:tag name="NUM" val="5"/>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5"/>
</p:tagLst>
</file>

<file path=ppt/tags/tag216.xml><?xml version="1.0" encoding="utf-8"?>
<p:tagLst xmlns:a="http://schemas.openxmlformats.org/drawingml/2006/main" xmlns:r="http://schemas.openxmlformats.org/officeDocument/2006/relationships" xmlns:p="http://schemas.openxmlformats.org/presentationml/2006/main">
  <p:tag name="NUM" val="6"/>
</p:tagLst>
</file>

<file path=ppt/tags/tag217.xml><?xml version="1.0" encoding="utf-8"?>
<p:tagLst xmlns:a="http://schemas.openxmlformats.org/drawingml/2006/main" xmlns:r="http://schemas.openxmlformats.org/officeDocument/2006/relationships" xmlns:p="http://schemas.openxmlformats.org/presentationml/2006/main">
  <p:tag name="NUM" val="7"/>
</p:tagLst>
</file>

<file path=ppt/tags/tag218.xml><?xml version="1.0" encoding="utf-8"?>
<p:tagLst xmlns:a="http://schemas.openxmlformats.org/drawingml/2006/main" xmlns:r="http://schemas.openxmlformats.org/officeDocument/2006/relationships" xmlns:p="http://schemas.openxmlformats.org/presentationml/2006/main">
  <p:tag name="NUM" val="8"/>
</p:tagLst>
</file>

<file path=ppt/tags/tag219.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16"/>
</p:tagLst>
</file>

<file path=ppt/tags/tag220.xml><?xml version="1.0" encoding="utf-8"?>
<p:tagLst xmlns:a="http://schemas.openxmlformats.org/drawingml/2006/main" xmlns:r="http://schemas.openxmlformats.org/officeDocument/2006/relationships" xmlns:p="http://schemas.openxmlformats.org/presentationml/2006/main">
  <p:tag name="NUM" val="2"/>
</p:tagLst>
</file>

<file path=ppt/tags/tag221.xml><?xml version="1.0" encoding="utf-8"?>
<p:tagLst xmlns:a="http://schemas.openxmlformats.org/drawingml/2006/main" xmlns:r="http://schemas.openxmlformats.org/officeDocument/2006/relationships" xmlns:p="http://schemas.openxmlformats.org/presentationml/2006/main">
  <p:tag name="NUM" val="3"/>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5"/>
</p:tagLst>
</file>

<file path=ppt/tags/tag224.xml><?xml version="1.0" encoding="utf-8"?>
<p:tagLst xmlns:a="http://schemas.openxmlformats.org/drawingml/2006/main" xmlns:r="http://schemas.openxmlformats.org/officeDocument/2006/relationships" xmlns:p="http://schemas.openxmlformats.org/presentationml/2006/main">
  <p:tag name="NUM" val="6"/>
</p:tagLst>
</file>

<file path=ppt/tags/tag225.xml><?xml version="1.0" encoding="utf-8"?>
<p:tagLst xmlns:a="http://schemas.openxmlformats.org/drawingml/2006/main" xmlns:r="http://schemas.openxmlformats.org/officeDocument/2006/relationships" xmlns:p="http://schemas.openxmlformats.org/presentationml/2006/main">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1"/>
</p:tagLst>
</file>

<file path=ppt/tags/tag227.xml><?xml version="1.0" encoding="utf-8"?>
<p:tagLst xmlns:a="http://schemas.openxmlformats.org/drawingml/2006/main" xmlns:r="http://schemas.openxmlformats.org/officeDocument/2006/relationships" xmlns:p="http://schemas.openxmlformats.org/presentationml/2006/main">
  <p:tag name="NUM" val="2"/>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5"/>
</p:tagLst>
</file>

<file path=ppt/tags/tag231.xml><?xml version="1.0" encoding="utf-8"?>
<p:tagLst xmlns:a="http://schemas.openxmlformats.org/drawingml/2006/main" xmlns:r="http://schemas.openxmlformats.org/officeDocument/2006/relationships" xmlns:p="http://schemas.openxmlformats.org/presentationml/2006/main">
  <p:tag name="NUM" val="6"/>
</p:tagLst>
</file>

<file path=ppt/tags/tag232.xml><?xml version="1.0" encoding="utf-8"?>
<p:tagLst xmlns:a="http://schemas.openxmlformats.org/drawingml/2006/main" xmlns:r="http://schemas.openxmlformats.org/officeDocument/2006/relationships" xmlns:p="http://schemas.openxmlformats.org/presentationml/2006/main">
  <p:tag name="NUM" val="7"/>
</p:tagLst>
</file>

<file path=ppt/tags/tag233.xml><?xml version="1.0" encoding="utf-8"?>
<p:tagLst xmlns:a="http://schemas.openxmlformats.org/drawingml/2006/main" xmlns:r="http://schemas.openxmlformats.org/officeDocument/2006/relationships" xmlns:p="http://schemas.openxmlformats.org/presentationml/2006/main">
  <p:tag name="NUM" val="8"/>
</p:tagLst>
</file>

<file path=ppt/tags/tag234.xml><?xml version="1.0" encoding="utf-8"?>
<p:tagLst xmlns:a="http://schemas.openxmlformats.org/drawingml/2006/main" xmlns:r="http://schemas.openxmlformats.org/officeDocument/2006/relationships" xmlns:p="http://schemas.openxmlformats.org/presentationml/2006/main">
  <p:tag name="NUM" val="9"/>
</p:tagLst>
</file>

<file path=ppt/tags/tag235.xml><?xml version="1.0" encoding="utf-8"?>
<p:tagLst xmlns:a="http://schemas.openxmlformats.org/drawingml/2006/main" xmlns:r="http://schemas.openxmlformats.org/officeDocument/2006/relationships" xmlns:p="http://schemas.openxmlformats.org/presentationml/2006/main">
  <p:tag name="NUM" val="10"/>
</p:tagLst>
</file>

<file path=ppt/tags/tag236.xml><?xml version="1.0" encoding="utf-8"?>
<p:tagLst xmlns:a="http://schemas.openxmlformats.org/drawingml/2006/main" xmlns:r="http://schemas.openxmlformats.org/officeDocument/2006/relationships" xmlns:p="http://schemas.openxmlformats.org/presentationml/2006/main">
  <p:tag name="NUM" val="11"/>
</p:tagLst>
</file>

<file path=ppt/tags/tag237.xml><?xml version="1.0" encoding="utf-8"?>
<p:tagLst xmlns:a="http://schemas.openxmlformats.org/drawingml/2006/main" xmlns:r="http://schemas.openxmlformats.org/officeDocument/2006/relationships" xmlns:p="http://schemas.openxmlformats.org/presentationml/2006/main">
  <p:tag name="NUM" val="12"/>
</p:tagLst>
</file>

<file path=ppt/tags/tag238.xml><?xml version="1.0" encoding="utf-8"?>
<p:tagLst xmlns:a="http://schemas.openxmlformats.org/drawingml/2006/main" xmlns:r="http://schemas.openxmlformats.org/officeDocument/2006/relationships" xmlns:p="http://schemas.openxmlformats.org/presentationml/2006/main">
  <p:tag name="NUM" val="13"/>
</p:tagLst>
</file>

<file path=ppt/tags/tag239.xml><?xml version="1.0" encoding="utf-8"?>
<p:tagLst xmlns:a="http://schemas.openxmlformats.org/drawingml/2006/main" xmlns:r="http://schemas.openxmlformats.org/officeDocument/2006/relationships" xmlns:p="http://schemas.openxmlformats.org/presentationml/2006/main">
  <p:tag name="NUM" val="14"/>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15"/>
</p:tagLst>
</file>

<file path=ppt/tags/tag241.xml><?xml version="1.0" encoding="utf-8"?>
<p:tagLst xmlns:a="http://schemas.openxmlformats.org/drawingml/2006/main" xmlns:r="http://schemas.openxmlformats.org/officeDocument/2006/relationships" xmlns:p="http://schemas.openxmlformats.org/presentationml/2006/main">
  <p:tag name="NUM" val="16"/>
</p:tagLst>
</file>

<file path=ppt/tags/tag242.xml><?xml version="1.0" encoding="utf-8"?>
<p:tagLst xmlns:a="http://schemas.openxmlformats.org/drawingml/2006/main" xmlns:r="http://schemas.openxmlformats.org/officeDocument/2006/relationships" xmlns:p="http://schemas.openxmlformats.org/presentationml/2006/main">
  <p:tag name="NUM" val="17"/>
</p:tagLst>
</file>

<file path=ppt/tags/tag243.xml><?xml version="1.0" encoding="utf-8"?>
<p:tagLst xmlns:a="http://schemas.openxmlformats.org/drawingml/2006/main" xmlns:r="http://schemas.openxmlformats.org/officeDocument/2006/relationships" xmlns:p="http://schemas.openxmlformats.org/presentationml/2006/main">
  <p:tag name="NUM" val="18"/>
</p:tagLst>
</file>

<file path=ppt/tags/tag244.xml><?xml version="1.0" encoding="utf-8"?>
<p:tagLst xmlns:a="http://schemas.openxmlformats.org/drawingml/2006/main" xmlns:r="http://schemas.openxmlformats.org/officeDocument/2006/relationships" xmlns:p="http://schemas.openxmlformats.org/presentationml/2006/main">
  <p:tag name="NUM" val="19"/>
</p:tagLst>
</file>

<file path=ppt/tags/tag245.xml><?xml version="1.0" encoding="utf-8"?>
<p:tagLst xmlns:a="http://schemas.openxmlformats.org/drawingml/2006/main" xmlns:r="http://schemas.openxmlformats.org/officeDocument/2006/relationships" xmlns:p="http://schemas.openxmlformats.org/presentationml/2006/main">
  <p:tag name="NUM" val="20"/>
</p:tagLst>
</file>

<file path=ppt/tags/tag246.xml><?xml version="1.0" encoding="utf-8"?>
<p:tagLst xmlns:a="http://schemas.openxmlformats.org/drawingml/2006/main" xmlns:r="http://schemas.openxmlformats.org/officeDocument/2006/relationships" xmlns:p="http://schemas.openxmlformats.org/presentationml/2006/main">
  <p:tag name="NUM" val="21"/>
</p:tagLst>
</file>

<file path=ppt/tags/tag247.xml><?xml version="1.0" encoding="utf-8"?>
<p:tagLst xmlns:a="http://schemas.openxmlformats.org/drawingml/2006/main" xmlns:r="http://schemas.openxmlformats.org/officeDocument/2006/relationships" xmlns:p="http://schemas.openxmlformats.org/presentationml/2006/main">
  <p:tag name="NUM" val="22"/>
</p:tagLst>
</file>

<file path=ppt/tags/tag248.xml><?xml version="1.0" encoding="utf-8"?>
<p:tagLst xmlns:a="http://schemas.openxmlformats.org/drawingml/2006/main" xmlns:r="http://schemas.openxmlformats.org/officeDocument/2006/relationships" xmlns:p="http://schemas.openxmlformats.org/presentationml/2006/main">
  <p:tag name="NUM" val="23"/>
</p:tagLst>
</file>

<file path=ppt/tags/tag249.xml><?xml version="1.0" encoding="utf-8"?>
<p:tagLst xmlns:a="http://schemas.openxmlformats.org/drawingml/2006/main" xmlns:r="http://schemas.openxmlformats.org/officeDocument/2006/relationships" xmlns:p="http://schemas.openxmlformats.org/presentationml/2006/main">
  <p:tag name="NUM" val="24"/>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25"/>
</p:tagLst>
</file>

<file path=ppt/tags/tag251.xml><?xml version="1.0" encoding="utf-8"?>
<p:tagLst xmlns:a="http://schemas.openxmlformats.org/drawingml/2006/main" xmlns:r="http://schemas.openxmlformats.org/officeDocument/2006/relationships" xmlns:p="http://schemas.openxmlformats.org/presentationml/2006/main">
  <p:tag name="NUM" val="26"/>
</p:tagLst>
</file>

<file path=ppt/tags/tag252.xml><?xml version="1.0" encoding="utf-8"?>
<p:tagLst xmlns:a="http://schemas.openxmlformats.org/drawingml/2006/main" xmlns:r="http://schemas.openxmlformats.org/officeDocument/2006/relationships" xmlns:p="http://schemas.openxmlformats.org/presentationml/2006/main">
  <p:tag name="NUM" val="27"/>
</p:tagLst>
</file>

<file path=ppt/tags/tag253.xml><?xml version="1.0" encoding="utf-8"?>
<p:tagLst xmlns:a="http://schemas.openxmlformats.org/drawingml/2006/main" xmlns:r="http://schemas.openxmlformats.org/officeDocument/2006/relationships" xmlns:p="http://schemas.openxmlformats.org/presentationml/2006/main">
  <p:tag name="NUM" val="28"/>
</p:tagLst>
</file>

<file path=ppt/tags/tag254.xml><?xml version="1.0" encoding="utf-8"?>
<p:tagLst xmlns:a="http://schemas.openxmlformats.org/drawingml/2006/main" xmlns:r="http://schemas.openxmlformats.org/officeDocument/2006/relationships" xmlns:p="http://schemas.openxmlformats.org/presentationml/2006/main">
  <p:tag name="NUM" val="29"/>
</p:tagLst>
</file>

<file path=ppt/tags/tag255.xml><?xml version="1.0" encoding="utf-8"?>
<p:tagLst xmlns:a="http://schemas.openxmlformats.org/drawingml/2006/main" xmlns:r="http://schemas.openxmlformats.org/officeDocument/2006/relationships" xmlns:p="http://schemas.openxmlformats.org/presentationml/2006/main">
  <p:tag name="NUM" val="30"/>
</p:tagLst>
</file>

<file path=ppt/tags/tag256.xml><?xml version="1.0" encoding="utf-8"?>
<p:tagLst xmlns:a="http://schemas.openxmlformats.org/drawingml/2006/main" xmlns:r="http://schemas.openxmlformats.org/officeDocument/2006/relationships" xmlns:p="http://schemas.openxmlformats.org/presentationml/2006/main">
  <p:tag name="NUM" val="31"/>
</p:tagLst>
</file>

<file path=ppt/tags/tag257.xml><?xml version="1.0" encoding="utf-8"?>
<p:tagLst xmlns:a="http://schemas.openxmlformats.org/drawingml/2006/main" xmlns:r="http://schemas.openxmlformats.org/officeDocument/2006/relationships" xmlns:p="http://schemas.openxmlformats.org/presentationml/2006/main">
  <p:tag name="NUM" val="32"/>
</p:tagLst>
</file>

<file path=ppt/tags/tag258.xml><?xml version="1.0" encoding="utf-8"?>
<p:tagLst xmlns:a="http://schemas.openxmlformats.org/drawingml/2006/main" xmlns:r="http://schemas.openxmlformats.org/officeDocument/2006/relationships" xmlns:p="http://schemas.openxmlformats.org/presentationml/2006/main">
  <p:tag name="NUM" val="33"/>
</p:tagLst>
</file>

<file path=ppt/tags/tag259.xml><?xml version="1.0" encoding="utf-8"?>
<p:tagLst xmlns:a="http://schemas.openxmlformats.org/drawingml/2006/main" xmlns:r="http://schemas.openxmlformats.org/officeDocument/2006/relationships" xmlns:p="http://schemas.openxmlformats.org/presentationml/2006/main">
  <p:tag name="NUM" val="34"/>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35"/>
</p:tagLst>
</file>

<file path=ppt/tags/tag261.xml><?xml version="1.0" encoding="utf-8"?>
<p:tagLst xmlns:a="http://schemas.openxmlformats.org/drawingml/2006/main" xmlns:r="http://schemas.openxmlformats.org/officeDocument/2006/relationships" xmlns:p="http://schemas.openxmlformats.org/presentationml/2006/main">
  <p:tag name="NUM" val="36"/>
</p:tagLst>
</file>

<file path=ppt/tags/tag262.xml><?xml version="1.0" encoding="utf-8"?>
<p:tagLst xmlns:a="http://schemas.openxmlformats.org/drawingml/2006/main" xmlns:r="http://schemas.openxmlformats.org/officeDocument/2006/relationships" xmlns:p="http://schemas.openxmlformats.org/presentationml/2006/main">
  <p:tag name="NUM" val="37"/>
</p:tagLst>
</file>

<file path=ppt/tags/tag263.xml><?xml version="1.0" encoding="utf-8"?>
<p:tagLst xmlns:a="http://schemas.openxmlformats.org/drawingml/2006/main" xmlns:r="http://schemas.openxmlformats.org/officeDocument/2006/relationships" xmlns:p="http://schemas.openxmlformats.org/presentationml/2006/main">
  <p:tag name="NUM" val="38"/>
</p:tagLst>
</file>

<file path=ppt/tags/tag264.xml><?xml version="1.0" encoding="utf-8"?>
<p:tagLst xmlns:a="http://schemas.openxmlformats.org/drawingml/2006/main" xmlns:r="http://schemas.openxmlformats.org/officeDocument/2006/relationships" xmlns:p="http://schemas.openxmlformats.org/presentationml/2006/main">
  <p:tag name="NUM" val="39"/>
</p:tagLst>
</file>

<file path=ppt/tags/tag265.xml><?xml version="1.0" encoding="utf-8"?>
<p:tagLst xmlns:a="http://schemas.openxmlformats.org/drawingml/2006/main" xmlns:r="http://schemas.openxmlformats.org/officeDocument/2006/relationships" xmlns:p="http://schemas.openxmlformats.org/presentationml/2006/main">
  <p:tag name="NUM" val="40"/>
</p:tagLst>
</file>

<file path=ppt/tags/tag266.xml><?xml version="1.0" encoding="utf-8"?>
<p:tagLst xmlns:a="http://schemas.openxmlformats.org/drawingml/2006/main" xmlns:r="http://schemas.openxmlformats.org/officeDocument/2006/relationships" xmlns:p="http://schemas.openxmlformats.org/presentationml/2006/main">
  <p:tag name="NUM" val="41"/>
</p:tagLst>
</file>

<file path=ppt/tags/tag267.xml><?xml version="1.0" encoding="utf-8"?>
<p:tagLst xmlns:a="http://schemas.openxmlformats.org/drawingml/2006/main" xmlns:r="http://schemas.openxmlformats.org/officeDocument/2006/relationships" xmlns:p="http://schemas.openxmlformats.org/presentationml/2006/main">
  <p:tag name="NUM" val="42"/>
</p:tagLst>
</file>

<file path=ppt/tags/tag268.xml><?xml version="1.0" encoding="utf-8"?>
<p:tagLst xmlns:a="http://schemas.openxmlformats.org/drawingml/2006/main" xmlns:r="http://schemas.openxmlformats.org/officeDocument/2006/relationships" xmlns:p="http://schemas.openxmlformats.org/presentationml/2006/main">
  <p:tag name="NUM" val="43"/>
</p:tagLst>
</file>

<file path=ppt/tags/tag269.xml><?xml version="1.0" encoding="utf-8"?>
<p:tagLst xmlns:a="http://schemas.openxmlformats.org/drawingml/2006/main" xmlns:r="http://schemas.openxmlformats.org/officeDocument/2006/relationships" xmlns:p="http://schemas.openxmlformats.org/presentationml/2006/main">
  <p:tag name="NUM" val="44"/>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70.xml><?xml version="1.0" encoding="utf-8"?>
<p:tagLst xmlns:a="http://schemas.openxmlformats.org/drawingml/2006/main" xmlns:r="http://schemas.openxmlformats.org/officeDocument/2006/relationships" xmlns:p="http://schemas.openxmlformats.org/presentationml/2006/main">
  <p:tag name="NUM" val="45"/>
</p:tagLst>
</file>

<file path=ppt/tags/tag271.xml><?xml version="1.0" encoding="utf-8"?>
<p:tagLst xmlns:a="http://schemas.openxmlformats.org/drawingml/2006/main" xmlns:r="http://schemas.openxmlformats.org/officeDocument/2006/relationships" xmlns:p="http://schemas.openxmlformats.org/presentationml/2006/main">
  <p:tag name="NUM" val="46"/>
</p:tagLst>
</file>

<file path=ppt/tags/tag272.xml><?xml version="1.0" encoding="utf-8"?>
<p:tagLst xmlns:a="http://schemas.openxmlformats.org/drawingml/2006/main" xmlns:r="http://schemas.openxmlformats.org/officeDocument/2006/relationships" xmlns:p="http://schemas.openxmlformats.org/presentationml/2006/main">
  <p:tag name="NUM" val="47"/>
</p:tagLst>
</file>

<file path=ppt/tags/tag273.xml><?xml version="1.0" encoding="utf-8"?>
<p:tagLst xmlns:a="http://schemas.openxmlformats.org/drawingml/2006/main" xmlns:r="http://schemas.openxmlformats.org/officeDocument/2006/relationships" xmlns:p="http://schemas.openxmlformats.org/presentationml/2006/main">
  <p:tag name="NUM" val="48"/>
</p:tagLst>
</file>

<file path=ppt/tags/tag274.xml><?xml version="1.0" encoding="utf-8"?>
<p:tagLst xmlns:a="http://schemas.openxmlformats.org/drawingml/2006/main" xmlns:r="http://schemas.openxmlformats.org/officeDocument/2006/relationships" xmlns:p="http://schemas.openxmlformats.org/presentationml/2006/main">
  <p:tag name="NUM" val="19"/>
</p:tagLst>
</file>

<file path=ppt/tags/tag275.xml><?xml version="1.0" encoding="utf-8"?>
<p:tagLst xmlns:a="http://schemas.openxmlformats.org/drawingml/2006/main" xmlns:r="http://schemas.openxmlformats.org/officeDocument/2006/relationships" xmlns:p="http://schemas.openxmlformats.org/presentationml/2006/main">
  <p:tag name="NUM" val="43"/>
</p:tagLst>
</file>

<file path=ppt/tags/tag276.xml><?xml version="1.0" encoding="utf-8"?>
<p:tagLst xmlns:a="http://schemas.openxmlformats.org/drawingml/2006/main" xmlns:r="http://schemas.openxmlformats.org/officeDocument/2006/relationships" xmlns:p="http://schemas.openxmlformats.org/presentationml/2006/main">
  <p:tag name="NUM" val="24"/>
</p:tagLst>
</file>

<file path=ppt/tags/tag277.xml><?xml version="1.0" encoding="utf-8"?>
<p:tagLst xmlns:a="http://schemas.openxmlformats.org/drawingml/2006/main" xmlns:r="http://schemas.openxmlformats.org/officeDocument/2006/relationships" xmlns:p="http://schemas.openxmlformats.org/presentationml/2006/main">
  <p:tag name="NUM" val="25"/>
</p:tagLst>
</file>

<file path=ppt/tags/tag278.xml><?xml version="1.0" encoding="utf-8"?>
<p:tagLst xmlns:a="http://schemas.openxmlformats.org/drawingml/2006/main" xmlns:r="http://schemas.openxmlformats.org/officeDocument/2006/relationships" xmlns:p="http://schemas.openxmlformats.org/presentationml/2006/main">
  <p:tag name="NUM" val="27"/>
</p:tagLst>
</file>

<file path=ppt/tags/tag279.xml><?xml version="1.0" encoding="utf-8"?>
<p:tagLst xmlns:a="http://schemas.openxmlformats.org/drawingml/2006/main" xmlns:r="http://schemas.openxmlformats.org/officeDocument/2006/relationships" xmlns:p="http://schemas.openxmlformats.org/presentationml/2006/main">
  <p:tag name="NUM" val="26"/>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80.xml><?xml version="1.0" encoding="utf-8"?>
<p:tagLst xmlns:a="http://schemas.openxmlformats.org/drawingml/2006/main" xmlns:r="http://schemas.openxmlformats.org/officeDocument/2006/relationships" xmlns:p="http://schemas.openxmlformats.org/presentationml/2006/main">
  <p:tag name="NUM" val="41"/>
</p:tagLst>
</file>

<file path=ppt/tags/tag281.xml><?xml version="1.0" encoding="utf-8"?>
<p:tagLst xmlns:a="http://schemas.openxmlformats.org/drawingml/2006/main" xmlns:r="http://schemas.openxmlformats.org/officeDocument/2006/relationships" xmlns:p="http://schemas.openxmlformats.org/presentationml/2006/main">
  <p:tag name="NUM" val="1"/>
</p:tagLst>
</file>

<file path=ppt/tags/tag282.xml><?xml version="1.0" encoding="utf-8"?>
<p:tagLst xmlns:a="http://schemas.openxmlformats.org/drawingml/2006/main" xmlns:r="http://schemas.openxmlformats.org/officeDocument/2006/relationships" xmlns:p="http://schemas.openxmlformats.org/presentationml/2006/main">
  <p:tag name="NUM" val="2"/>
</p:tagLst>
</file>

<file path=ppt/tags/tag283.xml><?xml version="1.0" encoding="utf-8"?>
<p:tagLst xmlns:a="http://schemas.openxmlformats.org/drawingml/2006/main" xmlns:r="http://schemas.openxmlformats.org/officeDocument/2006/relationships" xmlns:p="http://schemas.openxmlformats.org/presentationml/2006/main">
  <p:tag name="NUM" val="3"/>
</p:tagLst>
</file>

<file path=ppt/tags/tag284.xml><?xml version="1.0" encoding="utf-8"?>
<p:tagLst xmlns:a="http://schemas.openxmlformats.org/drawingml/2006/main" xmlns:r="http://schemas.openxmlformats.org/officeDocument/2006/relationships" xmlns:p="http://schemas.openxmlformats.org/presentationml/2006/main">
  <p:tag name="NUM" val="4"/>
</p:tagLst>
</file>

<file path=ppt/tags/tag285.xml><?xml version="1.0" encoding="utf-8"?>
<p:tagLst xmlns:a="http://schemas.openxmlformats.org/drawingml/2006/main" xmlns:r="http://schemas.openxmlformats.org/officeDocument/2006/relationships" xmlns:p="http://schemas.openxmlformats.org/presentationml/2006/main">
  <p:tag name="NUM" val="5"/>
</p:tagLst>
</file>

<file path=ppt/tags/tag286.xml><?xml version="1.0" encoding="utf-8"?>
<p:tagLst xmlns:a="http://schemas.openxmlformats.org/drawingml/2006/main" xmlns:r="http://schemas.openxmlformats.org/officeDocument/2006/relationships" xmlns:p="http://schemas.openxmlformats.org/presentationml/2006/main">
  <p:tag name="NUM" val="6"/>
</p:tagLst>
</file>

<file path=ppt/tags/tag287.xml><?xml version="1.0" encoding="utf-8"?>
<p:tagLst xmlns:a="http://schemas.openxmlformats.org/drawingml/2006/main" xmlns:r="http://schemas.openxmlformats.org/officeDocument/2006/relationships" xmlns:p="http://schemas.openxmlformats.org/presentationml/2006/main">
  <p:tag name="NUM" val="7"/>
</p:tagLst>
</file>

<file path=ppt/tags/tag288.xml><?xml version="1.0" encoding="utf-8"?>
<p:tagLst xmlns:a="http://schemas.openxmlformats.org/drawingml/2006/main" xmlns:r="http://schemas.openxmlformats.org/officeDocument/2006/relationships" xmlns:p="http://schemas.openxmlformats.org/presentationml/2006/main">
  <p:tag name="NUM" val="8"/>
</p:tagLst>
</file>

<file path=ppt/tags/tag289.xml><?xml version="1.0" encoding="utf-8"?>
<p:tagLst xmlns:a="http://schemas.openxmlformats.org/drawingml/2006/main" xmlns:r="http://schemas.openxmlformats.org/officeDocument/2006/relationships" xmlns:p="http://schemas.openxmlformats.org/presentationml/2006/main">
  <p:tag name="NUM" val="9"/>
</p:tagLst>
</file>

<file path=ppt/tags/tag29.xml><?xml version="1.0" encoding="utf-8"?>
<p:tagLst xmlns:a="http://schemas.openxmlformats.org/drawingml/2006/main" xmlns:r="http://schemas.openxmlformats.org/officeDocument/2006/relationships" xmlns:p="http://schemas.openxmlformats.org/presentationml/2006/main">
  <p:tag name="NUM" val="11"/>
</p:tagLst>
</file>

<file path=ppt/tags/tag290.xml><?xml version="1.0" encoding="utf-8"?>
<p:tagLst xmlns:a="http://schemas.openxmlformats.org/drawingml/2006/main" xmlns:r="http://schemas.openxmlformats.org/officeDocument/2006/relationships" xmlns:p="http://schemas.openxmlformats.org/presentationml/2006/main">
  <p:tag name="NUM" val="10"/>
</p:tagLst>
</file>

<file path=ppt/tags/tag291.xml><?xml version="1.0" encoding="utf-8"?>
<p:tagLst xmlns:a="http://schemas.openxmlformats.org/drawingml/2006/main" xmlns:r="http://schemas.openxmlformats.org/officeDocument/2006/relationships" xmlns:p="http://schemas.openxmlformats.org/presentationml/2006/main">
  <p:tag name="NUM" val="11"/>
</p:tagLst>
</file>

<file path=ppt/tags/tag292.xml><?xml version="1.0" encoding="utf-8"?>
<p:tagLst xmlns:a="http://schemas.openxmlformats.org/drawingml/2006/main" xmlns:r="http://schemas.openxmlformats.org/officeDocument/2006/relationships" xmlns:p="http://schemas.openxmlformats.org/presentationml/2006/main">
  <p:tag name="NUM" val="12"/>
</p:tagLst>
</file>

<file path=ppt/tags/tag293.xml><?xml version="1.0" encoding="utf-8"?>
<p:tagLst xmlns:a="http://schemas.openxmlformats.org/drawingml/2006/main" xmlns:r="http://schemas.openxmlformats.org/officeDocument/2006/relationships" xmlns:p="http://schemas.openxmlformats.org/presentationml/2006/main">
  <p:tag name="NUM" val="13"/>
</p:tagLst>
</file>

<file path=ppt/tags/tag294.xml><?xml version="1.0" encoding="utf-8"?>
<p:tagLst xmlns:a="http://schemas.openxmlformats.org/drawingml/2006/main" xmlns:r="http://schemas.openxmlformats.org/officeDocument/2006/relationships" xmlns:p="http://schemas.openxmlformats.org/presentationml/2006/main">
  <p:tag name="NUM" val="14"/>
</p:tagLst>
</file>

<file path=ppt/tags/tag295.xml><?xml version="1.0" encoding="utf-8"?>
<p:tagLst xmlns:a="http://schemas.openxmlformats.org/drawingml/2006/main" xmlns:r="http://schemas.openxmlformats.org/officeDocument/2006/relationships" xmlns:p="http://schemas.openxmlformats.org/presentationml/2006/main">
  <p:tag name="NUM" val="15"/>
</p:tagLst>
</file>

<file path=ppt/tags/tag296.xml><?xml version="1.0" encoding="utf-8"?>
<p:tagLst xmlns:a="http://schemas.openxmlformats.org/drawingml/2006/main" xmlns:r="http://schemas.openxmlformats.org/officeDocument/2006/relationships" xmlns:p="http://schemas.openxmlformats.org/presentationml/2006/main">
  <p:tag name="NUM" val="16"/>
</p:tagLst>
</file>

<file path=ppt/tags/tag297.xml><?xml version="1.0" encoding="utf-8"?>
<p:tagLst xmlns:a="http://schemas.openxmlformats.org/drawingml/2006/main" xmlns:r="http://schemas.openxmlformats.org/officeDocument/2006/relationships" xmlns:p="http://schemas.openxmlformats.org/presentationml/2006/main">
  <p:tag name="NUM" val="17"/>
</p:tagLst>
</file>

<file path=ppt/tags/tag298.xml><?xml version="1.0" encoding="utf-8"?>
<p:tagLst xmlns:a="http://schemas.openxmlformats.org/drawingml/2006/main" xmlns:r="http://schemas.openxmlformats.org/officeDocument/2006/relationships" xmlns:p="http://schemas.openxmlformats.org/presentationml/2006/main">
  <p:tag name="NUM" val="18"/>
</p:tagLst>
</file>

<file path=ppt/tags/tag299.xml><?xml version="1.0" encoding="utf-8"?>
<p:tagLst xmlns:a="http://schemas.openxmlformats.org/drawingml/2006/main" xmlns:r="http://schemas.openxmlformats.org/officeDocument/2006/relationships" xmlns:p="http://schemas.openxmlformats.org/presentationml/2006/main">
  <p:tag name="NUM" val="19"/>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00.xml><?xml version="1.0" encoding="utf-8"?>
<p:tagLst xmlns:a="http://schemas.openxmlformats.org/drawingml/2006/main" xmlns:r="http://schemas.openxmlformats.org/officeDocument/2006/relationships" xmlns:p="http://schemas.openxmlformats.org/presentationml/2006/main">
  <p:tag name="NUM" val="20"/>
</p:tagLst>
</file>

<file path=ppt/tags/tag301.xml><?xml version="1.0" encoding="utf-8"?>
<p:tagLst xmlns:a="http://schemas.openxmlformats.org/drawingml/2006/main" xmlns:r="http://schemas.openxmlformats.org/officeDocument/2006/relationships" xmlns:p="http://schemas.openxmlformats.org/presentationml/2006/main">
  <p:tag name="NUM" val="21"/>
</p:tagLst>
</file>

<file path=ppt/tags/tag302.xml><?xml version="1.0" encoding="utf-8"?>
<p:tagLst xmlns:a="http://schemas.openxmlformats.org/drawingml/2006/main" xmlns:r="http://schemas.openxmlformats.org/officeDocument/2006/relationships" xmlns:p="http://schemas.openxmlformats.org/presentationml/2006/main">
  <p:tag name="NUM" val="1"/>
</p:tagLst>
</file>

<file path=ppt/tags/tag303.xml><?xml version="1.0" encoding="utf-8"?>
<p:tagLst xmlns:a="http://schemas.openxmlformats.org/drawingml/2006/main" xmlns:r="http://schemas.openxmlformats.org/officeDocument/2006/relationships" xmlns:p="http://schemas.openxmlformats.org/presentationml/2006/main">
  <p:tag name="NUM" val="2"/>
</p:tagLst>
</file>

<file path=ppt/tags/tag304.xml><?xml version="1.0" encoding="utf-8"?>
<p:tagLst xmlns:a="http://schemas.openxmlformats.org/drawingml/2006/main" xmlns:r="http://schemas.openxmlformats.org/officeDocument/2006/relationships" xmlns:p="http://schemas.openxmlformats.org/presentationml/2006/main">
  <p:tag name="NUM" val="3"/>
</p:tagLst>
</file>

<file path=ppt/tags/tag305.xml><?xml version="1.0" encoding="utf-8"?>
<p:tagLst xmlns:a="http://schemas.openxmlformats.org/drawingml/2006/main" xmlns:r="http://schemas.openxmlformats.org/officeDocument/2006/relationships" xmlns:p="http://schemas.openxmlformats.org/presentationml/2006/main">
  <p:tag name="NUM" val="4"/>
</p:tagLst>
</file>

<file path=ppt/tags/tag306.xml><?xml version="1.0" encoding="utf-8"?>
<p:tagLst xmlns:a="http://schemas.openxmlformats.org/drawingml/2006/main" xmlns:r="http://schemas.openxmlformats.org/officeDocument/2006/relationships" xmlns:p="http://schemas.openxmlformats.org/presentationml/2006/main">
  <p:tag name="NUM" val="1"/>
</p:tagLst>
</file>

<file path=ppt/tags/tag307.xml><?xml version="1.0" encoding="utf-8"?>
<p:tagLst xmlns:a="http://schemas.openxmlformats.org/drawingml/2006/main" xmlns:r="http://schemas.openxmlformats.org/officeDocument/2006/relationships" xmlns:p="http://schemas.openxmlformats.org/presentationml/2006/main">
  <p:tag name="NUM" val="2"/>
</p:tagLst>
</file>

<file path=ppt/tags/tag308.xml><?xml version="1.0" encoding="utf-8"?>
<p:tagLst xmlns:a="http://schemas.openxmlformats.org/drawingml/2006/main" xmlns:r="http://schemas.openxmlformats.org/officeDocument/2006/relationships" xmlns:p="http://schemas.openxmlformats.org/presentationml/2006/main">
  <p:tag name="NUM" val="3"/>
</p:tagLst>
</file>

<file path=ppt/tags/tag309.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10.xml><?xml version="1.0" encoding="utf-8"?>
<p:tagLst xmlns:a="http://schemas.openxmlformats.org/drawingml/2006/main" xmlns:r="http://schemas.openxmlformats.org/officeDocument/2006/relationships" xmlns:p="http://schemas.openxmlformats.org/presentationml/2006/main">
  <p:tag name="NUM" val="5"/>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3"/>
</p:tagLst>
</file>

<file path=ppt/tags/tag314.xml><?xml version="1.0" encoding="utf-8"?>
<p:tagLst xmlns:a="http://schemas.openxmlformats.org/drawingml/2006/main" xmlns:r="http://schemas.openxmlformats.org/officeDocument/2006/relationships" xmlns:p="http://schemas.openxmlformats.org/presentationml/2006/main">
  <p:tag name="NUM" val="4"/>
</p:tagLst>
</file>

<file path=ppt/tags/tag315.xml><?xml version="1.0" encoding="utf-8"?>
<p:tagLst xmlns:a="http://schemas.openxmlformats.org/drawingml/2006/main" xmlns:r="http://schemas.openxmlformats.org/officeDocument/2006/relationships" xmlns:p="http://schemas.openxmlformats.org/presentationml/2006/main">
  <p:tag name="NUM" val="5"/>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20.xml><?xml version="1.0" encoding="utf-8"?>
<p:tagLst xmlns:a="http://schemas.openxmlformats.org/drawingml/2006/main" xmlns:r="http://schemas.openxmlformats.org/officeDocument/2006/relationships" xmlns:p="http://schemas.openxmlformats.org/presentationml/2006/main">
  <p:tag name="NUM" val="5"/>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4"/>
</p:tagLst>
</file>

<file path=ppt/tags/tag325.xml><?xml version="1.0" encoding="utf-8"?>
<p:tagLst xmlns:a="http://schemas.openxmlformats.org/drawingml/2006/main" xmlns:r="http://schemas.openxmlformats.org/officeDocument/2006/relationships" xmlns:p="http://schemas.openxmlformats.org/presentationml/2006/main">
  <p:tag name="NUM" val="5"/>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2"/>
</p:tagLst>
</file>

<file path=ppt/tags/tag328.xml><?xml version="1.0" encoding="utf-8"?>
<p:tagLst xmlns:a="http://schemas.openxmlformats.org/drawingml/2006/main" xmlns:r="http://schemas.openxmlformats.org/officeDocument/2006/relationships" xmlns:p="http://schemas.openxmlformats.org/presentationml/2006/main">
  <p:tag name="NUM" val="3"/>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30.xml><?xml version="1.0" encoding="utf-8"?>
<p:tagLst xmlns:a="http://schemas.openxmlformats.org/drawingml/2006/main" xmlns:r="http://schemas.openxmlformats.org/officeDocument/2006/relationships" xmlns:p="http://schemas.openxmlformats.org/presentationml/2006/main">
  <p:tag name="NUM" val="5"/>
</p:tagLst>
</file>

<file path=ppt/tags/tag331.xml><?xml version="1.0" encoding="utf-8"?>
<p:tagLst xmlns:a="http://schemas.openxmlformats.org/drawingml/2006/main" xmlns:r="http://schemas.openxmlformats.org/officeDocument/2006/relationships" xmlns:p="http://schemas.openxmlformats.org/presentationml/2006/main">
  <p:tag name="NUM" val="2"/>
</p:tagLst>
</file>

<file path=ppt/tags/tag332.xml><?xml version="1.0" encoding="utf-8"?>
<p:tagLst xmlns:a="http://schemas.openxmlformats.org/drawingml/2006/main" xmlns:r="http://schemas.openxmlformats.org/officeDocument/2006/relationships" xmlns:p="http://schemas.openxmlformats.org/presentationml/2006/main">
  <p:tag name="NUM" val="3"/>
</p:tagLst>
</file>

<file path=ppt/tags/tag333.xml><?xml version="1.0" encoding="utf-8"?>
<p:tagLst xmlns:a="http://schemas.openxmlformats.org/drawingml/2006/main" xmlns:r="http://schemas.openxmlformats.org/officeDocument/2006/relationships" xmlns:p="http://schemas.openxmlformats.org/presentationml/2006/main">
  <p:tag name="NUM" val="4"/>
</p:tagLst>
</file>

<file path=ppt/tags/tag334.xml><?xml version="1.0" encoding="utf-8"?>
<p:tagLst xmlns:a="http://schemas.openxmlformats.org/drawingml/2006/main" xmlns:r="http://schemas.openxmlformats.org/officeDocument/2006/relationships" xmlns:p="http://schemas.openxmlformats.org/presentationml/2006/main">
  <p:tag name="NUM" val="1"/>
</p:tagLst>
</file>

<file path=ppt/tags/tag335.xml><?xml version="1.0" encoding="utf-8"?>
<p:tagLst xmlns:a="http://schemas.openxmlformats.org/drawingml/2006/main" xmlns:r="http://schemas.openxmlformats.org/officeDocument/2006/relationships" xmlns:p="http://schemas.openxmlformats.org/presentationml/2006/main">
  <p:tag name="NUM" val="2"/>
</p:tagLst>
</file>

<file path=ppt/tags/tag336.xml><?xml version="1.0" encoding="utf-8"?>
<p:tagLst xmlns:a="http://schemas.openxmlformats.org/drawingml/2006/main" xmlns:r="http://schemas.openxmlformats.org/officeDocument/2006/relationships" xmlns:p="http://schemas.openxmlformats.org/presentationml/2006/main">
  <p:tag name="NUM" val="3"/>
</p:tagLst>
</file>

<file path=ppt/tags/tag337.xml><?xml version="1.0" encoding="utf-8"?>
<p:tagLst xmlns:a="http://schemas.openxmlformats.org/drawingml/2006/main" xmlns:r="http://schemas.openxmlformats.org/officeDocument/2006/relationships" xmlns:p="http://schemas.openxmlformats.org/presentationml/2006/main">
  <p:tag name="NUM" val="4"/>
</p:tagLst>
</file>

<file path=ppt/tags/tag338.xml><?xml version="1.0" encoding="utf-8"?>
<p:tagLst xmlns:a="http://schemas.openxmlformats.org/drawingml/2006/main" xmlns:r="http://schemas.openxmlformats.org/officeDocument/2006/relationships" xmlns:p="http://schemas.openxmlformats.org/presentationml/2006/main">
  <p:tag name="NUM" val="5"/>
</p:tagLst>
</file>

<file path=ppt/tags/tag339.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13"/>
</p:tagLst>
</file>

<file path=ppt/tags/tag340.xml><?xml version="1.0" encoding="utf-8"?>
<p:tagLst xmlns:a="http://schemas.openxmlformats.org/drawingml/2006/main" xmlns:r="http://schemas.openxmlformats.org/officeDocument/2006/relationships" xmlns:p="http://schemas.openxmlformats.org/presentationml/2006/main">
  <p:tag name="NUM" val="2"/>
</p:tagLst>
</file>

<file path=ppt/tags/tag341.xml><?xml version="1.0" encoding="utf-8"?>
<p:tagLst xmlns:a="http://schemas.openxmlformats.org/drawingml/2006/main" xmlns:r="http://schemas.openxmlformats.org/officeDocument/2006/relationships" xmlns:p="http://schemas.openxmlformats.org/presentationml/2006/main">
  <p:tag name="NUM" val="3"/>
</p:tagLst>
</file>

<file path=ppt/tags/tag342.xml><?xml version="1.0" encoding="utf-8"?>
<p:tagLst xmlns:a="http://schemas.openxmlformats.org/drawingml/2006/main" xmlns:r="http://schemas.openxmlformats.org/officeDocument/2006/relationships" xmlns:p="http://schemas.openxmlformats.org/presentationml/2006/main">
  <p:tag name="NUM" val="4"/>
</p:tagLst>
</file>

<file path=ppt/tags/tag343.xml><?xml version="1.0" encoding="utf-8"?>
<p:tagLst xmlns:a="http://schemas.openxmlformats.org/drawingml/2006/main" xmlns:r="http://schemas.openxmlformats.org/officeDocument/2006/relationships" xmlns:p="http://schemas.openxmlformats.org/presentationml/2006/main">
  <p:tag name="NUM" val="1"/>
</p:tagLst>
</file>

<file path=ppt/tags/tag344.xml><?xml version="1.0" encoding="utf-8"?>
<p:tagLst xmlns:a="http://schemas.openxmlformats.org/drawingml/2006/main" xmlns:r="http://schemas.openxmlformats.org/officeDocument/2006/relationships" xmlns:p="http://schemas.openxmlformats.org/presentationml/2006/main">
  <p:tag name="NUM" val="2"/>
</p:tagLst>
</file>

<file path=ppt/tags/tag345.xml><?xml version="1.0" encoding="utf-8"?>
<p:tagLst xmlns:a="http://schemas.openxmlformats.org/drawingml/2006/main" xmlns:r="http://schemas.openxmlformats.org/officeDocument/2006/relationships" xmlns:p="http://schemas.openxmlformats.org/presentationml/2006/main">
  <p:tag name="NUM" val="3"/>
</p:tagLst>
</file>

<file path=ppt/tags/tag346.xml><?xml version="1.0" encoding="utf-8"?>
<p:tagLst xmlns:a="http://schemas.openxmlformats.org/drawingml/2006/main" xmlns:r="http://schemas.openxmlformats.org/officeDocument/2006/relationships" xmlns:p="http://schemas.openxmlformats.org/presentationml/2006/main">
  <p:tag name="NUM" val="4"/>
</p:tagLst>
</file>

<file path=ppt/tags/tag347.xml><?xml version="1.0" encoding="utf-8"?>
<p:tagLst xmlns:a="http://schemas.openxmlformats.org/drawingml/2006/main" xmlns:r="http://schemas.openxmlformats.org/officeDocument/2006/relationships" xmlns:p="http://schemas.openxmlformats.org/presentationml/2006/main">
  <p:tag name="NUM" val="5"/>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50.xml><?xml version="1.0" encoding="utf-8"?>
<p:tagLst xmlns:a="http://schemas.openxmlformats.org/drawingml/2006/main" xmlns:r="http://schemas.openxmlformats.org/officeDocument/2006/relationships" xmlns:p="http://schemas.openxmlformats.org/presentationml/2006/main">
  <p:tag name="NUM" val="3"/>
</p:tagLst>
</file>

<file path=ppt/tags/tag351.xml><?xml version="1.0" encoding="utf-8"?>
<p:tagLst xmlns:a="http://schemas.openxmlformats.org/drawingml/2006/main" xmlns:r="http://schemas.openxmlformats.org/officeDocument/2006/relationships" xmlns:p="http://schemas.openxmlformats.org/presentationml/2006/main">
  <p:tag name="NUM" val="4"/>
</p:tagLst>
</file>

<file path=ppt/tags/tag352.xml><?xml version="1.0" encoding="utf-8"?>
<p:tagLst xmlns:a="http://schemas.openxmlformats.org/drawingml/2006/main" xmlns:r="http://schemas.openxmlformats.org/officeDocument/2006/relationships" xmlns:p="http://schemas.openxmlformats.org/presentationml/2006/main">
  <p:tag name="NUM" val="5"/>
</p:tagLst>
</file>

<file path=ppt/tags/tag353.xml><?xml version="1.0" encoding="utf-8"?>
<p:tagLst xmlns:a="http://schemas.openxmlformats.org/drawingml/2006/main" xmlns:r="http://schemas.openxmlformats.org/officeDocument/2006/relationships" xmlns:p="http://schemas.openxmlformats.org/presentationml/2006/main">
  <p:tag name="NUM" val="1"/>
</p:tagLst>
</file>

<file path=ppt/tags/tag354.xml><?xml version="1.0" encoding="utf-8"?>
<p:tagLst xmlns:a="http://schemas.openxmlformats.org/drawingml/2006/main" xmlns:r="http://schemas.openxmlformats.org/officeDocument/2006/relationships" xmlns:p="http://schemas.openxmlformats.org/presentationml/2006/main">
  <p:tag name="NUM" val="2"/>
</p:tagLst>
</file>

<file path=ppt/tags/tag355.xml><?xml version="1.0" encoding="utf-8"?>
<p:tagLst xmlns:a="http://schemas.openxmlformats.org/drawingml/2006/main" xmlns:r="http://schemas.openxmlformats.org/officeDocument/2006/relationships" xmlns:p="http://schemas.openxmlformats.org/presentationml/2006/main">
  <p:tag name="NUM" val="3"/>
</p:tagLst>
</file>

<file path=ppt/tags/tag356.xml><?xml version="1.0" encoding="utf-8"?>
<p:tagLst xmlns:a="http://schemas.openxmlformats.org/drawingml/2006/main" xmlns:r="http://schemas.openxmlformats.org/officeDocument/2006/relationships" xmlns:p="http://schemas.openxmlformats.org/presentationml/2006/main">
  <p:tag name="NUM" val="4"/>
</p:tagLst>
</file>

<file path=ppt/tags/tag357.xml><?xml version="1.0" encoding="utf-8"?>
<p:tagLst xmlns:a="http://schemas.openxmlformats.org/drawingml/2006/main" xmlns:r="http://schemas.openxmlformats.org/officeDocument/2006/relationships" xmlns:p="http://schemas.openxmlformats.org/presentationml/2006/main">
  <p:tag name="NUM" val="5"/>
</p:tagLst>
</file>

<file path=ppt/tags/tag358.xml><?xml version="1.0" encoding="utf-8"?>
<p:tagLst xmlns:a="http://schemas.openxmlformats.org/drawingml/2006/main" xmlns:r="http://schemas.openxmlformats.org/officeDocument/2006/relationships" xmlns:p="http://schemas.openxmlformats.org/presentationml/2006/main">
  <p:tag name="NUM" val="6"/>
</p:tagLst>
</file>

<file path=ppt/tags/tag359.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60.xml><?xml version="1.0" encoding="utf-8"?>
<p:tagLst xmlns:a="http://schemas.openxmlformats.org/drawingml/2006/main" xmlns:r="http://schemas.openxmlformats.org/officeDocument/2006/relationships" xmlns:p="http://schemas.openxmlformats.org/presentationml/2006/main">
  <p:tag name="NUM" val="2"/>
</p:tagLst>
</file>

<file path=ppt/tags/tag361.xml><?xml version="1.0" encoding="utf-8"?>
<p:tagLst xmlns:a="http://schemas.openxmlformats.org/drawingml/2006/main" xmlns:r="http://schemas.openxmlformats.org/officeDocument/2006/relationships" xmlns:p="http://schemas.openxmlformats.org/presentationml/2006/main">
  <p:tag name="NUM" val="3"/>
</p:tagLst>
</file>

<file path=ppt/tags/tag362.xml><?xml version="1.0" encoding="utf-8"?>
<p:tagLst xmlns:a="http://schemas.openxmlformats.org/drawingml/2006/main" xmlns:r="http://schemas.openxmlformats.org/officeDocument/2006/relationships" xmlns:p="http://schemas.openxmlformats.org/presentationml/2006/main">
  <p:tag name="NUM" val="4"/>
</p:tagLst>
</file>

<file path=ppt/tags/tag363.xml><?xml version="1.0" encoding="utf-8"?>
<p:tagLst xmlns:a="http://schemas.openxmlformats.org/drawingml/2006/main" xmlns:r="http://schemas.openxmlformats.org/officeDocument/2006/relationships" xmlns:p="http://schemas.openxmlformats.org/presentationml/2006/main">
  <p:tag name="NUM" val="5"/>
</p:tagLst>
</file>

<file path=ppt/tags/tag364.xml><?xml version="1.0" encoding="utf-8"?>
<p:tagLst xmlns:a="http://schemas.openxmlformats.org/drawingml/2006/main" xmlns:r="http://schemas.openxmlformats.org/officeDocument/2006/relationships" xmlns:p="http://schemas.openxmlformats.org/presentationml/2006/main">
  <p:tag name="NUM" val="6"/>
</p:tagLst>
</file>

<file path=ppt/tags/tag365.xml><?xml version="1.0" encoding="utf-8"?>
<p:tagLst xmlns:a="http://schemas.openxmlformats.org/drawingml/2006/main" xmlns:r="http://schemas.openxmlformats.org/officeDocument/2006/relationships" xmlns:p="http://schemas.openxmlformats.org/presentationml/2006/main">
  <p:tag name="NUM" val="2"/>
</p:tagLst>
</file>

<file path=ppt/tags/tag366.xml><?xml version="1.0" encoding="utf-8"?>
<p:tagLst xmlns:a="http://schemas.openxmlformats.org/drawingml/2006/main" xmlns:r="http://schemas.openxmlformats.org/officeDocument/2006/relationships" xmlns:p="http://schemas.openxmlformats.org/presentationml/2006/main">
  <p:tag name="NUM" val="3"/>
</p:tagLst>
</file>

<file path=ppt/tags/tag367.xml><?xml version="1.0" encoding="utf-8"?>
<p:tagLst xmlns:a="http://schemas.openxmlformats.org/drawingml/2006/main" xmlns:r="http://schemas.openxmlformats.org/officeDocument/2006/relationships" xmlns:p="http://schemas.openxmlformats.org/presentationml/2006/main">
  <p:tag name="NUM" val="4"/>
</p:tagLst>
</file>

<file path=ppt/tags/tag368.xml><?xml version="1.0" encoding="utf-8"?>
<p:tagLst xmlns:a="http://schemas.openxmlformats.org/drawingml/2006/main" xmlns:r="http://schemas.openxmlformats.org/officeDocument/2006/relationships" xmlns:p="http://schemas.openxmlformats.org/presentationml/2006/main">
  <p:tag name="NUM" val="1"/>
</p:tagLst>
</file>

<file path=ppt/tags/tag369.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6"/>
</p:tagLst>
</file>

<file path=ppt/tags/tag370.xml><?xml version="1.0" encoding="utf-8"?>
<p:tagLst xmlns:a="http://schemas.openxmlformats.org/drawingml/2006/main" xmlns:r="http://schemas.openxmlformats.org/officeDocument/2006/relationships" xmlns:p="http://schemas.openxmlformats.org/presentationml/2006/main">
  <p:tag name="NUM" val="3"/>
</p:tagLst>
</file>

<file path=ppt/tags/tag371.xml><?xml version="1.0" encoding="utf-8"?>
<p:tagLst xmlns:a="http://schemas.openxmlformats.org/drawingml/2006/main" xmlns:r="http://schemas.openxmlformats.org/officeDocument/2006/relationships" xmlns:p="http://schemas.openxmlformats.org/presentationml/2006/main">
  <p:tag name="NUM" val="4"/>
</p:tagLst>
</file>

<file path=ppt/tags/tag372.xml><?xml version="1.0" encoding="utf-8"?>
<p:tagLst xmlns:a="http://schemas.openxmlformats.org/drawingml/2006/main" xmlns:r="http://schemas.openxmlformats.org/officeDocument/2006/relationships" xmlns:p="http://schemas.openxmlformats.org/presentationml/2006/main">
  <p:tag name="NUM" val="5"/>
</p:tagLst>
</file>

<file path=ppt/tags/tag373.xml><?xml version="1.0" encoding="utf-8"?>
<p:tagLst xmlns:a="http://schemas.openxmlformats.org/drawingml/2006/main" xmlns:r="http://schemas.openxmlformats.org/officeDocument/2006/relationships" xmlns:p="http://schemas.openxmlformats.org/presentationml/2006/main">
  <p:tag name="NUM" val="1"/>
</p:tagLst>
</file>

<file path=ppt/tags/tag374.xml><?xml version="1.0" encoding="utf-8"?>
<p:tagLst xmlns:a="http://schemas.openxmlformats.org/drawingml/2006/main" xmlns:r="http://schemas.openxmlformats.org/officeDocument/2006/relationships" xmlns:p="http://schemas.openxmlformats.org/presentationml/2006/main">
  <p:tag name="NUM" val="2"/>
</p:tagLst>
</file>

<file path=ppt/tags/tag375.xml><?xml version="1.0" encoding="utf-8"?>
<p:tagLst xmlns:a="http://schemas.openxmlformats.org/drawingml/2006/main" xmlns:r="http://schemas.openxmlformats.org/officeDocument/2006/relationships" xmlns:p="http://schemas.openxmlformats.org/presentationml/2006/main">
  <p:tag name="NUM" val="3"/>
</p:tagLst>
</file>

<file path=ppt/tags/tag376.xml><?xml version="1.0" encoding="utf-8"?>
<p:tagLst xmlns:a="http://schemas.openxmlformats.org/drawingml/2006/main" xmlns:r="http://schemas.openxmlformats.org/officeDocument/2006/relationships" xmlns:p="http://schemas.openxmlformats.org/presentationml/2006/main">
  <p:tag name="NUM" val="4"/>
</p:tagLst>
</file>

<file path=ppt/tags/tag377.xml><?xml version="1.0" encoding="utf-8"?>
<p:tagLst xmlns:a="http://schemas.openxmlformats.org/drawingml/2006/main" xmlns:r="http://schemas.openxmlformats.org/officeDocument/2006/relationships" xmlns:p="http://schemas.openxmlformats.org/presentationml/2006/main">
  <p:tag name="NUM" val="5"/>
</p:tagLst>
</file>

<file path=ppt/tags/tag378.xml><?xml version="1.0" encoding="utf-8"?>
<p:tagLst xmlns:a="http://schemas.openxmlformats.org/drawingml/2006/main" xmlns:r="http://schemas.openxmlformats.org/officeDocument/2006/relationships" xmlns:p="http://schemas.openxmlformats.org/presentationml/2006/main">
  <p:tag name="NUM" val="1"/>
</p:tagLst>
</file>

<file path=ppt/tags/tag379.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80.xml><?xml version="1.0" encoding="utf-8"?>
<p:tagLst xmlns:a="http://schemas.openxmlformats.org/drawingml/2006/main" xmlns:r="http://schemas.openxmlformats.org/officeDocument/2006/relationships" xmlns:p="http://schemas.openxmlformats.org/presentationml/2006/main">
  <p:tag name="NUM" val="3"/>
</p:tagLst>
</file>

<file path=ppt/tags/tag381.xml><?xml version="1.0" encoding="utf-8"?>
<p:tagLst xmlns:a="http://schemas.openxmlformats.org/drawingml/2006/main" xmlns:r="http://schemas.openxmlformats.org/officeDocument/2006/relationships" xmlns:p="http://schemas.openxmlformats.org/presentationml/2006/main">
  <p:tag name="NUM" val="4"/>
</p:tagLst>
</file>

<file path=ppt/tags/tag382.xml><?xml version="1.0" encoding="utf-8"?>
<p:tagLst xmlns:a="http://schemas.openxmlformats.org/drawingml/2006/main" xmlns:r="http://schemas.openxmlformats.org/officeDocument/2006/relationships" xmlns:p="http://schemas.openxmlformats.org/presentationml/2006/main">
  <p:tag name="NUM" val="5"/>
</p:tagLst>
</file>

<file path=ppt/tags/tag383.xml><?xml version="1.0" encoding="utf-8"?>
<p:tagLst xmlns:a="http://schemas.openxmlformats.org/drawingml/2006/main" xmlns:r="http://schemas.openxmlformats.org/officeDocument/2006/relationships" xmlns:p="http://schemas.openxmlformats.org/presentationml/2006/main">
  <p:tag name="NUM" val="1"/>
</p:tagLst>
</file>

<file path=ppt/tags/tag384.xml><?xml version="1.0" encoding="utf-8"?>
<p:tagLst xmlns:a="http://schemas.openxmlformats.org/drawingml/2006/main" xmlns:r="http://schemas.openxmlformats.org/officeDocument/2006/relationships" xmlns:p="http://schemas.openxmlformats.org/presentationml/2006/main">
  <p:tag name="NUM" val="2"/>
</p:tagLst>
</file>

<file path=ppt/tags/tag385.xml><?xml version="1.0" encoding="utf-8"?>
<p:tagLst xmlns:a="http://schemas.openxmlformats.org/drawingml/2006/main" xmlns:r="http://schemas.openxmlformats.org/officeDocument/2006/relationships" xmlns:p="http://schemas.openxmlformats.org/presentationml/2006/main">
  <p:tag name="NUM" val="3"/>
</p:tagLst>
</file>

<file path=ppt/tags/tag386.xml><?xml version="1.0" encoding="utf-8"?>
<p:tagLst xmlns:a="http://schemas.openxmlformats.org/drawingml/2006/main" xmlns:r="http://schemas.openxmlformats.org/officeDocument/2006/relationships" xmlns:p="http://schemas.openxmlformats.org/presentationml/2006/main">
  <p:tag name="NUM" val="4"/>
</p:tagLst>
</file>

<file path=ppt/tags/tag387.xml><?xml version="1.0" encoding="utf-8"?>
<p:tagLst xmlns:a="http://schemas.openxmlformats.org/drawingml/2006/main" xmlns:r="http://schemas.openxmlformats.org/officeDocument/2006/relationships" xmlns:p="http://schemas.openxmlformats.org/presentationml/2006/main">
  <p:tag name="NUM" val="5"/>
</p:tagLst>
</file>

<file path=ppt/tags/tag388.xml><?xml version="1.0" encoding="utf-8"?>
<p:tagLst xmlns:a="http://schemas.openxmlformats.org/drawingml/2006/main" xmlns:r="http://schemas.openxmlformats.org/officeDocument/2006/relationships" xmlns:p="http://schemas.openxmlformats.org/presentationml/2006/main">
  <p:tag name="NUM" val="6"/>
</p:tagLst>
</file>

<file path=ppt/tags/tag389.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390.xml><?xml version="1.0" encoding="utf-8"?>
<p:tagLst xmlns:a="http://schemas.openxmlformats.org/drawingml/2006/main" xmlns:r="http://schemas.openxmlformats.org/officeDocument/2006/relationships" xmlns:p="http://schemas.openxmlformats.org/presentationml/2006/main">
  <p:tag name="NUM" val="2"/>
</p:tagLst>
</file>

<file path=ppt/tags/tag391.xml><?xml version="1.0" encoding="utf-8"?>
<p:tagLst xmlns:a="http://schemas.openxmlformats.org/drawingml/2006/main" xmlns:r="http://schemas.openxmlformats.org/officeDocument/2006/relationships" xmlns:p="http://schemas.openxmlformats.org/presentationml/2006/main">
  <p:tag name="NUM" val="3"/>
</p:tagLst>
</file>

<file path=ppt/tags/tag392.xml><?xml version="1.0" encoding="utf-8"?>
<p:tagLst xmlns:a="http://schemas.openxmlformats.org/drawingml/2006/main" xmlns:r="http://schemas.openxmlformats.org/officeDocument/2006/relationships" xmlns:p="http://schemas.openxmlformats.org/presentationml/2006/main">
  <p:tag name="NUM" val="4"/>
</p:tagLst>
</file>

<file path=ppt/tags/tag393.xml><?xml version="1.0" encoding="utf-8"?>
<p:tagLst xmlns:a="http://schemas.openxmlformats.org/drawingml/2006/main" xmlns:r="http://schemas.openxmlformats.org/officeDocument/2006/relationships" xmlns:p="http://schemas.openxmlformats.org/presentationml/2006/main">
  <p:tag name="NUM" val="5"/>
</p:tagLst>
</file>

<file path=ppt/tags/tag394.xml><?xml version="1.0" encoding="utf-8"?>
<p:tagLst xmlns:a="http://schemas.openxmlformats.org/drawingml/2006/main" xmlns:r="http://schemas.openxmlformats.org/officeDocument/2006/relationships" xmlns:p="http://schemas.openxmlformats.org/presentationml/2006/main">
  <p:tag name="NUM" val="1"/>
</p:tagLst>
</file>

<file path=ppt/tags/tag395.xml><?xml version="1.0" encoding="utf-8"?>
<p:tagLst xmlns:a="http://schemas.openxmlformats.org/drawingml/2006/main" xmlns:r="http://schemas.openxmlformats.org/officeDocument/2006/relationships" xmlns:p="http://schemas.openxmlformats.org/presentationml/2006/main">
  <p:tag name="NUM" val="2"/>
</p:tagLst>
</file>

<file path=ppt/tags/tag396.xml><?xml version="1.0" encoding="utf-8"?>
<p:tagLst xmlns:a="http://schemas.openxmlformats.org/drawingml/2006/main" xmlns:r="http://schemas.openxmlformats.org/officeDocument/2006/relationships" xmlns:p="http://schemas.openxmlformats.org/presentationml/2006/main">
  <p:tag name="NUM" val="3"/>
</p:tagLst>
</file>

<file path=ppt/tags/tag397.xml><?xml version="1.0" encoding="utf-8"?>
<p:tagLst xmlns:a="http://schemas.openxmlformats.org/drawingml/2006/main" xmlns:r="http://schemas.openxmlformats.org/officeDocument/2006/relationships" xmlns:p="http://schemas.openxmlformats.org/presentationml/2006/main">
  <p:tag name="NUM" val="1"/>
</p:tagLst>
</file>

<file path=ppt/tags/tag398.xml><?xml version="1.0" encoding="utf-8"?>
<p:tagLst xmlns:a="http://schemas.openxmlformats.org/drawingml/2006/main" xmlns:r="http://schemas.openxmlformats.org/officeDocument/2006/relationships" xmlns:p="http://schemas.openxmlformats.org/presentationml/2006/main">
  <p:tag name="NUM" val="2"/>
</p:tagLst>
</file>

<file path=ppt/tags/tag39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0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6"/>
</p:tagLst>
</file>

<file path=ppt/tags/tag71.xml><?xml version="1.0" encoding="utf-8"?>
<p:tagLst xmlns:a="http://schemas.openxmlformats.org/drawingml/2006/main" xmlns:r="http://schemas.openxmlformats.org/officeDocument/2006/relationships" xmlns:p="http://schemas.openxmlformats.org/presentationml/2006/main">
  <p:tag name="NUM" val="7"/>
</p:tagLst>
</file>

<file path=ppt/tags/tag72.xml><?xml version="1.0" encoding="utf-8"?>
<p:tagLst xmlns:a="http://schemas.openxmlformats.org/drawingml/2006/main" xmlns:r="http://schemas.openxmlformats.org/officeDocument/2006/relationships" xmlns:p="http://schemas.openxmlformats.org/presentationml/2006/main">
  <p:tag name="NUM" val="8"/>
</p:tagLst>
</file>

<file path=ppt/tags/tag73.xml><?xml version="1.0" encoding="utf-8"?>
<p:tagLst xmlns:a="http://schemas.openxmlformats.org/drawingml/2006/main" xmlns:r="http://schemas.openxmlformats.org/officeDocument/2006/relationships" xmlns:p="http://schemas.openxmlformats.org/presentationml/2006/main">
  <p:tag name="NUM" val="9"/>
</p:tagLst>
</file>

<file path=ppt/tags/tag74.xml><?xml version="1.0" encoding="utf-8"?>
<p:tagLst xmlns:a="http://schemas.openxmlformats.org/drawingml/2006/main" xmlns:r="http://schemas.openxmlformats.org/officeDocument/2006/relationships" xmlns:p="http://schemas.openxmlformats.org/presentationml/2006/main">
  <p:tag name="NUM" val="10"/>
</p:tagLst>
</file>

<file path=ppt/tags/tag75.xml><?xml version="1.0" encoding="utf-8"?>
<p:tagLst xmlns:a="http://schemas.openxmlformats.org/drawingml/2006/main" xmlns:r="http://schemas.openxmlformats.org/officeDocument/2006/relationships" xmlns:p="http://schemas.openxmlformats.org/presentationml/2006/main">
  <p:tag name="NUM" val="11"/>
</p:tagLst>
</file>

<file path=ppt/tags/tag76.xml><?xml version="1.0" encoding="utf-8"?>
<p:tagLst xmlns:a="http://schemas.openxmlformats.org/drawingml/2006/main" xmlns:r="http://schemas.openxmlformats.org/officeDocument/2006/relationships" xmlns:p="http://schemas.openxmlformats.org/presentationml/2006/main">
  <p:tag name="NUM" val="12"/>
</p:tagLst>
</file>

<file path=ppt/tags/tag77.xml><?xml version="1.0" encoding="utf-8"?>
<p:tagLst xmlns:a="http://schemas.openxmlformats.org/drawingml/2006/main" xmlns:r="http://schemas.openxmlformats.org/officeDocument/2006/relationships" xmlns:p="http://schemas.openxmlformats.org/presentationml/2006/main">
  <p:tag name="NUM" val="13"/>
</p:tagLst>
</file>

<file path=ppt/tags/tag78.xml><?xml version="1.0" encoding="utf-8"?>
<p:tagLst xmlns:a="http://schemas.openxmlformats.org/drawingml/2006/main" xmlns:r="http://schemas.openxmlformats.org/officeDocument/2006/relationships" xmlns:p="http://schemas.openxmlformats.org/presentationml/2006/main">
  <p:tag name="NUM" val="14"/>
</p:tagLst>
</file>

<file path=ppt/tags/tag79.xml><?xml version="1.0" encoding="utf-8"?>
<p:tagLst xmlns:a="http://schemas.openxmlformats.org/drawingml/2006/main" xmlns:r="http://schemas.openxmlformats.org/officeDocument/2006/relationships" xmlns:p="http://schemas.openxmlformats.org/presentationml/2006/main">
  <p:tag name="NUM" val="15"/>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6"/>
</p:tagLst>
</file>

<file path=ppt/tags/tag81.xml><?xml version="1.0" encoding="utf-8"?>
<p:tagLst xmlns:a="http://schemas.openxmlformats.org/drawingml/2006/main" xmlns:r="http://schemas.openxmlformats.org/officeDocument/2006/relationships" xmlns:p="http://schemas.openxmlformats.org/presentationml/2006/main">
  <p:tag name="NUM" val="17"/>
</p:tagLst>
</file>

<file path=ppt/tags/tag82.xml><?xml version="1.0" encoding="utf-8"?>
<p:tagLst xmlns:a="http://schemas.openxmlformats.org/drawingml/2006/main" xmlns:r="http://schemas.openxmlformats.org/officeDocument/2006/relationships" xmlns:p="http://schemas.openxmlformats.org/presentationml/2006/main">
  <p:tag name="NUM" val="18"/>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6"/>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39409</TotalTime>
  <Words>4461</Words>
  <Application>Microsoft Office PowerPoint</Application>
  <PresentationFormat>Grand écran</PresentationFormat>
  <Paragraphs>759</Paragraphs>
  <Slides>50</Slides>
  <Notes>37</Notes>
  <HiddenSlides>1</HiddenSlides>
  <MMClips>0</MMClips>
  <ScaleCrop>false</ScaleCrop>
  <HeadingPairs>
    <vt:vector size="6" baseType="variant">
      <vt:variant>
        <vt:lpstr>Polices utilisées</vt:lpstr>
      </vt:variant>
      <vt:variant>
        <vt:i4>25</vt:i4>
      </vt:variant>
      <vt:variant>
        <vt:lpstr>Thème</vt:lpstr>
      </vt:variant>
      <vt:variant>
        <vt:i4>1</vt:i4>
      </vt:variant>
      <vt:variant>
        <vt:lpstr>Titres des diapositives</vt:lpstr>
      </vt:variant>
      <vt:variant>
        <vt:i4>50</vt:i4>
      </vt:variant>
    </vt:vector>
  </HeadingPairs>
  <TitlesOfParts>
    <vt:vector size="76" baseType="lpstr">
      <vt:lpstr>-apple-system</vt:lpstr>
      <vt:lpstr>Arial</vt:lpstr>
      <vt:lpstr>Avenir Next</vt:lpstr>
      <vt:lpstr>Barlow</vt:lpstr>
      <vt:lpstr>Bebas Neue Regular</vt:lpstr>
      <vt:lpstr>Calibri</vt:lpstr>
      <vt:lpstr>Calibri Light</vt:lpstr>
      <vt:lpstr>Courier New</vt:lpstr>
      <vt:lpstr>inherit</vt:lpstr>
      <vt:lpstr>Marianne</vt:lpstr>
      <vt:lpstr>Marianne Medium</vt:lpstr>
      <vt:lpstr>Marianne Regular</vt:lpstr>
      <vt:lpstr>Marianne-ExtraBold</vt:lpstr>
      <vt:lpstr>Marianne-Regular</vt:lpstr>
      <vt:lpstr>MS Shell Dlg</vt:lpstr>
      <vt:lpstr>PT Sans</vt:lpstr>
      <vt:lpstr>Roboto</vt:lpstr>
      <vt:lpstr>Roboto-Regular</vt:lpstr>
      <vt:lpstr>Segoe UI</vt:lpstr>
      <vt:lpstr>Segoe UI Light</vt:lpstr>
      <vt:lpstr>Tahoma</vt:lpstr>
      <vt:lpstr>TheSans Cd Trial</vt:lpstr>
      <vt:lpstr>Times New Roman</vt:lpstr>
      <vt:lpstr>Trebuchet MS</vt:lpstr>
      <vt:lpstr>Verdana</vt:lpstr>
      <vt:lpstr>Conception personnalisée</vt:lpstr>
      <vt:lpstr>Gestion de la sécurité du domaine Active Directory</vt:lpstr>
      <vt:lpstr>Présentation PowerPoint</vt:lpstr>
      <vt:lpstr>Introduction</vt:lpstr>
      <vt:lpstr>Introduction</vt:lpstr>
      <vt:lpstr>Introduction</vt:lpstr>
      <vt:lpstr>Les vulnérabilités de sécurité courantes</vt:lpstr>
      <vt:lpstr>Les vulnérabilités de sécurité courantes</vt:lpstr>
      <vt:lpstr>APPROCHE MISE EN PLACE</vt:lpstr>
      <vt:lpstr>Approche pyramidale du durcissement  de l’Active Directory </vt:lpstr>
      <vt:lpstr>Définir la gouvernance d’Active Directory</vt:lpstr>
      <vt:lpstr>Définir l’architecture cible Active Directory</vt:lpstr>
      <vt:lpstr>Définir l’architecture cible Active Directory</vt:lpstr>
      <vt:lpstr>Présentation PowerPoint</vt:lpstr>
      <vt:lpstr>Définir l’architecture cible Active Directory</vt:lpstr>
      <vt:lpstr>Quelques chiffres</vt:lpstr>
      <vt:lpstr>Synchronisation des identités</vt:lpstr>
      <vt:lpstr>SCENARIOS  D’ATTAQUES</vt:lpstr>
      <vt:lpstr>Scenarios d’attaques</vt:lpstr>
      <vt:lpstr>Scénarios d’attaques</vt:lpstr>
      <vt:lpstr>LES DIFFÉRENTES  PROTECTIONS : LATÉRALES ET VERTICALES</vt:lpstr>
      <vt:lpstr>Se protéger contre les attaques latérales</vt:lpstr>
      <vt:lpstr>Se protéger contre les attaques latérales</vt:lpstr>
      <vt:lpstr>Gestion des droits et comptes à privilèges</vt:lpstr>
      <vt:lpstr>Se protéger contre les attaques latérales</vt:lpstr>
      <vt:lpstr>Se protéger contre les attaques verticales</vt:lpstr>
      <vt:lpstr>Protéger les comptes à privilèges d’administration</vt:lpstr>
      <vt:lpstr>Protéger les postes d’administration</vt:lpstr>
      <vt:lpstr>Présentation PowerPoint</vt:lpstr>
      <vt:lpstr>Protéger les postes d’administration</vt:lpstr>
      <vt:lpstr>DURCISSEMENT DES  CONTRÔLEURS DE DOMAINE</vt:lpstr>
      <vt:lpstr>Durcissement des contrôleurs de domaine</vt:lpstr>
      <vt:lpstr>Durcissement des contrôleurs de domaine</vt:lpstr>
      <vt:lpstr>Durcissement des contrôleurs de domaine</vt:lpstr>
      <vt:lpstr>Durcissement des contrôleurs de domaine</vt:lpstr>
      <vt:lpstr>Cycle de vie</vt:lpstr>
      <vt:lpstr>MONITORING DES SERVICES  ET  OBJETS ACTIVE DIRECTORY</vt:lpstr>
      <vt:lpstr>Monitoring des services Active Directory</vt:lpstr>
      <vt:lpstr>Monitoring des objets</vt:lpstr>
      <vt:lpstr>Outils d’audits de sécurité Active Directory</vt:lpstr>
      <vt:lpstr>Les ressources utiles</vt:lpstr>
      <vt:lpstr>Les ressources utiles</vt:lpstr>
      <vt:lpstr>Les sources d’inspirations</vt:lpstr>
      <vt:lpstr>BILAN /CONCLUSION</vt:lpstr>
      <vt:lpstr>Bilan</vt:lpstr>
      <vt:lpstr>Et après?</vt:lpstr>
      <vt:lpstr>Conclusion en image</vt:lpstr>
      <vt:lpstr>Conclusion en image </vt:lpstr>
      <vt:lpstr>Citations</vt:lpstr>
      <vt:lpstr>Merci à tous de participation</vt:lpstr>
      <vt:lpstr>Une présentation de la gestion de la sécurité de l’AD ULILLE / Retex comment sécuriser son AD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Sebastien Deconinck</dc:creator>
  <cp:lastModifiedBy>Sébastien Deconinck</cp:lastModifiedBy>
  <cp:revision>668</cp:revision>
  <cp:lastPrinted>2023-01-12T16:24:08Z</cp:lastPrinted>
  <dcterms:created xsi:type="dcterms:W3CDTF">2022-03-16T21:01:13Z</dcterms:created>
  <dcterms:modified xsi:type="dcterms:W3CDTF">2024-06-25T16:38:01Z</dcterms:modified>
</cp:coreProperties>
</file>