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0.xml.rels" ContentType="application/vnd.openxmlformats-package.relationships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9.xml" ContentType="application/vnd.openxmlformats-officedocument.presentationml.notesSlide+xml"/>
  <Override PartName="/ppt/_rels/presentation.xml.rels" ContentType="application/vnd.openxmlformats-package.relationships+xml"/>
  <Override PartName="/ppt/media/image23.png" ContentType="image/png"/>
  <Override PartName="/ppt/media/image22.png" ContentType="image/png"/>
  <Override PartName="/ppt/media/image24.jpeg" ContentType="image/jpe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12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1.jpeg" ContentType="image/jpeg"/>
  <Override PartName="/ppt/media/image30.png" ContentType="image/png"/>
  <Override PartName="/ppt/media/image28.png" ContentType="image/png"/>
  <Override PartName="/ppt/media/image29.jpeg" ContentType="image/jpeg"/>
  <Override PartName="/ppt/media/image42.png" ContentType="image/png"/>
  <Override PartName="/ppt/media/image34.jpeg" ContentType="image/jpeg"/>
  <Override PartName="/ppt/media/image37.png" ContentType="image/png"/>
  <Override PartName="/ppt/media/image7.png" ContentType="image/png"/>
  <Override PartName="/ppt/media/image11.png" ContentType="image/png"/>
  <Override PartName="/ppt/media/image36.png" ContentType="image/png"/>
  <Override PartName="/ppt/media/image6.png" ContentType="image/png"/>
  <Override PartName="/ppt/media/image10.png" ContentType="image/png"/>
  <Override PartName="/ppt/media/image5.png" ContentType="image/png"/>
  <Override PartName="/ppt/media/image43.jpeg" ContentType="image/jpeg"/>
  <Override PartName="/ppt/media/image35.png" ContentType="image/png"/>
  <Override PartName="/ppt/media/image4.png" ContentType="image/png"/>
  <Override PartName="/ppt/media/image27.png" ContentType="image/png"/>
  <Override PartName="/ppt/media/image33.png" ContentType="image/png"/>
  <Override PartName="/ppt/media/image3.png" ContentType="image/png"/>
  <Override PartName="/ppt/media/image17.jpeg" ContentType="image/jpeg"/>
  <Override PartName="/ppt/media/image26.png" ContentType="image/png"/>
  <Override PartName="/ppt/slideLayouts/_rels/slideLayout5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3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56.xml" ContentType="application/vnd.openxmlformats-officedocument.presentationml.slide+xml"/>
  <Override PartName="/ppt/slides/slide43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47.xml" ContentType="application/vnd.openxmlformats-officedocument.presentationml.slide+xml"/>
  <Override PartName="/ppt/slides/slide42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s/slide5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5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_rels/slide52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43.xml.rels" ContentType="application/vnd.openxmlformats-package.relationships+xml"/>
  <Override PartName="/ppt/slides/_rels/slide36.xml.rels" ContentType="application/vnd.openxmlformats-package.relationships+xml"/>
  <Override PartName="/ppt/slides/_rels/slide21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2.xml.rels" ContentType="application/vnd.openxmlformats-package.relationships+xml"/>
  <Override PartName="/ppt/slides/_rels/slide48.xml.rels" ContentType="application/vnd.openxmlformats-package.relationships+xml"/>
  <Override PartName="/ppt/slides/_rels/slide55.xml.rels" ContentType="application/vnd.openxmlformats-package.relationships+xml"/>
  <Override PartName="/ppt/slides/_rels/slide4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50.xml.rels" ContentType="application/vnd.openxmlformats-package.relationships+xml"/>
  <Override PartName="/ppt/slides/_rels/slide34.xml.rels" ContentType="application/vnd.openxmlformats-package.relationships+xml"/>
  <Override PartName="/ppt/slides/_rels/slide49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47.xml.rels" ContentType="application/vnd.openxmlformats-package.relationships+xml"/>
  <Override PartName="/ppt/slides/_rels/slide54.xml.rels" ContentType="application/vnd.openxmlformats-package.relationships+xml"/>
  <Override PartName="/ppt/slides/_rels/slide4.xml.rels" ContentType="application/vnd.openxmlformats-package.relationships+xml"/>
  <Override PartName="/ppt/slides/_rels/slide57.xml.rels" ContentType="application/vnd.openxmlformats-package.relationships+xml"/>
  <Override PartName="/ppt/slides/_rels/slide7.xml.rels" ContentType="application/vnd.openxmlformats-package.relationships+xml"/>
  <Override PartName="/ppt/slides/_rels/slide42.xml.rels" ContentType="application/vnd.openxmlformats-package.relationships+xml"/>
  <Override PartName="/ppt/slides/_rels/slide51.xml.rels" ContentType="application/vnd.openxmlformats-package.relationships+xml"/>
  <Override PartName="/ppt/slides/_rels/slide35.xml.rels" ContentType="application/vnd.openxmlformats-package.relationships+xml"/>
  <Override PartName="/ppt/slides/_rels/slide14.xml.rels" ContentType="application/vnd.openxmlformats-package.relationships+xml"/>
  <Override PartName="/ppt/slides/_rels/slide33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8.xml.rels" ContentType="application/vnd.openxmlformats-package.relationships+xml"/>
  <Override PartName="/ppt/slides/_rels/slide45.xml.rels" ContentType="application/vnd.openxmlformats-package.relationships+xml"/>
  <Override PartName="/ppt/slides/_rels/slide28.xml.rels" ContentType="application/vnd.openxmlformats-package.relationships+xml"/>
  <Override PartName="/ppt/slides/_rels/slide18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44.xml.rels" ContentType="application/vnd.openxmlformats-package.relationships+xml"/>
  <Override PartName="/ppt/slides/_rels/slide37.xml.rels" ContentType="application/vnd.openxmlformats-package.relationships+xml"/>
  <Override PartName="/ppt/slides/_rels/slide25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2.xml.rels" ContentType="application/vnd.openxmlformats-package.relationships+xml"/>
  <Override PartName="/ppt/slides/_rels/slide56.xml.rels" ContentType="application/vnd.openxmlformats-package.relationships+xml"/>
  <Override PartName="/ppt/slides/_rels/slide60.xml.rels" ContentType="application/vnd.openxmlformats-package.relationships+xml"/>
  <Override PartName="/ppt/slides/_rels/slide10.xml.rels" ContentType="application/vnd.openxmlformats-package.relationships+xml"/>
  <Override PartName="/ppt/slides/_rels/slide59.xml.rels" ContentType="application/vnd.openxmlformats-package.relationships+xml"/>
  <Override PartName="/ppt/slides/_rels/slide58.xml.rels" ContentType="application/vnd.openxmlformats-package.relationships+xml"/>
  <Override PartName="/ppt/slides/_rels/slide23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46.xml.rels" ContentType="application/vnd.openxmlformats-package.relationships+xml"/>
  <Override PartName="/ppt/slides/_rels/slide53.xml.rels" ContentType="application/vnd.openxmlformats-package.relationships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déplacer </a:t>
            </a:r>
            <a:r>
              <a:rPr b="0" lang="fr-FR" sz="4400" spc="-1" strike="noStrike">
                <a:latin typeface="Arial"/>
              </a:rPr>
              <a:t>la diapo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21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fr-F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EE6565A3-D761-4E1D-B7AB-18199C689CBB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" Target="../slides/slide46.xml"/><Relationship Id="rId3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200" cy="400788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200" cy="480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Attaques latérales et/ou verticales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5840" cy="4007520"/>
          </a:xfrm>
          <a:prstGeom prst="rect">
            <a:avLst/>
          </a:prstGeom>
          <a:ln w="0">
            <a:noFill/>
          </a:ln>
        </p:spPr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5840" cy="480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Pas d’audit en boîte noire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Compte standard suffit car par défaut le LDAP est lisible par tous les users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560" cy="4008240"/>
          </a:xfrm>
          <a:prstGeom prst="rect">
            <a:avLst/>
          </a:prstGeom>
          <a:ln w="0">
            <a:noFill/>
          </a:ln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Vérifier les bonnes pratiques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Vérifier les failles de sécurité (sans les exploiter)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5120" cy="4006800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1) différence entre audit et test d’intrusion (pentest)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5120" cy="4006800"/>
          </a:xfrm>
          <a:prstGeom prst="rect">
            <a:avLst/>
          </a:prstGeom>
          <a:ln w="0">
            <a:noFill/>
          </a:ln>
        </p:spPr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Compte standard suffit car par défaut le LDAP est lisible par tous les users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Version payante pour avoir l’historique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5120" cy="4006800"/>
          </a:xfrm>
          <a:prstGeom prst="rect">
            <a:avLst/>
          </a:prstGeom>
          <a:ln w="0">
            <a:noFill/>
          </a:ln>
        </p:spPr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Pas les vrais résultats car on est en direct sur internet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5120" cy="4006800"/>
          </a:xfrm>
          <a:prstGeom prst="rect">
            <a:avLst/>
          </a:prstGeom>
          <a:ln w="0">
            <a:noFill/>
          </a:ln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Semperis Forest Druid (comme bloodhound) : T0 attack path discovery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Tests complémentaires à Ping Castle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3320" cy="4005000"/>
          </a:xfrm>
          <a:prstGeom prst="rect">
            <a:avLst/>
          </a:prstGeom>
          <a:ln w="0">
            <a:noFill/>
          </a:ln>
        </p:spPr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3680" cy="480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OSE : opérateurs de services essentiels 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OIV : opérateurs d'importance vitale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3320" cy="4005000"/>
          </a:xfrm>
          <a:prstGeom prst="rect">
            <a:avLst/>
          </a:prstGeom>
          <a:ln w="0">
            <a:noFill/>
          </a:ln>
        </p:spPr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3680" cy="480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Progression dans le niveau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ln w="0">
            <a:noFill/>
          </a:ln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fr-FR" sz="2000" spc="-1" strike="noStrike">
                <a:latin typeface="Arial"/>
              </a:rPr>
              <a:t>Pourquoi : bilan de santé</a:t>
            </a:r>
            <a:endParaRPr b="0" lang="fr-FR" sz="2000" spc="-1" strike="noStrike">
              <a:latin typeface="Arial"/>
            </a:endParaRPr>
          </a:p>
          <a:p>
            <a:r>
              <a:rPr b="0" lang="fr-FR" sz="2000" spc="-1" strike="noStrike">
                <a:latin typeface="Arial"/>
              </a:rPr>
              <a:t>Comment : soi même ou medecin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5120" cy="4006800"/>
          </a:xfrm>
          <a:prstGeom prst="rect">
            <a:avLst/>
          </a:prstGeom>
          <a:ln w="0">
            <a:noFill/>
          </a:ln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GPO : Group Policy Object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centraliser la gestion de l'environnement utilisateur et la configuration des machines grâce à l'application de politiques/stratégies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5120" cy="4006800"/>
          </a:xfrm>
          <a:prstGeom prst="rect">
            <a:avLst/>
          </a:prstGeom>
          <a:ln w="0">
            <a:noFill/>
          </a:ln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Autres solutions payantes (mais chères)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Netwrix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Semperis (+s briques dont forest recovery)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Tenable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Varonis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5120" cy="4006800"/>
          </a:xfrm>
          <a:prstGeom prst="rect">
            <a:avLst/>
          </a:prstGeom>
          <a:ln w="0">
            <a:noFill/>
          </a:ln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Gestion fine des évènements (logs)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	</a:t>
            </a:r>
            <a:r>
              <a:rPr b="0" lang="fr-FR" sz="2000" spc="-1" strike="noStrike">
                <a:latin typeface="Arial"/>
              </a:rPr>
              <a:t>qui a appliqué cette GPO ?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	</a:t>
            </a:r>
            <a:r>
              <a:rPr b="0" lang="fr-FR" sz="2000" spc="-1" strike="noStrike">
                <a:latin typeface="Arial"/>
              </a:rPr>
              <a:t>qui a supprimé ce fichier ? (FS)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Alertes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Nouveau module « Attack surface Analyzer » (pass the hash/ticket, kerberoasting...)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560" cy="4008240"/>
          </a:xfrm>
          <a:prstGeom prst="rect">
            <a:avLst/>
          </a:prstGeom>
          <a:ln w="0">
            <a:noFill/>
          </a:ln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CAPGEMINI/SOGETI et l'UGAP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3320" cy="4005000"/>
          </a:xfrm>
          <a:prstGeom prst="rect">
            <a:avLst/>
          </a:prstGeom>
          <a:ln w="0">
            <a:noFill/>
          </a:ln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3680" cy="480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latin typeface="Arial"/>
              </a:rPr>
              <a:t>Démarche du pentest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fr-FR" sz="3200" spc="-1" strike="noStrike"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3320" cy="4005000"/>
          </a:xfrm>
          <a:prstGeom prst="rect">
            <a:avLst/>
          </a:prstGeom>
          <a:ln w="0">
            <a:noFill/>
          </a:ln>
        </p:spPr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3680" cy="480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LDAP hors DGDNum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Non détaillée pour des raisons de confidentialité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3320" cy="4005000"/>
          </a:xfrm>
          <a:prstGeom prst="rect">
            <a:avLst/>
          </a:prstGeom>
          <a:ln w="0">
            <a:noFill/>
          </a:ln>
        </p:spPr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3680" cy="480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pic>
        <p:nvPicPr>
          <p:cNvPr id="410" name="" descr=""/>
          <p:cNvPicPr/>
          <p:nvPr/>
        </p:nvPicPr>
        <p:blipFill>
          <a:blip r:embed="rId1"/>
          <a:stretch/>
        </p:blipFill>
        <p:spPr>
          <a:xfrm>
            <a:off x="2910240" y="3240000"/>
            <a:ext cx="1587600" cy="1057680"/>
          </a:xfrm>
          <a:prstGeom prst="rect">
            <a:avLst/>
          </a:prstGeom>
          <a:ln w="0">
            <a:noFill/>
          </a:ln>
        </p:spPr>
      </p:pic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3320" cy="4005000"/>
          </a:xfrm>
          <a:prstGeom prst="rect">
            <a:avLst/>
          </a:prstGeom>
          <a:ln w="0">
            <a:noFill/>
          </a:ln>
        </p:spPr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3680" cy="480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Compte récupéré depuis le LDAP compromis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GPO qui rend admin local un groupe de users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Pas bien : Pas de Tiering Model (en cours) + Protected users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3320" cy="4005000"/>
          </a:xfrm>
          <a:prstGeom prst="rect">
            <a:avLst/>
          </a:prstGeom>
          <a:ln w="0">
            <a:noFill/>
          </a:ln>
        </p:spPr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3680" cy="480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Cached Domain Credentials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DCC2 : Domain Cached Credentials version 2 ou MS-Cache v2 hash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→ </a:t>
            </a:r>
            <a:r>
              <a:rPr b="0" lang="fr-FR" sz="2000" spc="-1" strike="noStrike">
                <a:latin typeface="Arial"/>
              </a:rPr>
              <a:t>pas bien : il faut Protected Users !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560" cy="4008240"/>
          </a:xfrm>
          <a:prstGeom prst="rect">
            <a:avLst/>
          </a:prstGeom>
          <a:ln w="0">
            <a:noFill/>
          </a:ln>
        </p:spPr>
      </p:sp>
      <p:sp>
        <p:nvSpPr>
          <p:cNvPr id="416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Bases keypass sur un partage mais non cassé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200" cy="4007880"/>
          </a:xfrm>
          <a:prstGeom prst="rect">
            <a:avLst/>
          </a:prstGeom>
          <a:ln w="0">
            <a:noFill/>
          </a:ln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Objectif :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Pentest : exploiter des failles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Audit : check général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Méthodologie :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Pentest : simulation d’attaque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Audit : vérifie la sécurité dans sa globalité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6560" cy="4008240"/>
          </a:xfrm>
          <a:prstGeom prst="rect">
            <a:avLst/>
          </a:prstGeom>
          <a:ln w="0">
            <a:noFill/>
          </a:ln>
        </p:spPr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560" cy="48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Sns-security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Cyblex-consulting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csnovidys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4040" cy="4005720"/>
          </a:xfrm>
          <a:prstGeom prst="rect">
            <a:avLst/>
          </a:prstGeom>
          <a:ln w="0">
            <a:noFill/>
          </a:ln>
        </p:spPr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4400" cy="480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WSUS : HTTP -&gt; HTTPS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IPv6 → désactiver IPv6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3320" cy="4005000"/>
          </a:xfrm>
          <a:prstGeom prst="rect">
            <a:avLst/>
          </a:prstGeom>
          <a:ln w="0">
            <a:noFill/>
          </a:ln>
        </p:spPr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3680" cy="480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pas de protection anti brute force des comptes utilisateur</a:t>
            </a:r>
            <a:endParaRPr b="0" lang="fr-F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→ </a:t>
            </a:r>
            <a:r>
              <a:rPr b="0" lang="fr-FR" sz="2000" spc="-1" strike="noStrike">
                <a:latin typeface="Arial"/>
              </a:rPr>
              <a:t>pas possible dans notre contexte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5120" cy="4006800"/>
          </a:xfrm>
          <a:prstGeom prst="rect">
            <a:avLst/>
          </a:prstGeom>
          <a:ln w="0">
            <a:noFill/>
          </a:ln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pc="-1" strike="noStrike">
                <a:latin typeface="Arial"/>
              </a:rPr>
              <a:t>Ingénierie sociale</a:t>
            </a:r>
            <a:endParaRPr b="0" lang="fr-FR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ZoneTexte 7"/>
          <p:cNvSpPr/>
          <p:nvPr/>
        </p:nvSpPr>
        <p:spPr>
          <a:xfrm>
            <a:off x="7194960" y="1016640"/>
            <a:ext cx="22474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>
              <a:lnSpc>
                <a:spcPct val="100000"/>
              </a:lnSpc>
              <a:buNone/>
            </a:pPr>
            <a:fld id="{50B6A6B2-67EA-48A0-AA11-4B7AA5A6A5C7}" type="datetime1">
              <a:rPr b="0" lang="fr-FR" sz="1400" spc="-1" strike="noStrike">
                <a:solidFill>
                  <a:srgbClr val="5862ed"/>
                </a:solidFill>
                <a:latin typeface="Marianne Medium"/>
                <a:ea typeface="Marianne Medium"/>
              </a:rPr>
              <a:t>26/06/2024</a:t>
            </a:fld>
            <a:endParaRPr b="0" lang="fr-FR" sz="1400" spc="-1" strike="noStrike">
              <a:latin typeface="Arial"/>
            </a:endParaRPr>
          </a:p>
        </p:txBody>
      </p:sp>
      <p:sp>
        <p:nvSpPr>
          <p:cNvPr id="1" name="ZoneTexte 8"/>
          <p:cNvSpPr/>
          <p:nvPr/>
        </p:nvSpPr>
        <p:spPr>
          <a:xfrm>
            <a:off x="6840000" y="6262200"/>
            <a:ext cx="51368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5862ed"/>
                </a:solidFill>
                <a:latin typeface="Arial"/>
                <a:ea typeface="Marianne"/>
              </a:rPr>
              <a:t>JoSy Sécurisation Active Directory                                     DGDNUM – Université de Lille</a:t>
            </a:r>
            <a:br>
              <a:rPr sz="1000"/>
            </a:br>
            <a:r>
              <a:rPr b="0" lang="fr-FR" sz="1000" spc="-1" strike="noStrike">
                <a:solidFill>
                  <a:srgbClr val="5862ed"/>
                </a:solidFill>
                <a:latin typeface="Marianne"/>
                <a:ea typeface="Marianne"/>
              </a:rPr>
              <a:t> Gaétan TIRMONT</a:t>
            </a:r>
            <a:endParaRPr b="0" lang="fr-FR" sz="1000" spc="-1" strike="noStrike">
              <a:latin typeface="Arial"/>
            </a:endParaRPr>
          </a:p>
        </p:txBody>
      </p:sp>
      <p:pic>
        <p:nvPicPr>
          <p:cNvPr id="2" name="Image 1" descr=""/>
          <p:cNvPicPr/>
          <p:nvPr/>
        </p:nvPicPr>
        <p:blipFill>
          <a:blip r:embed="rId3"/>
          <a:stretch/>
        </p:blipFill>
        <p:spPr>
          <a:xfrm>
            <a:off x="9786960" y="0"/>
            <a:ext cx="2397240" cy="1011600"/>
          </a:xfrm>
          <a:prstGeom prst="rect">
            <a:avLst/>
          </a:prstGeom>
          <a:ln w="0">
            <a:noFill/>
          </a:ln>
        </p:spPr>
      </p:pic>
      <p:pic>
        <p:nvPicPr>
          <p:cNvPr id="3" name="" descr=""/>
          <p:cNvPicPr/>
          <p:nvPr/>
        </p:nvPicPr>
        <p:blipFill>
          <a:blip r:embed="rId4"/>
          <a:stretch/>
        </p:blipFill>
        <p:spPr>
          <a:xfrm>
            <a:off x="7200000" y="180000"/>
            <a:ext cx="2269080" cy="6591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8"/>
          <p:cNvSpPr/>
          <p:nvPr/>
        </p:nvSpPr>
        <p:spPr>
          <a:xfrm>
            <a:off x="236160" y="6199560"/>
            <a:ext cx="2247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>
              <a:lnSpc>
                <a:spcPct val="100000"/>
              </a:lnSpc>
              <a:buNone/>
            </a:pPr>
            <a:fld id="{995B2150-639F-45A7-BA50-AA23AB07E8BF}" type="slidenum">
              <a:rPr b="1" lang="fr-FR" sz="2800" spc="-1" strike="noStrike">
                <a:solidFill>
                  <a:srgbClr val="5862ed"/>
                </a:solidFill>
                <a:latin typeface="Marianne"/>
                <a:ea typeface="Marianne"/>
              </a:rPr>
              <a:t>&lt;numéro&gt;</a:t>
            </a:fld>
            <a:endParaRPr b="0" lang="fr-FR" sz="2800" spc="-1" strike="noStrike">
              <a:latin typeface="Arial"/>
            </a:endParaRPr>
          </a:p>
        </p:txBody>
      </p:sp>
      <p:sp>
        <p:nvSpPr>
          <p:cNvPr id="43" name="ZoneTexte 11"/>
          <p:cNvSpPr/>
          <p:nvPr/>
        </p:nvSpPr>
        <p:spPr>
          <a:xfrm>
            <a:off x="236160" y="240840"/>
            <a:ext cx="2247480" cy="2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fld id="{0F4301DB-B880-4CFE-8F14-7BB5A7074E19}" type="datetime1">
              <a:rPr b="0" lang="fr-FR" sz="900" spc="-1" strike="noStrike">
                <a:solidFill>
                  <a:srgbClr val="5862ed"/>
                </a:solidFill>
                <a:latin typeface="Marianne Medium"/>
                <a:ea typeface="Marianne Medium"/>
              </a:rPr>
              <a:t>26/06/2024</a:t>
            </a:fld>
            <a:endParaRPr b="0" lang="fr-FR" sz="900" spc="-1" strike="noStrike">
              <a:latin typeface="Arial"/>
            </a:endParaRPr>
          </a:p>
        </p:txBody>
      </p:sp>
      <p:sp>
        <p:nvSpPr>
          <p:cNvPr id="44" name="ZoneTexte 12"/>
          <p:cNvSpPr/>
          <p:nvPr/>
        </p:nvSpPr>
        <p:spPr>
          <a:xfrm>
            <a:off x="900000" y="6321600"/>
            <a:ext cx="110768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5862ed"/>
                </a:solidFill>
                <a:latin typeface="Arial"/>
                <a:ea typeface="Marianne"/>
              </a:rPr>
              <a:t> </a:t>
            </a:r>
            <a:r>
              <a:rPr b="0" lang="fr-FR" sz="1000" spc="-1" strike="noStrike">
                <a:solidFill>
                  <a:srgbClr val="5862ed"/>
                </a:solidFill>
                <a:latin typeface="Arial"/>
                <a:ea typeface="Marianne"/>
              </a:rPr>
              <a:t>JoSy Sécurisation Active Directory                                                                                                                                                                                                              DGDNUM – Université de Lille</a:t>
            </a:r>
            <a:br>
              <a:rPr sz="1000"/>
            </a:br>
            <a:r>
              <a:rPr b="0" lang="fr-FR" sz="1000" spc="-1" strike="noStrike">
                <a:solidFill>
                  <a:srgbClr val="5862ed"/>
                </a:solidFill>
                <a:latin typeface="Marianne"/>
                <a:ea typeface="Marianne"/>
              </a:rPr>
              <a:t> Gaétan TIRMONT</a:t>
            </a:r>
            <a:endParaRPr b="0" lang="fr-FR" sz="1000" spc="-1" strike="noStrike">
              <a:latin typeface="Arial"/>
            </a:endParaRPr>
          </a:p>
        </p:txBody>
      </p:sp>
      <p:pic>
        <p:nvPicPr>
          <p:cNvPr id="45" name="Image 1" descr=""/>
          <p:cNvPicPr/>
          <p:nvPr/>
        </p:nvPicPr>
        <p:blipFill>
          <a:blip r:embed="rId2"/>
          <a:stretch/>
        </p:blipFill>
        <p:spPr>
          <a:xfrm>
            <a:off x="10553040" y="360"/>
            <a:ext cx="1631160" cy="68688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/>
          <p:cNvPicPr/>
          <p:nvPr/>
        </p:nvPicPr>
        <p:blipFill>
          <a:blip r:embed="rId3"/>
          <a:stretch/>
        </p:blipFill>
        <p:spPr>
          <a:xfrm>
            <a:off x="8759880" y="89640"/>
            <a:ext cx="1785960" cy="47916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ZoneTexte 8"/>
          <p:cNvSpPr/>
          <p:nvPr/>
        </p:nvSpPr>
        <p:spPr>
          <a:xfrm>
            <a:off x="236160" y="6199560"/>
            <a:ext cx="2247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>
              <a:lnSpc>
                <a:spcPct val="100000"/>
              </a:lnSpc>
              <a:buNone/>
            </a:pPr>
            <a:fld id="{D4C78104-11D5-41CA-A137-7894D35784AB}" type="slidenum">
              <a:rPr b="1" lang="fr-FR" sz="2800" spc="-1" strike="noStrike">
                <a:solidFill>
                  <a:srgbClr val="5862ed"/>
                </a:solidFill>
                <a:latin typeface="Marianne"/>
                <a:ea typeface="Marianne"/>
              </a:rPr>
              <a:t>&lt;numéro&gt;</a:t>
            </a:fld>
            <a:endParaRPr b="0" lang="fr-FR" sz="2800" spc="-1" strike="noStrike">
              <a:latin typeface="Arial"/>
            </a:endParaRPr>
          </a:p>
        </p:txBody>
      </p:sp>
      <p:sp>
        <p:nvSpPr>
          <p:cNvPr id="86" name="ZoneTexte 11"/>
          <p:cNvSpPr/>
          <p:nvPr/>
        </p:nvSpPr>
        <p:spPr>
          <a:xfrm>
            <a:off x="236160" y="240840"/>
            <a:ext cx="2247480" cy="2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fld id="{0A9A994D-16C2-400A-AE16-F46D2A96CDAF}" type="datetime1">
              <a:rPr b="0" lang="fr-FR" sz="900" spc="-1" strike="noStrike">
                <a:solidFill>
                  <a:srgbClr val="5862ed"/>
                </a:solidFill>
                <a:latin typeface="Marianne Medium"/>
                <a:ea typeface="Marianne Medium"/>
              </a:rPr>
              <a:t>26/06/2024</a:t>
            </a:fld>
            <a:endParaRPr b="0" lang="fr-FR" sz="900" spc="-1" strike="noStrike">
              <a:latin typeface="Arial"/>
            </a:endParaRPr>
          </a:p>
        </p:txBody>
      </p:sp>
      <p:sp>
        <p:nvSpPr>
          <p:cNvPr id="87" name="ZoneTexte 12"/>
          <p:cNvSpPr/>
          <p:nvPr/>
        </p:nvSpPr>
        <p:spPr>
          <a:xfrm>
            <a:off x="900000" y="6321600"/>
            <a:ext cx="110768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5862ed"/>
                </a:solidFill>
                <a:latin typeface="Arial"/>
                <a:ea typeface="Marianne"/>
              </a:rPr>
              <a:t> </a:t>
            </a:r>
            <a:r>
              <a:rPr b="0" lang="fr-FR" sz="1000" spc="-1" strike="noStrike">
                <a:solidFill>
                  <a:srgbClr val="5862ed"/>
                </a:solidFill>
                <a:latin typeface="Arial"/>
                <a:ea typeface="Marianne"/>
              </a:rPr>
              <a:t>JoSy Sécurisation Active Directory                                                                                                                                                                                                              DGDNUM – Université de Lille</a:t>
            </a:r>
            <a:br>
              <a:rPr sz="1000"/>
            </a:br>
            <a:r>
              <a:rPr b="0" lang="fr-FR" sz="1000" spc="-1" strike="noStrike">
                <a:solidFill>
                  <a:srgbClr val="5862ed"/>
                </a:solidFill>
                <a:latin typeface="Marianne"/>
                <a:ea typeface="Marianne"/>
              </a:rPr>
              <a:t> Gaétan TIRMONT</a:t>
            </a:r>
            <a:endParaRPr b="0" lang="fr-FR" sz="1000" spc="-1" strike="noStrike">
              <a:latin typeface="Arial"/>
            </a:endParaRPr>
          </a:p>
        </p:txBody>
      </p:sp>
      <p:pic>
        <p:nvPicPr>
          <p:cNvPr id="88" name="Image 1" descr=""/>
          <p:cNvPicPr/>
          <p:nvPr/>
        </p:nvPicPr>
        <p:blipFill>
          <a:blip r:embed="rId2"/>
          <a:stretch/>
        </p:blipFill>
        <p:spPr>
          <a:xfrm>
            <a:off x="10553040" y="360"/>
            <a:ext cx="1631160" cy="686880"/>
          </a:xfrm>
          <a:prstGeom prst="rect">
            <a:avLst/>
          </a:prstGeom>
          <a:ln w="0"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8759880" y="89640"/>
            <a:ext cx="1785960" cy="47916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ZoneTexte 8"/>
          <p:cNvSpPr/>
          <p:nvPr/>
        </p:nvSpPr>
        <p:spPr>
          <a:xfrm>
            <a:off x="236160" y="6199560"/>
            <a:ext cx="2247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>
              <a:lnSpc>
                <a:spcPct val="100000"/>
              </a:lnSpc>
              <a:buNone/>
            </a:pPr>
            <a:fld id="{226077A1-68E8-48FE-A98B-BE5F3A13DF74}" type="slidenum">
              <a:rPr b="1" lang="fr-FR" sz="2800" spc="-1" strike="noStrike">
                <a:solidFill>
                  <a:srgbClr val="5862ed"/>
                </a:solidFill>
                <a:latin typeface="Marianne"/>
                <a:ea typeface="Marianne"/>
              </a:rPr>
              <a:t>&lt;numéro&gt;</a:t>
            </a:fld>
            <a:endParaRPr b="0" lang="fr-FR" sz="2800" spc="-1" strike="noStrike">
              <a:latin typeface="Arial"/>
            </a:endParaRPr>
          </a:p>
        </p:txBody>
      </p:sp>
      <p:sp>
        <p:nvSpPr>
          <p:cNvPr id="129" name="ZoneTexte 11"/>
          <p:cNvSpPr/>
          <p:nvPr/>
        </p:nvSpPr>
        <p:spPr>
          <a:xfrm>
            <a:off x="236160" y="240840"/>
            <a:ext cx="2247480" cy="2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fld id="{BF6C07B0-ED86-42C3-BFD3-0200DC17FC9D}" type="datetime1">
              <a:rPr b="0" lang="fr-FR" sz="900" spc="-1" strike="noStrike">
                <a:solidFill>
                  <a:srgbClr val="5862ed"/>
                </a:solidFill>
                <a:latin typeface="Marianne Medium"/>
                <a:ea typeface="Marianne Medium"/>
              </a:rPr>
              <a:t>26/06/2024</a:t>
            </a:fld>
            <a:endParaRPr b="0" lang="fr-FR" sz="900" spc="-1" strike="noStrike">
              <a:latin typeface="Arial"/>
            </a:endParaRPr>
          </a:p>
        </p:txBody>
      </p:sp>
      <p:sp>
        <p:nvSpPr>
          <p:cNvPr id="130" name="ZoneTexte 12"/>
          <p:cNvSpPr/>
          <p:nvPr/>
        </p:nvSpPr>
        <p:spPr>
          <a:xfrm>
            <a:off x="900000" y="6321600"/>
            <a:ext cx="110768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5862ed"/>
                </a:solidFill>
                <a:latin typeface="Arial"/>
                <a:ea typeface="Marianne"/>
              </a:rPr>
              <a:t> </a:t>
            </a:r>
            <a:r>
              <a:rPr b="0" lang="fr-FR" sz="1000" spc="-1" strike="noStrike">
                <a:solidFill>
                  <a:srgbClr val="5862ed"/>
                </a:solidFill>
                <a:latin typeface="Arial"/>
                <a:ea typeface="Marianne"/>
              </a:rPr>
              <a:t>JoSy Sécurisation Active Directory                                                                                                                                                                                                              DGDNUM – Université de Lille</a:t>
            </a:r>
            <a:br>
              <a:rPr sz="1000"/>
            </a:br>
            <a:r>
              <a:rPr b="0" lang="fr-FR" sz="1000" spc="-1" strike="noStrike">
                <a:solidFill>
                  <a:srgbClr val="5862ed"/>
                </a:solidFill>
                <a:latin typeface="Marianne"/>
                <a:ea typeface="Marianne"/>
              </a:rPr>
              <a:t> Gaétan TIRMONT</a:t>
            </a:r>
            <a:endParaRPr b="0" lang="fr-FR" sz="1000" spc="-1" strike="noStrike">
              <a:latin typeface="Arial"/>
            </a:endParaRPr>
          </a:p>
        </p:txBody>
      </p:sp>
      <p:pic>
        <p:nvPicPr>
          <p:cNvPr id="131" name="Image 1" descr=""/>
          <p:cNvPicPr/>
          <p:nvPr/>
        </p:nvPicPr>
        <p:blipFill>
          <a:blip r:embed="rId2"/>
          <a:stretch/>
        </p:blipFill>
        <p:spPr>
          <a:xfrm>
            <a:off x="10553040" y="360"/>
            <a:ext cx="1631160" cy="68688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3"/>
          <a:stretch/>
        </p:blipFill>
        <p:spPr>
          <a:xfrm>
            <a:off x="8759880" y="89640"/>
            <a:ext cx="1785960" cy="47916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ZoneTexte 8"/>
          <p:cNvSpPr/>
          <p:nvPr/>
        </p:nvSpPr>
        <p:spPr>
          <a:xfrm>
            <a:off x="236160" y="6199560"/>
            <a:ext cx="22474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>
              <a:lnSpc>
                <a:spcPct val="100000"/>
              </a:lnSpc>
              <a:buNone/>
            </a:pPr>
            <a:fld id="{5CE39B22-1CAF-4F63-A9C0-EA3AE977F60D}" type="slidenum">
              <a:rPr b="1" lang="fr-FR" sz="2800" spc="-1" strike="noStrike">
                <a:solidFill>
                  <a:srgbClr val="5862ed"/>
                </a:solidFill>
                <a:latin typeface="Marianne"/>
                <a:ea typeface="Marianne"/>
              </a:rPr>
              <a:t>&lt;numéro&gt;</a:t>
            </a:fld>
            <a:endParaRPr b="0" lang="fr-FR" sz="2800" spc="-1" strike="noStrike">
              <a:latin typeface="Arial"/>
            </a:endParaRPr>
          </a:p>
        </p:txBody>
      </p:sp>
      <p:sp>
        <p:nvSpPr>
          <p:cNvPr id="173" name="ZoneTexte 11"/>
          <p:cNvSpPr/>
          <p:nvPr/>
        </p:nvSpPr>
        <p:spPr>
          <a:xfrm>
            <a:off x="236160" y="240840"/>
            <a:ext cx="2247480" cy="22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buNone/>
            </a:pPr>
            <a:fld id="{9E6E7108-4121-41C5-A0CF-C6E5B7331CDA}" type="datetime1">
              <a:rPr b="0" lang="fr-FR" sz="900" spc="-1" strike="noStrike">
                <a:solidFill>
                  <a:srgbClr val="5862ed"/>
                </a:solidFill>
                <a:latin typeface="Marianne Medium"/>
                <a:ea typeface="Marianne Medium"/>
              </a:rPr>
              <a:t>26/06/2024</a:t>
            </a:fld>
            <a:endParaRPr b="0" lang="fr-FR" sz="900" spc="-1" strike="noStrike">
              <a:latin typeface="Arial"/>
            </a:endParaRPr>
          </a:p>
        </p:txBody>
      </p:sp>
      <p:sp>
        <p:nvSpPr>
          <p:cNvPr id="174" name="ZoneTexte 12"/>
          <p:cNvSpPr/>
          <p:nvPr/>
        </p:nvSpPr>
        <p:spPr>
          <a:xfrm>
            <a:off x="900000" y="6321600"/>
            <a:ext cx="110768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000" spc="-1" strike="noStrike">
                <a:solidFill>
                  <a:srgbClr val="5862ed"/>
                </a:solidFill>
                <a:latin typeface="Arial"/>
                <a:ea typeface="Marianne"/>
              </a:rPr>
              <a:t> </a:t>
            </a:r>
            <a:r>
              <a:rPr b="0" lang="fr-FR" sz="1000" spc="-1" strike="noStrike">
                <a:solidFill>
                  <a:srgbClr val="5862ed"/>
                </a:solidFill>
                <a:latin typeface="Arial"/>
                <a:ea typeface="Marianne"/>
              </a:rPr>
              <a:t>JoSy Sécurisation Active Directory                                                                                                                                                                                                              DGDNUM – Université de Lille</a:t>
            </a:r>
            <a:br>
              <a:rPr sz="1000"/>
            </a:br>
            <a:r>
              <a:rPr b="0" lang="fr-FR" sz="1000" spc="-1" strike="noStrike">
                <a:solidFill>
                  <a:srgbClr val="5862ed"/>
                </a:solidFill>
                <a:latin typeface="Marianne"/>
                <a:ea typeface="Marianne"/>
              </a:rPr>
              <a:t> Gaétan TIRMONT</a:t>
            </a:r>
            <a:endParaRPr b="0" lang="fr-FR" sz="1000" spc="-1" strike="noStrike">
              <a:latin typeface="Arial"/>
            </a:endParaRPr>
          </a:p>
        </p:txBody>
      </p:sp>
      <p:pic>
        <p:nvPicPr>
          <p:cNvPr id="175" name="Image 1" descr=""/>
          <p:cNvPicPr/>
          <p:nvPr/>
        </p:nvPicPr>
        <p:blipFill>
          <a:blip r:embed="rId2"/>
          <a:stretch/>
        </p:blipFill>
        <p:spPr>
          <a:xfrm>
            <a:off x="10553040" y="360"/>
            <a:ext cx="1631160" cy="686880"/>
          </a:xfrm>
          <a:prstGeom prst="rect">
            <a:avLst/>
          </a:prstGeom>
          <a:ln w="0">
            <a:noFill/>
          </a:ln>
        </p:spPr>
      </p:pic>
      <p:pic>
        <p:nvPicPr>
          <p:cNvPr id="176" name="" descr=""/>
          <p:cNvPicPr/>
          <p:nvPr/>
        </p:nvPicPr>
        <p:blipFill>
          <a:blip r:embed="rId3"/>
          <a:stretch/>
        </p:blipFill>
        <p:spPr>
          <a:xfrm>
            <a:off x="8759880" y="89640"/>
            <a:ext cx="1785960" cy="479160"/>
          </a:xfrm>
          <a:prstGeom prst="rect">
            <a:avLst/>
          </a:prstGeom>
          <a:ln w="0">
            <a:noFill/>
          </a:ln>
        </p:spPr>
      </p:pic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Cliquez pour éditer le format du plan de texte</a:t>
            </a:r>
            <a:endParaRPr b="0" lang="fr-F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Second niveau de plan</a:t>
            </a:r>
            <a:endParaRPr b="0" lang="fr-F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Troisième niveau de plan</a:t>
            </a:r>
            <a:endParaRPr b="0" lang="fr-F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latin typeface="Arial"/>
              </a:rPr>
              <a:t>Quatrième niveau de plan</a:t>
            </a:r>
            <a:endParaRPr b="0" lang="fr-F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Cinquième niveau de plan</a:t>
            </a:r>
            <a:endParaRPr b="0" lang="fr-F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Sixième niveau de plan</a:t>
            </a:r>
            <a:endParaRPr b="0" lang="fr-F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latin typeface="Arial"/>
              </a:rPr>
              <a:t>Septième niveau de plan</a:t>
            </a:r>
            <a:endParaRPr b="0" lang="fr-F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5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58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58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s://www.pingcastle.com/" TargetMode="External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58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8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58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58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s://club.ssi.gouv.fr/" TargetMode="External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58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58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5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5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58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58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58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58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58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58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58.xml"/><Relationship Id="rId3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58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58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58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58.xml"/><Relationship Id="rId3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58.xml"/><Relationship Id="rId3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58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58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5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0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120000" y="1019520"/>
            <a:ext cx="5932800" cy="5121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5862ed"/>
                </a:solidFill>
                <a:latin typeface="Marianne Medium"/>
                <a:ea typeface="Marianne Medium"/>
              </a:rPr>
              <a:t>Retour d'expérience sur les audits à l'Université de Lille</a:t>
            </a:r>
            <a:endParaRPr b="0" lang="fr-FR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574280" y="2324160"/>
            <a:ext cx="9136080" cy="66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latin typeface="Arial"/>
              </a:rPr>
              <a:t>Pourquoi et comment auditer ?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subTitle"/>
          </p:nvPr>
        </p:nvSpPr>
        <p:spPr>
          <a:xfrm>
            <a:off x="1574280" y="3004920"/>
            <a:ext cx="9136080" cy="16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200" spc="-1" strike="noStrike">
                <a:latin typeface="Arial"/>
              </a:rPr>
              <a:t>Stratégies liées à l’Active Directory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Stratégies liées à l’Active Directory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33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Types de pentest</a:t>
            </a:r>
            <a:endParaRPr b="0" lang="fr-FR" sz="26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latin typeface="Arial"/>
              </a:rPr>
              <a:t>Pentest externe</a:t>
            </a:r>
            <a:endParaRPr b="0" lang="fr-FR" sz="26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le pentesteur procède depuis l’extérieur de l’entreprise</a:t>
            </a:r>
            <a:endParaRPr b="0" lang="fr-FR" sz="26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400" spc="-1" strike="noStrike">
                <a:latin typeface="Arial"/>
              </a:rPr>
              <a:t>il part de zéro, et lance des attaques ciblées pour tester et vérifier l’exposition publique du client sur internet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fr-FR" sz="2400" spc="-1" strike="noStrike">
                <a:latin typeface="Arial"/>
              </a:rPr>
              <a:t>       → </a:t>
            </a:r>
            <a:r>
              <a:rPr b="0" lang="fr-FR" sz="2400" spc="-1" strike="noStrike">
                <a:latin typeface="Arial"/>
              </a:rPr>
              <a:t>peu utile pour Active Directory On Premise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246" name="" descr=""/>
          <p:cNvPicPr/>
          <p:nvPr/>
        </p:nvPicPr>
        <p:blipFill>
          <a:blip r:embed="rId1"/>
          <a:stretch/>
        </p:blipFill>
        <p:spPr>
          <a:xfrm>
            <a:off x="10190880" y="1882800"/>
            <a:ext cx="1173960" cy="109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Stratégies liées à l’Active Directory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51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Types de pentest</a:t>
            </a:r>
            <a:endParaRPr b="0" lang="fr-FR" sz="26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600" spc="-1" strike="noStrike">
                <a:latin typeface="Arial"/>
              </a:rPr>
              <a:t>Pentest interne</a:t>
            </a:r>
            <a:endParaRPr b="0" lang="fr-FR" sz="26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le pentesteur est connecté au réseau de l’entreprise, mais il ne possède aucun accès</a:t>
            </a:r>
            <a:endParaRPr b="0" lang="fr-FR" sz="26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400" spc="-1" strike="noStrike">
                <a:latin typeface="Arial"/>
              </a:rPr>
              <a:t>il doit donc trouver une faille : pour cela,</a:t>
            </a:r>
            <a:endParaRPr b="0" lang="fr-FR" sz="24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latin typeface="Arial"/>
              </a:rPr>
              <a:t>il adopte la posture d’un attaquant ayant réussi à s’infiltrer dans le réseau interne et tente de remonter jusqu’à l’AD</a:t>
            </a:r>
            <a:endParaRPr b="0" lang="fr-FR" sz="22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latin typeface="Arial"/>
              </a:rPr>
              <a:t>exemple d’objectif : mettre en œuvre une escalade de privilèges et devenir administrateur du domaine</a:t>
            </a:r>
            <a:endParaRPr b="0" lang="fr-FR" sz="2200" spc="-1" strike="noStrike">
              <a:latin typeface="Arial"/>
            </a:endParaRPr>
          </a:p>
        </p:txBody>
      </p:sp>
      <p:pic>
        <p:nvPicPr>
          <p:cNvPr id="249" name="" descr=""/>
          <p:cNvPicPr/>
          <p:nvPr/>
        </p:nvPicPr>
        <p:blipFill>
          <a:blip r:embed="rId1"/>
          <a:stretch/>
        </p:blipFill>
        <p:spPr>
          <a:xfrm>
            <a:off x="10156680" y="1743120"/>
            <a:ext cx="1327320" cy="131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Stratégies liées à l’Active Directory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609480" y="1496520"/>
            <a:ext cx="1096524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Types d’audits</a:t>
            </a:r>
            <a:endParaRPr b="0" lang="fr-FR" sz="26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1" lang="fr-FR" sz="2600" spc="-1" strike="noStrike">
                <a:latin typeface="Arial"/>
              </a:rPr>
              <a:t>L’audit en boîte grise</a:t>
            </a:r>
            <a:endParaRPr b="0" lang="fr-FR" sz="26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l’auditeur possède déjà des informations sur sa cible</a:t>
            </a:r>
            <a:endParaRPr b="0" lang="fr-FR" sz="26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on lui fournit un compte utilisateur standard depuis un poste de travail</a:t>
            </a:r>
            <a:endParaRPr b="0" lang="fr-FR" sz="26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400" spc="-1" strike="noStrike">
                <a:latin typeface="Arial"/>
              </a:rPr>
              <a:t>il peut ainsi réaliser des tests plus approfondis, grâce à une meilleure compréhension du contexte</a:t>
            </a: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9" dur="indefinite" restart="never" nodeType="tmRoot">
          <p:childTnLst>
            <p:seq>
              <p:cTn id="80" dur="indefinite" nodeType="mainSeq">
                <p:childTnLst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Stratégies liées à l’Active Directory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609480" y="1496520"/>
            <a:ext cx="10965240" cy="451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Types d’audits</a:t>
            </a:r>
            <a:endParaRPr b="0" lang="fr-FR" sz="26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1" lang="fr-FR" sz="2600" spc="-1" strike="noStrike">
                <a:latin typeface="Arial"/>
              </a:rPr>
              <a:t>L’audit en boîte blanche</a:t>
            </a:r>
            <a:endParaRPr b="0" lang="fr-FR" sz="26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l’auditeur opère depuis l’intérieur de l’entreprise</a:t>
            </a:r>
            <a:endParaRPr b="0" lang="fr-FR" sz="26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il procède à divers tests techniques et organisationnels via un compte privilégié</a:t>
            </a:r>
            <a:endParaRPr b="0" lang="fr-FR" sz="24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200" spc="-1" strike="noStrike">
                <a:latin typeface="Arial"/>
              </a:rPr>
              <a:t>afin de vérifier la configuration de l’Active Directory</a:t>
            </a:r>
            <a:endParaRPr b="0" lang="fr-FR" sz="22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200" spc="-1" strike="noStrike">
                <a:latin typeface="Arial"/>
              </a:rPr>
              <a:t>et de savoir si le SI a des faiblesses et des vulnérabilités qu’un attaquant pourrait exploiter</a:t>
            </a: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Stratégies liées à l’Active Directory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609480" y="1496520"/>
            <a:ext cx="1096524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Différence entre le pentest interne et l’audit en boîte blanche</a:t>
            </a:r>
            <a:endParaRPr b="0" lang="fr-FR" sz="26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1" lang="fr-FR" sz="2600" spc="-1" strike="noStrike">
                <a:latin typeface="Arial"/>
              </a:rPr>
              <a:t>Le pentest interne</a:t>
            </a:r>
            <a:endParaRPr b="0" lang="fr-FR" sz="26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on tente de compromettre l’AD</a:t>
            </a:r>
            <a:endParaRPr b="0" lang="fr-FR" sz="26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400" spc="-1" strike="noStrike">
                <a:latin typeface="Arial"/>
              </a:rPr>
              <a:t>depuis un accès réseau en exploitant des vulnérabilités identifiées</a:t>
            </a:r>
            <a:endParaRPr b="0" lang="fr-FR" sz="24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400" spc="-1" strike="noStrike">
                <a:latin typeface="Arial"/>
              </a:rPr>
              <a:t>le but est de repérer certains chemins de compromission</a:t>
            </a:r>
            <a:endParaRPr b="0" lang="fr-FR" sz="24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latin typeface="Arial"/>
              </a:rPr>
              <a:t>et de prouver leur exploitabilité, sans objectif d’exhaustivité</a:t>
            </a: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9" dur="indefinite" restart="never" nodeType="tmRoot">
          <p:childTnLst>
            <p:seq>
              <p:cTn id="110" dur="indefinite" nodeType="mainSeq">
                <p:childTnLst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Stratégies liées à l’Active Directory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609480" y="1496520"/>
            <a:ext cx="1096524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Différence entre le pentest interne et l’audit en boîte blanche</a:t>
            </a:r>
            <a:endParaRPr b="0" lang="fr-FR" sz="26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1" lang="fr-FR" sz="2600" spc="-1" strike="noStrike">
                <a:latin typeface="Arial"/>
              </a:rPr>
              <a:t>L’audit en boîte blanche</a:t>
            </a:r>
            <a:endParaRPr b="0" lang="fr-FR" sz="2600" spc="-1" strike="noStrike">
              <a:latin typeface="Arial"/>
            </a:endParaRPr>
          </a:p>
          <a:p>
            <a:pPr lvl="2" marL="648000" indent="-216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a pour but de faire un inventaire exhaustif de la configuration actuelle</a:t>
            </a:r>
            <a:endParaRPr b="0" lang="fr-FR" sz="26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400" spc="-1" strike="noStrike">
                <a:latin typeface="Arial"/>
              </a:rPr>
              <a:t>et d’identifier tous les paramètres qui pourraient entraîner des vulnérabilités</a:t>
            </a:r>
            <a:endParaRPr b="0" lang="fr-FR" sz="24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latin typeface="Arial"/>
              </a:rPr>
              <a:t>sans vérifier leur exploitabilité</a:t>
            </a:r>
            <a:endParaRPr b="0" lang="fr-FR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574280" y="2324160"/>
            <a:ext cx="9136080" cy="66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latin typeface="Arial"/>
              </a:rPr>
              <a:t>2) Audits internes (auto-évaluation)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/>
          </p:nvPr>
        </p:nvSpPr>
        <p:spPr>
          <a:xfrm>
            <a:off x="1574280" y="3004920"/>
            <a:ext cx="9136080" cy="16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574280" y="2324160"/>
            <a:ext cx="9136080" cy="66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latin typeface="Arial"/>
              </a:rPr>
              <a:t>Audits internes (auto-évaluation)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subTitle"/>
          </p:nvPr>
        </p:nvSpPr>
        <p:spPr>
          <a:xfrm>
            <a:off x="1574280" y="3004920"/>
            <a:ext cx="9136080" cy="16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200" spc="-1" strike="noStrike">
                <a:latin typeface="Arial"/>
              </a:rPr>
              <a:t>Temporalité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Temporalité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latin typeface="Arial"/>
              </a:rPr>
              <a:t>Audit à un instant T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400" spc="-1" strike="noStrike">
                <a:latin typeface="Arial"/>
              </a:rPr>
              <a:t>Logiciels gratuits</a:t>
            </a:r>
            <a:endParaRPr b="0" lang="fr-FR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latin typeface="Arial"/>
              </a:rPr>
              <a:t>Audit en temps réel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400" spc="-1" strike="noStrike">
                <a:latin typeface="Arial"/>
              </a:rPr>
              <a:t>Logiciels payants</a:t>
            </a:r>
            <a:endParaRPr b="0" lang="fr-FR" sz="24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200" spc="-1" strike="noStrike">
                <a:latin typeface="Arial"/>
              </a:rPr>
              <a:t>alertes + remédiation</a:t>
            </a:r>
            <a:endParaRPr b="0" lang="fr-FR" sz="2200" spc="-1" strike="noStrike">
              <a:latin typeface="Aria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1"/>
          <a:stretch/>
        </p:blipFill>
        <p:spPr>
          <a:xfrm>
            <a:off x="6896520" y="2072520"/>
            <a:ext cx="2533320" cy="253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9" dur="indefinite" restart="never" nodeType="tmRoot">
          <p:childTnLst>
            <p:seq>
              <p:cTn id="140" dur="indefinite" nodeType="mainSeq">
                <p:childTnLst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74280" y="2324160"/>
            <a:ext cx="9136080" cy="66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latin typeface="Arial"/>
              </a:rPr>
              <a:t>Sommaire</a:t>
            </a:r>
            <a:br>
              <a:rPr sz="4400"/>
            </a:br>
            <a:endParaRPr b="0" lang="fr-FR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1574280" y="3004920"/>
            <a:ext cx="9136080" cy="16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fr-FR" sz="3200" spc="-1" strike="noStrike">
                <a:latin typeface="Arial"/>
              </a:rPr>
              <a:t> </a:t>
            </a:r>
            <a:r>
              <a:rPr b="0" lang="fr-FR" sz="3200" spc="-1" strike="noStrike">
                <a:latin typeface="Arial"/>
              </a:rPr>
              <a:t>Pourquoi et comment auditer ?</a:t>
            </a:r>
            <a:endParaRPr b="0" lang="fr-FR" sz="32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fr-FR" sz="3200" spc="-1" strike="noStrike">
                <a:latin typeface="Arial"/>
              </a:rPr>
              <a:t> </a:t>
            </a:r>
            <a:r>
              <a:rPr b="0" lang="fr-FR" sz="3200" spc="-1" strike="noStrike">
                <a:latin typeface="Arial"/>
              </a:rPr>
              <a:t>Audits internes (auto-évaluation)</a:t>
            </a:r>
            <a:endParaRPr b="0" lang="fr-FR" sz="3200" spc="-1" strike="noStrike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fr-FR" sz="3200" spc="-1" strike="noStrike">
                <a:latin typeface="Arial"/>
              </a:rPr>
              <a:t> </a:t>
            </a:r>
            <a:r>
              <a:rPr b="0" lang="fr-FR" sz="3200" spc="-1" strike="noStrike">
                <a:latin typeface="Arial"/>
              </a:rPr>
              <a:t>Audits externes (prestataire)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574280" y="2324160"/>
            <a:ext cx="9136080" cy="66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latin typeface="Arial"/>
              </a:rPr>
              <a:t>Audits internes (auto-évaluation)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subTitle"/>
          </p:nvPr>
        </p:nvSpPr>
        <p:spPr>
          <a:xfrm>
            <a:off x="1574280" y="3004920"/>
            <a:ext cx="9136080" cy="16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200" spc="-1" strike="noStrike">
                <a:latin typeface="Arial"/>
              </a:rPr>
              <a:t>Logiciels utilisés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Logiciels utilisés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8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000" spc="-1" strike="noStrike">
                <a:latin typeface="Arial"/>
              </a:rPr>
              <a:t>Audit à un instant T</a:t>
            </a:r>
            <a:endParaRPr b="0" lang="fr-FR" sz="30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600" spc="-1" strike="noStrike">
                <a:latin typeface="Arial"/>
              </a:rPr>
              <a:t>Logiciels gratuits</a:t>
            </a:r>
            <a:endParaRPr b="0" lang="fr-FR" sz="26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Pingcastle</a:t>
            </a:r>
            <a:endParaRPr b="0" lang="fr-FR" sz="24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Purple knight</a:t>
            </a:r>
            <a:endParaRPr b="0" lang="fr-FR" sz="24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Oradad</a:t>
            </a:r>
            <a:endParaRPr b="0" lang="fr-FR" sz="24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Bloodhound</a:t>
            </a:r>
            <a:endParaRPr b="0" lang="fr-FR" sz="24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GPOZaurr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6840000" y="2340000"/>
            <a:ext cx="1977840" cy="197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1" dur="indefinite" restart="never" nodeType="tmRoot">
          <p:childTnLst>
            <p:seq>
              <p:cTn id="152" dur="indefinite" nodeType="mainSeq">
                <p:childTnLst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Pingcastle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15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 u="sng">
                <a:solidFill>
                  <a:srgbClr val="0563c1"/>
                </a:solidFill>
                <a:uFillTx/>
                <a:latin typeface="Arial"/>
                <a:hlinkClick r:id="rId1"/>
              </a:rPr>
              <a:t>https://www.pingcastle.com/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Outil d'évaluation de la sécurité AD développé par Vincent Le Toux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Code source disponible sur GitHub (sous licence propriétaire) associé à une licence Non-Profit Open Software License ("Non-Profit OSL") 3.0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Objectif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identifie les failles de sécurité de l’AD et génère un rapport d’évaluation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fournit les éléments de remédiation</a:t>
            </a:r>
            <a:endParaRPr b="0" lang="fr-F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Utilisation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compte sans privilège avec une session dans le domaine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1x / mois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272" name="" descr=""/>
          <p:cNvPicPr/>
          <p:nvPr/>
        </p:nvPicPr>
        <p:blipFill>
          <a:blip r:embed="rId2"/>
          <a:stretch/>
        </p:blipFill>
        <p:spPr>
          <a:xfrm>
            <a:off x="9720000" y="4500000"/>
            <a:ext cx="2171160" cy="141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Pingcastle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15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275" name="" descr=""/>
          <p:cNvPicPr/>
          <p:nvPr/>
        </p:nvPicPr>
        <p:blipFill>
          <a:blip r:embed="rId1"/>
          <a:stretch/>
        </p:blipFill>
        <p:spPr>
          <a:xfrm>
            <a:off x="2267280" y="1491480"/>
            <a:ext cx="7124760" cy="482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Purple knight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https://www.semperis.com/fr/purple-knight/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Outil d'évaluation de la sécurité AD par Semperis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Licence propriétaire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Objectif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identifie les failles de sécurité de l’AD et génère un rapport d’évaluation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fournit les éléments de remédiation</a:t>
            </a:r>
            <a:endParaRPr b="0" lang="fr-F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Utilisation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compte sans privilège avec une session dans le domaine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1x / mois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278" name="" descr=""/>
          <p:cNvPicPr/>
          <p:nvPr/>
        </p:nvPicPr>
        <p:blipFill>
          <a:blip r:embed="rId1"/>
          <a:stretch/>
        </p:blipFill>
        <p:spPr>
          <a:xfrm>
            <a:off x="9540000" y="5040000"/>
            <a:ext cx="2302560" cy="79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3" dur="indefinite" restart="never" nodeType="tmRoot">
          <p:childTnLst>
            <p:seq>
              <p:cTn id="184" dur="indefinite" nodeType="mainSeq">
                <p:childTnLst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Purple knight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281" name="" descr=""/>
          <p:cNvPicPr/>
          <p:nvPr/>
        </p:nvPicPr>
        <p:blipFill>
          <a:blip r:embed="rId1"/>
          <a:stretch/>
        </p:blipFill>
        <p:spPr>
          <a:xfrm>
            <a:off x="3114360" y="1604520"/>
            <a:ext cx="5639760" cy="489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Oradad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51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5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https://github.com/ANSSI-FR/ORADAD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Outil d'évaluation de la sécurité AD développé par l’ANSSI (Outil de Récupération Automatique des Données de l'Active Directory)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Libre en licence GPL-3.0 réservé OIV et OSE (demande d'accès à club@ssi.gouv.fr)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Objectif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identifie les failles de sécurité de l’AD et génère un rapport d’évaluation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fournit les éléments de remédiation</a:t>
            </a:r>
            <a:endParaRPr b="0" lang="fr-F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Utilisation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compte sans privilège avec une session dans le domaine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téléversement sur </a:t>
            </a:r>
            <a:r>
              <a:rPr b="0" lang="fr-FR" sz="2600" spc="-1" strike="noStrike" u="sng">
                <a:solidFill>
                  <a:srgbClr val="0563c1"/>
                </a:solidFill>
                <a:uFillTx/>
                <a:latin typeface="Arial"/>
                <a:hlinkClick r:id="rId1"/>
              </a:rPr>
              <a:t>https://club.ssi.gouv.fr</a:t>
            </a:r>
            <a:endParaRPr b="0" lang="fr-FR" sz="26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réception d'une archive au format zed</a:t>
            </a:r>
            <a:endParaRPr b="0" lang="fr-FR" sz="26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mot de passe par sms</a:t>
            </a:r>
            <a:endParaRPr b="0" lang="fr-FR" sz="26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1x / 3 mois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284" name="" descr=""/>
          <p:cNvPicPr/>
          <p:nvPr/>
        </p:nvPicPr>
        <p:blipFill>
          <a:blip r:embed="rId2"/>
          <a:stretch/>
        </p:blipFill>
        <p:spPr>
          <a:xfrm>
            <a:off x="9000000" y="4860000"/>
            <a:ext cx="2883600" cy="120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1" dur="indefinite" restart="never" nodeType="tmRoot">
          <p:childTnLst>
            <p:seq>
              <p:cTn id="202" dur="indefinite" nodeType="mainSeq">
                <p:childTnLst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Oradad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51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1"/>
          <a:stretch/>
        </p:blipFill>
        <p:spPr>
          <a:xfrm>
            <a:off x="2399400" y="1621080"/>
            <a:ext cx="6848640" cy="441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Bloodhound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15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3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https://github.com/BloodHoundAD/BloodHound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Outil de découverte de chemins d'attaque de l’AD maintenu par SpecterOps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Libre en licence GPL-3.0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Objectif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permet de repérer les chemins d'attaque de l'AD</a:t>
            </a:r>
            <a:endParaRPr b="0" lang="fr-F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Utilisation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compte sans privilège avec une session dans le domaine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collecter les données avec Sharphound</a:t>
            </a:r>
            <a:endParaRPr b="0" lang="fr-FR" sz="26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fournir les données collectées à Bloodhound</a:t>
            </a:r>
            <a:endParaRPr b="0" lang="fr-FR" sz="26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2x / an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1"/>
          <a:stretch/>
        </p:blipFill>
        <p:spPr>
          <a:xfrm>
            <a:off x="9726480" y="3924000"/>
            <a:ext cx="2043360" cy="204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5" dur="indefinite" restart="never" nodeType="tmRoot">
          <p:childTnLst>
            <p:seq>
              <p:cTn id="226" dur="indefinite" nodeType="mainSeq">
                <p:childTnLst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Bloodhound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15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1274760" y="1486080"/>
            <a:ext cx="9329400" cy="462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574280" y="2324160"/>
            <a:ext cx="9136080" cy="66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latin typeface="Arial"/>
              </a:rPr>
              <a:t>1) Pourquoi et comment auditer ?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subTitle"/>
          </p:nvPr>
        </p:nvSpPr>
        <p:spPr>
          <a:xfrm>
            <a:off x="1574280" y="3004920"/>
            <a:ext cx="9136080" cy="16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GPOZaurr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37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https://github.com/EvotecIT/GPOZaurr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Module Powershell d'analyse des GPO et de correction des problèmes détectés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Objectif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audit des GPO et génère un rapport</a:t>
            </a:r>
            <a:endParaRPr b="0" lang="fr-F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Utilisation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compte avec droit de lecture sur les GPO auditées (compte à privilège dans l’idéal)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exécuter la cmdlet</a:t>
            </a:r>
            <a:endParaRPr b="0" lang="fr-FR" sz="26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1x / mois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296" name="" descr=""/>
          <p:cNvPicPr/>
          <p:nvPr/>
        </p:nvPicPr>
        <p:blipFill>
          <a:blip r:embed="rId1"/>
          <a:stretch/>
        </p:blipFill>
        <p:spPr>
          <a:xfrm>
            <a:off x="7089120" y="5235480"/>
            <a:ext cx="4788720" cy="70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5" dur="indefinite" restart="never" nodeType="tmRoot">
          <p:childTnLst>
            <p:seq>
              <p:cTn id="246" dur="indefinite" nodeType="mainSeq">
                <p:childTnLst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GPOZaurr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15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299" name="" descr=""/>
          <p:cNvPicPr/>
          <p:nvPr/>
        </p:nvPicPr>
        <p:blipFill>
          <a:blip r:embed="rId1"/>
          <a:stretch/>
        </p:blipFill>
        <p:spPr>
          <a:xfrm>
            <a:off x="1049400" y="1487160"/>
            <a:ext cx="9926640" cy="472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Logiciels utilisés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latin typeface="Arial"/>
              </a:rPr>
              <a:t>Audit en temps réel (payant)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Logiciel payant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latin typeface="Arial"/>
              </a:rPr>
              <a:t>Adaudit Plus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302" name="" descr=""/>
          <p:cNvPicPr/>
          <p:nvPr/>
        </p:nvPicPr>
        <p:blipFill>
          <a:blip r:embed="rId1"/>
          <a:stretch/>
        </p:blipFill>
        <p:spPr>
          <a:xfrm>
            <a:off x="7200000" y="2160000"/>
            <a:ext cx="1797840" cy="198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3" dur="indefinite" restart="never" nodeType="tmRoot">
          <p:childTnLst>
            <p:seq>
              <p:cTn id="264" dur="indefinite" nodeType="mainSeq">
                <p:childTnLst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ADaudit Plus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15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6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https://www.manageengine.com/fr/active-directory-audit/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Auditeur de modifications basé sur l’analyse du comportement des utilisateurs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Licence propriétaire et payant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Objectif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600" spc="-1" strike="noStrike">
                <a:latin typeface="Arial"/>
              </a:rPr>
              <a:t>audite les journaux d’évènements et peut générer des alertes</a:t>
            </a:r>
            <a:endParaRPr b="0" lang="fr-F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Utilisation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600" spc="-1" strike="noStrike">
                <a:latin typeface="Arial"/>
              </a:rPr>
              <a:t>interface web d’administration</a:t>
            </a:r>
            <a:endParaRPr b="0" lang="fr-FR" sz="26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600" spc="-1" strike="noStrike">
                <a:latin typeface="Arial"/>
              </a:rPr>
              <a:t>en continu</a:t>
            </a:r>
            <a:endParaRPr b="0" lang="fr-FR" sz="2600" spc="-1" strike="noStrike">
              <a:latin typeface="Arial"/>
            </a:endParaRPr>
          </a:p>
        </p:txBody>
      </p:sp>
      <p:pic>
        <p:nvPicPr>
          <p:cNvPr id="305" name="" descr=""/>
          <p:cNvPicPr/>
          <p:nvPr/>
        </p:nvPicPr>
        <p:blipFill>
          <a:blip r:embed="rId1"/>
          <a:srcRect l="0" t="31861" r="0" b="31360"/>
          <a:stretch/>
        </p:blipFill>
        <p:spPr>
          <a:xfrm>
            <a:off x="8943120" y="4860360"/>
            <a:ext cx="2934720" cy="107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9" dur="indefinite" restart="never" nodeType="tmRoot">
          <p:childTnLst>
            <p:seq>
              <p:cTn id="270" dur="indefinite" nodeType="mainSeq">
                <p:childTnLst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ADaudit Plus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15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308" name="" descr=""/>
          <p:cNvPicPr/>
          <p:nvPr/>
        </p:nvPicPr>
        <p:blipFill>
          <a:blip r:embed="rId1"/>
          <a:stretch/>
        </p:blipFill>
        <p:spPr>
          <a:xfrm>
            <a:off x="1661400" y="1528920"/>
            <a:ext cx="8414640" cy="473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574280" y="2324160"/>
            <a:ext cx="9136080" cy="66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latin typeface="Arial"/>
              </a:rPr>
              <a:t>3) Audits externes (prestataire)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ubTitle"/>
          </p:nvPr>
        </p:nvSpPr>
        <p:spPr>
          <a:xfrm>
            <a:off x="1574280" y="3004920"/>
            <a:ext cx="9136080" cy="16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1574280" y="2324160"/>
            <a:ext cx="9136080" cy="66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latin typeface="Arial"/>
              </a:rPr>
              <a:t>Audits externes (prestataire)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subTitle"/>
          </p:nvPr>
        </p:nvSpPr>
        <p:spPr>
          <a:xfrm>
            <a:off x="1574280" y="3004920"/>
            <a:ext cx="9136080" cy="16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200" spc="-1" strike="noStrike">
                <a:latin typeface="Arial"/>
              </a:rPr>
              <a:t>Prestation n°1 (Advens 2021)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n°1 (Advens 2021)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3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Société Advens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Pentest en boîte noire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1 pentesteur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5 jours (20 au 24/09/2021)</a:t>
            </a:r>
            <a:endParaRPr b="0" lang="fr-F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Moyens mis à disposition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Accès réseau depuis un poste de travail de la société (VLAN utilisateur standard)</a:t>
            </a:r>
            <a:endParaRPr b="0" lang="fr-F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Tarif : ~7000€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315" name="" descr=""/>
          <p:cNvPicPr/>
          <p:nvPr/>
        </p:nvPicPr>
        <p:blipFill>
          <a:blip r:embed="rId1"/>
          <a:stretch/>
        </p:blipFill>
        <p:spPr>
          <a:xfrm>
            <a:off x="7161840" y="2319120"/>
            <a:ext cx="3094920" cy="127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n°1 (Advens 2021)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318" name="" descr=""/>
          <p:cNvPicPr/>
          <p:nvPr/>
        </p:nvPicPr>
        <p:blipFill>
          <a:blip r:embed="rId1"/>
          <a:stretch/>
        </p:blipFill>
        <p:spPr>
          <a:xfrm>
            <a:off x="2074320" y="1644120"/>
            <a:ext cx="7782120" cy="429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n°1 (Advens 2021)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fr-FR" sz="3200" spc="-1" strike="noStrike">
                <a:latin typeface="Arial"/>
              </a:rPr>
              <a:t>1) Cartographie du périmètre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Cartographie système et réseau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analyse des équipements présents</a:t>
            </a:r>
            <a:endParaRPr b="0" lang="fr-FR" sz="26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scan de ports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574280" y="2324160"/>
            <a:ext cx="9136080" cy="66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latin typeface="Arial"/>
              </a:rPr>
              <a:t>Pourquoi et comment auditer ?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subTitle"/>
          </p:nvPr>
        </p:nvSpPr>
        <p:spPr>
          <a:xfrm>
            <a:off x="1574280" y="3004920"/>
            <a:ext cx="9136080" cy="16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200" spc="-1" strike="noStrike">
                <a:latin typeface="Arial"/>
              </a:rPr>
              <a:t>Les différences entre le test d’intrusion (pentest) et l’audit cybersécurité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n°1 (Advens 2021)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15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fr-FR" sz="3200" spc="-1" strike="noStrike">
                <a:latin typeface="Arial"/>
              </a:rPr>
              <a:t>2) Tentatives d’intrusion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Tentatives échouées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accès SMB</a:t>
            </a:r>
            <a:endParaRPr b="0" lang="fr-FR" sz="26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FTP anonyme</a:t>
            </a:r>
            <a:endParaRPr b="0" lang="fr-FR" sz="26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MSSQL (mots de passe triviaux)</a:t>
            </a:r>
            <a:endParaRPr b="0" lang="fr-FR" sz="26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Tomcat (attaques par dictionnaire pour découvrir des identifiants par défaut)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n°1 (Advens 2021)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Tentative réussie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1" lang="fr-FR" sz="2800" spc="-1" strike="noStrike">
                <a:latin typeface="Arial"/>
              </a:rPr>
              <a:t>LDAP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récupération de comptes utilisateurs avec leurs empreintes des mots de passe 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n°1 (Advens 2021)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69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fr-FR" sz="3200" spc="-1" strike="noStrike">
                <a:latin typeface="Arial"/>
              </a:rPr>
              <a:t>3) Autres tentatives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1" lang="fr-FR" sz="2800" spc="-1" strike="noStrike">
                <a:latin typeface="Arial"/>
              </a:rPr>
              <a:t>Bruteforce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latin typeface="Arial"/>
              </a:rPr>
              <a:t>SMB</a:t>
            </a:r>
            <a:endParaRPr b="0" lang="fr-FR" sz="28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 </a:t>
            </a:r>
            <a:r>
              <a:rPr b="0" lang="fr-FR" sz="2800" spc="-1" strike="noStrike">
                <a:latin typeface="Arial"/>
              </a:rPr>
              <a:t>recherche comptes triviaux valides sur le domaine</a:t>
            </a:r>
            <a:endParaRPr b="0" lang="fr-FR" sz="2800" spc="-1" strike="noStrike"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tentative d’authentification SMB sur le DC avec une une attaque par dictionnaire</a:t>
            </a:r>
            <a:endParaRPr b="0" lang="fr-FR" sz="2600" spc="-1" strike="noStrike"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pas de protection anti brute force des comptes utilisateur</a:t>
            </a:r>
            <a:endParaRPr b="0" lang="fr-FR" sz="2600" spc="-1" strike="noStrike"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pas possible dans notre contexte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n°1 (Advens 2021)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3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fr-FR" sz="3200" spc="-1" strike="noStrike">
                <a:latin typeface="Arial"/>
              </a:rPr>
              <a:t>3) Autres tentatives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1" lang="fr-FR" sz="2800" spc="-1" strike="noStrike">
                <a:latin typeface="Arial"/>
              </a:rPr>
              <a:t>Bruteforce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2800" spc="-1" strike="noStrike">
                <a:latin typeface="Arial"/>
              </a:rPr>
              <a:t>Kerbrute</a:t>
            </a:r>
            <a:endParaRPr b="0" lang="fr-FR" sz="28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3200" spc="-1" strike="noStrike">
                <a:latin typeface="Arial"/>
              </a:rPr>
              <a:t> </a:t>
            </a:r>
            <a:r>
              <a:rPr b="0" lang="fr-FR" sz="2600" spc="-1" strike="noStrike">
                <a:latin typeface="Arial"/>
              </a:rPr>
              <a:t>attaques par force brute en utilisant les pré-authentifications Kerberos</a:t>
            </a:r>
            <a:endParaRPr b="0" lang="fr-FR" sz="2600" spc="-1" strike="noStrike"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tentative sur le compte « Administrateur » du DC</a:t>
            </a:r>
            <a:endParaRPr b="0" lang="fr-FR" sz="2600" spc="-1" strike="noStrike"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alerte AdAuditPlus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n°1 (Advens 2021)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3971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fr-FR" sz="3200" spc="-1" strike="noStrike">
                <a:latin typeface="Arial"/>
              </a:rPr>
              <a:t>3) Autres tentatives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1" lang="fr-FR" sz="2800" spc="-1" strike="noStrike">
                <a:latin typeface="Arial"/>
              </a:rPr>
              <a:t>Recherche de vulnérabilités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échouées car les DC sont maintenus à jour</a:t>
            </a:r>
            <a:endParaRPr b="0" lang="fr-FR" sz="26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600" spc="-1" strike="noStrike">
                <a:latin typeface="Arial"/>
              </a:rPr>
              <a:t> </a:t>
            </a:r>
            <a:r>
              <a:rPr b="0" lang="fr-FR" sz="2600" spc="-1" strike="noStrike">
                <a:latin typeface="Arial"/>
              </a:rPr>
              <a:t>PetitPotam</a:t>
            </a:r>
            <a:endParaRPr b="0" lang="fr-FR" sz="26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600" spc="-1" strike="noStrike">
                <a:latin typeface="Arial"/>
              </a:rPr>
              <a:t> </a:t>
            </a:r>
            <a:r>
              <a:rPr b="0" lang="fr-FR" sz="2600" spc="-1" strike="noStrike">
                <a:latin typeface="Arial"/>
              </a:rPr>
              <a:t>Zerologon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n°1 (Advens 2021)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51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fr-FR" sz="3200" spc="-1" strike="noStrike">
                <a:latin typeface="Arial"/>
              </a:rPr>
              <a:t>4) Élévation de privilèges sur le réseau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1" lang="fr-FR" sz="2800" spc="-1" strike="noStrike">
                <a:latin typeface="Arial"/>
              </a:rPr>
              <a:t>Kerberoasting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tentative de récupération de tickets de comptes de service à l’aide d’un compte simple utilisateur</a:t>
            </a:r>
            <a:endParaRPr b="0" lang="fr-FR" sz="26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1" lang="fr-FR" sz="2800" spc="-1" strike="noStrike">
                <a:latin typeface="Arial"/>
              </a:rPr>
              <a:t>Printnightmare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tentative d’utiliser la vulnérabilité du spooler d’impression Windows (serveur à jour)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n°1 (Advens 2021)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253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fr-FR" sz="3200" spc="-1" strike="noStrike">
                <a:latin typeface="Arial"/>
                <a:ea typeface="Noto Sans CJK SC"/>
              </a:rPr>
              <a:t>4) Élévation de privilèges sur le réseau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1" lang="fr-FR" sz="2800" spc="-1" strike="noStrike">
                <a:latin typeface="Arial"/>
                <a:ea typeface="Noto Sans CJK SC"/>
              </a:rPr>
              <a:t>Mouvements latéraux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  <a:ea typeface="Noto Sans CJK SC"/>
              </a:rPr>
              <a:t>Chronologie d’une attaque non aboutie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335" name="" descr=""/>
          <p:cNvPicPr/>
          <p:nvPr/>
        </p:nvPicPr>
        <p:blipFill>
          <a:blip r:embed="rId1"/>
          <a:stretch/>
        </p:blipFill>
        <p:spPr>
          <a:xfrm>
            <a:off x="4410000" y="3960000"/>
            <a:ext cx="2968200" cy="197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n°1 (Advens 2021)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3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Le compte non privilégié d’un des administrateurs dispose des droits d’administration locale sur 2 équipements (serveur d’impression et serveur de fichiers)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oubli de suppression du membre d’un groupe privilégié qui devait être temporaire</a:t>
            </a:r>
            <a:endParaRPr b="0" lang="fr-F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Récupération de l’empreinte d’un compte administrateur du domaine en extrayant les « LSA-secrets » du serveur de fichiers avec le compte cité ci-dessus (administrateur sur cette machine)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tentative d’authentification sur les DC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latin typeface="Arial"/>
              </a:rPr>
              <a:t>non abouti car le mot de passe a été modifié depuis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n°1 (Advens 2021)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3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9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Extraction de la base SAM des deux serveurs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3200" spc="-1" strike="noStrike">
                <a:latin typeface="Arial"/>
              </a:rPr>
              <a:t>Récupération de l’empreinte NTLM du compte local « Administrateur »</a:t>
            </a:r>
            <a:endParaRPr b="0" lang="fr-FR" sz="32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réutilisation de cette empreinte sur les autres machines présentes sur la plage IP</a:t>
            </a:r>
            <a:endParaRPr b="0" lang="fr-FR" sz="32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 </a:t>
            </a:r>
            <a:r>
              <a:rPr b="0" lang="fr-FR" sz="2800" spc="-1" strike="noStrike">
                <a:latin typeface="Arial"/>
              </a:rPr>
              <a:t>authentification sur d’autres serveurs de fichiers (mot de passe du compte « Administrateur » est réutilisé)</a:t>
            </a:r>
            <a:endParaRPr b="0" lang="fr-FR" sz="2800" spc="-1" strike="noStrike"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 </a:t>
            </a:r>
            <a:r>
              <a:rPr b="0" lang="fr-FR" sz="2800" spc="-1" strike="noStrike">
                <a:latin typeface="Arial"/>
              </a:rPr>
              <a:t>tentative d’authentification sur les DC (non abouti car mot de passe du compte « Administrateur » différent)</a:t>
            </a:r>
            <a:endParaRPr b="0" lang="fr-FR" sz="28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3200" spc="-1" strike="noStrike">
                <a:latin typeface="Arial"/>
              </a:rPr>
              <a:t>Les empreintes des comptes administrateur du domaine n’ont pas été cassées (format DCC2)</a:t>
            </a:r>
            <a:endParaRPr b="0" lang="fr-FR" sz="32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latin typeface="Arial"/>
              </a:rPr>
              <a:t>elles ne peuvent pas être rejouées pour s’authentifier en « Pass The Hash »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n°1 (Advens 2021)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2712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5) Découverte de documents sensibles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A l’aide des comptes obtenus précédemment,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600" spc="-1" strike="noStrike">
                <a:latin typeface="Arial"/>
              </a:rPr>
              <a:t>tentative de parcourir les partages réseau de manière authentifiée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65240" cy="124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Pentest vs audit cybersécurité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3970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9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fr-FR" sz="3200" spc="-1" strike="noStrike">
                <a:latin typeface="Arial"/>
              </a:rPr>
              <a:t>Note : nous appellerons « test d’intrusion » = « pentest »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Objectif :</a:t>
            </a:r>
            <a:endParaRPr b="0" lang="fr-FR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3200" spc="-1" strike="noStrike">
                <a:latin typeface="Arial"/>
              </a:rPr>
              <a:t>Pentest : vise à identifier les vulnérabilités exploitables</a:t>
            </a:r>
            <a:endParaRPr b="0" lang="fr-FR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3200" spc="-1" strike="noStrike">
                <a:latin typeface="Arial"/>
              </a:rPr>
              <a:t>Audit : évalue la posture globale en matière de cybersécurité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Méthodologie :</a:t>
            </a:r>
            <a:endParaRPr b="0" lang="fr-FR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3200" spc="-1" strike="noStrike">
                <a:latin typeface="Arial"/>
              </a:rPr>
              <a:t>Pentest : démarche proactive et offensive</a:t>
            </a:r>
            <a:endParaRPr b="0" lang="fr-FR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3200" spc="-1" strike="noStrike">
                <a:latin typeface="Arial"/>
              </a:rPr>
              <a:t>Audit : approche normée et rigoureuse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1574280" y="2324160"/>
            <a:ext cx="9136080" cy="66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latin typeface="Arial"/>
              </a:rPr>
              <a:t>Audits externes (prestataire)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subTitle"/>
          </p:nvPr>
        </p:nvSpPr>
        <p:spPr>
          <a:xfrm>
            <a:off x="1574280" y="3004920"/>
            <a:ext cx="9136080" cy="16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200" spc="-1" strike="noStrike">
                <a:latin typeface="Arial"/>
              </a:rPr>
              <a:t>Prestation n°2 (Orange cybersécurité 2022)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Prestation n°2 (Orange cyberdéfense 2022)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3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3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Société Orange cyberdéfense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Pentest en boîte noire puis en boîte grise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600" spc="-1" strike="noStrike">
                <a:latin typeface="Arial"/>
              </a:rPr>
              <a:t>2 pentesteurs</a:t>
            </a:r>
            <a:endParaRPr b="0" lang="fr-FR" sz="26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600" spc="-1" strike="noStrike">
                <a:latin typeface="Arial"/>
              </a:rPr>
              <a:t>5 jours (21 au 25/11/2022)</a:t>
            </a:r>
            <a:endParaRPr b="0" lang="fr-F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Moyens mis à disposition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3200" spc="-1" strike="noStrike">
                <a:latin typeface="Arial"/>
              </a:rPr>
              <a:t>Accès réseau depuis un poste de travail de la société et depuis un poste de travail de l’université (VLAN utilisateur standard)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600" spc="-1" strike="noStrike">
                <a:latin typeface="Arial"/>
              </a:rPr>
              <a:t>Compte utilisateur standard dans un second temps</a:t>
            </a:r>
            <a:endParaRPr b="0" lang="fr-F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Tarif : ~8000€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346" name="" descr=""/>
          <p:cNvPicPr/>
          <p:nvPr/>
        </p:nvPicPr>
        <p:blipFill>
          <a:blip r:embed="rId1"/>
          <a:stretch/>
        </p:blipFill>
        <p:spPr>
          <a:xfrm>
            <a:off x="6300000" y="2160000"/>
            <a:ext cx="5396760" cy="81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  <a:ea typeface="Noto Sans CJK SC"/>
              </a:rPr>
              <a:t>Prestation n°2 (Orange cyberdéfense 2022)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3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349" name="" descr=""/>
          <p:cNvPicPr/>
          <p:nvPr/>
        </p:nvPicPr>
        <p:blipFill>
          <a:blip r:embed="rId1"/>
          <a:stretch/>
        </p:blipFill>
        <p:spPr>
          <a:xfrm>
            <a:off x="2554200" y="1827720"/>
            <a:ext cx="6326640" cy="374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  <a:ea typeface="Noto Sans CJK SC"/>
              </a:rPr>
              <a:t>Prestation n°2 (Orange cyberdéfense 2022)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3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352" name="" descr=""/>
          <p:cNvPicPr/>
          <p:nvPr/>
        </p:nvPicPr>
        <p:blipFill>
          <a:blip r:embed="rId1"/>
          <a:stretch/>
        </p:blipFill>
        <p:spPr>
          <a:xfrm>
            <a:off x="1494000" y="1541520"/>
            <a:ext cx="9282600" cy="485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  <a:ea typeface="Noto Sans CJK SC"/>
              </a:rPr>
              <a:t>Prestation n°2 (Orange cyberdéfense 2022)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3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355" name="" descr=""/>
          <p:cNvPicPr/>
          <p:nvPr/>
        </p:nvPicPr>
        <p:blipFill>
          <a:blip r:embed="rId1"/>
          <a:stretch/>
        </p:blipFill>
        <p:spPr>
          <a:xfrm>
            <a:off x="1470960" y="1703880"/>
            <a:ext cx="9328680" cy="452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574280" y="2324160"/>
            <a:ext cx="9136080" cy="66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latin typeface="Arial"/>
              </a:rPr>
              <a:t>Audits externes (prestataire)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subTitle"/>
          </p:nvPr>
        </p:nvSpPr>
        <p:spPr>
          <a:xfrm>
            <a:off x="1574280" y="3004920"/>
            <a:ext cx="9136080" cy="16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200" spc="-1" strike="noStrike">
                <a:latin typeface="Arial"/>
              </a:rPr>
              <a:t>Prestation n°3 (Orange cyberdéfense 2023)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  <a:ea typeface="Noto Sans CJK SC"/>
              </a:rPr>
              <a:t>Prestation n°3 (Orange cyberdéfense 2023)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3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1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Société Orange cyberdéfense</a:t>
            </a: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Pentest en boîte grise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600" spc="-1" strike="noStrike">
                <a:latin typeface="Arial"/>
              </a:rPr>
              <a:t>1 pentesteur</a:t>
            </a:r>
            <a:endParaRPr b="0" lang="fr-FR" sz="26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600" spc="-1" strike="noStrike">
                <a:latin typeface="Arial"/>
              </a:rPr>
              <a:t>5 jours (4 au 8/12/2023)</a:t>
            </a:r>
            <a:endParaRPr b="0" lang="fr-F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Moyens mis à disposition :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600" spc="-1" strike="noStrike">
                <a:latin typeface="Arial"/>
              </a:rPr>
              <a:t>Accès réseau depuis un poste de travail de la société (VLAN utilisateur standard)</a:t>
            </a:r>
            <a:endParaRPr b="0" lang="fr-FR" sz="2600" spc="-1" strike="noStrike"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Wingdings 2" charset="2"/>
              <a:buChar char=""/>
            </a:pPr>
            <a:r>
              <a:rPr b="0" lang="fr-FR" sz="2600" spc="-1" strike="noStrike">
                <a:latin typeface="Arial"/>
              </a:rPr>
              <a:t>Compte utilisateur standard</a:t>
            </a:r>
            <a:endParaRPr b="0" lang="fr-FR" sz="2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Tarif : ~8000€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360" name="" descr=""/>
          <p:cNvPicPr/>
          <p:nvPr/>
        </p:nvPicPr>
        <p:blipFill>
          <a:blip r:embed="rId1"/>
          <a:stretch/>
        </p:blipFill>
        <p:spPr>
          <a:xfrm>
            <a:off x="6300000" y="2160000"/>
            <a:ext cx="5396760" cy="81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  <a:ea typeface="Noto Sans CJK SC"/>
              </a:rPr>
              <a:t>Prestation n°3 (Orange cyberdéfense 2023)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3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363" name="" descr=""/>
          <p:cNvPicPr/>
          <p:nvPr/>
        </p:nvPicPr>
        <p:blipFill>
          <a:blip r:embed="rId1"/>
          <a:stretch/>
        </p:blipFill>
        <p:spPr>
          <a:xfrm>
            <a:off x="2554200" y="1827720"/>
            <a:ext cx="6326640" cy="374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  <a:ea typeface="Noto Sans CJK SC"/>
              </a:rPr>
              <a:t>Prestation n°3 (Orange cyberdéfense 2023)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3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366" name="" descr=""/>
          <p:cNvPicPr/>
          <p:nvPr/>
        </p:nvPicPr>
        <p:blipFill>
          <a:blip r:embed="rId1"/>
          <a:stretch/>
        </p:blipFill>
        <p:spPr>
          <a:xfrm>
            <a:off x="1504080" y="2390400"/>
            <a:ext cx="9262080" cy="214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  <a:ea typeface="Noto Sans CJK SC"/>
              </a:rPr>
              <a:t>Prestation n°3 (Orange cyberdéfense 2023)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65240" cy="433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369" name="" descr=""/>
          <p:cNvPicPr/>
          <p:nvPr/>
        </p:nvPicPr>
        <p:blipFill>
          <a:blip r:embed="rId1"/>
          <a:stretch/>
        </p:blipFill>
        <p:spPr>
          <a:xfrm>
            <a:off x="1504080" y="2352240"/>
            <a:ext cx="9262080" cy="222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574280" y="2324160"/>
            <a:ext cx="9136080" cy="66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latin typeface="Arial"/>
              </a:rPr>
              <a:t>Pourquoi et comment auditer ?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subTitle"/>
          </p:nvPr>
        </p:nvSpPr>
        <p:spPr>
          <a:xfrm>
            <a:off x="1574280" y="3004920"/>
            <a:ext cx="9136080" cy="16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200" spc="-1" strike="noStrike">
                <a:latin typeface="Arial"/>
              </a:rPr>
              <a:t>Stratégies générales d’audit / pentest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1574280" y="2324160"/>
            <a:ext cx="9136080" cy="667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400" spc="-1" strike="noStrike">
                <a:latin typeface="Arial"/>
              </a:rPr>
              <a:t>Questions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subTitle"/>
          </p:nvPr>
        </p:nvSpPr>
        <p:spPr>
          <a:xfrm>
            <a:off x="1574280" y="3004920"/>
            <a:ext cx="9136080" cy="1647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Stratégies générales d’audit / pentest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47440" cy="3970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Boîte noire</a:t>
            </a:r>
            <a:endParaRPr b="0" lang="fr-FR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peu de connaissances</a:t>
            </a:r>
            <a:endParaRPr b="0" lang="fr-F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Les auditeurs ont uniquement accès au système audité</a:t>
            </a:r>
            <a:endParaRPr b="0" lang="fr-FR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sans compte utilisateur ou privilège particulier</a:t>
            </a:r>
            <a:endParaRPr b="0" lang="fr-FR" sz="2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cela permet de simuler l'action d'un attaquant qui découvre le système, mais qui n'est pas censé y avoir accès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6231600" y="2896560"/>
            <a:ext cx="5347440" cy="138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Stratégies générales d’audit / pentest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47440" cy="3970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Boîte grise</a:t>
            </a:r>
            <a:endParaRPr b="0" lang="fr-FR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connaissances partielles</a:t>
            </a:r>
            <a:endParaRPr b="0" lang="fr-F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Les auditeurs ont accès à plusieurs comptes utilisateurs</a:t>
            </a:r>
            <a:endParaRPr b="0" lang="fr-FR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correspondant à différents niveaux de privilèges</a:t>
            </a:r>
            <a:endParaRPr b="0" lang="fr-FR" sz="2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cela permet de vérifier la bonne mise en œuvre des mécanismes de contrôles d'accès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6231600" y="2896560"/>
            <a:ext cx="5347080" cy="138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65240" cy="113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br>
              <a:rPr sz="4400"/>
            </a:br>
            <a:r>
              <a:rPr b="0" lang="fr-FR" sz="4400" spc="-1" strike="noStrike">
                <a:latin typeface="Arial"/>
              </a:rPr>
              <a:t>Stratégies générales d’audit / pentest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47440" cy="3970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endParaRPr b="0" lang="fr-FR" sz="32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Boîte blanche</a:t>
            </a:r>
            <a:endParaRPr b="0" lang="fr-FR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connaissances approfondies</a:t>
            </a:r>
            <a:endParaRPr b="0" lang="fr-FR" sz="2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Les auditeurs ont connaissance de tous les éléments techniques liés au système audité</a:t>
            </a:r>
            <a:endParaRPr b="0" lang="fr-FR" sz="32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schéma d'infrastructure, contacts techniques, etc</a:t>
            </a:r>
            <a:endParaRPr b="0" lang="fr-FR" sz="2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45000"/>
              <a:buFont typeface="Wingdings 2" charset="2"/>
              <a:buChar char=""/>
            </a:pPr>
            <a:r>
              <a:rPr b="0" lang="fr-FR" sz="2800" spc="-1" strike="noStrike">
                <a:latin typeface="Arial"/>
              </a:rPr>
              <a:t>cela permet de vérifier la bonne mise en œuvre de la totalité de l’application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241" name="" descr=""/>
          <p:cNvPicPr/>
          <p:nvPr/>
        </p:nvPicPr>
        <p:blipFill>
          <a:blip r:embed="rId1"/>
          <a:stretch/>
        </p:blipFill>
        <p:spPr>
          <a:xfrm>
            <a:off x="6231600" y="2896560"/>
            <a:ext cx="5347440" cy="138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37"/>
      </a:dk2>
      <a:lt2>
        <a:srgbClr val="faf0e1"/>
      </a:lt2>
      <a:accent1>
        <a:srgbClr val="5861ed"/>
      </a:accent1>
      <a:accent2>
        <a:srgbClr val="fc535c"/>
      </a:accent2>
      <a:accent3>
        <a:srgbClr val="32a68c"/>
      </a:accent3>
      <a:accent4>
        <a:srgbClr val="ff6941"/>
      </a:accent4>
      <a:accent5>
        <a:srgbClr val="ffb3d2"/>
      </a:accent5>
      <a:accent6>
        <a:srgbClr val="ffd24b"/>
      </a:accent6>
      <a:hlink>
        <a:srgbClr val="79baff"/>
      </a:hlink>
      <a:folHlink>
        <a:srgbClr val="89e0b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Thème Power Point - Université de Lille</Template>
  <TotalTime>1198</TotalTime>
  <Application>LibreOffice/7.3.7.2$Linux_X86_64 LibreOffice_project/30$Build-2</Application>
  <AppVersion>15.0000</AppVersion>
  <Words>6</Words>
  <Paragraphs>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2021-12-22T10:13:10Z</dcterms:created>
  <dc:creator>Utilisateur de Microsoft Office</dc:creator>
  <dc:description/>
  <dc:language>fr-FR</dc:language>
  <cp:lastModifiedBy/>
  <dcterms:modified xsi:type="dcterms:W3CDTF">2024-06-26T09:21:26Z</dcterms:modified>
  <cp:revision>175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7</vt:i4>
  </property>
</Properties>
</file>