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1" r:id="rId18"/>
    <p:sldId id="274" r:id="rId19"/>
    <p:sldId id="275" r:id="rId20"/>
    <p:sldId id="276" r:id="rId21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>
      <p:cViewPr varScale="1">
        <p:scale>
          <a:sx n="146" d="100"/>
          <a:sy n="146" d="100"/>
        </p:scale>
        <p:origin x="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749AC7-BD74-6F4E-8A79-5255F878E606}" type="datetimeFigureOut">
              <a:rPr lang="fr-FR"/>
              <a:t>13/06/2024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317658-BF6B-C441-8B90-454CD7A14EA4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fr-FR" b="1"/>
              <a:t>Ateliers de la donnée : </a:t>
            </a:r>
            <a:endParaRPr/>
          </a:p>
          <a:p>
            <a:pPr algn="ctr">
              <a:defRPr/>
            </a:pPr>
            <a:endParaRPr lang="fr-FR" b="1"/>
          </a:p>
          <a:p>
            <a:pPr algn="ctr">
              <a:defRPr/>
            </a:pPr>
            <a:r>
              <a:rPr lang="fr-FR" b="1"/>
              <a:t>des services généralistes sur tout le territoire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317658-BF6B-C441-8B90-454CD7A14EA4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95840" indent="-19584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defRPr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Arial"/>
              </a:rPr>
              <a:t>Mettre en place une offre de services structurée, cohérente et visible, d’accompagnement et de formation auprès de la communauté </a:t>
            </a:r>
            <a:endParaRPr lang="fr-FR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fr-FR" sz="1000" b="0" strike="noStrike" spc="-1">
              <a:latin typeface="Arial"/>
            </a:endParaRPr>
          </a:p>
          <a:p>
            <a:pPr marL="195840" indent="-19584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defRPr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S’adresser à l’ensemble des personnels des laboratoires </a:t>
            </a: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du site clermontois</a:t>
            </a:r>
            <a:endParaRPr lang="fr-FR" sz="1200" b="0" strike="noStrike" spc="-1">
              <a:latin typeface="Arial"/>
            </a:endParaRPr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317658-BF6B-C441-8B90-454CD7A14EA4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defRPr/>
            </a:pPr>
            <a:r>
              <a:rPr lang="fr-FR" sz="1200" b="1">
                <a:ea typeface="Arial"/>
              </a:rPr>
              <a:t>Objectif : Proposer à la communauté une entrée unique et visible pour la communauté : </a:t>
            </a:r>
            <a:endParaRPr lang="fr-FR" sz="1200"/>
          </a:p>
          <a:p>
            <a:pPr marL="214313" indent="-214313" algn="just">
              <a:buFont typeface="Wingdings"/>
              <a:buChar char="Ø"/>
              <a:defRPr/>
            </a:pPr>
            <a:endParaRPr lang="fr-FR" sz="1200" b="1">
              <a:ea typeface="Arial"/>
            </a:endParaRPr>
          </a:p>
          <a:p>
            <a:pPr marL="214313" indent="-214313" algn="just">
              <a:buFont typeface="Wingdings"/>
              <a:buChar char="Ø"/>
              <a:defRPr/>
            </a:pPr>
            <a:r>
              <a:rPr lang="fr-FR" sz="1200" b="1">
                <a:ea typeface="Arial"/>
              </a:rPr>
              <a:t>Mise en place d’un système de ticket </a:t>
            </a:r>
            <a:r>
              <a:rPr lang="fr-FR" sz="1200">
                <a:ea typeface="Arial"/>
              </a:rPr>
              <a:t>(accessible sur l’ENT et le site web SO UCA)</a:t>
            </a:r>
            <a:endParaRPr lang="fr-FR" sz="1200"/>
          </a:p>
          <a:p>
            <a:pPr algn="just">
              <a:defRPr/>
            </a:pPr>
            <a:endParaRPr lang="fr-FR" sz="1200">
              <a:ea typeface="Arial"/>
            </a:endParaRPr>
          </a:p>
          <a:p>
            <a:pPr algn="just">
              <a:defRPr/>
            </a:pPr>
            <a:r>
              <a:rPr lang="fr-FR" sz="1200">
                <a:ea typeface="Arial"/>
              </a:rPr>
              <a:t>Repose sur une équipe de Ier aiguilleurs : BU + DRED PIP + Inge info</a:t>
            </a:r>
            <a:endParaRPr lang="fr-FR" sz="1200"/>
          </a:p>
          <a:p>
            <a:pPr algn="just">
              <a:defRPr/>
            </a:pPr>
            <a:endParaRPr lang="fr-FR" sz="1200">
              <a:ea typeface="Arial"/>
            </a:endParaRPr>
          </a:p>
          <a:p>
            <a:pPr algn="just">
              <a:defRPr/>
            </a:pPr>
            <a:r>
              <a:rPr lang="fr-FR" sz="1200">
                <a:ea typeface="Arial"/>
              </a:rPr>
              <a:t>Secondes séries d’aiguilleurs : </a:t>
            </a:r>
            <a:r>
              <a:rPr lang="fr-FR" sz="1200">
                <a:solidFill>
                  <a:srgbClr val="000000"/>
                </a:solidFill>
                <a:latin typeface="Calibri"/>
              </a:rPr>
              <a:t>un réseau de référent·e·s par thématique, </a:t>
            </a:r>
            <a:r>
              <a:rPr lang="fr-FR" sz="1200">
                <a:ea typeface="Arial"/>
              </a:rPr>
              <a:t>experts en dépôt de données (équipe en cours de construction)</a:t>
            </a:r>
            <a:endParaRPr lang="fr-FR" sz="1200"/>
          </a:p>
          <a:p>
            <a:pPr algn="just">
              <a:defRPr/>
            </a:pPr>
            <a:endParaRPr lang="fr-FR" sz="1200">
              <a:ea typeface="Arial"/>
            </a:endParaRPr>
          </a:p>
          <a:p>
            <a:pPr algn="just">
              <a:defRPr/>
            </a:pPr>
            <a:r>
              <a:rPr lang="fr-FR" sz="1200">
                <a:ea typeface="Arial"/>
              </a:rPr>
              <a:t>Ouverture : mi avril 2023</a:t>
            </a:r>
            <a:endParaRPr lang="fr-FR" sz="1200"/>
          </a:p>
          <a:p>
            <a:pPr algn="just">
              <a:defRPr/>
            </a:pPr>
            <a:endParaRPr lang="fr-FR" sz="1200" b="1">
              <a:ea typeface="Arial"/>
            </a:endParaRPr>
          </a:p>
          <a:p>
            <a:pPr marL="214313" indent="-214313" algn="just">
              <a:buFont typeface="Wingdings"/>
              <a:buChar char="Ø"/>
              <a:defRPr/>
            </a:pPr>
            <a:r>
              <a:rPr lang="fr-FR" sz="1200" b="1">
                <a:ea typeface="Arial"/>
              </a:rPr>
              <a:t>Mise à disposition de FAQ et de fiches pratiques</a:t>
            </a:r>
            <a:endParaRPr lang="fr-FR" sz="1200"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317658-BF6B-C441-8B90-454CD7A14EA4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4313" indent="-214313" algn="just">
              <a:buFont typeface="Wingdings"/>
              <a:buChar char="Ø"/>
              <a:defRPr/>
            </a:pPr>
            <a:r>
              <a:rPr lang="fr-FR" sz="1200" b="1">
                <a:ea typeface="Arial"/>
              </a:rPr>
              <a:t>Mise en place d’un système de ticket </a:t>
            </a:r>
            <a:r>
              <a:rPr lang="fr-FR" sz="1200">
                <a:ea typeface="Arial"/>
              </a:rPr>
              <a:t>(accessible sur l’ENT et le site web SO UCA)</a:t>
            </a:r>
            <a:endParaRPr lang="fr-FR" sz="1200"/>
          </a:p>
          <a:p>
            <a:pPr algn="just">
              <a:defRPr/>
            </a:pPr>
            <a:endParaRPr lang="fr-FR" sz="1200">
              <a:ea typeface="Arial"/>
            </a:endParaRPr>
          </a:p>
          <a:p>
            <a:pPr algn="just">
              <a:defRPr/>
            </a:pPr>
            <a:r>
              <a:rPr lang="fr-FR" sz="1200">
                <a:ea typeface="Arial"/>
              </a:rPr>
              <a:t>Repose sur une équipe de Ier aiguilleurs : BU + DRED PIP + Inge info</a:t>
            </a:r>
            <a:endParaRPr lang="fr-FR" sz="1200"/>
          </a:p>
          <a:p>
            <a:pPr algn="just">
              <a:defRPr/>
            </a:pPr>
            <a:endParaRPr lang="fr-FR" sz="1200">
              <a:ea typeface="Arial"/>
            </a:endParaRPr>
          </a:p>
          <a:p>
            <a:pPr algn="just">
              <a:defRPr/>
            </a:pPr>
            <a:r>
              <a:rPr lang="fr-FR" sz="1200">
                <a:ea typeface="Arial"/>
              </a:rPr>
              <a:t>Secondes séries d’aiguilleurs : </a:t>
            </a:r>
            <a:r>
              <a:rPr lang="fr-FR" sz="1200">
                <a:solidFill>
                  <a:srgbClr val="000000"/>
                </a:solidFill>
                <a:latin typeface="Calibri"/>
              </a:rPr>
              <a:t>un réseau de référent·e·s par thématique, </a:t>
            </a:r>
            <a:r>
              <a:rPr lang="fr-FR" sz="1200">
                <a:ea typeface="Arial"/>
              </a:rPr>
              <a:t>experts en dépôt de données (équipe en cours de construction)</a:t>
            </a:r>
            <a:endParaRPr lang="fr-FR" sz="1200"/>
          </a:p>
          <a:p>
            <a:pPr algn="just">
              <a:defRPr/>
            </a:pPr>
            <a:endParaRPr lang="fr-FR" sz="1200">
              <a:ea typeface="Arial"/>
            </a:endParaRPr>
          </a:p>
          <a:p>
            <a:pPr algn="just">
              <a:defRPr/>
            </a:pPr>
            <a:r>
              <a:rPr lang="fr-FR" sz="1200">
                <a:ea typeface="Arial"/>
              </a:rPr>
              <a:t>Ouverture : mi avril 2023</a:t>
            </a:r>
            <a:endParaRPr lang="fr-FR" sz="1200"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317658-BF6B-C441-8B90-454CD7A14EA4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defRPr/>
            </a:pPr>
            <a:r>
              <a:rPr lang="fr-FR" sz="1200" b="1">
                <a:solidFill>
                  <a:srgbClr val="000000"/>
                </a:solidFill>
                <a:latin typeface="Calibri"/>
              </a:rPr>
              <a:t>Objectif : Sensibiliser la communauté à l’organisation, le stockage des données</a:t>
            </a:r>
            <a:endParaRPr lang="fr-FR" sz="1200"/>
          </a:p>
          <a:p>
            <a:pPr algn="just">
              <a:defRPr/>
            </a:pPr>
            <a:endParaRPr lang="fr-FR" sz="1200">
              <a:solidFill>
                <a:srgbClr val="000000"/>
              </a:solidFill>
              <a:latin typeface="Calibri"/>
            </a:endParaRPr>
          </a:p>
          <a:p>
            <a:pPr marL="214313" indent="-214313" algn="just">
              <a:buFont typeface="Wingdings"/>
              <a:buChar char="Ø"/>
              <a:defRPr/>
            </a:pPr>
            <a:r>
              <a:rPr lang="fr-FR" sz="1200">
                <a:solidFill>
                  <a:srgbClr val="000000"/>
                </a:solidFill>
                <a:latin typeface="Calibri"/>
              </a:rPr>
              <a:t>Initier progressivement la rédaction d’un plan de gestion de la donnée (PGD) de structure auprès de l’ensemble des laboratoires</a:t>
            </a:r>
            <a:endParaRPr lang="fr-FR" sz="1200"/>
          </a:p>
          <a:p>
            <a:pPr marL="214313" indent="-214313" algn="just">
              <a:buFont typeface="Wingdings"/>
              <a:buChar char="Ø"/>
              <a:defRPr/>
            </a:pPr>
            <a:endParaRPr lang="fr-FR" sz="1200" b="1">
              <a:solidFill>
                <a:srgbClr val="000000"/>
              </a:solidFill>
              <a:latin typeface="Calibri"/>
              <a:ea typeface="Arial"/>
            </a:endParaRPr>
          </a:p>
          <a:p>
            <a:pPr marL="214313" indent="-214313" algn="just">
              <a:buFont typeface="Wingdings"/>
              <a:buChar char="Ø"/>
              <a:defRPr/>
            </a:pPr>
            <a:r>
              <a:rPr lang="fr-FR" sz="1200">
                <a:solidFill>
                  <a:srgbClr val="000000"/>
                </a:solidFill>
                <a:latin typeface="Calibri"/>
                <a:ea typeface="Arial"/>
              </a:rPr>
              <a:t>Démarche progressive (laboratoires pilotes)</a:t>
            </a:r>
            <a:endParaRPr lang="fr-FR" sz="1200">
              <a:latin typeface="Calibri"/>
              <a:ea typeface="Arial"/>
            </a:endParaRPr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317658-BF6B-C441-8B90-454CD7A14EA4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sz="1200">
              <a:ea typeface="Arial"/>
            </a:endParaRPr>
          </a:p>
          <a:p>
            <a:pPr>
              <a:defRPr/>
            </a:pPr>
            <a:r>
              <a:rPr lang="fr-FR" sz="1200" b="1">
                <a:ea typeface="Arial"/>
              </a:rPr>
              <a:t>Objectif : sensibiliser et former les doctorant.e.s au partage des données</a:t>
            </a:r>
            <a:endParaRPr lang="fr-FR" sz="1200"/>
          </a:p>
          <a:p>
            <a:pPr>
              <a:defRPr/>
            </a:pPr>
            <a:endParaRPr lang="fr-FR" sz="1200">
              <a:ea typeface="Arial"/>
            </a:endParaRPr>
          </a:p>
          <a:p>
            <a:pPr marL="214313" indent="-214313">
              <a:lnSpc>
                <a:spcPct val="150000"/>
              </a:lnSpc>
              <a:buFont typeface="Wingdings"/>
              <a:buChar char="Ø"/>
              <a:defRPr/>
            </a:pPr>
            <a:r>
              <a:rPr lang="fr-FR" sz="1200">
                <a:latin typeface="Calibri"/>
                <a:ea typeface="Arial"/>
              </a:rPr>
              <a:t>Module facultatif (15 h) : depuis rentrée 2022</a:t>
            </a:r>
            <a:endParaRPr lang="fr-FR" sz="1200"/>
          </a:p>
          <a:p>
            <a:pPr>
              <a:defRPr/>
            </a:pPr>
            <a:r>
              <a:rPr lang="fr-FR" sz="1200">
                <a:latin typeface="Calibri"/>
                <a:ea typeface="Times New Roman"/>
                <a:cs typeface="Times New Roman"/>
              </a:rPr>
              <a:t>Concevoir un plan de gestion de données - Gérer et partager ses données de la recherche </a:t>
            </a:r>
            <a:endParaRPr lang="fr-FR" sz="1200"/>
          </a:p>
          <a:p>
            <a:pPr marL="214313" indent="-214313">
              <a:buFont typeface="Wingdings"/>
              <a:buChar char="Ø"/>
              <a:defRPr/>
            </a:pPr>
            <a:endParaRPr lang="fr-FR" sz="1200">
              <a:latin typeface="Calibri"/>
              <a:ea typeface="Times New Roman"/>
              <a:cs typeface="Times New Roman"/>
            </a:endParaRPr>
          </a:p>
          <a:p>
            <a:pPr marL="214313" indent="-214313">
              <a:buFont typeface="Wingdings"/>
              <a:buChar char="Ø"/>
              <a:defRPr/>
            </a:pPr>
            <a:r>
              <a:rPr lang="fr-FR" sz="1200">
                <a:latin typeface="Calibri"/>
                <a:ea typeface="Arial"/>
              </a:rPr>
              <a:t>S’inscrit dans le parcours de formation « le doctorat au regard de la science ouverte », dans le cadre des modules du Collège des Écoles Doctorales. </a:t>
            </a:r>
            <a:endParaRPr lang="fr-FR" sz="1200"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317658-BF6B-C441-8B90-454CD7A14EA4}" type="slidenum">
              <a:rPr lang="fr-FR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defRPr/>
            </a:pPr>
            <a:r>
              <a:rPr lang="fr-FR" sz="1200" b="1">
                <a:solidFill>
                  <a:srgbClr val="000000"/>
                </a:solidFill>
                <a:latin typeface="Calibri"/>
              </a:rPr>
              <a:t>Objectif : Accompagner et former les chercheur·euse·s à l’Open Data </a:t>
            </a:r>
            <a:endParaRPr lang="fr-FR" sz="1200"/>
          </a:p>
          <a:p>
            <a:pPr marL="214313" indent="-214313" algn="just">
              <a:buFont typeface="Wingdings"/>
              <a:buChar char="Ø"/>
              <a:defRPr/>
            </a:pPr>
            <a:endParaRPr lang="fr-FR" sz="1200" b="1">
              <a:solidFill>
                <a:srgbClr val="000000"/>
              </a:solidFill>
              <a:latin typeface="Calibri"/>
            </a:endParaRPr>
          </a:p>
          <a:p>
            <a:pPr marL="214313" indent="-214313" algn="just">
              <a:buFont typeface="Wingdings"/>
              <a:buChar char="Ø"/>
              <a:defRPr/>
            </a:pPr>
            <a:r>
              <a:rPr lang="fr-FR" sz="1200">
                <a:solidFill>
                  <a:srgbClr val="000000"/>
                </a:solidFill>
                <a:latin typeface="Calibri"/>
              </a:rPr>
              <a:t>Former à la rédaction des PGD avec l’outil DMP OPIDoR</a:t>
            </a:r>
          </a:p>
          <a:p>
            <a:pPr marL="214313" indent="-214313" algn="just">
              <a:buFont typeface="Wingdings"/>
              <a:buChar char="Ø"/>
              <a:defRPr/>
            </a:pPr>
            <a:endParaRPr lang="fr-FR" sz="1200">
              <a:solidFill>
                <a:srgbClr val="000000"/>
              </a:solidFill>
              <a:latin typeface="Calibri"/>
            </a:endParaRPr>
          </a:p>
          <a:p>
            <a:pPr marL="214313" indent="-214313" algn="just">
              <a:buFont typeface="Wingdings"/>
              <a:buChar char="Ø"/>
              <a:defRPr/>
            </a:pPr>
            <a:r>
              <a:rPr lang="fr-FR" sz="1200">
                <a:latin typeface="Calibri"/>
                <a:ea typeface="Arial"/>
              </a:rPr>
              <a:t>Formation « cycle de vie de la donnée - Mise en place des principes FAIR »</a:t>
            </a:r>
            <a:endParaRPr lang="fr-FR" sz="1200"/>
          </a:p>
          <a:p>
            <a:pPr marL="214313" indent="-214313" algn="just">
              <a:buFont typeface="Wingdings"/>
              <a:buChar char="Ø"/>
              <a:defRPr/>
            </a:pPr>
            <a:endParaRPr lang="fr-FR" sz="1200"/>
          </a:p>
          <a:p>
            <a:pPr marL="214313" indent="-214313" algn="just">
              <a:buFont typeface="Wingdings"/>
              <a:buChar char="Ø"/>
              <a:defRPr/>
            </a:pPr>
            <a:r>
              <a:rPr lang="fr-FR" sz="1200"/>
              <a:t>Connaître les aspects juridiques qui encadrent l'ouverture des données</a:t>
            </a:r>
            <a:endParaRPr/>
          </a:p>
          <a:p>
            <a:pPr marL="214313" indent="-214313" algn="just">
              <a:buFont typeface="Wingdings"/>
              <a:buChar char="Ø"/>
              <a:defRPr/>
            </a:pPr>
            <a:endParaRPr lang="fr-FR" sz="1200"/>
          </a:p>
          <a:p>
            <a:pPr marL="214313" indent="-214313" algn="just">
              <a:buFont typeface="Wingdings"/>
              <a:buChar char="Ø"/>
              <a:defRPr/>
            </a:pPr>
            <a:r>
              <a:rPr lang="fr-FR" sz="1200"/>
              <a:t>Structuration des métadonnées</a:t>
            </a:r>
            <a:endParaRPr/>
          </a:p>
          <a:p>
            <a:pPr algn="just">
              <a:defRPr/>
            </a:pPr>
            <a:endParaRPr lang="fr-FR" sz="1200">
              <a:solidFill>
                <a:srgbClr val="000000"/>
              </a:solidFill>
              <a:latin typeface="Calibri"/>
            </a:endParaRPr>
          </a:p>
          <a:p>
            <a:pPr algn="just">
              <a:defRPr/>
            </a:pPr>
            <a:endParaRPr lang="fr-FR" sz="1200">
              <a:solidFill>
                <a:srgbClr val="000000"/>
              </a:solidFill>
              <a:latin typeface="Calibri"/>
            </a:endParaRPr>
          </a:p>
          <a:p>
            <a:pPr algn="just">
              <a:defRPr/>
            </a:pPr>
            <a:r>
              <a:rPr lang="fr-FR" sz="1200">
                <a:solidFill>
                  <a:srgbClr val="000000"/>
                </a:solidFill>
                <a:latin typeface="Calibri"/>
              </a:rPr>
              <a:t>Mise à disposition de formations en ligne et de tutoriels faciles d’accès</a:t>
            </a:r>
            <a:endParaRPr lang="fr-FR" sz="1200"/>
          </a:p>
          <a:p>
            <a:pPr algn="just">
              <a:defRPr/>
            </a:pPr>
            <a:endParaRPr lang="fr-FR" sz="1200"/>
          </a:p>
          <a:p>
            <a:pPr algn="just">
              <a:defRPr/>
            </a:pPr>
            <a:r>
              <a:rPr lang="fr-FR" sz="1200">
                <a:solidFill>
                  <a:srgbClr val="000000"/>
                </a:solidFill>
                <a:latin typeface="Calibri"/>
              </a:rPr>
              <a:t>En complément de la base de connaissances associée au guichet unique (voir service 1) ainsi que le site web Science Ouverte de l’UCA</a:t>
            </a:r>
            <a:endParaRPr lang="fr-FR" sz="1200"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317658-BF6B-C441-8B90-454CD7A14EA4}" type="slidenum">
              <a:rPr lang="fr-FR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73088" y="1336675"/>
            <a:ext cx="6410325" cy="3605213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 bwMode="auto">
          <a:xfrm>
            <a:off x="755640" y="5145120"/>
            <a:ext cx="6045120" cy="420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Les principes de données FAIR ont été introduits en 2016 pour aider</a:t>
            </a:r>
            <a:br>
              <a:rPr sz="2000"/>
            </a:b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à fournir un ensemble de principes directeurs à prendre en compte par toutes les parties prenantes de l'écosystème de la recherche afin de garantir que les résultats de la recherche soient FAIR</a:t>
            </a:r>
            <a:endParaRPr lang="fr-F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21"/>
          </p:nvPr>
        </p:nvSpPr>
        <p:spPr bwMode="auto">
          <a:xfrm>
            <a:off x="4281480" y="10155240"/>
            <a:ext cx="327348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2400" b="0" strike="noStrike" spc="-1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154781"/>
            <a:ext cx="2057400" cy="329088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54781"/>
            <a:ext cx="6019800" cy="329088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 bwMode="auto"/>
        <p:txBody>
          <a:bodyPr/>
          <a:lstStyle/>
          <a:p>
            <a:pPr>
              <a:defRPr/>
            </a:pPr>
            <a:fld id="{D7AC9089-D194-4D8B-8FB8-C4108E9C30CA}" type="slidenum">
              <a:r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8E347-DDB4-4B4E-959B-CA1F97A8BBE7}" type="datetimeFigureOut">
              <a:rPr lang="fr-FR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94022A-42C0-45AF-B093-E5A3A07644B5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931790"/>
            <a:ext cx="9144000" cy="1561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39" y="0"/>
            <a:ext cx="9144000" cy="33195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 rot="21359228">
            <a:off x="2083409" y="3245815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QUELS SERVICES AUTOUR DES DONNÉES À L’UCA ?</a:t>
            </a:r>
            <a:endParaRPr/>
          </a:p>
        </p:txBody>
      </p:sp>
      <p:sp>
        <p:nvSpPr>
          <p:cNvPr id="2" name="ZoneTexte 1"/>
          <p:cNvSpPr txBox="1"/>
          <p:nvPr/>
        </p:nvSpPr>
        <p:spPr bwMode="auto">
          <a:xfrm>
            <a:off x="179512" y="4607987"/>
            <a:ext cx="595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Valérie Legué, chargée de mission « science ouverte » à l’UCA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5" name="Image 4"/>
          <p:cNvPicPr/>
          <p:nvPr/>
        </p:nvPicPr>
        <p:blipFill>
          <a:blip r:embed="rId2"/>
          <a:stretch/>
        </p:blipFill>
        <p:spPr bwMode="auto">
          <a:xfrm>
            <a:off x="323528" y="2427734"/>
            <a:ext cx="4824536" cy="2054634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/>
          <p:cNvSpPr txBox="1"/>
          <p:nvPr/>
        </p:nvSpPr>
        <p:spPr bwMode="auto">
          <a:xfrm>
            <a:off x="389856" y="692291"/>
            <a:ext cx="648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Mise à disposition de FAQ et de fiches pratiques</a:t>
            </a:r>
            <a:endParaRPr/>
          </a:p>
        </p:txBody>
      </p:sp>
      <p:sp>
        <p:nvSpPr>
          <p:cNvPr id="4" name="ZoneTexte 3"/>
          <p:cNvSpPr txBox="1"/>
          <p:nvPr/>
        </p:nvSpPr>
        <p:spPr bwMode="auto">
          <a:xfrm>
            <a:off x="395536" y="28940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SERVICE 1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91880" y="1030464"/>
            <a:ext cx="4392488" cy="18296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11960" y="2683908"/>
            <a:ext cx="4824536" cy="1853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 bwMode="auto">
          <a:xfrm>
            <a:off x="406204" y="658738"/>
            <a:ext cx="770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8F9B"/>
                </a:solidFill>
              </a:rPr>
              <a:t>Anticiper et coordonner l’ouverture des données : mise en place de PGD entité</a:t>
            </a:r>
            <a:endParaRPr dirty="0"/>
          </a:p>
        </p:txBody>
      </p:sp>
      <p:sp>
        <p:nvSpPr>
          <p:cNvPr id="8" name="ZoneTexte 7"/>
          <p:cNvSpPr txBox="1"/>
          <p:nvPr/>
        </p:nvSpPr>
        <p:spPr bwMode="auto">
          <a:xfrm>
            <a:off x="395536" y="289405"/>
            <a:ext cx="11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SERVICE 2</a:t>
            </a:r>
            <a:endParaRPr/>
          </a:p>
        </p:txBody>
      </p:sp>
      <p:sp>
        <p:nvSpPr>
          <p:cNvPr id="2" name="Rectangle 1"/>
          <p:cNvSpPr/>
          <p:nvPr/>
        </p:nvSpPr>
        <p:spPr bwMode="auto">
          <a:xfrm>
            <a:off x="973227" y="1542134"/>
            <a:ext cx="32494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Objectif :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Accompagnement à la rédaction d’un PGD d’entité</a:t>
            </a:r>
            <a:endParaRPr lang="fr-FR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55976" y="1220683"/>
            <a:ext cx="2561481" cy="1707653"/>
          </a:xfrm>
          <a:prstGeom prst="rect">
            <a:avLst/>
          </a:prstGeom>
        </p:spPr>
      </p:pic>
      <p:pic>
        <p:nvPicPr>
          <p:cNvPr id="23" name="Graphique 22" descr="Mill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6769" y="2926988"/>
            <a:ext cx="914400" cy="91440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 bwMode="auto">
          <a:xfrm>
            <a:off x="1861169" y="3152559"/>
            <a:ext cx="51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>
                <a:solidFill>
                  <a:srgbClr val="595959"/>
                </a:solidFill>
                <a:latin typeface="Calibri"/>
              </a:rPr>
              <a:t>Aide à la rédaction d’un plan de gestion de données (PGD) d’entité auprès de l’ensemble des unités.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29" name="Graphique 28" descr="Engrenages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95032" y="3745809"/>
            <a:ext cx="626850" cy="6268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 bwMode="auto">
          <a:xfrm>
            <a:off x="2410274" y="3922817"/>
            <a:ext cx="3817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600" b="0" strike="noStrike" spc="-1">
                <a:solidFill>
                  <a:srgbClr val="595959"/>
                </a:solidFill>
                <a:latin typeface="Calibri"/>
              </a:rPr>
              <a:t>Démarche progressive (laboratoires pilotes)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 bwMode="auto">
          <a:xfrm rot="16199998">
            <a:off x="6086140" y="1962907"/>
            <a:ext cx="18934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 Image de barudakvisual sur Freepik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8" name="Connecteur droit 17"/>
          <p:cNvCxnSpPr>
            <a:cxnSpLocks/>
          </p:cNvCxnSpPr>
          <p:nvPr/>
        </p:nvCxnSpPr>
        <p:spPr bwMode="auto">
          <a:xfrm flipV="1">
            <a:off x="3988918" y="1203599"/>
            <a:ext cx="0" cy="1152127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cxnSpLocks/>
          </p:cNvCxnSpPr>
          <p:nvPr/>
        </p:nvCxnSpPr>
        <p:spPr bwMode="auto">
          <a:xfrm flipV="1">
            <a:off x="8453414" y="1203598"/>
            <a:ext cx="0" cy="107224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3312608" y="2033887"/>
            <a:ext cx="2242482" cy="22424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Ellipse 21"/>
          <p:cNvSpPr/>
          <p:nvPr/>
        </p:nvSpPr>
        <p:spPr bwMode="auto">
          <a:xfrm>
            <a:off x="6084168" y="1851681"/>
            <a:ext cx="2808310" cy="263307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406204" y="658738"/>
            <a:ext cx="691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Gérer et partager ses données de recherche dès le début de sa thèse</a:t>
            </a:r>
            <a:endParaRPr/>
          </a:p>
        </p:txBody>
      </p:sp>
      <p:sp>
        <p:nvSpPr>
          <p:cNvPr id="8" name="ZoneTexte 7"/>
          <p:cNvSpPr txBox="1"/>
          <p:nvPr/>
        </p:nvSpPr>
        <p:spPr bwMode="auto">
          <a:xfrm>
            <a:off x="395536" y="289405"/>
            <a:ext cx="11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SERVICE 3</a:t>
            </a:r>
            <a:endParaRPr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3811160" y="949674"/>
            <a:ext cx="468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b="1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b="1">
                <a:solidFill>
                  <a:prstClr val="black">
                    <a:lumMod val="65000"/>
                    <a:lumOff val="35000"/>
                  </a:prstClr>
                </a:solidFill>
              </a:rPr>
              <a:t>Parcours de formation « science ouverte »</a:t>
            </a:r>
            <a:endParaRPr lang="fr-FR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 bwMode="auto">
          <a:xfrm>
            <a:off x="6222072" y="2337377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Concevoir un plan </a:t>
            </a:r>
            <a:endParaRPr/>
          </a:p>
          <a:p>
            <a:pPr lvl="0" algn="ctr">
              <a:defRPr/>
            </a:pPr>
            <a:r>
              <a:rPr lang="fr-F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de gestion de données</a:t>
            </a:r>
            <a:endParaRPr/>
          </a:p>
          <a:p>
            <a:pPr lvl="0" algn="ctr">
              <a:defRPr/>
            </a:pPr>
            <a:r>
              <a:rPr lang="fr-F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Gérer et partager </a:t>
            </a:r>
            <a:endParaRPr/>
          </a:p>
          <a:p>
            <a:pPr lvl="0" algn="ctr">
              <a:defRPr/>
            </a:pPr>
            <a:r>
              <a:rPr lang="fr-F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ses données </a:t>
            </a:r>
            <a:endParaRPr/>
          </a:p>
          <a:p>
            <a:pPr lvl="0" algn="ctr">
              <a:defRPr/>
            </a:pPr>
            <a:r>
              <a:rPr lang="fr-F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de la recherche</a:t>
            </a:r>
            <a:endParaRPr/>
          </a:p>
          <a:p>
            <a:pPr lvl="0" algn="ctr">
              <a:defRPr/>
            </a:pPr>
            <a:r>
              <a:rPr lang="fr-FR" sz="2000">
                <a:solidFill>
                  <a:prstClr val="black">
                    <a:lumMod val="65000"/>
                    <a:lumOff val="35000"/>
                  </a:prstClr>
                </a:solidFill>
              </a:rPr>
              <a:t>16h</a:t>
            </a:r>
            <a:endParaRPr lang="fr-FR" sz="16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3189812" y="2616519"/>
            <a:ext cx="2462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</a:rPr>
              <a:t>Valoriser </a:t>
            </a:r>
            <a:endParaRPr/>
          </a:p>
          <a:p>
            <a:pPr lvl="0" algn="ctr">
              <a:defRPr/>
            </a:pP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</a:rPr>
              <a:t>ses recherches au regard </a:t>
            </a:r>
            <a:endParaRPr/>
          </a:p>
          <a:p>
            <a:pPr lvl="0" algn="ctr">
              <a:defRPr/>
            </a:pP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</a:rPr>
              <a:t>de la Science ouverte</a:t>
            </a:r>
            <a:endParaRPr/>
          </a:p>
          <a:p>
            <a:pPr lvl="0" algn="ctr">
              <a:defRPr/>
            </a:pPr>
            <a:r>
              <a:rPr lang="fr-FR" sz="1600">
                <a:solidFill>
                  <a:prstClr val="black">
                    <a:lumMod val="65000"/>
                    <a:lumOff val="35000"/>
                  </a:prstClr>
                </a:solidFill>
              </a:rPr>
              <a:t>14h</a:t>
            </a:r>
            <a:endParaRPr/>
          </a:p>
        </p:txBody>
      </p:sp>
      <p:cxnSp>
        <p:nvCxnSpPr>
          <p:cNvPr id="16" name="Connecteur droit 15"/>
          <p:cNvCxnSpPr>
            <a:cxnSpLocks/>
          </p:cNvCxnSpPr>
          <p:nvPr/>
        </p:nvCxnSpPr>
        <p:spPr bwMode="auto">
          <a:xfrm flipH="1">
            <a:off x="3988918" y="1203598"/>
            <a:ext cx="209525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/>
        </p:nvCxnSpPr>
        <p:spPr bwMode="auto">
          <a:xfrm flipH="1">
            <a:off x="6084168" y="1203598"/>
            <a:ext cx="236924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 bwMode="auto">
          <a:xfrm>
            <a:off x="329640" y="1413765"/>
            <a:ext cx="32494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Objectif :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Sensibiliser et former les doctorant.e.s à l’ouverture des données</a:t>
            </a:r>
            <a:endParaRPr lang="fr-FR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 bwMode="auto">
          <a:xfrm>
            <a:off x="406204" y="658738"/>
            <a:ext cx="8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800" b="1" strike="noStrike" spc="-1">
                <a:solidFill>
                  <a:srgbClr val="008F9B"/>
                </a:solidFill>
                <a:latin typeface="Calibri"/>
              </a:rPr>
              <a:t>Accompagnement au dépôt des données dans des entrepôts nationaux et/ou thématiques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 bwMode="auto">
          <a:xfrm>
            <a:off x="395536" y="289405"/>
            <a:ext cx="11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SERVICE 4</a:t>
            </a:r>
            <a:endParaRPr/>
          </a:p>
        </p:txBody>
      </p:sp>
      <p:sp>
        <p:nvSpPr>
          <p:cNvPr id="2" name="Rectangle 1"/>
          <p:cNvSpPr/>
          <p:nvPr/>
        </p:nvSpPr>
        <p:spPr bwMode="auto">
          <a:xfrm>
            <a:off x="2208457" y="1166541"/>
            <a:ext cx="61398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Objectif :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fr-FR" sz="2000" b="1" strike="noStrike" spc="-1">
                <a:solidFill>
                  <a:srgbClr val="595959"/>
                </a:solidFill>
                <a:latin typeface="Calibri"/>
              </a:rPr>
              <a:t>Accompagner la communauté au dépôt des données dans les entrepôts thématiques et Recherche Data Gouv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1259632" y="2812240"/>
            <a:ext cx="633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>
                <a:solidFill>
                  <a:srgbClr val="595959"/>
                </a:solidFill>
                <a:latin typeface="Calibri"/>
              </a:rPr>
              <a:t>Identifier des entrepôts de données correspondant aux besoins des chercheur.se.s 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5536" y="1117284"/>
            <a:ext cx="1465633" cy="1465633"/>
          </a:xfrm>
          <a:prstGeom prst="rect">
            <a:avLst/>
          </a:prstGeom>
        </p:spPr>
      </p:pic>
      <p:pic>
        <p:nvPicPr>
          <p:cNvPr id="23" name="Graphique 22" descr="Mill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7293" y="2571750"/>
            <a:ext cx="762339" cy="76233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1763687" y="336285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>
                <a:solidFill>
                  <a:srgbClr val="595959"/>
                </a:solidFill>
                <a:latin typeface="Calibri"/>
              </a:rPr>
              <a:t>Accompagnement pour aider au dépôt de leurs données au sein d’entrepôts thématiques ou auprès de Recherche Data Gouv </a:t>
            </a:r>
            <a:r>
              <a:rPr lang="fr-FR" sz="1400" b="1" strike="noStrike" spc="-1">
                <a:solidFill>
                  <a:srgbClr val="595959"/>
                </a:solidFill>
                <a:latin typeface="Calibri"/>
              </a:rPr>
              <a:t>(espace UCA)</a:t>
            </a:r>
            <a:endParaRPr lang="fr-FR" sz="1400" b="1" strike="noStrike" spc="-1">
              <a:latin typeface="Arial"/>
            </a:endParaRPr>
          </a:p>
        </p:txBody>
      </p:sp>
      <p:pic>
        <p:nvPicPr>
          <p:cNvPr id="13" name="Graphique 12" descr="Mill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1349" y="3237715"/>
            <a:ext cx="762339" cy="76233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 bwMode="auto">
          <a:xfrm>
            <a:off x="2303302" y="4026216"/>
            <a:ext cx="453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>
                <a:solidFill>
                  <a:srgbClr val="595959"/>
                </a:solidFill>
                <a:latin typeface="Calibri"/>
              </a:rPr>
              <a:t>Accompagnement à la structuration des métadonnées lors du dépôt  dans des entrepôts certifiés 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15" name="Graphique 14" descr="Mill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40963" y="3901073"/>
            <a:ext cx="762339" cy="7623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 rot="16199998">
            <a:off x="-534892" y="1790673"/>
            <a:ext cx="16193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 Image de storyset sur Freepik 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40700" y="3976959"/>
            <a:ext cx="994396" cy="494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>
            <a:cxnSpLocks/>
          </p:cNvCxnSpPr>
          <p:nvPr/>
        </p:nvCxnSpPr>
        <p:spPr bwMode="auto">
          <a:xfrm>
            <a:off x="6772572" y="3082762"/>
            <a:ext cx="0" cy="143320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cxnSpLocks/>
          </p:cNvCxnSpPr>
          <p:nvPr/>
        </p:nvCxnSpPr>
        <p:spPr bwMode="auto">
          <a:xfrm>
            <a:off x="3828742" y="2888618"/>
            <a:ext cx="0" cy="162734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 bwMode="auto">
          <a:xfrm>
            <a:off x="683568" y="3248167"/>
            <a:ext cx="0" cy="1267799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6770911" y="2777990"/>
            <a:ext cx="1802183" cy="17379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3828742" y="2777990"/>
            <a:ext cx="1802183" cy="17379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 bwMode="auto">
          <a:xfrm>
            <a:off x="683568" y="2777990"/>
            <a:ext cx="2225220" cy="17379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406204" y="658738"/>
            <a:ext cx="553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Offres de formation et mise à disposition des ressources</a:t>
            </a:r>
            <a:endParaRPr/>
          </a:p>
        </p:txBody>
      </p:sp>
      <p:sp>
        <p:nvSpPr>
          <p:cNvPr id="8" name="ZoneTexte 7"/>
          <p:cNvSpPr txBox="1"/>
          <p:nvPr/>
        </p:nvSpPr>
        <p:spPr bwMode="auto">
          <a:xfrm>
            <a:off x="395536" y="289405"/>
            <a:ext cx="249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SERVICE 5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[TRANSVERSAL]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 bwMode="auto">
          <a:xfrm>
            <a:off x="676540" y="3248167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>
                <a:solidFill>
                  <a:prstClr val="black">
                    <a:lumMod val="65000"/>
                    <a:lumOff val="35000"/>
                  </a:prstClr>
                </a:solidFill>
              </a:rPr>
              <a:t>Renforcer l’accompagnement à l’Open data (formations PGD..)</a:t>
            </a:r>
            <a:endParaRPr lang="fr-FR" sz="9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 bwMode="auto">
          <a:xfrm>
            <a:off x="3779719" y="3248167"/>
            <a:ext cx="1836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>
                <a:solidFill>
                  <a:prstClr val="black">
                    <a:lumMod val="65000"/>
                    <a:lumOff val="35000"/>
                  </a:prstClr>
                </a:solidFill>
              </a:rPr>
              <a:t>Enrichir </a:t>
            </a:r>
            <a:endParaRPr/>
          </a:p>
          <a:p>
            <a:pPr lvl="0" algn="ctr">
              <a:defRPr/>
            </a:pPr>
            <a:r>
              <a:rPr lang="fr-FR" sz="2000">
                <a:solidFill>
                  <a:prstClr val="black">
                    <a:lumMod val="65000"/>
                    <a:lumOff val="35000"/>
                  </a:prstClr>
                </a:solidFill>
              </a:rPr>
              <a:t>les ressources en ligne</a:t>
            </a:r>
            <a:endParaRPr lang="fr-FR" sz="9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 bwMode="auto">
          <a:xfrm>
            <a:off x="6753899" y="3248167"/>
            <a:ext cx="1836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>
                <a:solidFill>
                  <a:prstClr val="black">
                    <a:lumMod val="65000"/>
                    <a:lumOff val="35000"/>
                  </a:prstClr>
                </a:solidFill>
              </a:rPr>
              <a:t>Communiquer</a:t>
            </a:r>
            <a:endParaRPr/>
          </a:p>
          <a:p>
            <a:pPr lvl="0" algn="ctr">
              <a:defRPr/>
            </a:pPr>
            <a:r>
              <a:rPr lang="fr-FR" sz="2000">
                <a:solidFill>
                  <a:prstClr val="black">
                    <a:lumMod val="65000"/>
                    <a:lumOff val="35000"/>
                  </a:prstClr>
                </a:solidFill>
              </a:rPr>
              <a:t>Organiser des évènements</a:t>
            </a:r>
            <a:endParaRPr lang="fr-FR" sz="9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087624">
            <a:off x="636213" y="1886459"/>
            <a:ext cx="1703350" cy="11590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646754">
            <a:off x="3950710" y="1706920"/>
            <a:ext cx="1548820" cy="13691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21032372">
            <a:off x="6621279" y="1901082"/>
            <a:ext cx="1916377" cy="11977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676540" y="1071232"/>
            <a:ext cx="8227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Objectif :</a:t>
            </a:r>
            <a:r>
              <a:rPr lang="fr-FR" sz="1800" b="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000" b="1" spc="-1">
                <a:solidFill>
                  <a:srgbClr val="595959"/>
                </a:solidFill>
                <a:latin typeface="Calibri"/>
              </a:rPr>
              <a:t>Accompagner et former les chercheur·euse·s à l’Open Data 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" name="Text Box 1"/>
          <p:cNvSpPr/>
          <p:nvPr/>
        </p:nvSpPr>
        <p:spPr bwMode="auto">
          <a:xfrm>
            <a:off x="-252536" y="393586"/>
            <a:ext cx="8577464" cy="832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 anchorCtr="1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336960" algn="l"/>
                <a:tab pos="673920" algn="l"/>
                <a:tab pos="1010879" algn="l"/>
                <a:tab pos="1347840" algn="l"/>
                <a:tab pos="1684800" algn="l"/>
                <a:tab pos="2021759" algn="l"/>
                <a:tab pos="2358720" algn="l"/>
                <a:tab pos="2695680" algn="l"/>
                <a:tab pos="3032640" algn="l"/>
                <a:tab pos="3369600" algn="l"/>
              </a:tabLst>
              <a:defRPr/>
            </a:pPr>
            <a:r>
              <a:rPr lang="fr-FR" sz="2100" b="1" strike="noStrike" spc="-1">
                <a:solidFill>
                  <a:srgbClr val="008F9B"/>
                </a:solidFill>
                <a:latin typeface="Calibri"/>
                <a:ea typeface="Microsoft YaHei"/>
              </a:rPr>
              <a:t>			Partager ses données, oui, mais appliquer le principe FAIR</a:t>
            </a:r>
            <a:endParaRPr lang="fr-FR" sz="2100" b="0" strike="noStrike" spc="-1">
              <a:latin typeface="Arial"/>
            </a:endParaRPr>
          </a:p>
        </p:txBody>
      </p:sp>
      <p:pic>
        <p:nvPicPr>
          <p:cNvPr id="297" name="Image 14"/>
          <p:cNvPicPr/>
          <p:nvPr/>
        </p:nvPicPr>
        <p:blipFill>
          <a:blip r:embed="rId3"/>
          <a:stretch/>
        </p:blipFill>
        <p:spPr bwMode="auto">
          <a:xfrm>
            <a:off x="2411640" y="1113480"/>
            <a:ext cx="4130640" cy="2320920"/>
          </a:xfrm>
          <a:prstGeom prst="rect">
            <a:avLst/>
          </a:prstGeom>
          <a:ln w="0">
            <a:noFill/>
          </a:ln>
        </p:spPr>
      </p:pic>
      <p:sp>
        <p:nvSpPr>
          <p:cNvPr id="298" name="ZoneTexte 38"/>
          <p:cNvSpPr/>
          <p:nvPr/>
        </p:nvSpPr>
        <p:spPr bwMode="auto">
          <a:xfrm>
            <a:off x="1373400" y="3437640"/>
            <a:ext cx="6207480" cy="569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  <a:ea typeface="DejaVu Sans"/>
              </a:rPr>
              <a:t>Wilkinson, M. D., Dumontier, M., Aalbersberg, Ij. J., Appleton, G., Axton, M., Baak, A., ... Mons, B. (2016). The FAIR Guiding Principles for scientific data management and stewardship. </a:t>
            </a:r>
            <a:r>
              <a:rPr lang="fr-FR" sz="105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Scientific Data</a:t>
            </a:r>
            <a:r>
              <a:rPr lang="fr-FR" sz="1050" b="0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fr-FR" sz="105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fr-FR" sz="1050" b="0" strike="noStrike" spc="-1">
                <a:solidFill>
                  <a:srgbClr val="000000"/>
                </a:solidFill>
                <a:latin typeface="Calibri"/>
                <a:ea typeface="DejaVu Sans"/>
              </a:rPr>
              <a:t>, 160018. </a:t>
            </a:r>
            <a:r>
              <a:rPr lang="fr-FR" sz="1050" b="0" strike="noStrike" spc="-1">
                <a:solidFill>
                  <a:srgbClr val="0033D6"/>
                </a:solidFill>
                <a:latin typeface="Calibri"/>
                <a:ea typeface="DejaVu Sans"/>
              </a:rPr>
              <a:t>https://doi.org/10.1038/sdata.2016.18 </a:t>
            </a:r>
            <a:endParaRPr lang="fr-FR" sz="1050" b="0" strike="noStrike" spc="-1">
              <a:latin typeface="Arial"/>
            </a:endParaRPr>
          </a:p>
        </p:txBody>
      </p:sp>
      <p:pic>
        <p:nvPicPr>
          <p:cNvPr id="299" name="Image 15"/>
          <p:cNvPicPr/>
          <p:nvPr/>
        </p:nvPicPr>
        <p:blipFill>
          <a:blip r:embed="rId4"/>
          <a:stretch/>
        </p:blipFill>
        <p:spPr bwMode="auto">
          <a:xfrm>
            <a:off x="3688560" y="4085640"/>
            <a:ext cx="1764000" cy="71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 bwMode="auto">
          <a:xfrm>
            <a:off x="389339" y="275933"/>
            <a:ext cx="315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8F9B"/>
                </a:solidFill>
              </a:rPr>
              <a:t>Des services en plus</a:t>
            </a: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2324944" y="1282484"/>
            <a:ext cx="4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 dirty="0">
                <a:solidFill>
                  <a:srgbClr val="595959"/>
                </a:solidFill>
                <a:latin typeface="Calibri"/>
              </a:rPr>
              <a:t>Mise à disposition d’un espace UCA dans </a:t>
            </a:r>
            <a:r>
              <a:rPr lang="fr-FR" sz="1400" b="0" strike="noStrike" spc="-1" dirty="0" err="1">
                <a:solidFill>
                  <a:srgbClr val="595959"/>
                </a:solidFill>
                <a:latin typeface="Calibri"/>
              </a:rPr>
              <a:t>data.recherche.gouv</a:t>
            </a:r>
            <a:endParaRPr lang="fr-FR" sz="1400" b="0" strike="noStrike" spc="-1" dirty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23" name="Graphique 22" descr="Mill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1997" y="1156912"/>
            <a:ext cx="762339" cy="76233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2728392" y="194802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spc="-1">
                <a:solidFill>
                  <a:srgbClr val="595959"/>
                </a:solidFill>
                <a:latin typeface="Calibri"/>
              </a:rPr>
              <a:t>DataCite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13" name="Graphique 12" descr="Mill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66053" y="1822877"/>
            <a:ext cx="762339" cy="7623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79912" y="1822877"/>
            <a:ext cx="1656184" cy="8236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 bwMode="auto">
          <a:xfrm>
            <a:off x="615016" y="251833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fr-FR" sz="2800" b="1" dirty="0">
                <a:solidFill>
                  <a:srgbClr val="008F9B"/>
                </a:solidFill>
              </a:rPr>
              <a:t>Evolution des services</a:t>
            </a: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2246627" y="1274602"/>
            <a:ext cx="4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 dirty="0">
                <a:solidFill>
                  <a:srgbClr val="595959"/>
                </a:solidFill>
                <a:latin typeface="Calibri"/>
              </a:rPr>
              <a:t>Assurer un maillage local en coordination avec les EPST du site</a:t>
            </a:r>
            <a:endParaRPr dirty="0"/>
          </a:p>
        </p:txBody>
      </p:sp>
      <p:pic>
        <p:nvPicPr>
          <p:cNvPr id="23" name="Graphique 22" descr="Mill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1997" y="1156912"/>
            <a:ext cx="762339" cy="76233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2758938" y="1818008"/>
            <a:ext cx="519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 dirty="0">
                <a:solidFill>
                  <a:srgbClr val="595959"/>
                </a:solidFill>
                <a:latin typeface="Calibri"/>
              </a:rPr>
              <a:t>Identification d’</a:t>
            </a:r>
            <a:r>
              <a:rPr lang="fr-FR" sz="1400" b="0" strike="noStrike" spc="-1" dirty="0" err="1">
                <a:solidFill>
                  <a:srgbClr val="595959"/>
                </a:solidFill>
                <a:latin typeface="Calibri"/>
              </a:rPr>
              <a:t>ambassadeur·rice·s</a:t>
            </a:r>
            <a:r>
              <a:rPr lang="fr-FR" sz="1400" b="0" strike="noStrike" spc="-1" dirty="0">
                <a:solidFill>
                  <a:srgbClr val="595959"/>
                </a:solidFill>
                <a:latin typeface="Calibri"/>
              </a:rPr>
              <a:t> dans les labos :</a:t>
            </a:r>
            <a:endParaRPr dirty="0"/>
          </a:p>
          <a:p>
            <a:pPr>
              <a:lnSpc>
                <a:spcPct val="100000"/>
              </a:lnSpc>
              <a:buNone/>
              <a:defRPr/>
            </a:pPr>
            <a:r>
              <a:rPr lang="fr-FR" sz="1400" spc="-1" dirty="0">
                <a:solidFill>
                  <a:srgbClr val="595959"/>
                </a:solidFill>
                <a:latin typeface="Calibri"/>
              </a:rPr>
              <a:t>Relais d’informations, remontée des besoins, réseau, etc.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3" name="Graphique 12" descr="Mill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66053" y="1822877"/>
            <a:ext cx="762339" cy="762339"/>
          </a:xfrm>
          <a:prstGeom prst="rect">
            <a:avLst/>
          </a:prstGeom>
        </p:spPr>
      </p:pic>
      <p:pic>
        <p:nvPicPr>
          <p:cNvPr id="2" name="Graphique 1" descr="Mill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2368" y="2682970"/>
            <a:ext cx="762339" cy="7623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3274707" y="272308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 dirty="0">
                <a:solidFill>
                  <a:srgbClr val="595959"/>
                </a:solidFill>
                <a:latin typeface="Calibri"/>
              </a:rPr>
              <a:t>Assurer une gouvernance pérenne et coordonnée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4" name="Graphique 3" descr="Mill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6173" y="3271362"/>
            <a:ext cx="762339" cy="7623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>
            <a:off x="3831649" y="341272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1400" b="0" strike="noStrike" spc="-1" dirty="0">
                <a:solidFill>
                  <a:srgbClr val="595959"/>
                </a:solidFill>
                <a:latin typeface="Calibri"/>
              </a:rPr>
              <a:t>Participer aux réseaux européens (EOSC,…)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5643350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fr-FR" sz="2000" dirty="0"/>
              <a:t>Pour toutes questions sur la science ouverte : ENT “Données Recherche” </a:t>
            </a:r>
            <a:endParaRPr sz="2000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Pour suivre les actualités : 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ea typeface="Arial"/>
                <a:cs typeface="Arial"/>
              </a:rPr>
              <a:t>https://science-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ea typeface="Arial"/>
                <a:cs typeface="Arial"/>
              </a:rPr>
              <a:t>ouverte.uca.fr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ea typeface="Arial"/>
                <a:cs typeface="Arial"/>
              </a:rPr>
              <a:t>/</a:t>
            </a:r>
            <a:endParaRPr sz="2000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Prochainement nouvelle adresse email </a:t>
            </a:r>
            <a:endParaRPr dirty="0"/>
          </a:p>
        </p:txBody>
      </p:sp>
      <p:sp>
        <p:nvSpPr>
          <p:cNvPr id="1973611913" name="PlaceHolder 1"/>
          <p:cNvSpPr>
            <a:spLocks noGrp="1"/>
          </p:cNvSpPr>
          <p:nvPr/>
        </p:nvSpPr>
        <p:spPr bwMode="auto">
          <a:xfrm>
            <a:off x="457200" y="344879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8F9B"/>
                </a:solidFill>
              </a:rPr>
              <a:t>Nous contacter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931790"/>
            <a:ext cx="9144000" cy="1561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95486"/>
            <a:ext cx="9144000" cy="33195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 rot="21359228">
            <a:off x="1650069" y="3528923"/>
            <a:ext cx="5950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MERCI POUR VOTRE ATTENTION 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2491067" name=" 322491066"/>
          <p:cNvSpPr/>
          <p:nvPr/>
        </p:nvSpPr>
        <p:spPr bwMode="auto">
          <a:xfrm>
            <a:off x="827584" y="993966"/>
            <a:ext cx="7488832" cy="1188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dirty="0">
                <a:solidFill>
                  <a:srgbClr val="008F9B"/>
                </a:solidFill>
              </a:rPr>
              <a:t>Ateliers de la </a:t>
            </a:r>
            <a:r>
              <a:rPr sz="2800" b="1" dirty="0" err="1">
                <a:solidFill>
                  <a:srgbClr val="008F9B"/>
                </a:solidFill>
              </a:rPr>
              <a:t>donnée</a:t>
            </a:r>
            <a:r>
              <a:rPr sz="2800" b="1" dirty="0">
                <a:solidFill>
                  <a:srgbClr val="008F9B"/>
                </a:solidFill>
              </a:rPr>
              <a:t> : </a:t>
            </a:r>
          </a:p>
          <a:p>
            <a:pPr algn="ctr">
              <a:defRPr/>
            </a:pPr>
            <a:r>
              <a:rPr sz="2800" b="1" dirty="0">
                <a:solidFill>
                  <a:srgbClr val="008F9B"/>
                </a:solidFill>
              </a:rPr>
              <a:t>des services </a:t>
            </a:r>
            <a:r>
              <a:rPr sz="2800" b="1" dirty="0" err="1">
                <a:solidFill>
                  <a:srgbClr val="008F9B"/>
                </a:solidFill>
              </a:rPr>
              <a:t>généralistes</a:t>
            </a:r>
            <a:r>
              <a:rPr sz="2800" b="1" dirty="0">
                <a:solidFill>
                  <a:srgbClr val="008F9B"/>
                </a:solidFill>
              </a:rPr>
              <a:t> sur tout le </a:t>
            </a:r>
            <a:r>
              <a:rPr sz="2800" b="1" dirty="0" err="1">
                <a:solidFill>
                  <a:srgbClr val="008F9B"/>
                </a:solidFill>
              </a:rPr>
              <a:t>territoire</a:t>
            </a:r>
            <a:endParaRPr sz="2800" b="1" dirty="0">
              <a:solidFill>
                <a:srgbClr val="008F9B"/>
              </a:solidFill>
            </a:endParaRPr>
          </a:p>
        </p:txBody>
      </p:sp>
      <p:pic>
        <p:nvPicPr>
          <p:cNvPr id="1041751934" name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9832" y="2211710"/>
            <a:ext cx="3320312" cy="1097082"/>
          </a:xfrm>
          <a:prstGeom prst="rect">
            <a:avLst/>
          </a:prstGeom>
        </p:spPr>
      </p:pic>
      <p:pic>
        <p:nvPicPr>
          <p:cNvPr id="2" name="Picture 4" descr="page20image234367088">
            <a:extLst>
              <a:ext uri="{FF2B5EF4-FFF2-40B4-BE49-F238E27FC236}">
                <a16:creationId xmlns:a16="http://schemas.microsoft.com/office/drawing/2014/main" id="{BB718D52-F874-78D1-32E1-FDF2BBC5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1520" y="4443958"/>
            <a:ext cx="1401255" cy="495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08691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fr-FR" sz="2600" b="1" i="0" u="none" strike="noStrike" cap="none" spc="0" dirty="0" err="1">
                <a:solidFill>
                  <a:srgbClr val="008F9B"/>
                </a:solidFill>
                <a:latin typeface="Calibri"/>
                <a:ea typeface="Microsoft YaHei"/>
                <a:cs typeface="Calibri"/>
              </a:rPr>
              <a:t>Référent.e</a:t>
            </a:r>
            <a:r>
              <a:rPr lang="fr-FR" sz="2600" b="1" i="0" u="none" strike="noStrike" cap="none" spc="0" dirty="0">
                <a:solidFill>
                  <a:srgbClr val="008F9B"/>
                </a:solidFill>
                <a:latin typeface="Calibri"/>
                <a:ea typeface="Microsoft YaHei"/>
                <a:cs typeface="Calibri"/>
              </a:rPr>
              <a:t>/</a:t>
            </a:r>
            <a:r>
              <a:rPr lang="fr-FR" sz="2600" b="1" i="0" u="none" strike="noStrike" cap="none" spc="0" dirty="0" err="1">
                <a:solidFill>
                  <a:srgbClr val="008F9B"/>
                </a:solidFill>
                <a:latin typeface="Calibri"/>
                <a:ea typeface="Microsoft YaHei"/>
                <a:cs typeface="Calibri"/>
              </a:rPr>
              <a:t>Ambassateur.rice</a:t>
            </a:r>
            <a:r>
              <a:rPr lang="fr-FR" sz="2600" b="1" i="0" u="none" strike="noStrike" cap="none" spc="0" dirty="0">
                <a:solidFill>
                  <a:srgbClr val="008F9B"/>
                </a:solidFill>
                <a:latin typeface="Calibri"/>
                <a:ea typeface="Microsoft YaHei"/>
                <a:cs typeface="Calibri"/>
              </a:rPr>
              <a:t> atelier de la donnée</a:t>
            </a:r>
            <a:endParaRPr sz="2600" dirty="0"/>
          </a:p>
        </p:txBody>
      </p:sp>
      <p:sp>
        <p:nvSpPr>
          <p:cNvPr id="2045042910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fr-FR" sz="1800"/>
              <a:t>Qu’est-ce que l’on attend concrètement :</a:t>
            </a:r>
            <a:endParaRPr/>
          </a:p>
          <a:p>
            <a:pPr>
              <a:defRPr/>
            </a:pPr>
            <a:endParaRPr lang="fr-FR" sz="1800"/>
          </a:p>
          <a:p>
            <a:pPr marL="195764" indent="-195764">
              <a:buFont typeface="Arial"/>
              <a:buChar char="•"/>
              <a:defRPr/>
            </a:pPr>
            <a:r>
              <a:rPr lang="fr-FR" sz="1800"/>
              <a:t>Une personne capable de </a:t>
            </a:r>
            <a:r>
              <a:rPr lang="fr-FR" sz="1800" b="1"/>
              <a:t>relayer les informations / questions</a:t>
            </a:r>
            <a:endParaRPr/>
          </a:p>
          <a:p>
            <a:pPr>
              <a:defRPr/>
            </a:pPr>
            <a:endParaRPr lang="fr-FR" sz="1800" b="1"/>
          </a:p>
          <a:p>
            <a:pPr marL="195764" indent="-195764">
              <a:buFont typeface="Arial"/>
              <a:buChar char="•"/>
              <a:defRPr/>
            </a:pPr>
            <a:r>
              <a:rPr lang="fr-FR" sz="1800" b="1"/>
              <a:t>Participer aux réunions de l’atelier de la donnée </a:t>
            </a:r>
            <a:r>
              <a:rPr lang="fr-FR" sz="1800"/>
              <a:t>(environs tous les deux mois) afin de prendre connaissance des nouvelles informations</a:t>
            </a:r>
            <a:endParaRPr/>
          </a:p>
          <a:p>
            <a:pPr>
              <a:defRPr/>
            </a:pPr>
            <a:endParaRPr lang="fr-FR" sz="1800"/>
          </a:p>
          <a:p>
            <a:pPr marL="195764" indent="-195764">
              <a:buFont typeface="Arial"/>
              <a:buChar char="•"/>
              <a:defRPr/>
            </a:pPr>
            <a:r>
              <a:rPr lang="fr-FR" sz="1800"/>
              <a:t>Petit plus : si elle est déjà </a:t>
            </a:r>
            <a:r>
              <a:rPr lang="fr-FR" sz="1800" b="1"/>
              <a:t>sensibilisée </a:t>
            </a:r>
            <a:r>
              <a:rPr lang="fr-FR" sz="1800"/>
              <a:t>à ces problématiques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3568" y="771550"/>
            <a:ext cx="3818532" cy="37974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>
            <a:off x="107504" y="4659982"/>
            <a:ext cx="5526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/>
              <a:t>https://recherche.data.gouv.fr/fr/ateliers-de-la-donnee</a:t>
            </a:r>
          </a:p>
        </p:txBody>
      </p:sp>
      <p:sp>
        <p:nvSpPr>
          <p:cNvPr id="10" name="ZoneTexte 9"/>
          <p:cNvSpPr txBox="1"/>
          <p:nvPr/>
        </p:nvSpPr>
        <p:spPr bwMode="auto">
          <a:xfrm>
            <a:off x="4641902" y="2687437"/>
            <a:ext cx="41044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/>
              <a:t>- Membres de l’écosystème recherche.data.gouv.fr</a:t>
            </a:r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- Participer à l’animation du réseau des ateliers de la donnée (GT, ressources,…)</a:t>
            </a:r>
            <a:endParaRPr/>
          </a:p>
        </p:txBody>
      </p:sp>
      <p:pic>
        <p:nvPicPr>
          <p:cNvPr id="12" name="Graphique 11" descr="Ruban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02524">
            <a:off x="7025605" y="301891"/>
            <a:ext cx="1804896" cy="18048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94613" y="296820"/>
            <a:ext cx="1605806" cy="53058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 bwMode="auto">
          <a:xfrm>
            <a:off x="316930" y="202851"/>
            <a:ext cx="5107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8F9B"/>
                </a:solidFill>
              </a:rPr>
              <a:t>Réseau des ateliers de la donnée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 bwMode="auto">
          <a:xfrm>
            <a:off x="748749" y="404322"/>
            <a:ext cx="6647274" cy="94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8F9B"/>
                </a:solidFill>
              </a:rPr>
              <a:t>Ateliers de la donnée à l’UCA</a:t>
            </a:r>
            <a:endParaRPr sz="2800" dirty="0"/>
          </a:p>
          <a:p>
            <a:pPr algn="ctr">
              <a:defRPr/>
            </a:pPr>
            <a:endParaRPr lang="fr-FR" sz="2800" b="1" dirty="0">
              <a:solidFill>
                <a:srgbClr val="008F9B"/>
              </a:solidFill>
            </a:endParaRPr>
          </a:p>
        </p:txBody>
      </p:sp>
      <p:pic>
        <p:nvPicPr>
          <p:cNvPr id="3" name="Picture 4" descr="page20image23436708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1520" y="4443958"/>
            <a:ext cx="1401255" cy="495393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79032" y="2067694"/>
            <a:ext cx="3530600" cy="1981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 rot="20810764">
            <a:off x="4067681" y="1174197"/>
            <a:ext cx="4351925" cy="461665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2400" b="1">
                <a:solidFill>
                  <a:prstClr val="black">
                    <a:lumMod val="65000"/>
                    <a:lumOff val="35000"/>
                  </a:prstClr>
                </a:solidFill>
              </a:rPr>
              <a:t>Labellisation mai 2024.      </a:t>
            </a:r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Graphique 6" descr="Ruban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002524">
            <a:off x="6737573" y="783544"/>
            <a:ext cx="1804896" cy="1804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 bwMode="auto">
          <a:xfrm>
            <a:off x="642763" y="791901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partir du groupe de travail </a:t>
            </a:r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« Gérer et partager les données de la recherche » :</a:t>
            </a:r>
            <a:endParaRPr dirty="0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129691" y="139446"/>
            <a:ext cx="7155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fr-FR" sz="2800" b="1" spc="-1" dirty="0">
                <a:solidFill>
                  <a:srgbClr val="31859C"/>
                </a:solidFill>
                <a:latin typeface="+mj-lt"/>
                <a:ea typeface="+mj-ea"/>
                <a:cs typeface="+mj-cs"/>
              </a:rPr>
              <a:t>Une équipe avec de nombreuses compétences</a:t>
            </a:r>
            <a:r>
              <a:rPr lang="fr-FR" sz="2100" b="1" spc="-1" dirty="0">
                <a:solidFill>
                  <a:srgbClr val="31859C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7564" y="1490523"/>
            <a:ext cx="8244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  <a:defRPr/>
            </a:pP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Adossée à la cellule « science ouverte » de la Bibliothèque universitaire UCA </a:t>
            </a: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(BU)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Compétences du </a:t>
            </a:r>
            <a:r>
              <a:rPr lang="fr-FR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Mésocentre</a:t>
            </a: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: </a:t>
            </a:r>
            <a:r>
              <a:rPr lang="fr-FR" sz="1600" b="0" strike="noStrike" spc="-1" dirty="0">
                <a:solidFill>
                  <a:srgbClr val="000000"/>
                </a:solidFill>
                <a:ea typeface="DejaVu Sans"/>
              </a:rPr>
              <a:t>un Ingénieur « données », accompagnement sur le cycle de vie de la donnée (depuis 2023)</a:t>
            </a: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Pôle </a:t>
            </a:r>
            <a:r>
              <a:rPr lang="fr-FR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ACCPro</a:t>
            </a: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de la DRED et </a:t>
            </a:r>
            <a:r>
              <a:rPr lang="fr-FR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CapEurope</a:t>
            </a:r>
            <a:endParaRPr lang="fr-F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DPO (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Délégué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à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la protection des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données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1600" strike="noStrike" spc="-1" dirty="0">
                <a:ea typeface="DejaVu Sans"/>
              </a:rPr>
              <a:t>de la</a:t>
            </a:r>
            <a:r>
              <a:rPr lang="fr-FR" sz="1600" spc="-1" dirty="0">
                <a:ea typeface="DejaVu Sans"/>
              </a:rPr>
              <a:t> </a:t>
            </a:r>
            <a:r>
              <a:rPr lang="fr-FR" sz="1600" dirty="0"/>
              <a:t>Direction des Affaires Juridiques et Institutionnelles (DAJI)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Cloud Environnemental au bénéfice de l’Auvergne Agriculture </a:t>
            </a: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(CEBA)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Laboratoires (</a:t>
            </a: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LMGE, OPGC, MSH, GEOLAB, IGRED….)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Mésocentre</a:t>
            </a: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(plateforme </a:t>
            </a:r>
            <a:r>
              <a:rPr lang="fr-FR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AuBI</a:t>
            </a: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….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2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 bwMode="auto">
          <a:xfrm>
            <a:off x="2786920" y="411510"/>
            <a:ext cx="5828760" cy="11156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fr-FR" sz="2100" b="1" spc="-1" dirty="0">
                <a:solidFill>
                  <a:srgbClr val="31859C"/>
                </a:solidFill>
              </a:rPr>
              <a:t>S’inscrit dans la politique Science ouverte : </a:t>
            </a:r>
            <a:br>
              <a:rPr lang="fr-FR" sz="2100" b="1" spc="-1" dirty="0">
                <a:solidFill>
                  <a:srgbClr val="31859C"/>
                </a:solidFill>
              </a:rPr>
            </a:br>
            <a:r>
              <a:rPr lang="fr-FR" sz="2100" b="1" spc="-1" dirty="0">
                <a:solidFill>
                  <a:srgbClr val="31859C"/>
                </a:solidFill>
              </a:rPr>
              <a:t>action stratégique du projet d’établissement</a:t>
            </a:r>
            <a:br>
              <a:rPr lang="fr-FR" sz="2100" b="1" spc="-1" dirty="0">
                <a:solidFill>
                  <a:srgbClr val="31859C"/>
                </a:solidFill>
              </a:rPr>
            </a:br>
            <a:r>
              <a:rPr lang="fr-FR" sz="2100" b="1" spc="-1" dirty="0">
                <a:solidFill>
                  <a:srgbClr val="31859C"/>
                </a:solidFill>
              </a:rPr>
              <a:t>axe stratégique du contrat de site clermontois</a:t>
            </a:r>
            <a:endParaRPr lang="en-US" sz="2100" spc="-1" dirty="0">
              <a:solidFill>
                <a:srgbClr val="000000"/>
              </a:solidFill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 bwMode="auto">
          <a:xfrm>
            <a:off x="1209370" y="1527174"/>
            <a:ext cx="7406310" cy="33843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4000" indent="0">
              <a:spcBef>
                <a:spcPts val="1063"/>
              </a:spcBef>
              <a:buNone/>
              <a:tabLst>
                <a:tab pos="0" algn="l"/>
              </a:tabLst>
              <a:defRPr/>
            </a:pPr>
            <a:endParaRPr lang="en-US" sz="1350" spc="-1">
              <a:solidFill>
                <a:srgbClr val="000000"/>
              </a:solidFill>
              <a:latin typeface="Arial"/>
            </a:endParaRPr>
          </a:p>
          <a:p>
            <a:pPr marL="324000" indent="0" algn="ctr">
              <a:spcBef>
                <a:spcPts val="1063"/>
              </a:spcBef>
              <a:buNone/>
              <a:tabLst>
                <a:tab pos="0" algn="l"/>
              </a:tabLst>
              <a:defRPr/>
            </a:pPr>
            <a:r>
              <a:rPr lang="fr-FR" sz="1350" b="1" i="1" spc="-1">
                <a:solidFill>
                  <a:srgbClr val="0D0D0D"/>
                </a:solidFill>
                <a:latin typeface="Calibri"/>
              </a:rPr>
              <a:t>Affirmer des orientations prioritaires en matière de Science Ouverte</a:t>
            </a:r>
            <a:endParaRPr lang="en-US" sz="1350" spc="-1">
              <a:solidFill>
                <a:srgbClr val="000000"/>
              </a:solidFill>
              <a:latin typeface="Arial"/>
            </a:endParaRPr>
          </a:p>
          <a:p>
            <a:pPr marL="324000" indent="-243000">
              <a:spcBef>
                <a:spcPts val="1063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fr-FR" sz="1350" b="1" spc="-1">
                <a:solidFill>
                  <a:srgbClr val="0D0D0D"/>
                </a:solidFill>
                <a:latin typeface="Calibri"/>
              </a:rPr>
              <a:t>Volet 3 : Offrir des services à la communauté scientifique autour des plans de gestion des données pour favoriser leur ouverture selon les principes FAIR (</a:t>
            </a:r>
            <a:r>
              <a:rPr lang="fr-FR" sz="1350" b="1" i="1" spc="-1">
                <a:solidFill>
                  <a:srgbClr val="0D0D0D"/>
                </a:solidFill>
                <a:latin typeface="Calibri"/>
              </a:rPr>
              <a:t>Findable, Accessible, Interoperable, Reusable</a:t>
            </a:r>
            <a:r>
              <a:rPr lang="fr-FR" sz="1350" b="1" spc="-1">
                <a:solidFill>
                  <a:srgbClr val="0D0D0D"/>
                </a:solidFill>
                <a:latin typeface="Calibri"/>
              </a:rPr>
              <a:t>)</a:t>
            </a:r>
            <a:endParaRPr lang="en-US" sz="1350" b="1" spc="-1">
              <a:solidFill>
                <a:srgbClr val="000000"/>
              </a:solidFill>
              <a:latin typeface="Arial"/>
            </a:endParaRP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  <a:defRPr/>
            </a:pPr>
            <a:r>
              <a:rPr lang="fr-FR" sz="1350" spc="-1">
                <a:solidFill>
                  <a:srgbClr val="0D0D0D"/>
                </a:solidFill>
                <a:latin typeface="Calibri"/>
              </a:rPr>
              <a:t>Mettre en place un service cohérent et visible d’accompagnement à la communauté scientifique (ateliers de la donnée)</a:t>
            </a:r>
            <a:endParaRPr lang="en-US" sz="1350" spc="-1">
              <a:solidFill>
                <a:srgbClr val="000000"/>
              </a:solidFill>
              <a:latin typeface="Arial"/>
            </a:endParaRP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  <a:defRPr/>
            </a:pPr>
            <a:r>
              <a:rPr lang="fr-FR" sz="1350" spc="-1">
                <a:solidFill>
                  <a:srgbClr val="0D0D0D"/>
                </a:solidFill>
                <a:latin typeface="Calibri"/>
              </a:rPr>
              <a:t>Proposer des formations et les ressources nécessaires</a:t>
            </a:r>
            <a:endParaRPr lang="en-US" sz="1350" spc="-1">
              <a:solidFill>
                <a:srgbClr val="000000"/>
              </a:solidFill>
              <a:latin typeface="Arial"/>
            </a:endParaRP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  <a:defRPr/>
            </a:pPr>
            <a:r>
              <a:rPr lang="fr-FR" sz="1350" spc="-1">
                <a:solidFill>
                  <a:srgbClr val="0D0D0D"/>
                </a:solidFill>
                <a:latin typeface="Calibri"/>
              </a:rPr>
              <a:t>Accompagner la communauté scientifique aux dépôts des données dans les plateformes et entrepôts des données (dont recherche.data.gouv)</a:t>
            </a:r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 1"/>
          <p:cNvPicPr/>
          <p:nvPr/>
        </p:nvPicPr>
        <p:blipFill>
          <a:blip r:embed="rId2"/>
          <a:stretch/>
        </p:blipFill>
        <p:spPr bwMode="auto">
          <a:xfrm>
            <a:off x="408932" y="440709"/>
            <a:ext cx="2059716" cy="111586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Larme 4"/>
          <p:cNvSpPr/>
          <p:nvPr/>
        </p:nvSpPr>
        <p:spPr bwMode="auto">
          <a:xfrm rot="2504152">
            <a:off x="510080" y="1534166"/>
            <a:ext cx="2304256" cy="2304256"/>
          </a:xfrm>
          <a:prstGeom prst="teardrop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370256" y="1661179"/>
            <a:ext cx="2583904" cy="175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6000" b="1">
                <a:solidFill>
                  <a:schemeClr val="bg1"/>
                </a:solidFill>
              </a:rPr>
              <a:t>5</a:t>
            </a:r>
            <a:r>
              <a:rPr lang="fr-FR" b="1">
                <a:solidFill>
                  <a:schemeClr val="bg1"/>
                </a:solidFill>
              </a:rPr>
              <a:t> </a:t>
            </a:r>
            <a:endParaRPr/>
          </a:p>
          <a:p>
            <a:pPr lvl="0" algn="ctr">
              <a:defRPr/>
            </a:pPr>
            <a:r>
              <a:rPr lang="fr-FR" sz="2400" b="1">
                <a:solidFill>
                  <a:schemeClr val="bg1"/>
                </a:solidFill>
              </a:rPr>
              <a:t>services </a:t>
            </a:r>
            <a:endParaRPr/>
          </a:p>
          <a:p>
            <a:pPr lvl="0" algn="ctr">
              <a:defRPr/>
            </a:pPr>
            <a:r>
              <a:rPr lang="fr-FR" sz="2400" b="1">
                <a:solidFill>
                  <a:schemeClr val="bg1"/>
                </a:solidFill>
              </a:rPr>
              <a:t>proposés</a:t>
            </a:r>
            <a:endParaRPr lang="fr-FR" b="1">
              <a:solidFill>
                <a:schemeClr val="bg1"/>
              </a:solidFill>
            </a:endParaRPr>
          </a:p>
        </p:txBody>
      </p:sp>
      <p:pic>
        <p:nvPicPr>
          <p:cNvPr id="12" name="Image 11" descr="Une image contenant texte, cercle, capture d’écran, diagramme&#10;&#10;Description générée automatiquement"/>
          <p:cNvPicPr/>
          <p:nvPr/>
        </p:nvPicPr>
        <p:blipFill>
          <a:blip r:embed="rId2"/>
          <a:stretch/>
        </p:blipFill>
        <p:spPr bwMode="auto">
          <a:xfrm>
            <a:off x="3591672" y="754661"/>
            <a:ext cx="3788640" cy="3801240"/>
          </a:xfrm>
          <a:prstGeom prst="rect">
            <a:avLst/>
          </a:prstGeom>
          <a:ln w="0">
            <a:noFill/>
          </a:ln>
        </p:spPr>
      </p:pic>
      <p:sp>
        <p:nvSpPr>
          <p:cNvPr id="14" name="ZoneTexte 13"/>
          <p:cNvSpPr txBox="1"/>
          <p:nvPr/>
        </p:nvSpPr>
        <p:spPr bwMode="auto">
          <a:xfrm>
            <a:off x="251520" y="211849"/>
            <a:ext cx="7495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8F9B"/>
                </a:solidFill>
              </a:rPr>
              <a:t>Cinq services tout au long du cycle de la donnée</a:t>
            </a:r>
            <a:endParaRPr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83351" y="667175"/>
            <a:ext cx="961240" cy="53940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09938" y="3974179"/>
            <a:ext cx="961240" cy="53940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36996" y="3455999"/>
            <a:ext cx="961240" cy="53940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77057" y="2082755"/>
            <a:ext cx="961240" cy="53940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rcRect r="70992" b="90652"/>
          <a:stretch/>
        </p:blipFill>
        <p:spPr bwMode="auto">
          <a:xfrm>
            <a:off x="6804248" y="2082755"/>
            <a:ext cx="1152128" cy="339303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5"/>
          <a:stretch/>
        </p:blipFill>
        <p:spPr bwMode="auto">
          <a:xfrm>
            <a:off x="6681911" y="3458354"/>
            <a:ext cx="961240" cy="34029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sp>
        <p:nvSpPr>
          <p:cNvPr id="22" name="Rectangle 23"/>
          <p:cNvSpPr/>
          <p:nvPr/>
        </p:nvSpPr>
        <p:spPr bwMode="auto">
          <a:xfrm>
            <a:off x="33671" y="4757708"/>
            <a:ext cx="544968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fr-FR" sz="900" b="0" strike="noStrike" spc="-1">
                <a:solidFill>
                  <a:srgbClr val="808080"/>
                </a:solidFill>
                <a:latin typeface="Calibri"/>
                <a:ea typeface="DejaVu Sans"/>
              </a:rPr>
              <a:t> Image de https://scienceouverte.univ-grenoble-alpes.fr/donnees/cycle-de-vie-principes-fair/</a:t>
            </a:r>
            <a:endParaRPr lang="fr-FR" sz="900" b="0" strike="noStrike" spc="-1">
              <a:latin typeface="Arial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36817" y="1325505"/>
            <a:ext cx="961240" cy="5394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940F2ED-1BBB-8A8F-BA52-600A200275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0992" b="90652"/>
          <a:stretch/>
        </p:blipFill>
        <p:spPr bwMode="auto">
          <a:xfrm>
            <a:off x="6804248" y="2958096"/>
            <a:ext cx="1152128" cy="3393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395536" y="28940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SERVICE 1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23728" y="1133540"/>
            <a:ext cx="6712022" cy="284848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6434177" y="2715766"/>
            <a:ext cx="936104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 bwMode="auto">
          <a:xfrm>
            <a:off x="395536" y="658738"/>
            <a:ext cx="60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Guichet unique et base de connaissances autour des données</a:t>
            </a:r>
            <a:endParaRPr/>
          </a:p>
        </p:txBody>
      </p:sp>
      <p:sp>
        <p:nvSpPr>
          <p:cNvPr id="3" name="Rectangle 2"/>
          <p:cNvSpPr/>
          <p:nvPr/>
        </p:nvSpPr>
        <p:spPr bwMode="auto">
          <a:xfrm>
            <a:off x="404592" y="1370384"/>
            <a:ext cx="32494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Objectif :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Proposer une entrée unique et visible</a:t>
            </a:r>
            <a:endParaRPr lang="fr-FR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7584" y="1287509"/>
            <a:ext cx="5697724" cy="32049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395536" y="650359"/>
            <a:ext cx="599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Système de ticket (accessible sur l’ENT et le site web SO UCA)</a:t>
            </a:r>
            <a:endParaRPr/>
          </a:p>
          <a:p>
            <a:pPr>
              <a:defRPr/>
            </a:pPr>
            <a:endParaRPr lang="fr-FR" b="1">
              <a:solidFill>
                <a:srgbClr val="008F9B"/>
              </a:solidFill>
            </a:endParaRPr>
          </a:p>
        </p:txBody>
      </p:sp>
      <p:sp>
        <p:nvSpPr>
          <p:cNvPr id="4" name="ZoneTexte 3"/>
          <p:cNvSpPr txBox="1"/>
          <p:nvPr/>
        </p:nvSpPr>
        <p:spPr bwMode="auto">
          <a:xfrm>
            <a:off x="395536" y="28940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SERVICE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1329</Words>
  <Application>Microsoft Macintosh PowerPoint</Application>
  <DocSecurity>0</DocSecurity>
  <PresentationFormat>Affichage à l'écran (16:9)</PresentationFormat>
  <Paragraphs>163</Paragraphs>
  <Slides>20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S’inscrit dans la politique Science ouverte :  action stratégique du projet d’établissement axe stratégique du contrat de site clermontois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Référent.e/Ambassateur.rice atelier de la donnée</vt:lpstr>
    </vt:vector>
  </TitlesOfParts>
  <Manager/>
  <Company>UdA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Aurélien RACAULT</dc:creator>
  <cp:keywords/>
  <dc:description/>
  <cp:lastModifiedBy>Utilisateur Microsoft Office</cp:lastModifiedBy>
  <cp:revision>41</cp:revision>
  <dcterms:created xsi:type="dcterms:W3CDTF">2016-10-18T12:03:56Z</dcterms:created>
  <dcterms:modified xsi:type="dcterms:W3CDTF">2024-06-13T14:01:37Z</dcterms:modified>
  <cp:category/>
  <dc:identifier/>
  <cp:contentStatus/>
  <dc:language/>
  <cp:version/>
</cp:coreProperties>
</file>