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701" r:id="rId2"/>
  </p:sldMasterIdLst>
  <p:notesMasterIdLst>
    <p:notesMasterId r:id="rId40"/>
  </p:notesMasterIdLst>
  <p:handoutMasterIdLst>
    <p:handoutMasterId r:id="rId41"/>
  </p:handoutMasterIdLst>
  <p:sldIdLst>
    <p:sldId id="429" r:id="rId3"/>
    <p:sldId id="441" r:id="rId4"/>
    <p:sldId id="443" r:id="rId5"/>
    <p:sldId id="442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6" r:id="rId19"/>
    <p:sldId id="457" r:id="rId20"/>
    <p:sldId id="458" r:id="rId21"/>
    <p:sldId id="460" r:id="rId22"/>
    <p:sldId id="459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468" r:id="rId31"/>
    <p:sldId id="470" r:id="rId32"/>
    <p:sldId id="471" r:id="rId33"/>
    <p:sldId id="472" r:id="rId34"/>
    <p:sldId id="473" r:id="rId35"/>
    <p:sldId id="475" r:id="rId36"/>
    <p:sldId id="469" r:id="rId37"/>
    <p:sldId id="476" r:id="rId38"/>
    <p:sldId id="477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M Thi Nhu An" initials="PTNA" lastIdx="32" clrIdx="0">
    <p:extLst>
      <p:ext uri="{19B8F6BF-5375-455C-9EA6-DF929625EA0E}">
        <p15:presenceInfo xmlns:p15="http://schemas.microsoft.com/office/powerpoint/2012/main" userId="PHAM Thi Nhu An" providerId="None"/>
      </p:ext>
    </p:extLst>
  </p:cmAuthor>
  <p:cmAuthor id="2" name="Laurence.winter@cnrs-dir.fr" initials="L" lastIdx="80" clrIdx="1">
    <p:extLst>
      <p:ext uri="{19B8F6BF-5375-455C-9EA6-DF929625EA0E}">
        <p15:presenceInfo xmlns:p15="http://schemas.microsoft.com/office/powerpoint/2012/main" userId="Laurence.winter@cnrs-dir.fr" providerId="None"/>
      </p:ext>
    </p:extLst>
  </p:cmAuthor>
  <p:cmAuthor id="3" name="Christophe Steffan" initials="CS" lastIdx="7" clrIdx="2">
    <p:extLst>
      <p:ext uri="{19B8F6BF-5375-455C-9EA6-DF929625EA0E}">
        <p15:presenceInfo xmlns:p15="http://schemas.microsoft.com/office/powerpoint/2012/main" userId="cc03bb8f05f275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75"/>
    <a:srgbClr val="CDD7DC"/>
    <a:srgbClr val="6941EB"/>
    <a:srgbClr val="11284B"/>
    <a:srgbClr val="FFEB6E"/>
    <a:srgbClr val="8296A5"/>
    <a:srgbClr val="000000"/>
    <a:srgbClr val="9AE2FF"/>
    <a:srgbClr val="FFFFFF"/>
    <a:srgbClr val="B0E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DA8042-C3CA-4027-A1EA-57B01CEF67F5}" v="11" dt="2024-06-14T08:38:44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97" autoAdjust="0"/>
    <p:restoredTop sz="86682" autoAdjust="0"/>
  </p:normalViewPr>
  <p:slideViewPr>
    <p:cSldViewPr showGuides="1">
      <p:cViewPr varScale="1">
        <p:scale>
          <a:sx n="196" d="100"/>
          <a:sy n="196" d="100"/>
        </p:scale>
        <p:origin x="78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02" d="100"/>
          <a:sy n="102" d="100"/>
        </p:scale>
        <p:origin x="2648" y="192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el Pawlak" userId="f9f637387e74c341" providerId="Windows Live" clId="Web-{54DA8042-C3CA-4027-A1EA-57B01CEF67F5}"/>
    <pc:docChg chg="addSld sldOrd">
      <pc:chgData name="Gael Pawlak" userId="f9f637387e74c341" providerId="Windows Live" clId="Web-{54DA8042-C3CA-4027-A1EA-57B01CEF67F5}" dt="2024-06-14T08:38:44.817" v="10"/>
      <pc:docMkLst>
        <pc:docMk/>
      </pc:docMkLst>
      <pc:sldChg chg="ord">
        <pc:chgData name="Gael Pawlak" userId="f9f637387e74c341" providerId="Windows Live" clId="Web-{54DA8042-C3CA-4027-A1EA-57B01CEF67F5}" dt="2024-06-14T08:37:20.124" v="1"/>
        <pc:sldMkLst>
          <pc:docMk/>
          <pc:sldMk cId="1531877567" sldId="428"/>
        </pc:sldMkLst>
      </pc:sldChg>
      <pc:sldChg chg="ord">
        <pc:chgData name="Gael Pawlak" userId="f9f637387e74c341" providerId="Windows Live" clId="Web-{54DA8042-C3CA-4027-A1EA-57B01CEF67F5}" dt="2024-06-14T08:37:30.640" v="3"/>
        <pc:sldMkLst>
          <pc:docMk/>
          <pc:sldMk cId="2112519099" sldId="429"/>
        </pc:sldMkLst>
      </pc:sldChg>
      <pc:sldChg chg="ord">
        <pc:chgData name="Gael Pawlak" userId="f9f637387e74c341" providerId="Windows Live" clId="Web-{54DA8042-C3CA-4027-A1EA-57B01CEF67F5}" dt="2024-06-14T08:37:16.014" v="0"/>
        <pc:sldMkLst>
          <pc:docMk/>
          <pc:sldMk cId="178561430" sldId="431"/>
        </pc:sldMkLst>
      </pc:sldChg>
      <pc:sldChg chg="ord">
        <pc:chgData name="Gael Pawlak" userId="f9f637387e74c341" providerId="Windows Live" clId="Web-{54DA8042-C3CA-4027-A1EA-57B01CEF67F5}" dt="2024-06-14T08:37:40.750" v="5"/>
        <pc:sldMkLst>
          <pc:docMk/>
          <pc:sldMk cId="2382813496" sldId="433"/>
        </pc:sldMkLst>
      </pc:sldChg>
      <pc:sldChg chg="add ord replId">
        <pc:chgData name="Gael Pawlak" userId="f9f637387e74c341" providerId="Windows Live" clId="Web-{54DA8042-C3CA-4027-A1EA-57B01CEF67F5}" dt="2024-06-14T08:38:44.817" v="10"/>
        <pc:sldMkLst>
          <pc:docMk/>
          <pc:sldMk cId="1520575344" sldId="43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54C99D9-0709-6434-9CB2-839695AAA6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EF67AB-83BE-8016-014F-5A122AECCA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6856D-A6F5-864E-B894-C06B40E71D62}" type="datetimeFigureOut">
              <a:rPr lang="fr-FR" smtClean="0">
                <a:latin typeface="Arial" panose="020B0604020202020204" pitchFamily="34" charset="0"/>
              </a:rPr>
              <a:t>22/11/2024</a:t>
            </a:fld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4ADAF7-B849-6E1C-CA9D-D014F797F6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5A8F63-A908-0427-CBAF-2A15BEB6E1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8ABFA-369F-FA4C-B2A9-51EFFFE0DC69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5180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A7DFC18-3D3E-A041-A3F3-D294B7D0CEC9}" type="datetimeFigureOut">
              <a:rPr lang="fr-FR" smtClean="0"/>
              <a:pPr/>
              <a:t>22/11/2024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60B45D8-6FF4-8A4C-9937-2BAD7338C10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10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C6FF6-D242-B916-6B30-12C8F0026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79B3C4E-567C-3440-972B-8D0A966F38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CAE2727-0B0E-9BE7-B6C2-4BEDD3898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12F3A5-4367-D449-1AF5-A754AA234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446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6269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13D74-6E02-8F21-797A-F0CF5A1E6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FD4F78A-AD52-576E-47AF-A63ADAA70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4F06DD7-DC70-D2AA-79D6-0D00E02A0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4381A9-6836-C91E-AE98-28788CD54C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pPr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46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41339-6512-F204-8CFF-8ED0ADCA5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ED696CF-C80F-1BD6-57BE-F52F7F5D67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A31EF8E-5EB3-833A-925E-9ACCFB33A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67F895-65F1-471B-4889-506C7B6ECE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0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8B72C-B50A-42BA-9FD6-BF16CF76A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06F51CD-BBC5-1142-EEC1-D0ECE7416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436263F-A5E4-2FB6-30D6-E397AE8DC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9075FD-A1DF-A95F-8580-D37CFEAAD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408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231BB-ED13-8953-86C3-8024CAB7E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F27679B-8BFF-4E0E-4D97-45E0DBEEC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C354D66-83A8-A2D8-D747-3904E1155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8B6F79-0F8A-4A9D-EF54-1309FFB770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846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C9EF8-C270-F0B0-587E-C42CF19CA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F3D14F8-4E22-66CB-1E56-201FE116D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507BF99-45F0-DC82-69B7-1B07B821E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1214C8-1939-81AC-8B41-2D8626A86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746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479BD-BF4F-BD44-DD9C-3E9E8571F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DA890AB-68C6-FE13-556D-E62B4DA21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953127C-1258-60E5-D14D-361415D4F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A1D844-1385-DC8B-3ABB-EE920DA77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011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6A12C-ABEA-0628-866D-8F9926083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D05F58E-1FCE-38DB-C525-37F180C2C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7C68040-899C-8A34-14E2-57B39F5B0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3FD036-4452-5010-3465-65D7B6B01E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724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7B6E6-854E-5DAC-769E-CFE006DAB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21A4F0B-EFB8-65D0-F6B0-84ABA803E1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DC2376-0ADA-51FD-0E93-9A33E65B3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4DE2EC-6739-48A6-39B0-0D81D5796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16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17C48-6196-839E-C9B6-1554AA12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7877FF4-90A3-8204-CCEC-5EBE0D9E6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A40C262-9AD8-0EF4-2673-08242265E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0C94FB-9245-ACFC-90E6-3B069D665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86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sv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sv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uverture trame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E5578B27-E4F4-53BC-5D69-EDBCC4399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00"/>
          <a:stretch/>
        </p:blipFill>
        <p:spPr>
          <a:xfrm>
            <a:off x="5502870" y="0"/>
            <a:ext cx="6713980" cy="68580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34B118D-2FAA-524A-6BA3-69F972AE27A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5FDF82BE-BA21-799D-9039-0410A5361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3282" t="31061" r="21209" b="34499"/>
          <a:stretch/>
        </p:blipFill>
        <p:spPr>
          <a:xfrm>
            <a:off x="6095999" y="476250"/>
            <a:ext cx="2232311" cy="195957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956FBDA-B443-D8CB-0127-2A4014940A61}"/>
              </a:ext>
            </a:extLst>
          </p:cNvPr>
          <p:cNvSpPr txBox="1"/>
          <p:nvPr userDrawn="1"/>
        </p:nvSpPr>
        <p:spPr>
          <a:xfrm>
            <a:off x="695250" y="6247936"/>
            <a:ext cx="130163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sz="1300" b="0" i="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décembre 2024</a:t>
            </a:r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0A516C33-8358-C1A9-53E5-14770CC3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1239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77695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3B9AF7-8B4B-A316-5524-5B1950346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5366603" cy="24508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1128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2" y="-4468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920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0197" y="476250"/>
            <a:ext cx="535551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3B9AF7-8B4B-A316-5524-5B1950346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1289" y="1746296"/>
            <a:ext cx="5355511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0197" y="3717040"/>
            <a:ext cx="5355511" cy="25313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5992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6660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11284B"/>
                </a:solidFill>
                <a:latin typeface="Arial" panose="020B0604020202020204" pitchFamily="34" charset="0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CD51C-FC81-F340-8245-EEE1BBB1F72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65CA1DBB-A8B1-5E5C-B650-A8BDB4975F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7859A047-36DB-A826-109A-1597E2492B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880000"/>
            <a:ext cx="5366603" cy="32878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4C49267D-13DD-51A2-701E-D4ABC69163E7}"/>
              </a:ext>
            </a:extLst>
          </p:cNvPr>
          <p:cNvSpPr txBox="1">
            <a:spLocks/>
          </p:cNvSpPr>
          <p:nvPr userDrawn="1"/>
        </p:nvSpPr>
        <p:spPr>
          <a:xfrm>
            <a:off x="11552194" y="6507510"/>
            <a:ext cx="432060" cy="899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fld id="{5A4A322A-766F-E640-B821-9AE8FB32EE1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09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213622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11284B"/>
                </a:solidFill>
                <a:latin typeface="Arial" panose="020B0604020202020204" pitchFamily="34" charset="0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901CE5-4B7E-FB21-F9F6-539DE5DD7034}"/>
              </a:ext>
            </a:extLst>
          </p:cNvPr>
          <p:cNvSpPr/>
          <p:nvPr userDrawn="1"/>
        </p:nvSpPr>
        <p:spPr>
          <a:xfrm>
            <a:off x="8975725" y="0"/>
            <a:ext cx="3216275" cy="6870716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3" name="Espace réservé du texte 22">
            <a:extLst>
              <a:ext uri="{FF2B5EF4-FFF2-40B4-BE49-F238E27FC236}">
                <a16:creationId xmlns:a16="http://schemas.microsoft.com/office/drawing/2014/main" id="{CD23C1B5-12BA-77A4-2894-839BA495D5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6542" y="1348114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4" name="Espace réservé du texte 4">
            <a:extLst>
              <a:ext uri="{FF2B5EF4-FFF2-40B4-BE49-F238E27FC236}">
                <a16:creationId xmlns:a16="http://schemas.microsoft.com/office/drawing/2014/main" id="{56EE022F-7B46-D28C-F0E2-E20586B03A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6543" y="2093149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5" name="Espace réservé du texte 22">
            <a:extLst>
              <a:ext uri="{FF2B5EF4-FFF2-40B4-BE49-F238E27FC236}">
                <a16:creationId xmlns:a16="http://schemas.microsoft.com/office/drawing/2014/main" id="{B6F22FC3-82C5-7721-8B13-FB51E9F31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86542" y="310174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6" name="Espace réservé du texte 4">
            <a:extLst>
              <a:ext uri="{FF2B5EF4-FFF2-40B4-BE49-F238E27FC236}">
                <a16:creationId xmlns:a16="http://schemas.microsoft.com/office/drawing/2014/main" id="{F6C38953-8660-7EF7-C0F4-A2EAFA3B3C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86543" y="384677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7" name="Espace réservé du texte 22">
            <a:extLst>
              <a:ext uri="{FF2B5EF4-FFF2-40B4-BE49-F238E27FC236}">
                <a16:creationId xmlns:a16="http://schemas.microsoft.com/office/drawing/2014/main" id="{41D1E597-9B97-352C-7631-F4241F6EA8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86542" y="48551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8" name="Espace réservé du texte 4">
            <a:extLst>
              <a:ext uri="{FF2B5EF4-FFF2-40B4-BE49-F238E27FC236}">
                <a16:creationId xmlns:a16="http://schemas.microsoft.com/office/drawing/2014/main" id="{6C0CDED2-172D-9BFA-768D-951A32368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86543" y="560021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2A3BBBA-BE0C-4144-EE3E-6508402B9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696B6B3D-3C2C-7E46-393C-E713ADFE76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3" name="Espace réservé du texte 15">
            <a:extLst>
              <a:ext uri="{FF2B5EF4-FFF2-40B4-BE49-F238E27FC236}">
                <a16:creationId xmlns:a16="http://schemas.microsoft.com/office/drawing/2014/main" id="{DDD54A2B-2650-D070-4575-3801BBC2ED9D}"/>
              </a:ext>
            </a:extLst>
          </p:cNvPr>
          <p:cNvSpPr txBox="1">
            <a:spLocks/>
          </p:cNvSpPr>
          <p:nvPr userDrawn="1"/>
        </p:nvSpPr>
        <p:spPr>
          <a:xfrm>
            <a:off x="11552194" y="6507510"/>
            <a:ext cx="432060" cy="899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fld id="{5A4A322A-766F-E640-B821-9AE8FB32EE1A}" type="slidenum">
              <a:rPr lang="fr-FR" sz="1000" b="0" i="0" smtClean="0"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FR" sz="10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14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85F28F63-4410-51B3-C874-613F837C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75724" y="0"/>
            <a:ext cx="321627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208935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F2418C-1DFC-48A6-A831-8BCFB6B37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E76EA93-6823-45AC-47F3-73CE494C25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0409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85F28F63-4410-51B3-C874-613F837C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321627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7660" y="476250"/>
            <a:ext cx="8208935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F2418C-1DFC-48A6-A831-8BCFB6B37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8752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E76EA93-6823-45AC-47F3-73CE494C25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8752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2455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C20F23C-BF47-14DB-BDE9-56E947A87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7E47BF2-8D80-A4B8-E233-5F98653FAA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11222058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57778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50BDB343-0DEB-CAD3-FA7E-0C1FEB1EC5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4655" y="2542044"/>
            <a:ext cx="11235377" cy="1033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une introduction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F52F0032-4F3D-B893-5B5A-CB5DB0B9FC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57D0E84-04ED-EDDA-B42A-506F13DA04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202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003C71A5-6321-FE30-29A6-4B185406FF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6040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1B760DAB-596C-3421-9734-598CEB6003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5839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0533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6660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99A6B2A-98EC-B4C2-A033-3F03A29074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B9265F8B-52C7-4329-E09E-76B2CDFE25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057824"/>
            <a:ext cx="5366603" cy="31100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2C120197-7AD2-7928-9B95-A5FDF732561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096000" y="0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4986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12">
            <a:extLst>
              <a:ext uri="{FF2B5EF4-FFF2-40B4-BE49-F238E27FC236}">
                <a16:creationId xmlns:a16="http://schemas.microsoft.com/office/drawing/2014/main" id="{D4DB3A8D-AF9F-D37B-EB57-776508367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434400"/>
            <a:ext cx="3045600" cy="34352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06BDF21-987A-789E-F451-D0B27F4FEB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476250"/>
            <a:ext cx="2371332" cy="146617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27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374458A-5EDF-D9FE-DC57-24E1D8721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8" y="2113974"/>
            <a:ext cx="2371332" cy="552331"/>
          </a:xfrm>
          <a:prstGeom prst="rect">
            <a:avLst/>
          </a:prstGeom>
        </p:spPr>
        <p:txBody>
          <a:bodyPr wrap="square" lIns="0" tIns="0" rIns="180000" bIns="0">
            <a:spAutoFit/>
          </a:bodyPr>
          <a:lstStyle>
            <a:lvl1pPr marL="0" indent="0">
              <a:lnSpc>
                <a:spcPts val="2180"/>
              </a:lnSpc>
              <a:spcBef>
                <a:spcPts val="0"/>
              </a:spcBef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96C368-0E35-6FBB-9516-85E5A57336A6}"/>
              </a:ext>
            </a:extLst>
          </p:cNvPr>
          <p:cNvSpPr/>
          <p:nvPr userDrawn="1"/>
        </p:nvSpPr>
        <p:spPr>
          <a:xfrm>
            <a:off x="3045600" y="0"/>
            <a:ext cx="3050400" cy="3434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BE18D2-2393-B057-A4C5-3F0E13322F57}"/>
              </a:ext>
            </a:extLst>
          </p:cNvPr>
          <p:cNvSpPr/>
          <p:nvPr userDrawn="1"/>
        </p:nvSpPr>
        <p:spPr>
          <a:xfrm>
            <a:off x="3045600" y="3434400"/>
            <a:ext cx="3050400" cy="3434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E8A47-80BF-9679-867D-412CF1D7D3B5}"/>
              </a:ext>
            </a:extLst>
          </p:cNvPr>
          <p:cNvSpPr/>
          <p:nvPr userDrawn="1"/>
        </p:nvSpPr>
        <p:spPr>
          <a:xfrm>
            <a:off x="6093150" y="0"/>
            <a:ext cx="3102711" cy="34343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45DE2-FF07-4C59-C4DB-E8FCE2D9F017}"/>
              </a:ext>
            </a:extLst>
          </p:cNvPr>
          <p:cNvSpPr/>
          <p:nvPr userDrawn="1"/>
        </p:nvSpPr>
        <p:spPr>
          <a:xfrm>
            <a:off x="9140400" y="0"/>
            <a:ext cx="3051600" cy="3434399"/>
          </a:xfrm>
          <a:prstGeom prst="rect">
            <a:avLst/>
          </a:prstGeom>
          <a:solidFill>
            <a:srgbClr val="9AE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C95A2-3C69-EF8A-709A-F66C2882693C}"/>
              </a:ext>
            </a:extLst>
          </p:cNvPr>
          <p:cNvSpPr/>
          <p:nvPr userDrawn="1"/>
        </p:nvSpPr>
        <p:spPr>
          <a:xfrm>
            <a:off x="6095999" y="3434400"/>
            <a:ext cx="3045600" cy="34343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EF1339-542B-0DEA-79A9-4428C7F5177B}"/>
              </a:ext>
            </a:extLst>
          </p:cNvPr>
          <p:cNvSpPr/>
          <p:nvPr userDrawn="1"/>
        </p:nvSpPr>
        <p:spPr>
          <a:xfrm>
            <a:off x="9140399" y="3434400"/>
            <a:ext cx="3053249" cy="3434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22">
            <a:extLst>
              <a:ext uri="{FF2B5EF4-FFF2-40B4-BE49-F238E27FC236}">
                <a16:creationId xmlns:a16="http://schemas.microsoft.com/office/drawing/2014/main" id="{A28DBE51-622E-1EE0-C88E-CE298ACC9D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7712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F8A14686-C4AE-73B2-7F06-3BAE90D9F7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736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2" name="Espace réservé du texte 22">
            <a:extLst>
              <a:ext uri="{FF2B5EF4-FFF2-40B4-BE49-F238E27FC236}">
                <a16:creationId xmlns:a16="http://schemas.microsoft.com/office/drawing/2014/main" id="{3F87CCA3-C092-1A7A-E99E-63EEA8A527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86361" y="136762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AE45ECA0-7B70-09FF-B7E0-9A4613A16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87712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3DFC5584-F640-FC4C-C9F7-525FCF97B8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03736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7" name="Espace réservé du texte 22">
            <a:extLst>
              <a:ext uri="{FF2B5EF4-FFF2-40B4-BE49-F238E27FC236}">
                <a16:creationId xmlns:a16="http://schemas.microsoft.com/office/drawing/2014/main" id="{CA2C83E9-8498-E109-7068-77B930B107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86361" y="484234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2B2D680A-F5D8-D01C-0990-307EBBFDAC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22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690B32D1-99A9-E6E9-8A78-F557D9F659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21471" y="2106604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99E431F5-D61F-9FF2-BC4A-A586B3870A7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670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A830FEC1-A691-9E4D-5CAC-5AC19CF69C6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722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124C42DF-9D8B-D2B8-C078-39196DD417D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21471" y="5530205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3BE44685-AC52-5DE2-37A9-EA7BD685585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670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4204267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uverture trame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128E351-2498-7473-8821-92115616C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290" b="4290"/>
          <a:stretch/>
        </p:blipFill>
        <p:spPr>
          <a:xfrm>
            <a:off x="6120849" y="250"/>
            <a:ext cx="6096001" cy="68580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4F55A71F-6B9C-E8D9-6B4E-844CD2C65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9850" t="36707" r="28821" b="34081"/>
          <a:stretch/>
        </p:blipFill>
        <p:spPr>
          <a:xfrm>
            <a:off x="6384040" y="802609"/>
            <a:ext cx="1656230" cy="1656230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34B118D-2FAA-524A-6BA3-69F972AE27A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56FBDA-B443-D8CB-0127-2A4014940A61}"/>
              </a:ext>
            </a:extLst>
          </p:cNvPr>
          <p:cNvSpPr txBox="1"/>
          <p:nvPr userDrawn="1"/>
        </p:nvSpPr>
        <p:spPr>
          <a:xfrm>
            <a:off x="695863" y="6247936"/>
            <a:ext cx="130163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300" b="0" i="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décembre 2024</a:t>
            </a:r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0A516C33-8358-C1A9-53E5-14770CC3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9206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12">
            <a:extLst>
              <a:ext uri="{FF2B5EF4-FFF2-40B4-BE49-F238E27FC236}">
                <a16:creationId xmlns:a16="http://schemas.microsoft.com/office/drawing/2014/main" id="{D4DB3A8D-AF9F-D37B-EB57-776508367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434400"/>
            <a:ext cx="3045600" cy="34352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06BDF21-987A-789E-F451-D0B27F4FEB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476250"/>
            <a:ext cx="2371332" cy="146617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27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374458A-5EDF-D9FE-DC57-24E1D8721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8" y="2113974"/>
            <a:ext cx="2371332" cy="552331"/>
          </a:xfrm>
          <a:prstGeom prst="rect">
            <a:avLst/>
          </a:prstGeom>
        </p:spPr>
        <p:txBody>
          <a:bodyPr wrap="square" lIns="0" tIns="0" rIns="180000" bIns="0">
            <a:spAutoFit/>
          </a:bodyPr>
          <a:lstStyle>
            <a:lvl1pPr marL="0" indent="0">
              <a:lnSpc>
                <a:spcPts val="2180"/>
              </a:lnSpc>
              <a:spcBef>
                <a:spcPts val="0"/>
              </a:spcBef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96C368-0E35-6FBB-9516-85E5A57336A6}"/>
              </a:ext>
            </a:extLst>
          </p:cNvPr>
          <p:cNvSpPr/>
          <p:nvPr userDrawn="1"/>
        </p:nvSpPr>
        <p:spPr>
          <a:xfrm>
            <a:off x="3045600" y="0"/>
            <a:ext cx="3050400" cy="3434399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BE18D2-2393-B057-A4C5-3F0E13322F57}"/>
              </a:ext>
            </a:extLst>
          </p:cNvPr>
          <p:cNvSpPr/>
          <p:nvPr userDrawn="1"/>
        </p:nvSpPr>
        <p:spPr>
          <a:xfrm>
            <a:off x="3045600" y="3434400"/>
            <a:ext cx="3050400" cy="3434399"/>
          </a:xfrm>
          <a:prstGeom prst="rect">
            <a:avLst/>
          </a:prstGeom>
          <a:solidFill>
            <a:srgbClr val="112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E8A47-80BF-9679-867D-412CF1D7D3B5}"/>
              </a:ext>
            </a:extLst>
          </p:cNvPr>
          <p:cNvSpPr/>
          <p:nvPr userDrawn="1"/>
        </p:nvSpPr>
        <p:spPr>
          <a:xfrm>
            <a:off x="6093151" y="0"/>
            <a:ext cx="3272272" cy="3434399"/>
          </a:xfrm>
          <a:prstGeom prst="rect">
            <a:avLst/>
          </a:prstGeom>
          <a:solidFill>
            <a:srgbClr val="6941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45DE2-FF07-4C59-C4DB-E8FCE2D9F017}"/>
              </a:ext>
            </a:extLst>
          </p:cNvPr>
          <p:cNvSpPr/>
          <p:nvPr userDrawn="1"/>
        </p:nvSpPr>
        <p:spPr>
          <a:xfrm>
            <a:off x="9140400" y="0"/>
            <a:ext cx="3051600" cy="3434399"/>
          </a:xfrm>
          <a:prstGeom prst="rect">
            <a:avLst/>
          </a:prstGeom>
          <a:solidFill>
            <a:srgbClr val="112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C95A2-3C69-EF8A-709A-F66C2882693C}"/>
              </a:ext>
            </a:extLst>
          </p:cNvPr>
          <p:cNvSpPr/>
          <p:nvPr userDrawn="1"/>
        </p:nvSpPr>
        <p:spPr>
          <a:xfrm>
            <a:off x="6095999" y="3434400"/>
            <a:ext cx="3045600" cy="3434399"/>
          </a:xfrm>
          <a:prstGeom prst="rect">
            <a:avLst/>
          </a:prstGeom>
          <a:solidFill>
            <a:srgbClr val="CDD7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EF1339-542B-0DEA-79A9-4428C7F5177B}"/>
              </a:ext>
            </a:extLst>
          </p:cNvPr>
          <p:cNvSpPr/>
          <p:nvPr userDrawn="1"/>
        </p:nvSpPr>
        <p:spPr>
          <a:xfrm>
            <a:off x="9140399" y="3434400"/>
            <a:ext cx="3053249" cy="3434399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22">
            <a:extLst>
              <a:ext uri="{FF2B5EF4-FFF2-40B4-BE49-F238E27FC236}">
                <a16:creationId xmlns:a16="http://schemas.microsoft.com/office/drawing/2014/main" id="{A28DBE51-622E-1EE0-C88E-CE298ACC9D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7712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F8A14686-C4AE-73B2-7F06-3BAE90D9F7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736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2" name="Espace réservé du texte 22">
            <a:extLst>
              <a:ext uri="{FF2B5EF4-FFF2-40B4-BE49-F238E27FC236}">
                <a16:creationId xmlns:a16="http://schemas.microsoft.com/office/drawing/2014/main" id="{3F87CCA3-C092-1A7A-E99E-63EEA8A527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86361" y="136762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AE45ECA0-7B70-09FF-B7E0-9A4613A16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87712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3DFC5584-F640-FC4C-C9F7-525FCF97B8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03736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7" name="Espace réservé du texte 22">
            <a:extLst>
              <a:ext uri="{FF2B5EF4-FFF2-40B4-BE49-F238E27FC236}">
                <a16:creationId xmlns:a16="http://schemas.microsoft.com/office/drawing/2014/main" id="{CA2C83E9-8498-E109-7068-77B930B107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86361" y="484234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2B2D680A-F5D8-D01C-0990-307EBBFDAC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22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690B32D1-99A9-E6E9-8A78-F557D9F659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21471" y="2106604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99E431F5-D61F-9FF2-BC4A-A586B3870A7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670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A830FEC1-A691-9E4D-5CAC-5AC19CF69C6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722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124C42DF-9D8B-D2B8-C078-39196DD417D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21471" y="5530205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3BE44685-AC52-5DE2-37A9-EA7BD685585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670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628773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497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16B71DE-A14F-4A27-7DFC-472F2414D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271"/>
          <a:stretch/>
        </p:blipFill>
        <p:spPr>
          <a:xfrm>
            <a:off x="6168010" y="0"/>
            <a:ext cx="6016479" cy="68580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24FACE4-7A27-9A61-9464-A8FD518603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53E3C3C-2C8D-A620-1029-CB83D2F2E407}"/>
              </a:ext>
            </a:extLst>
          </p:cNvPr>
          <p:cNvSpPr txBox="1"/>
          <p:nvPr userDrawn="1"/>
        </p:nvSpPr>
        <p:spPr>
          <a:xfrm>
            <a:off x="695863" y="6247936"/>
            <a:ext cx="130163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sz="1300" b="0" i="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décembre 2024</a:t>
            </a:r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99639132-6E78-1DF0-8CD0-B00CAB13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95DECDA9-73C4-DF2B-6707-1083ADE43E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3282" t="31061" r="21209" b="34499"/>
          <a:stretch/>
        </p:blipFill>
        <p:spPr>
          <a:xfrm>
            <a:off x="6095999" y="476250"/>
            <a:ext cx="2232311" cy="19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52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54C3353-5BBA-2FE9-9FBE-81BF4C375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689" r="15518"/>
          <a:stretch/>
        </p:blipFill>
        <p:spPr>
          <a:xfrm>
            <a:off x="6312030" y="-501"/>
            <a:ext cx="5879970" cy="6858501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24FACE4-7A27-9A61-9464-A8FD518603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53E3C3C-2C8D-A620-1029-CB83D2F2E407}"/>
              </a:ext>
            </a:extLst>
          </p:cNvPr>
          <p:cNvSpPr txBox="1"/>
          <p:nvPr userDrawn="1"/>
        </p:nvSpPr>
        <p:spPr>
          <a:xfrm>
            <a:off x="695863" y="6247936"/>
            <a:ext cx="130163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sz="1300" b="0" i="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décembre 2024</a:t>
            </a:r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99639132-6E78-1DF0-8CD0-B00CAB13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7F7C9FB8-6B05-7C48-DE07-73DB72846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9850" t="36707" r="28821" b="34081"/>
          <a:stretch/>
        </p:blipFill>
        <p:spPr>
          <a:xfrm>
            <a:off x="6384040" y="802609"/>
            <a:ext cx="1656230" cy="16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58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C7FDE55-9F08-2379-3AF1-68851AAFB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5650" y="223610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F9B1C5-83B3-F822-0594-EA9E32D2B8D7}"/>
              </a:ext>
            </a:extLst>
          </p:cNvPr>
          <p:cNvSpPr txBox="1"/>
          <p:nvPr userDrawn="1"/>
        </p:nvSpPr>
        <p:spPr>
          <a:xfrm>
            <a:off x="2351480" y="1124680"/>
            <a:ext cx="63927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5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26068AC-FDED-C9AD-0727-2B7AF1D40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67760" y="2236105"/>
            <a:ext cx="7344815" cy="3600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89B42863-04B1-DACF-7175-514979A237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5650" y="287919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07FD6445-A12E-9527-7641-3881AB56C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7760" y="2880247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951B379-B3CF-F053-1D73-D2CDACFD47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5650" y="352228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0F10A617-A8B7-1F89-4AEA-6893D28149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7760" y="3524387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4676FFA6-7ADA-8A34-E514-3AE4DF7BCE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5650" y="416537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40295F2-3CBA-0088-CBC2-AC1E75852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60" y="4168529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CCC81A8D-F0EF-02FC-AE12-A08F511A7C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5650" y="4808465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05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109EFE1D-BACF-65DD-CA28-B0250B6B1A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760" y="4812670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A3F951C9-63EF-2171-E01F-398F369715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5650" y="5456811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06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A3B00144-1958-E96E-40C2-1CCEB3C847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7760" y="5456812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</p:spTree>
    <p:extLst>
      <p:ext uri="{BB962C8B-B14F-4D97-AF65-F5344CB8AC3E}">
        <p14:creationId xmlns:p14="http://schemas.microsoft.com/office/powerpoint/2010/main" val="4032903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794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1">
            <a:extLst>
              <a:ext uri="{FF2B5EF4-FFF2-40B4-BE49-F238E27FC236}">
                <a16:creationId xmlns:a16="http://schemas.microsoft.com/office/drawing/2014/main" id="{E03CC443-1394-67C5-FE32-00B318A16D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510" y="2780482"/>
            <a:ext cx="1043940" cy="122417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4" name="Espace réservé du texte 22">
            <a:extLst>
              <a:ext uri="{FF2B5EF4-FFF2-40B4-BE49-F238E27FC236}">
                <a16:creationId xmlns:a16="http://schemas.microsoft.com/office/drawing/2014/main" id="{C5E598FE-37BF-4925-B111-45C0F7C55D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694" y="2900648"/>
            <a:ext cx="9217076" cy="123110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4760"/>
              </a:lnSpc>
              <a:spcBef>
                <a:spcPts val="0"/>
              </a:spcBef>
              <a:buNone/>
              <a:defRPr sz="50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1477373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, Bleu électrique, motif&#10;&#10;Description générée automatiquement">
            <a:extLst>
              <a:ext uri="{FF2B5EF4-FFF2-40B4-BE49-F238E27FC236}">
                <a16:creationId xmlns:a16="http://schemas.microsoft.com/office/drawing/2014/main" id="{840841E3-C814-945E-E1FB-783383D49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F7BC87E0-4B3D-782B-DF05-A52755D799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696" y="2914214"/>
            <a:ext cx="8208934" cy="112851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4360"/>
              </a:lnSpc>
              <a:spcBef>
                <a:spcPts val="0"/>
              </a:spcBef>
              <a:buNone/>
              <a:tabLst>
                <a:tab pos="827088" algn="l"/>
              </a:tabLst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SOUS-PARTIE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0D55B1B2-96D7-9E2A-BDC7-315A087FBD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23695" y="2204830"/>
            <a:ext cx="8208934" cy="32476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266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521073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, Bleu électrique, motif&#10;&#10;Description générée automatiquement">
            <a:extLst>
              <a:ext uri="{FF2B5EF4-FFF2-40B4-BE49-F238E27FC236}">
                <a16:creationId xmlns:a16="http://schemas.microsoft.com/office/drawing/2014/main" id="{840841E3-C814-945E-E1FB-783383D49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F7BC87E0-4B3D-782B-DF05-A52755D799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5500" y="2914214"/>
            <a:ext cx="8234973" cy="112851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lnSpc>
                <a:spcPts val="4360"/>
              </a:lnSpc>
              <a:spcBef>
                <a:spcPts val="0"/>
              </a:spcBef>
              <a:buNone/>
              <a:tabLst>
                <a:tab pos="827088" algn="l"/>
              </a:tabLst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SOUS-PARTIE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0D55B1B2-96D7-9E2A-BDC7-315A087FBD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95500" y="2204830"/>
            <a:ext cx="8234973" cy="32476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lnSpc>
                <a:spcPts val="266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604236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>
            <a:extLst>
              <a:ext uri="{FF2B5EF4-FFF2-40B4-BE49-F238E27FC236}">
                <a16:creationId xmlns:a16="http://schemas.microsoft.com/office/drawing/2014/main" id="{B58ECF5F-128A-9FC3-058D-5634554C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29610" t="25925" r="17900" b="34347"/>
          <a:stretch/>
        </p:blipFill>
        <p:spPr>
          <a:xfrm>
            <a:off x="179055" y="6159937"/>
            <a:ext cx="594628" cy="636737"/>
          </a:xfrm>
          <a:prstGeom prst="rect">
            <a:avLst/>
          </a:prstGeom>
        </p:spPr>
      </p:pic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AC4F9010-C209-8B30-2F7C-5D82D6381726}"/>
              </a:ext>
            </a:extLst>
          </p:cNvPr>
          <p:cNvSpPr txBox="1">
            <a:spLocks/>
          </p:cNvSpPr>
          <p:nvPr userDrawn="1"/>
        </p:nvSpPr>
        <p:spPr>
          <a:xfrm>
            <a:off x="11552194" y="6507510"/>
            <a:ext cx="432060" cy="16194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fld id="{5A4A322A-766F-E640-B821-9AE8FB32EE1A}" type="slidenum">
              <a:rPr lang="fr-FR" sz="1000" b="0" i="0" smtClean="0"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FR" sz="10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texte 30">
            <a:extLst>
              <a:ext uri="{FF2B5EF4-FFF2-40B4-BE49-F238E27FC236}">
                <a16:creationId xmlns:a16="http://schemas.microsoft.com/office/drawing/2014/main" id="{F0D3B102-DE52-3FFC-11AF-F86707354388}"/>
              </a:ext>
            </a:extLst>
          </p:cNvPr>
          <p:cNvSpPr txBox="1">
            <a:spLocks/>
          </p:cNvSpPr>
          <p:nvPr userDrawn="1"/>
        </p:nvSpPr>
        <p:spPr>
          <a:xfrm>
            <a:off x="5447910" y="6537418"/>
            <a:ext cx="432060" cy="831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" b="0" i="0" kern="1200">
                <a:solidFill>
                  <a:srgbClr val="11284B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22/11/2024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AC26C599-7A09-3F7B-957B-85A71283CAA5}"/>
              </a:ext>
            </a:extLst>
          </p:cNvPr>
          <p:cNvSpPr txBox="1">
            <a:spLocks/>
          </p:cNvSpPr>
          <p:nvPr userDrawn="1"/>
        </p:nvSpPr>
        <p:spPr>
          <a:xfrm>
            <a:off x="4654192" y="6535516"/>
            <a:ext cx="723317" cy="899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fr-FR" sz="600" dirty="0">
                <a:latin typeface="Arial" panose="020B0604020202020204" pitchFamily="34" charset="0"/>
                <a:cs typeface="Arial" panose="020B0604020202020204" pitchFamily="34" charset="0"/>
              </a:rPr>
              <a:t>Tous droits réservés</a:t>
            </a:r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6B9E32B2-B7E0-05F4-BCDA-CDC20DFC1FBB}"/>
              </a:ext>
            </a:extLst>
          </p:cNvPr>
          <p:cNvSpPr txBox="1">
            <a:spLocks/>
          </p:cNvSpPr>
          <p:nvPr userDrawn="1"/>
        </p:nvSpPr>
        <p:spPr>
          <a:xfrm>
            <a:off x="6816100" y="6512400"/>
            <a:ext cx="4680650" cy="899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Journée Agile </a:t>
            </a:r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DevLog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 - 4 décembre 2024</a:t>
            </a:r>
          </a:p>
        </p:txBody>
      </p:sp>
    </p:spTree>
    <p:extLst>
      <p:ext uri="{BB962C8B-B14F-4D97-AF65-F5344CB8AC3E}">
        <p14:creationId xmlns:p14="http://schemas.microsoft.com/office/powerpoint/2010/main" val="317627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8" r:id="rId2"/>
    <p:sldLayoutId id="2147483684" r:id="rId3"/>
    <p:sldLayoutId id="2147483699" r:id="rId4"/>
    <p:sldLayoutId id="2147483693" r:id="rId5"/>
    <p:sldLayoutId id="2147483704" r:id="rId6"/>
    <p:sldLayoutId id="2147483705" r:id="rId7"/>
    <p:sldLayoutId id="2147483706" r:id="rId8"/>
    <p:sldLayoutId id="2147483707" r:id="rId9"/>
    <p:sldLayoutId id="2147483653" r:id="rId10"/>
    <p:sldLayoutId id="2147483696" r:id="rId11"/>
    <p:sldLayoutId id="2147483665" r:id="rId12"/>
    <p:sldLayoutId id="2147483654" r:id="rId13"/>
    <p:sldLayoutId id="2147483661" r:id="rId14"/>
    <p:sldLayoutId id="2147483695" r:id="rId15"/>
    <p:sldLayoutId id="2147483676" r:id="rId16"/>
    <p:sldLayoutId id="2147483659" r:id="rId17"/>
    <p:sldLayoutId id="2147483666" r:id="rId18"/>
    <p:sldLayoutId id="2147483697" r:id="rId19"/>
    <p:sldLayoutId id="2147483708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61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E4F67DB6-C054-483D-9DFD-4EABA39CC640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/>
              <a:t>Journée Agile </a:t>
            </a:r>
            <a:r>
              <a:rPr lang="fr-FR" dirty="0" err="1"/>
              <a:t>DevLog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39B5617-A666-10A0-F7A1-7C97A297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Tests automatisés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B671EEBF-4776-ADA7-51CB-78E5A07D32EF}"/>
              </a:ext>
            </a:extLst>
          </p:cNvPr>
          <p:cNvSpPr txBox="1">
            <a:spLocks/>
          </p:cNvSpPr>
          <p:nvPr/>
        </p:nvSpPr>
        <p:spPr bwMode="gray">
          <a:xfrm>
            <a:off x="1559370" y="6532562"/>
            <a:ext cx="3989879" cy="3254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050" b="1" dirty="0">
                <a:solidFill>
                  <a:schemeClr val="accent1"/>
                </a:solidFill>
              </a:rPr>
              <a:t>CNRS – Institut de biologie moléculaire des plantes</a:t>
            </a:r>
          </a:p>
        </p:txBody>
      </p:sp>
    </p:spTree>
    <p:extLst>
      <p:ext uri="{BB962C8B-B14F-4D97-AF65-F5344CB8AC3E}">
        <p14:creationId xmlns:p14="http://schemas.microsoft.com/office/powerpoint/2010/main" val="2112519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3E5D0-DB22-66B0-4E51-D99D65BBA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5F64854-3762-1D7A-B9B5-8833AE95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Pourquoi ?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C1BF49F-B560-CD40-FB77-A64462639E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517" y="1746296"/>
            <a:ext cx="8197843" cy="346249"/>
          </a:xfrm>
        </p:spPr>
        <p:txBody>
          <a:bodyPr/>
          <a:lstStyle/>
          <a:p>
            <a:r>
              <a:rPr lang="fr-FR" dirty="0"/>
              <a:t>Gain de temps au quotidien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DD9E6DF-9B70-FFA7-10AE-E38652A818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2780910"/>
            <a:ext cx="8197843" cy="1224170"/>
          </a:xfrm>
        </p:spPr>
        <p:txBody>
          <a:bodyPr/>
          <a:lstStyle/>
          <a:p>
            <a:r>
              <a:rPr lang="fr-FR" dirty="0"/>
              <a:t>Une fois écrit, le test est lancé régulièrement pour vérification</a:t>
            </a:r>
          </a:p>
        </p:txBody>
      </p:sp>
    </p:spTree>
    <p:extLst>
      <p:ext uri="{BB962C8B-B14F-4D97-AF65-F5344CB8AC3E}">
        <p14:creationId xmlns:p14="http://schemas.microsoft.com/office/powerpoint/2010/main" val="191846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02DD9-845A-558F-DBB2-C6C6B90FC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E45AE9-172B-6ECF-D264-688F880B8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Déclenchement manuel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1718234-6DBD-6615-6885-363CE5F89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194434"/>
            <a:ext cx="8197843" cy="4469132"/>
          </a:xfrm>
        </p:spPr>
        <p:txBody>
          <a:bodyPr/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En cours de développement</a:t>
            </a:r>
          </a:p>
          <a:p>
            <a:pPr marL="1005750" lvl="2">
              <a:lnSpc>
                <a:spcPct val="200000"/>
              </a:lnSpc>
            </a:pPr>
            <a:r>
              <a:rPr lang="fr-FR" dirty="0"/>
              <a:t>UT classe par classe</a:t>
            </a:r>
          </a:p>
          <a:p>
            <a:pPr marL="1005750" lvl="2">
              <a:lnSpc>
                <a:spcPct val="200000"/>
              </a:lnSpc>
            </a:pPr>
            <a:r>
              <a:rPr lang="fr-FR" dirty="0"/>
              <a:t>Je code, je teste ma classe, je code, je teste ma classe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Avant un commit</a:t>
            </a:r>
          </a:p>
          <a:p>
            <a:pPr marL="1005750" lvl="2">
              <a:lnSpc>
                <a:spcPct val="200000"/>
              </a:lnSpc>
            </a:pPr>
            <a:r>
              <a:rPr lang="fr-FR" dirty="0"/>
              <a:t>Tous les 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Avant un merge </a:t>
            </a:r>
            <a:r>
              <a:rPr lang="fr-FR" dirty="0" err="1"/>
              <a:t>request</a:t>
            </a:r>
            <a:endParaRPr lang="fr-FR" dirty="0"/>
          </a:p>
          <a:p>
            <a:pPr marL="1005750" lvl="2">
              <a:lnSpc>
                <a:spcPct val="200000"/>
              </a:lnSpc>
            </a:pPr>
            <a:r>
              <a:rPr lang="fr-FR" dirty="0"/>
              <a:t>Tous les UT</a:t>
            </a:r>
          </a:p>
          <a:p>
            <a:pPr marL="1005750" lvl="2">
              <a:lnSpc>
                <a:spcPct val="200000"/>
              </a:lnSpc>
            </a:pPr>
            <a:r>
              <a:rPr lang="fr-FR" dirty="0"/>
              <a:t>Tous les IT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7F12F4-1810-43DF-B2F2-F4A434A131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623"/>
          <a:stretch/>
        </p:blipFill>
        <p:spPr>
          <a:xfrm>
            <a:off x="9664520" y="3789050"/>
            <a:ext cx="1760220" cy="2376330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31C4BE-0ADC-D37F-2776-4FD756F553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50874" y="1916790"/>
            <a:ext cx="1770178" cy="574792"/>
          </a:xfrm>
        </p:spPr>
        <p:txBody>
          <a:bodyPr/>
          <a:lstStyle/>
          <a:p>
            <a:r>
              <a:rPr lang="fr-FR" dirty="0" err="1"/>
              <a:t>GitLab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F41F13-AC82-2F5F-7A54-36790EC18A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51566" y="2636890"/>
            <a:ext cx="1805154" cy="824507"/>
          </a:xfrm>
        </p:spPr>
        <p:txBody>
          <a:bodyPr/>
          <a:lstStyle/>
          <a:p>
            <a:r>
              <a:rPr lang="fr-FR" dirty="0"/>
              <a:t>Les « merge » sont réalisés sur le serveur et initiés par un « merge </a:t>
            </a:r>
            <a:r>
              <a:rPr lang="fr-FR" dirty="0" err="1"/>
              <a:t>request</a:t>
            </a:r>
            <a:r>
              <a:rPr lang="fr-FR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47515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71D6C-F596-8002-63AF-F064CE98E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7BCB16B-7E5F-62BB-87B5-C4F97CA46A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Déclenchement automatique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8F37B9-9CE1-A9A3-FEA2-59859E643F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12095" y="4901539"/>
            <a:ext cx="2232105" cy="1191831"/>
          </a:xfrm>
        </p:spPr>
        <p:txBody>
          <a:bodyPr/>
          <a:lstStyle/>
          <a:p>
            <a:r>
              <a:rPr lang="fr-FR" dirty="0"/>
              <a:t>Les AT doivent être écrits et passer pour autoriser un merge de master vers </a:t>
            </a:r>
            <a:r>
              <a:rPr lang="fr-FR" dirty="0" err="1"/>
              <a:t>staging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CD36D3-6F56-3E2C-EAB5-88B1872D9C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7099" y="4181803"/>
            <a:ext cx="1306138" cy="574792"/>
          </a:xfrm>
        </p:spPr>
        <p:txBody>
          <a:bodyPr/>
          <a:lstStyle/>
          <a:p>
            <a:r>
              <a:rPr lang="fr-FR" dirty="0"/>
              <a:t>AT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BC6C618-F690-FCBA-C36B-2289F5B0E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830" y="1268700"/>
            <a:ext cx="8197843" cy="4841446"/>
          </a:xfrm>
        </p:spPr>
        <p:txBody>
          <a:bodyPr/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Après un push sur une branche de développement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Tous les UT 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Tous les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Après un merge d’une branche de développement vers master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Tous les UT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Tous les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Quotidiennement 2x par jour (12h30 – 19h) sur master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Tous les UT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Tous les IT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Tous les AT</a:t>
            </a:r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088FFE1-1072-87FA-34FF-27D34EE549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623"/>
          <a:stretch/>
        </p:blipFill>
        <p:spPr>
          <a:xfrm>
            <a:off x="9624490" y="1056717"/>
            <a:ext cx="1760220" cy="237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8B5D5-A427-2D5B-21D7-69039EB10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4921960-5913-DF0C-5E00-EC3F9BC5BC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939238-782D-A031-D4C2-5E87D63699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23694" y="3208424"/>
            <a:ext cx="9217076" cy="615553"/>
          </a:xfrm>
        </p:spPr>
        <p:txBody>
          <a:bodyPr/>
          <a:lstStyle/>
          <a:p>
            <a:r>
              <a:rPr lang="fr-FR" dirty="0"/>
              <a:t>Concrètement – UT</a:t>
            </a:r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5441081C-3E2F-2A2C-5937-C971333DA056}"/>
              </a:ext>
            </a:extLst>
          </p:cNvPr>
          <p:cNvSpPr txBox="1">
            <a:spLocks/>
          </p:cNvSpPr>
          <p:nvPr/>
        </p:nvSpPr>
        <p:spPr>
          <a:xfrm>
            <a:off x="5951980" y="3831527"/>
            <a:ext cx="1644933" cy="3462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(feat. Java)</a:t>
            </a:r>
          </a:p>
        </p:txBody>
      </p:sp>
    </p:spTree>
    <p:extLst>
      <p:ext uri="{BB962C8B-B14F-4D97-AF65-F5344CB8AC3E}">
        <p14:creationId xmlns:p14="http://schemas.microsoft.com/office/powerpoint/2010/main" val="169912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6B91A-C202-AD26-D0CE-15CDCDDA5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EFA398A-3769-59EF-02D6-81D1F0E8D3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76250"/>
            <a:ext cx="5377695" cy="461665"/>
          </a:xfrm>
        </p:spPr>
        <p:txBody>
          <a:bodyPr/>
          <a:lstStyle/>
          <a:p>
            <a:r>
              <a:rPr lang="fr-FR" dirty="0"/>
              <a:t>Une classe et son test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0865043-B01A-0B84-0097-6B4B19002F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5E92A388-9BDA-ADD9-6091-E87F5CE4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252" y="206636"/>
            <a:ext cx="5107921" cy="5826192"/>
          </a:xfrm>
          <a:prstGeom prst="rect">
            <a:avLst/>
          </a:prstGeom>
        </p:spPr>
      </p:pic>
      <p:pic>
        <p:nvPicPr>
          <p:cNvPr id="7" name="Image 6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BCB160A7-3816-5D3D-7FD3-B00968C65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0" y="1628750"/>
            <a:ext cx="5873207" cy="280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71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59A6B-B91B-E02E-158E-788776F06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8DE582F-2793-93B5-7047-EB206AB25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76250"/>
            <a:ext cx="5472555" cy="923330"/>
          </a:xfrm>
        </p:spPr>
        <p:txBody>
          <a:bodyPr/>
          <a:lstStyle/>
          <a:p>
            <a:r>
              <a:rPr lang="fr-FR" dirty="0"/>
              <a:t>Lancer les UT avec </a:t>
            </a:r>
            <a:r>
              <a:rPr lang="fr-FR" dirty="0" err="1"/>
              <a:t>maven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156EF2-FD99-3B47-7C2E-AD1CE60394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1635980"/>
            <a:ext cx="5366603" cy="346249"/>
          </a:xfrm>
        </p:spPr>
        <p:txBody>
          <a:bodyPr/>
          <a:lstStyle/>
          <a:p>
            <a:r>
              <a:rPr lang="fr-FR" dirty="0"/>
              <a:t>Un peu de configuration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E8EC33FE-B5C2-2173-2DC5-14C1BCD179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3" y="0"/>
            <a:ext cx="6084907" cy="62484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Image 5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C23E565B-FAC4-8895-3111-3BBEE72E98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50"/>
          <a:stretch/>
        </p:blipFill>
        <p:spPr>
          <a:xfrm>
            <a:off x="695250" y="2357437"/>
            <a:ext cx="4522330" cy="2143125"/>
          </a:xfrm>
          <a:prstGeom prst="rect">
            <a:avLst/>
          </a:prstGeom>
        </p:spPr>
      </p:pic>
      <p:pic>
        <p:nvPicPr>
          <p:cNvPr id="7" name="Image 6" descr="Une image contenant texte, capture d’écran, logiciel, Police&#10;&#10;Description générée automatiquement">
            <a:extLst>
              <a:ext uri="{FF2B5EF4-FFF2-40B4-BE49-F238E27FC236}">
                <a16:creationId xmlns:a16="http://schemas.microsoft.com/office/drawing/2014/main" id="{D2B5B36A-0730-5172-0F72-E55BB303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186" y="724755"/>
            <a:ext cx="5760720" cy="1822450"/>
          </a:xfrm>
          <a:prstGeom prst="rect">
            <a:avLst/>
          </a:prstGeom>
        </p:spPr>
      </p:pic>
      <p:pic>
        <p:nvPicPr>
          <p:cNvPr id="9" name="Image 8" descr="Une image contenant texte, capture d’écran, logiciel, Police&#10;&#10;Description générée automatiquement">
            <a:extLst>
              <a:ext uri="{FF2B5EF4-FFF2-40B4-BE49-F238E27FC236}">
                <a16:creationId xmlns:a16="http://schemas.microsoft.com/office/drawing/2014/main" id="{601F48D3-6D98-40F3-E5CA-452E59C0B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186" y="2708900"/>
            <a:ext cx="5760720" cy="2199640"/>
          </a:xfrm>
          <a:prstGeom prst="rect">
            <a:avLst/>
          </a:prstGeom>
        </p:spPr>
      </p:pic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5EE385CA-983A-4CC3-D6FB-DB7CB6BBD2BD}"/>
              </a:ext>
            </a:extLst>
          </p:cNvPr>
          <p:cNvSpPr txBox="1">
            <a:spLocks/>
          </p:cNvSpPr>
          <p:nvPr/>
        </p:nvSpPr>
        <p:spPr>
          <a:xfrm>
            <a:off x="6463754" y="5145338"/>
            <a:ext cx="5371584" cy="866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35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0" dirty="0"/>
              <a:t>Au total : 154 + 381 + 33 = 568 tests unitaires</a:t>
            </a:r>
          </a:p>
          <a:p>
            <a:pPr algn="ctr"/>
            <a:r>
              <a:rPr lang="fr-FR" sz="2000" dirty="0"/>
              <a:t>~ 1s / 100 tests</a:t>
            </a:r>
          </a:p>
        </p:txBody>
      </p:sp>
    </p:spTree>
    <p:extLst>
      <p:ext uri="{BB962C8B-B14F-4D97-AF65-F5344CB8AC3E}">
        <p14:creationId xmlns:p14="http://schemas.microsoft.com/office/powerpoint/2010/main" val="322230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6793D-318A-A18D-21C0-443CF31B8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2446E97-B7A3-2606-F7AE-090DA7558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Test unitaire d’une classe avec dépendance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91EBD2-952B-70FC-35A0-D6A396250D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460" y="2092545"/>
            <a:ext cx="2386288" cy="1936866"/>
          </a:xfrm>
        </p:spPr>
        <p:txBody>
          <a:bodyPr/>
          <a:lstStyle/>
          <a:p>
            <a:r>
              <a:rPr lang="fr-FR" dirty="0"/>
              <a:t>Couplage  fort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C82C199-3840-5C8B-B0DA-B0D1EF2074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17" y="1556740"/>
            <a:ext cx="8197843" cy="4611134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Dans la classe testée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Déclaration directe de la dépendance</a:t>
            </a:r>
          </a:p>
          <a:p>
            <a:endParaRPr lang="fr-FR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Dans le test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Instanciation de la dépendance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Affectation de la dépendance à la classe testée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Exécution du test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81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1E786-7FEB-C93D-2BF6-3B81B9590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B49669C-2F4B-02A7-CC31-1996A0ABB3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Test unitaire d’une classe avec dépendance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0977AF-D29B-A0B5-07C0-8CEC89389B2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460" y="2092545"/>
            <a:ext cx="2386288" cy="1936866"/>
          </a:xfrm>
        </p:spPr>
        <p:txBody>
          <a:bodyPr/>
          <a:lstStyle/>
          <a:p>
            <a:r>
              <a:rPr lang="fr-FR" dirty="0"/>
              <a:t>Couplage  faible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E37EB84-2F26-9E50-2F33-762FDC5C6A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314" y="1700760"/>
            <a:ext cx="8197843" cy="3960550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Dans la classe testée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La dépendance est déclarée via une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Ecriture d’un stub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Implémente l’interface de la dépendance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Dans le test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Instanciation du stub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Affectation du stub à la classe testée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Exécution du test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BEF087BB-8E83-692B-2F9A-222C7D8336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85551" y="4221110"/>
            <a:ext cx="2232105" cy="1191831"/>
          </a:xfrm>
        </p:spPr>
        <p:txBody>
          <a:bodyPr/>
          <a:lstStyle/>
          <a:p>
            <a:r>
              <a:rPr lang="fr-FR" dirty="0"/>
              <a:t>Stub : classe de remplacement de la dépendance implémentant son interface</a:t>
            </a:r>
          </a:p>
        </p:txBody>
      </p:sp>
    </p:spTree>
    <p:extLst>
      <p:ext uri="{BB962C8B-B14F-4D97-AF65-F5344CB8AC3E}">
        <p14:creationId xmlns:p14="http://schemas.microsoft.com/office/powerpoint/2010/main" val="177896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uiExpand="1" build="p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93791-76E0-8827-5CBA-C31AACE89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138929B-4DB5-A847-8C27-B546CF4F3C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76250"/>
            <a:ext cx="5472555" cy="461665"/>
          </a:xfrm>
        </p:spPr>
        <p:txBody>
          <a:bodyPr/>
          <a:lstStyle/>
          <a:p>
            <a:r>
              <a:rPr lang="fr-FR" dirty="0"/>
              <a:t>Exemple - </a:t>
            </a:r>
            <a:r>
              <a:rPr lang="fr-FR" dirty="0" err="1"/>
              <a:t>MessageSource</a:t>
            </a:r>
            <a:endParaRPr lang="fr-FR" dirty="0"/>
          </a:p>
        </p:txBody>
      </p:sp>
      <p:pic>
        <p:nvPicPr>
          <p:cNvPr id="3" name="Image 2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EDD3A712-70AF-F94D-A1D1-9A1DAA290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910" y="4655810"/>
            <a:ext cx="5760720" cy="1585595"/>
          </a:xfrm>
          <a:prstGeom prst="rect">
            <a:avLst/>
          </a:prstGeom>
        </p:spPr>
      </p:pic>
      <p:pic>
        <p:nvPicPr>
          <p:cNvPr id="4" name="Image 3" descr="Une image contenant capture d’écran, texte, Police&#10;&#10;Description générée automatiquement">
            <a:extLst>
              <a:ext uri="{FF2B5EF4-FFF2-40B4-BE49-F238E27FC236}">
                <a16:creationId xmlns:a16="http://schemas.microsoft.com/office/drawing/2014/main" id="{3978DC10-0219-521B-4B62-BCA6DF261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31" y="2239515"/>
            <a:ext cx="5760720" cy="973455"/>
          </a:xfrm>
          <a:prstGeom prst="rect">
            <a:avLst/>
          </a:prstGeom>
        </p:spPr>
      </p:pic>
      <p:pic>
        <p:nvPicPr>
          <p:cNvPr id="6" name="Image 5" descr="Une image contenant texte, capture d’écran, logiciel&#10;&#10;Description générée automatiquement">
            <a:extLst>
              <a:ext uri="{FF2B5EF4-FFF2-40B4-BE49-F238E27FC236}">
                <a16:creationId xmlns:a16="http://schemas.microsoft.com/office/drawing/2014/main" id="{D69A48CB-0253-8B30-5501-1EFEDA124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465" y="1577527"/>
            <a:ext cx="2929255" cy="2297430"/>
          </a:xfrm>
          <a:prstGeom prst="rect">
            <a:avLst/>
          </a:prstGeom>
        </p:spPr>
      </p:pic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id="{3B40A71D-7BAA-219C-C720-46E469E19343}"/>
              </a:ext>
            </a:extLst>
          </p:cNvPr>
          <p:cNvSpPr/>
          <p:nvPr/>
        </p:nvSpPr>
        <p:spPr>
          <a:xfrm rot="16200000">
            <a:off x="9564057" y="4059729"/>
            <a:ext cx="504070" cy="3600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5290B5E-F4A6-B4BB-720B-36DA71A4AFBC}"/>
              </a:ext>
            </a:extLst>
          </p:cNvPr>
          <p:cNvCxnSpPr>
            <a:cxnSpLocks/>
          </p:cNvCxnSpPr>
          <p:nvPr/>
        </p:nvCxnSpPr>
        <p:spPr>
          <a:xfrm flipH="1" flipV="1">
            <a:off x="3821352" y="2800332"/>
            <a:ext cx="911766" cy="916708"/>
          </a:xfrm>
          <a:prstGeom prst="straightConnector1">
            <a:avLst/>
          </a:prstGeom>
          <a:ln>
            <a:solidFill>
              <a:srgbClr val="FFBC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C5A0B14B-BD7F-23CD-B1DB-B610AF15A0DF}"/>
              </a:ext>
            </a:extLst>
          </p:cNvPr>
          <p:cNvSpPr txBox="1"/>
          <p:nvPr/>
        </p:nvSpPr>
        <p:spPr>
          <a:xfrm>
            <a:off x="4733118" y="3295581"/>
            <a:ext cx="2437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Couplage faible </a:t>
            </a:r>
            <a:r>
              <a:rPr lang="fr-FR" dirty="0"/>
              <a:t>:</a:t>
            </a:r>
            <a:br>
              <a:rPr lang="fr-FR" dirty="0"/>
            </a:br>
            <a:r>
              <a:rPr lang="fr-FR" dirty="0"/>
              <a:t>Instance configurable de l’interface </a:t>
            </a:r>
            <a:r>
              <a:rPr lang="fr-FR" dirty="0" err="1"/>
              <a:t>MessageSource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483927D-1BAB-8E99-C98C-11B34F14B94F}"/>
              </a:ext>
            </a:extLst>
          </p:cNvPr>
          <p:cNvSpPr txBox="1"/>
          <p:nvPr/>
        </p:nvSpPr>
        <p:spPr>
          <a:xfrm>
            <a:off x="569205" y="4327768"/>
            <a:ext cx="216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Couplage fort </a:t>
            </a:r>
            <a:r>
              <a:rPr lang="fr-FR" dirty="0"/>
              <a:t>:</a:t>
            </a:r>
            <a:br>
              <a:rPr lang="fr-FR" dirty="0"/>
            </a:br>
            <a:r>
              <a:rPr lang="fr-FR" dirty="0"/>
              <a:t>Instance directe d’une classe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3C4F16E-AAB4-1785-01F8-BE65D25916FB}"/>
              </a:ext>
            </a:extLst>
          </p:cNvPr>
          <p:cNvCxnSpPr>
            <a:cxnSpLocks/>
          </p:cNvCxnSpPr>
          <p:nvPr/>
        </p:nvCxnSpPr>
        <p:spPr>
          <a:xfrm flipV="1">
            <a:off x="7170842" y="3172916"/>
            <a:ext cx="1085458" cy="544124"/>
          </a:xfrm>
          <a:prstGeom prst="straightConnector1">
            <a:avLst/>
          </a:prstGeom>
          <a:ln>
            <a:solidFill>
              <a:srgbClr val="FFBC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4A0F0EE-D3B0-04BF-6ED4-6E7467F8BF49}"/>
              </a:ext>
            </a:extLst>
          </p:cNvPr>
          <p:cNvCxnSpPr>
            <a:cxnSpLocks/>
          </p:cNvCxnSpPr>
          <p:nvPr/>
        </p:nvCxnSpPr>
        <p:spPr>
          <a:xfrm flipH="1" flipV="1">
            <a:off x="8976400" y="3717040"/>
            <a:ext cx="233956" cy="1368190"/>
          </a:xfrm>
          <a:prstGeom prst="straightConnector1">
            <a:avLst/>
          </a:prstGeom>
          <a:ln>
            <a:solidFill>
              <a:srgbClr val="FFBC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>
            <a:extLst>
              <a:ext uri="{FF2B5EF4-FFF2-40B4-BE49-F238E27FC236}">
                <a16:creationId xmlns:a16="http://schemas.microsoft.com/office/drawing/2014/main" id="{0DB3F559-C687-366F-F2E7-B6331E236BC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749" r="18133" b="17111"/>
          <a:stretch/>
        </p:blipFill>
        <p:spPr>
          <a:xfrm>
            <a:off x="551231" y="1161466"/>
            <a:ext cx="5760720" cy="33440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61959F51-00BE-25D7-3861-C26DE66D941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974" r="16909"/>
          <a:stretch/>
        </p:blipFill>
        <p:spPr>
          <a:xfrm>
            <a:off x="551230" y="1447405"/>
            <a:ext cx="5760721" cy="859925"/>
          </a:xfrm>
          <a:prstGeom prst="rect">
            <a:avLst/>
          </a:prstGeom>
        </p:spPr>
      </p:pic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05DA219A-6C05-6E4A-366E-F9F1647676C3}"/>
              </a:ext>
            </a:extLst>
          </p:cNvPr>
          <p:cNvCxnSpPr>
            <a:cxnSpLocks/>
          </p:cNvCxnSpPr>
          <p:nvPr/>
        </p:nvCxnSpPr>
        <p:spPr>
          <a:xfrm flipV="1">
            <a:off x="1766477" y="2726242"/>
            <a:ext cx="224953" cy="1566878"/>
          </a:xfrm>
          <a:prstGeom prst="straightConnector1">
            <a:avLst/>
          </a:prstGeom>
          <a:ln>
            <a:solidFill>
              <a:srgbClr val="FFBC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721E98B2-F178-C5F5-88D1-56ED798B5BB7}"/>
              </a:ext>
            </a:extLst>
          </p:cNvPr>
          <p:cNvCxnSpPr>
            <a:cxnSpLocks/>
          </p:cNvCxnSpPr>
          <p:nvPr/>
        </p:nvCxnSpPr>
        <p:spPr>
          <a:xfrm flipV="1">
            <a:off x="1944076" y="2052713"/>
            <a:ext cx="1608419" cy="2275055"/>
          </a:xfrm>
          <a:prstGeom prst="straightConnector1">
            <a:avLst/>
          </a:prstGeom>
          <a:ln>
            <a:solidFill>
              <a:srgbClr val="FFBC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64FF3955-EFD1-D89F-4D47-B7977CBEAEFA}"/>
              </a:ext>
            </a:extLst>
          </p:cNvPr>
          <p:cNvCxnSpPr>
            <a:cxnSpLocks/>
          </p:cNvCxnSpPr>
          <p:nvPr/>
        </p:nvCxnSpPr>
        <p:spPr>
          <a:xfrm>
            <a:off x="2335282" y="4915892"/>
            <a:ext cx="5203241" cy="241348"/>
          </a:xfrm>
          <a:prstGeom prst="straightConnector1">
            <a:avLst/>
          </a:prstGeom>
          <a:ln>
            <a:solidFill>
              <a:srgbClr val="FFBC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19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9B56C-8052-A712-95ED-0428373D7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58A5311-DF01-D16F-A1F5-86F08626D9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76251"/>
            <a:ext cx="5472555" cy="576420"/>
          </a:xfrm>
        </p:spPr>
        <p:txBody>
          <a:bodyPr/>
          <a:lstStyle/>
          <a:p>
            <a:r>
              <a:rPr lang="fr-FR" dirty="0"/>
              <a:t>Exemple - </a:t>
            </a:r>
            <a:r>
              <a:rPr lang="fr-FR" dirty="0" err="1"/>
              <a:t>MessageSource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D29444A1-D736-C35E-47B1-E6151A5C66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Une image contenant texte, capture d’écran, logiciel&#10;&#10;Description générée automatiquement">
            <a:extLst>
              <a:ext uri="{FF2B5EF4-FFF2-40B4-BE49-F238E27FC236}">
                <a16:creationId xmlns:a16="http://schemas.microsoft.com/office/drawing/2014/main" id="{828BB7CE-82EE-C92D-0B75-0D99D34F42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64"/>
          <a:stretch/>
        </p:blipFill>
        <p:spPr>
          <a:xfrm>
            <a:off x="6312030" y="188550"/>
            <a:ext cx="4649817" cy="4317838"/>
          </a:xfrm>
          <a:prstGeom prst="rect">
            <a:avLst/>
          </a:prstGeom>
        </p:spPr>
      </p:pic>
      <p:pic>
        <p:nvPicPr>
          <p:cNvPr id="7" name="Image 6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94841493-BC26-622E-E86B-3AF623B6E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30" y="4540704"/>
            <a:ext cx="5760720" cy="995680"/>
          </a:xfrm>
          <a:prstGeom prst="rect">
            <a:avLst/>
          </a:prstGeom>
        </p:spPr>
      </p:pic>
      <p:pic>
        <p:nvPicPr>
          <p:cNvPr id="8" name="Image 7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A866E6AA-B8F6-A98B-DF6A-1957CCF471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0000"/>
          <a:stretch/>
        </p:blipFill>
        <p:spPr>
          <a:xfrm>
            <a:off x="6312030" y="5570700"/>
            <a:ext cx="5760720" cy="503555"/>
          </a:xfrm>
          <a:prstGeom prst="rect">
            <a:avLst/>
          </a:prstGeom>
        </p:spPr>
      </p:pic>
      <p:pic>
        <p:nvPicPr>
          <p:cNvPr id="9" name="Image 8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C29881B7-C303-876F-8DFF-F43606BDF6D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684" t="20805"/>
          <a:stretch/>
        </p:blipFill>
        <p:spPr>
          <a:xfrm>
            <a:off x="623240" y="1340710"/>
            <a:ext cx="4898944" cy="43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6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22166A6-9A5F-06BA-D4B6-B1E02E0DC8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Parcours CNRS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5F6FF5-4A0C-5070-608F-6B20BCB34A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67204" y="1367329"/>
            <a:ext cx="2026031" cy="570993"/>
          </a:xfrm>
        </p:spPr>
        <p:txBody>
          <a:bodyPr anchor="ctr">
            <a:normAutofit fontScale="70000" lnSpcReduction="20000"/>
          </a:bodyPr>
          <a:lstStyle/>
          <a:p>
            <a:r>
              <a:rPr lang="fr-FR" dirty="0"/>
              <a:t>1999 - 2002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53CD13C-F0AB-F1A4-5DC6-88884A7A75F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67204" y="3218057"/>
            <a:ext cx="2045371" cy="570993"/>
          </a:xfrm>
        </p:spPr>
        <p:txBody>
          <a:bodyPr anchor="ctr">
            <a:normAutofit/>
          </a:bodyPr>
          <a:lstStyle/>
          <a:p>
            <a:r>
              <a:rPr lang="fr-FR" sz="2800" dirty="0"/>
              <a:t>2002 - 2011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759646B-2613-E1E4-E023-B396A666E0E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729454" y="5167074"/>
            <a:ext cx="2026030" cy="570994"/>
          </a:xfrm>
        </p:spPr>
        <p:txBody>
          <a:bodyPr anchor="ctr">
            <a:normAutofit fontScale="70000" lnSpcReduction="20000"/>
          </a:bodyPr>
          <a:lstStyle/>
          <a:p>
            <a:r>
              <a:rPr lang="fr-FR" dirty="0"/>
              <a:t>2011 -2024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8535568-FF91-AB4A-1121-3507FD6E4C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2451537"/>
            <a:ext cx="8197843" cy="346249"/>
          </a:xfrm>
        </p:spPr>
        <p:txBody>
          <a:bodyPr/>
          <a:lstStyle/>
          <a:p>
            <a:r>
              <a:rPr lang="fr-FR" dirty="0"/>
              <a:t>Délégation Alsace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348F3CB-6BC9-49F6-D6D9-B4C13EFFDA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2904966"/>
            <a:ext cx="8197843" cy="12128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Support Utilisateur</a:t>
            </a:r>
          </a:p>
          <a:p>
            <a:pPr lvl="1"/>
            <a:r>
              <a:rPr lang="fr-FR" sz="1600" dirty="0"/>
              <a:t>Responsable développements</a:t>
            </a:r>
          </a:p>
          <a:p>
            <a:pPr lvl="2"/>
            <a:r>
              <a:rPr lang="fr-FR" sz="1200" dirty="0"/>
              <a:t>Environnement Windows / .NET</a:t>
            </a:r>
          </a:p>
          <a:p>
            <a:pPr lvl="2"/>
            <a:r>
              <a:rPr lang="fr-FR" sz="1200" dirty="0"/>
              <a:t>Mise en œuvre </a:t>
            </a:r>
            <a:r>
              <a:rPr lang="fr-FR" sz="1200" dirty="0" err="1"/>
              <a:t>Extreme</a:t>
            </a:r>
            <a:r>
              <a:rPr lang="fr-FR" sz="1200" dirty="0"/>
              <a:t> </a:t>
            </a:r>
            <a:r>
              <a:rPr lang="fr-FR" sz="1200" dirty="0" err="1"/>
              <a:t>Programming</a:t>
            </a:r>
            <a:endParaRPr lang="fr-FR" sz="1200" dirty="0"/>
          </a:p>
          <a:p>
            <a:pPr lvl="2"/>
            <a:r>
              <a:rPr lang="fr-FR" sz="1200" dirty="0"/>
              <a:t>Pilotage projet AMUE</a:t>
            </a:r>
          </a:p>
          <a:p>
            <a:endParaRPr lang="fr-FR" dirty="0"/>
          </a:p>
        </p:txBody>
      </p:sp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3465034B-466C-C4CC-3372-D2CCD74135E0}"/>
              </a:ext>
            </a:extLst>
          </p:cNvPr>
          <p:cNvSpPr txBox="1">
            <a:spLocks/>
          </p:cNvSpPr>
          <p:nvPr/>
        </p:nvSpPr>
        <p:spPr>
          <a:xfrm>
            <a:off x="479425" y="1194205"/>
            <a:ext cx="819784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Délégation Ile De France Ouest et Nord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6C8F874C-629B-3D7A-4953-50D1A1764A1C}"/>
              </a:ext>
            </a:extLst>
          </p:cNvPr>
          <p:cNvSpPr txBox="1">
            <a:spLocks/>
          </p:cNvSpPr>
          <p:nvPr/>
        </p:nvSpPr>
        <p:spPr>
          <a:xfrm>
            <a:off x="479425" y="1647700"/>
            <a:ext cx="8197843" cy="5709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575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28575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Support Utilisateur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Développements internes et inter-délégations</a:t>
            </a:r>
          </a:p>
          <a:p>
            <a:endParaRPr lang="fr-FR" dirty="0"/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43E64F65-7B98-3982-8479-B85EE78E5646}"/>
              </a:ext>
            </a:extLst>
          </p:cNvPr>
          <p:cNvSpPr txBox="1">
            <a:spLocks/>
          </p:cNvSpPr>
          <p:nvPr/>
        </p:nvSpPr>
        <p:spPr>
          <a:xfrm>
            <a:off x="487314" y="4313896"/>
            <a:ext cx="819784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Institut de biologie moléculaire des plantes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698D0A6B-C934-7585-8841-868FE75803F6}"/>
              </a:ext>
            </a:extLst>
          </p:cNvPr>
          <p:cNvSpPr txBox="1">
            <a:spLocks/>
          </p:cNvSpPr>
          <p:nvPr/>
        </p:nvSpPr>
        <p:spPr>
          <a:xfrm>
            <a:off x="487313" y="4765990"/>
            <a:ext cx="8197843" cy="1437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575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28575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/>
              <a:t>Responsable développements</a:t>
            </a:r>
          </a:p>
          <a:p>
            <a:pPr lvl="2"/>
            <a:r>
              <a:rPr lang="fr-FR" sz="1200" dirty="0"/>
              <a:t>6 applications web + 1 jeu iOS</a:t>
            </a:r>
          </a:p>
          <a:p>
            <a:pPr lvl="2"/>
            <a:r>
              <a:rPr lang="fr-FR" sz="1200" dirty="0"/>
              <a:t>Environnement </a:t>
            </a:r>
            <a:r>
              <a:rPr lang="fr-FR" sz="1200" dirty="0" err="1"/>
              <a:t>MacOS</a:t>
            </a:r>
            <a:r>
              <a:rPr lang="fr-FR" sz="1200" dirty="0"/>
              <a:t> Linux / java</a:t>
            </a:r>
          </a:p>
          <a:p>
            <a:pPr lvl="2"/>
            <a:r>
              <a:rPr lang="fr-FR" sz="1200" dirty="0"/>
              <a:t>Mise en œuvre </a:t>
            </a:r>
            <a:r>
              <a:rPr lang="fr-FR" sz="1200" dirty="0" err="1"/>
              <a:t>Extreme</a:t>
            </a:r>
            <a:r>
              <a:rPr lang="fr-FR" sz="1200" dirty="0"/>
              <a:t> </a:t>
            </a:r>
            <a:r>
              <a:rPr lang="fr-FR" sz="1200" dirty="0" err="1"/>
              <a:t>Programming</a:t>
            </a:r>
            <a:endParaRPr lang="fr-FR" sz="1200" dirty="0"/>
          </a:p>
          <a:p>
            <a:pPr lvl="2"/>
            <a:r>
              <a:rPr lang="fr-FR" sz="1200" dirty="0"/>
              <a:t>Gestion / maintenance des VM applicatives</a:t>
            </a:r>
          </a:p>
          <a:p>
            <a:pPr lvl="2"/>
            <a:r>
              <a:rPr lang="fr-FR" sz="1200" dirty="0"/>
              <a:t>Automatisation du cycle de développement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6072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E74D4-0C6D-D7BA-C4AE-8D8903367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A5E4623-CEF5-F754-C139-7FA1DCAA19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Dans </a:t>
            </a:r>
            <a:r>
              <a:rPr lang="fr-FR" dirty="0" err="1"/>
              <a:t>GitLab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C945BB-3D42-2D8A-AA5C-5A6F6353AB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92430" y="1348114"/>
            <a:ext cx="2880400" cy="574792"/>
          </a:xfrm>
        </p:spPr>
        <p:txBody>
          <a:bodyPr/>
          <a:lstStyle/>
          <a:p>
            <a:r>
              <a:rPr lang="fr-FR" dirty="0" err="1"/>
              <a:t>gitlab-ci.yml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964DED6-13EF-52FC-6DDA-17EB26B6C8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50340" y="2014664"/>
            <a:ext cx="2750480" cy="1054285"/>
          </a:xfrm>
        </p:spPr>
        <p:txBody>
          <a:bodyPr/>
          <a:lstStyle/>
          <a:p>
            <a:r>
              <a:rPr lang="fr-FR" dirty="0"/>
              <a:t>Fichier de votre projet qui va décrire les actions que </a:t>
            </a:r>
            <a:r>
              <a:rPr lang="fr-FR" dirty="0" err="1"/>
              <a:t>Gitlab</a:t>
            </a:r>
            <a:r>
              <a:rPr lang="fr-FR" dirty="0"/>
              <a:t> doit entreprendre en réaction à des événements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6B80D6-0D97-160B-31FE-1CB157428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96" y="1348114"/>
            <a:ext cx="3856740" cy="29646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DDDEF25-5405-C613-19B2-90B96FC4D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70" y="4797190"/>
            <a:ext cx="7772400" cy="9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26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BE5B6-0556-98BF-687B-A85B0F023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46D3FE6-66EA-23F5-0320-4E39196501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BD188F-2514-287B-55C5-D22570105D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23694" y="3208424"/>
            <a:ext cx="9217076" cy="615553"/>
          </a:xfrm>
        </p:spPr>
        <p:txBody>
          <a:bodyPr/>
          <a:lstStyle/>
          <a:p>
            <a:r>
              <a:rPr lang="fr-FR" dirty="0"/>
              <a:t>Concrètement – IT</a:t>
            </a:r>
          </a:p>
        </p:txBody>
      </p:sp>
    </p:spTree>
    <p:extLst>
      <p:ext uri="{BB962C8B-B14F-4D97-AF65-F5344CB8AC3E}">
        <p14:creationId xmlns:p14="http://schemas.microsoft.com/office/powerpoint/2010/main" val="832301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5A03E-F9E2-5912-B608-50211E4C5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61AFCEF-D83F-95BB-70E1-9B3C79C99E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76250"/>
            <a:ext cx="5377695" cy="461665"/>
          </a:xfrm>
        </p:spPr>
        <p:txBody>
          <a:bodyPr/>
          <a:lstStyle/>
          <a:p>
            <a:r>
              <a:rPr lang="fr-FR" dirty="0"/>
              <a:t>Organisation d’un test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553169-D953-8C47-DF88-7021A00AD1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0517" y="1138210"/>
            <a:ext cx="5366603" cy="510572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fr-FR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aster.xml</a:t>
            </a: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</a:t>
            </a:r>
            <a:r>
              <a:rPr lang="fr-FR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servlet.xml</a:t>
            </a: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vont décrire l’ensemble des dépendances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J’y</a:t>
            </a: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déclare tous les objets que j’utilise et ceux desquels ils dépendent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Globalement j’utilise la même structure qu’en production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Sauf accès BDD </a:t>
            </a:r>
            <a:r>
              <a:rPr lang="fr-FR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</a:t>
            </a: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envoi de notifications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notifications sont envoyées dans le log </a:t>
            </a:r>
            <a:endParaRPr lang="fr-FR" sz="1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BDD est In Memory (H2) et est chargée avec des données saisies au format XML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</a:t>
            </a:r>
            <a:r>
              <a:rPr lang="fr-FR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MockMvc</a:t>
            </a: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simule un serveur web qui va traiter les requêtes</a:t>
            </a:r>
            <a:r>
              <a:rPr lang="fr-FR" sz="2000" dirty="0">
                <a:effectLst/>
              </a:rPr>
              <a:t> </a:t>
            </a: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AC80D79E-552C-9B2B-EEB7-F338FB404C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B7D6D1-CFC8-A466-FC64-9ADC9B70FC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681" r="41250" b="59613"/>
          <a:stretch/>
        </p:blipFill>
        <p:spPr>
          <a:xfrm>
            <a:off x="6229421" y="1495881"/>
            <a:ext cx="5840248" cy="34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B63AC-5D3A-0D12-6628-1DD3F6939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81988EE-A0E7-CBBC-DB24-B998A7D209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33" y="459293"/>
            <a:ext cx="5377695" cy="461665"/>
          </a:xfrm>
        </p:spPr>
        <p:txBody>
          <a:bodyPr/>
          <a:lstStyle/>
          <a:p>
            <a:r>
              <a:rPr lang="fr-FR" dirty="0"/>
              <a:t>Un test typique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65ADA2-777C-CC81-5B2A-1A8E5C1138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196690"/>
            <a:ext cx="5366603" cy="4971184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Construit</a:t>
            </a: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une requête HTTP avec</a:t>
            </a:r>
          </a:p>
          <a:p>
            <a:pPr marL="1005750" lvl="2">
              <a:lnSpc>
                <a:spcPct val="150000"/>
              </a:lnSpc>
            </a:pPr>
            <a:r>
              <a:rPr lang="fr-FR" sz="16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Méthode</a:t>
            </a:r>
            <a:endParaRPr lang="fr-F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005750" lvl="2">
              <a:lnSpc>
                <a:spcPct val="150000"/>
              </a:lnSpc>
            </a:pP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URL</a:t>
            </a:r>
          </a:p>
          <a:p>
            <a:pPr marL="1005750" lvl="2">
              <a:lnSpc>
                <a:spcPct val="150000"/>
              </a:lnSpc>
            </a:pP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 contenu</a:t>
            </a:r>
          </a:p>
          <a:p>
            <a:pPr marL="1005750" lvl="2">
              <a:lnSpc>
                <a:spcPct val="150000"/>
              </a:lnSpc>
            </a:pP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 headers, dont l’utilisateur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Aptos" panose="020B0004020202020204" pitchFamily="34" charset="0"/>
                <a:cs typeface="Times New Roman" panose="02020603050405020304" pitchFamily="18" charset="0"/>
              </a:rPr>
              <a:t>Envoi la requête au </a:t>
            </a:r>
            <a:r>
              <a:rPr lang="fr-FR" sz="1800" dirty="0" err="1">
                <a:latin typeface="Aptos" panose="020B0004020202020204" pitchFamily="34" charset="0"/>
                <a:cs typeface="Times New Roman" panose="02020603050405020304" pitchFamily="18" charset="0"/>
              </a:rPr>
              <a:t>MockMvc</a:t>
            </a:r>
            <a:endParaRPr lang="fr-FR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Aptos" panose="020B0004020202020204" pitchFamily="34" charset="0"/>
                <a:cs typeface="Times New Roman" panose="02020603050405020304" pitchFamily="18" charset="0"/>
              </a:rPr>
              <a:t>Validation du résultat</a:t>
            </a:r>
          </a:p>
          <a:p>
            <a:endParaRPr lang="fr-FR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fr-FR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24EC18C-D4F3-FE29-DA75-2813EDC06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3" y="16036"/>
            <a:ext cx="6084907" cy="6248400"/>
          </a:xfrm>
        </p:spPr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D515617-FB2F-6257-84B4-6921F9F6C2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43" t="40387" r="9316" b="2952"/>
          <a:stretch/>
        </p:blipFill>
        <p:spPr>
          <a:xfrm>
            <a:off x="6240020" y="1196690"/>
            <a:ext cx="5843035" cy="40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7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8230A-FD4D-5B2B-B9B1-646443209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324972E-278A-5CA5-B292-0EDCC1D1F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76250"/>
            <a:ext cx="8213622" cy="576420"/>
          </a:xfrm>
        </p:spPr>
        <p:txBody>
          <a:bodyPr/>
          <a:lstStyle/>
          <a:p>
            <a:r>
              <a:rPr lang="fr-FR" dirty="0"/>
              <a:t>Ce que le test a vraiment réalisé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8DDC7C6-5405-15E7-E655-E7C5CB3B19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52480" y="2833774"/>
            <a:ext cx="2376125" cy="1190451"/>
          </a:xfrm>
        </p:spPr>
        <p:txBody>
          <a:bodyPr/>
          <a:lstStyle/>
          <a:p>
            <a:r>
              <a:rPr lang="fr-FR" sz="2400" dirty="0">
                <a:latin typeface="Aptos" panose="020B0004020202020204" pitchFamily="34" charset="0"/>
                <a:cs typeface="Times New Roman" panose="02020603050405020304" pitchFamily="18" charset="0"/>
              </a:rPr>
              <a:t>On vient </a:t>
            </a:r>
            <a:r>
              <a:rPr lang="fr-FR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tester l’articulation entre les objets</a:t>
            </a:r>
          </a:p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20D9811-FAD2-872E-6E3B-F54BAAAB1F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643" y="1124680"/>
            <a:ext cx="8197843" cy="5112710"/>
          </a:xfrm>
        </p:spPr>
        <p:txBody>
          <a:bodyPr/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Récupère le profil utilisateur en fonction de l’email fourni en header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Vérifie que l’URL est autorisée pour le profil utilisateur</a:t>
            </a:r>
            <a:endParaRPr lang="fr-F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ransforme la requête String en un objet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électionne en fonction de l’URL le bon </a:t>
            </a:r>
            <a:r>
              <a:rPr lang="fr-FR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controller</a:t>
            </a: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l’appelle et lui fournit la requête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</a:t>
            </a:r>
            <a:r>
              <a:rPr lang="fr-FR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controller</a:t>
            </a: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 chercher en base de données les informations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</a:t>
            </a:r>
            <a:r>
              <a:rPr lang="fr-FR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controller</a:t>
            </a: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fournit ces infos et la langue au constructeur de fichier </a:t>
            </a:r>
            <a:r>
              <a:rPr lang="fr-FR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excel</a:t>
            </a: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constructeur </a:t>
            </a:r>
            <a:r>
              <a:rPr lang="fr-FR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excel</a:t>
            </a: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base sur les données pour le contenu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en-têtes de colonnes sont issus de fichiers </a:t>
            </a:r>
            <a:r>
              <a:rPr lang="fr-FR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properties</a:t>
            </a: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 fonction de la langue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fichier </a:t>
            </a:r>
            <a:r>
              <a:rPr lang="fr-FR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excel</a:t>
            </a: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créé est empaqueté dans un objet réponse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Renvoie </a:t>
            </a: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cette réponse au format JSON </a:t>
            </a:r>
          </a:p>
        </p:txBody>
      </p:sp>
    </p:spTree>
    <p:extLst>
      <p:ext uri="{BB962C8B-B14F-4D97-AF65-F5344CB8AC3E}">
        <p14:creationId xmlns:p14="http://schemas.microsoft.com/office/powerpoint/2010/main" val="216792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A3A74-33B0-AA6E-6DE0-150B35840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5DE109-ECA7-952A-B36C-6EE8AE0BDB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33" y="459293"/>
            <a:ext cx="5377695" cy="461665"/>
          </a:xfrm>
        </p:spPr>
        <p:txBody>
          <a:bodyPr/>
          <a:lstStyle/>
          <a:p>
            <a:r>
              <a:rPr lang="fr-FR" dirty="0"/>
              <a:t>Un autre test typique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F769B3-D08C-5098-9743-041D49208E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196690"/>
            <a:ext cx="5366603" cy="4971184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Construit</a:t>
            </a: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une requête HTTP avec</a:t>
            </a:r>
          </a:p>
          <a:p>
            <a:pPr marL="1005750" lvl="2">
              <a:lnSpc>
                <a:spcPct val="150000"/>
              </a:lnSpc>
            </a:pPr>
            <a:r>
              <a:rPr lang="fr-FR" sz="16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Méthode</a:t>
            </a:r>
            <a:endParaRPr lang="fr-F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005750" lvl="2">
              <a:lnSpc>
                <a:spcPct val="150000"/>
              </a:lnSpc>
            </a:pP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URL</a:t>
            </a:r>
          </a:p>
          <a:p>
            <a:pPr marL="1005750" lvl="2">
              <a:lnSpc>
                <a:spcPct val="150000"/>
              </a:lnSpc>
            </a:pP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 contenu</a:t>
            </a:r>
          </a:p>
          <a:p>
            <a:pPr marL="1005750" lvl="2">
              <a:lnSpc>
                <a:spcPct val="150000"/>
              </a:lnSpc>
            </a:pP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 headers, dont l’utilisateur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Aptos" panose="020B0004020202020204" pitchFamily="34" charset="0"/>
                <a:cs typeface="Times New Roman" panose="02020603050405020304" pitchFamily="18" charset="0"/>
              </a:rPr>
              <a:t>Envoi la requête au </a:t>
            </a:r>
            <a:r>
              <a:rPr lang="fr-FR" sz="1800" dirty="0" err="1">
                <a:latin typeface="Aptos" panose="020B0004020202020204" pitchFamily="34" charset="0"/>
                <a:cs typeface="Times New Roman" panose="02020603050405020304" pitchFamily="18" charset="0"/>
              </a:rPr>
              <a:t>MockMvc</a:t>
            </a:r>
            <a:endParaRPr lang="fr-FR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Aptos" panose="020B0004020202020204" pitchFamily="34" charset="0"/>
                <a:cs typeface="Times New Roman" panose="02020603050405020304" pitchFamily="18" charset="0"/>
              </a:rPr>
              <a:t>Validation que l’accès n’est pas autorisé</a:t>
            </a:r>
          </a:p>
          <a:p>
            <a:endParaRPr lang="fr-FR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fr-FR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2B9A8613-C3ED-3448-28CA-A34450D6BC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3" y="16036"/>
            <a:ext cx="6084907" cy="6248400"/>
          </a:xfrm>
        </p:spPr>
        <p:txBody>
          <a:bodyPr/>
          <a:lstStyle/>
          <a:p>
            <a:endParaRPr lang="fr-FR"/>
          </a:p>
        </p:txBody>
      </p:sp>
      <p:pic>
        <p:nvPicPr>
          <p:cNvPr id="3" name="Image 2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56B17EAF-3BBE-21C2-E14D-33BD3A98C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60" y="1700760"/>
            <a:ext cx="5256650" cy="24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39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E1875-46D8-DCE6-386D-E091DCBE2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668609E-EB8E-918E-84F6-50A036B853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76250"/>
            <a:ext cx="5472555" cy="461665"/>
          </a:xfrm>
        </p:spPr>
        <p:txBody>
          <a:bodyPr/>
          <a:lstStyle/>
          <a:p>
            <a:r>
              <a:rPr lang="fr-FR" dirty="0"/>
              <a:t>Lancer les IT avec </a:t>
            </a:r>
            <a:r>
              <a:rPr lang="fr-FR" dirty="0" err="1"/>
              <a:t>maven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A7E091-36BC-0A73-4627-74739AE621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1065316"/>
            <a:ext cx="5366603" cy="346249"/>
          </a:xfrm>
        </p:spPr>
        <p:txBody>
          <a:bodyPr/>
          <a:lstStyle/>
          <a:p>
            <a:r>
              <a:rPr lang="fr-FR" dirty="0"/>
              <a:t>Un peu (plus) de configuration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1CBE14A7-554C-0655-521E-D2AE645D88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3" y="0"/>
            <a:ext cx="6084907" cy="62484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93314B9B-D471-2513-09EF-05C0EEA42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186" y="1020929"/>
            <a:ext cx="5760720" cy="1779905"/>
          </a:xfrm>
          <a:prstGeom prst="rect">
            <a:avLst/>
          </a:prstGeom>
        </p:spPr>
      </p:pic>
      <p:pic>
        <p:nvPicPr>
          <p:cNvPr id="8" name="Image 7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EDE99A33-F451-0DC0-13A0-D86A380D4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186" y="2883430"/>
            <a:ext cx="5760720" cy="2129790"/>
          </a:xfrm>
          <a:prstGeom prst="rect">
            <a:avLst/>
          </a:prstGeom>
        </p:spPr>
      </p:pic>
      <p:pic>
        <p:nvPicPr>
          <p:cNvPr id="10" name="Image 9" descr="Une image contenant texte, capture d’écran, menu&#10;&#10;Description générée automatiquement">
            <a:extLst>
              <a:ext uri="{FF2B5EF4-FFF2-40B4-BE49-F238E27FC236}">
                <a16:creationId xmlns:a16="http://schemas.microsoft.com/office/drawing/2014/main" id="{A8887A5F-040D-05EF-9027-2423D29A38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519"/>
          <a:stretch/>
        </p:blipFill>
        <p:spPr>
          <a:xfrm>
            <a:off x="1559370" y="1536237"/>
            <a:ext cx="2664370" cy="47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2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1612B-BC30-5071-F9E5-BB2B146B7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74CFD56-1014-040F-C19F-E29EBF1DBD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76250"/>
            <a:ext cx="5472555" cy="461665"/>
          </a:xfrm>
        </p:spPr>
        <p:txBody>
          <a:bodyPr/>
          <a:lstStyle/>
          <a:p>
            <a:r>
              <a:rPr lang="fr-FR" dirty="0"/>
              <a:t>Accès aux données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11A2FB-0C42-42B5-4A34-9090CA56AF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1065316"/>
            <a:ext cx="5366603" cy="346249"/>
          </a:xfrm>
        </p:spPr>
        <p:txBody>
          <a:bodyPr/>
          <a:lstStyle/>
          <a:p>
            <a:r>
              <a:rPr lang="fr-FR" dirty="0"/>
              <a:t>Ce sont des tests d’intégration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7A0FD35-C54F-A1D3-DF95-E2D6BDC90E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3" y="0"/>
            <a:ext cx="6084907" cy="62484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Image 5" descr="Une image contenant texte, capture d’écran, logiciel&#10;&#10;Description générée automatiquement">
            <a:extLst>
              <a:ext uri="{FF2B5EF4-FFF2-40B4-BE49-F238E27FC236}">
                <a16:creationId xmlns:a16="http://schemas.microsoft.com/office/drawing/2014/main" id="{9ECA02A8-AEE0-BF18-9B0F-98EFA5A158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49" t="8971"/>
          <a:stretch/>
        </p:blipFill>
        <p:spPr>
          <a:xfrm>
            <a:off x="6377181" y="88659"/>
            <a:ext cx="5544730" cy="6071082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11F91C1F-2404-03F6-D0B7-0B31AB7DF9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0517" y="1916790"/>
            <a:ext cx="5366603" cy="432714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Même In Memory, une BDD est un autre programme en interaction </a:t>
            </a: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 qu’on teste, c’est l’articulation avec la base de données</a:t>
            </a:r>
          </a:p>
          <a:p>
            <a:pPr marL="1005750" lvl="2">
              <a:lnSpc>
                <a:spcPct val="150000"/>
              </a:lnSpc>
            </a:pP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Mapping</a:t>
            </a:r>
          </a:p>
          <a:p>
            <a:pPr marL="1005750" lvl="2">
              <a:lnSpc>
                <a:spcPct val="150000"/>
              </a:lnSpc>
            </a:pPr>
            <a:r>
              <a:rPr lang="fr-FR" sz="16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Requêtes</a:t>
            </a:r>
          </a:p>
          <a:p>
            <a:pPr marL="285750" lvl="1">
              <a:lnSpc>
                <a:spcPct val="150000"/>
              </a:lnSpc>
            </a:pP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Dans les </a:t>
            </a:r>
            <a:r>
              <a:rPr lang="fr-FR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 qui dépendent de l’accès aux données</a:t>
            </a:r>
          </a:p>
          <a:p>
            <a:pPr marL="1005750" lvl="2">
              <a:lnSpc>
                <a:spcPct val="150000"/>
              </a:lnSpc>
            </a:pP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Utilisation d’un </a:t>
            </a:r>
            <a:r>
              <a:rPr lang="fr-FR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xxxRepositoryStub</a:t>
            </a:r>
            <a:endParaRPr lang="fr-F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7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21C76-646D-B4A2-36D5-B8A9C4E2C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A8B187C-A5C0-4BB9-78DF-0D94BBD96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Dans </a:t>
            </a:r>
            <a:r>
              <a:rPr lang="fr-FR" dirty="0" err="1"/>
              <a:t>GitLab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4B41C8-296B-A23B-BC9F-BF2DC9076D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92430" y="1348114"/>
            <a:ext cx="2880400" cy="574792"/>
          </a:xfrm>
        </p:spPr>
        <p:txBody>
          <a:bodyPr/>
          <a:lstStyle/>
          <a:p>
            <a:r>
              <a:rPr lang="fr-FR" dirty="0" err="1"/>
              <a:t>gitlab-ci.yml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3233E5-975B-E3FF-D285-ED9C9F0D4E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50340" y="2014664"/>
            <a:ext cx="2750480" cy="1054285"/>
          </a:xfrm>
        </p:spPr>
        <p:txBody>
          <a:bodyPr/>
          <a:lstStyle/>
          <a:p>
            <a:r>
              <a:rPr lang="fr-FR" dirty="0"/>
              <a:t>Fichier de votre projet qui va décrire les actions que </a:t>
            </a:r>
            <a:r>
              <a:rPr lang="fr-FR" dirty="0" err="1"/>
              <a:t>Gitlab</a:t>
            </a:r>
            <a:r>
              <a:rPr lang="fr-FR" dirty="0"/>
              <a:t> doit entreprendre en réaction à des événements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7F2F8B-23B0-C6EC-E8D3-D6367B65F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59" y="1922906"/>
            <a:ext cx="6764465" cy="15622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F8E1F53-8B30-7095-66D5-ECB7974E7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70" y="4437140"/>
            <a:ext cx="6471644" cy="64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08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B8C34-5596-ED9D-06FB-C2235E9E5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9A43DD-2F39-9F91-6A9F-CD0DBE10D7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959067-EAEB-C69B-26BC-11DCABDCD4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23694" y="3208424"/>
            <a:ext cx="9217076" cy="615553"/>
          </a:xfrm>
        </p:spPr>
        <p:txBody>
          <a:bodyPr/>
          <a:lstStyle/>
          <a:p>
            <a:r>
              <a:rPr lang="fr-FR" dirty="0"/>
              <a:t>Concrètement – AT</a:t>
            </a:r>
          </a:p>
        </p:txBody>
      </p:sp>
    </p:spTree>
    <p:extLst>
      <p:ext uri="{BB962C8B-B14F-4D97-AF65-F5344CB8AC3E}">
        <p14:creationId xmlns:p14="http://schemas.microsoft.com/office/powerpoint/2010/main" val="82179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109FD-30E4-BAB5-5D13-7B0D33B75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F8815BD-7BAF-9595-5D85-1F3C15E056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F56FD3-3939-C45D-F3FC-99783DD9E5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23694" y="3208424"/>
            <a:ext cx="9217076" cy="615553"/>
          </a:xfrm>
        </p:spPr>
        <p:txBody>
          <a:bodyPr/>
          <a:lstStyle/>
          <a:p>
            <a:r>
              <a:rPr lang="fr-FR" dirty="0"/>
              <a:t>Les tests</a:t>
            </a:r>
          </a:p>
        </p:txBody>
      </p:sp>
    </p:spTree>
    <p:extLst>
      <p:ext uri="{BB962C8B-B14F-4D97-AF65-F5344CB8AC3E}">
        <p14:creationId xmlns:p14="http://schemas.microsoft.com/office/powerpoint/2010/main" val="1140523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5DB71-FAE0-1A38-BB35-B9A49C9C7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9ACF6EF-D7A7-91A3-6F75-64BE821E2D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Environnement de test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201FD87-087B-DE34-3ABD-EDBB4125A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517" y="1230409"/>
            <a:ext cx="8197843" cy="692497"/>
          </a:xfrm>
        </p:spPr>
        <p:txBody>
          <a:bodyPr/>
          <a:lstStyle/>
          <a:p>
            <a:r>
              <a:rPr lang="fr-FR" dirty="0"/>
              <a:t>Les AT nécessitent la mise en place d’un environnement de test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4B28BE6-6EDD-D2B9-3F02-C70CB771D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2420860"/>
            <a:ext cx="8197843" cy="342663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r-FR" dirty="0"/>
              <a:t>La structure d’une série de tests est</a:t>
            </a:r>
          </a:p>
          <a:p>
            <a:pPr marL="285750" lvl="1">
              <a:lnSpc>
                <a:spcPct val="200000"/>
              </a:lnSpc>
            </a:pPr>
            <a:r>
              <a:rPr lang="fr-FR" dirty="0"/>
              <a:t>Compilation / Packaging</a:t>
            </a:r>
          </a:p>
          <a:p>
            <a:pPr marL="285750" lvl="1">
              <a:lnSpc>
                <a:spcPct val="200000"/>
              </a:lnSpc>
            </a:pPr>
            <a:r>
              <a:rPr lang="fr-FR" dirty="0"/>
              <a:t>Déploiement de l’application</a:t>
            </a:r>
          </a:p>
          <a:p>
            <a:pPr marL="285750" lvl="1">
              <a:lnSpc>
                <a:spcPct val="150000"/>
              </a:lnSpc>
            </a:pPr>
            <a:r>
              <a:rPr lang="fr-FR" dirty="0"/>
              <a:t>Pour chaque test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Restauration des données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Exécution du test</a:t>
            </a:r>
          </a:p>
          <a:p>
            <a:pPr marL="285750" lvl="1">
              <a:lnSpc>
                <a:spcPct val="200000"/>
              </a:lnSpc>
            </a:pPr>
            <a:r>
              <a:rPr lang="fr-FR" dirty="0"/>
              <a:t>Arrêt et suppression de l’application temporaire</a:t>
            </a:r>
          </a:p>
          <a:p>
            <a:endParaRPr lang="fr-FR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87D60865-C95C-B4B9-CBB7-4C4DA1A0852C}"/>
              </a:ext>
            </a:extLst>
          </p:cNvPr>
          <p:cNvSpPr txBox="1">
            <a:spLocks/>
          </p:cNvSpPr>
          <p:nvPr/>
        </p:nvSpPr>
        <p:spPr>
          <a:xfrm>
            <a:off x="9624490" y="1950632"/>
            <a:ext cx="2174400" cy="105428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Les sources suffisent pour exécuter UT et IT</a:t>
            </a:r>
          </a:p>
        </p:txBody>
      </p:sp>
    </p:spTree>
    <p:extLst>
      <p:ext uri="{BB962C8B-B14F-4D97-AF65-F5344CB8AC3E}">
        <p14:creationId xmlns:p14="http://schemas.microsoft.com/office/powerpoint/2010/main" val="37463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5212D-344D-02F9-DB08-20B26DF9D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3C6366B-53EC-AACD-4BA5-5EA376079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76250"/>
            <a:ext cx="8213622" cy="576420"/>
          </a:xfrm>
        </p:spPr>
        <p:txBody>
          <a:bodyPr/>
          <a:lstStyle/>
          <a:p>
            <a:r>
              <a:rPr lang="fr-FR" dirty="0"/>
              <a:t>Pilotage d’un navigateur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55AFC6-4E04-3534-D40A-204FEB02DC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92430" y="692620"/>
            <a:ext cx="2880400" cy="574792"/>
          </a:xfrm>
        </p:spPr>
        <p:txBody>
          <a:bodyPr/>
          <a:lstStyle/>
          <a:p>
            <a:r>
              <a:rPr lang="fr-FR" dirty="0"/>
              <a:t>Navigateurs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49DD9A4-2D3B-3CA4-4446-53D62FA177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24833" y="1437655"/>
            <a:ext cx="2026032" cy="648090"/>
          </a:xfrm>
        </p:spPr>
        <p:txBody>
          <a:bodyPr/>
          <a:lstStyle/>
          <a:p>
            <a:r>
              <a:rPr lang="fr-FR" dirty="0"/>
              <a:t>Sont disponibles Chrome, Edge et </a:t>
            </a:r>
            <a:r>
              <a:rPr lang="fr-FR" dirty="0" err="1"/>
              <a:t>FireFox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A39899C-07E4-E542-568E-65B4DD20B5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24833" y="2348850"/>
            <a:ext cx="1306138" cy="574792"/>
          </a:xfrm>
        </p:spPr>
        <p:txBody>
          <a:bodyPr/>
          <a:lstStyle/>
          <a:p>
            <a:r>
              <a:rPr lang="fr-FR" dirty="0"/>
              <a:t>IDE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A80C8E4-73D8-2355-09AE-0EDD5E115B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41516" y="3030026"/>
            <a:ext cx="2026032" cy="1368190"/>
          </a:xfrm>
        </p:spPr>
        <p:txBody>
          <a:bodyPr/>
          <a:lstStyle/>
          <a:p>
            <a:r>
              <a:rPr lang="fr-FR" dirty="0" err="1"/>
              <a:t>Selenium</a:t>
            </a:r>
            <a:r>
              <a:rPr lang="fr-FR" dirty="0"/>
              <a:t> propose des plug-ins qui permettent de se familiariser avec la librairie et propose notamment une aide à la sélection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90B009D-FF77-8B25-6DF2-A4DC592475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029" y="1230409"/>
            <a:ext cx="8197843" cy="346249"/>
          </a:xfrm>
        </p:spPr>
        <p:txBody>
          <a:bodyPr/>
          <a:lstStyle/>
          <a:p>
            <a:r>
              <a:rPr lang="fr-FR" dirty="0"/>
              <a:t>Utilisation d’un serveur </a:t>
            </a:r>
            <a:r>
              <a:rPr lang="fr-FR" dirty="0" err="1"/>
              <a:t>Selenium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3C5B12D-986D-8F78-85E8-108F791887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1637" y="1987553"/>
            <a:ext cx="8197843" cy="245083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Déploiement d’une grille avec un hub et 2 nœuds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Options particulières pour permettre le téléchargement de fichiers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9510F40-BDD6-3DFC-A89B-689AEBA45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530" y="3140960"/>
            <a:ext cx="5110370" cy="2848793"/>
          </a:xfrm>
          <a:prstGeom prst="rect">
            <a:avLst/>
          </a:prstGeom>
        </p:spPr>
      </p:pic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60920533-DB84-193A-A1DB-7DF29860E3CB}"/>
              </a:ext>
            </a:extLst>
          </p:cNvPr>
          <p:cNvSpPr txBox="1">
            <a:spLocks/>
          </p:cNvSpPr>
          <p:nvPr/>
        </p:nvSpPr>
        <p:spPr>
          <a:xfrm>
            <a:off x="9238005" y="47237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VPN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B95EB31-5027-C1CE-7523-A77ADE1ECB37}"/>
              </a:ext>
            </a:extLst>
          </p:cNvPr>
          <p:cNvSpPr txBox="1">
            <a:spLocks/>
          </p:cNvSpPr>
          <p:nvPr/>
        </p:nvSpPr>
        <p:spPr>
          <a:xfrm>
            <a:off x="9254688" y="5404877"/>
            <a:ext cx="2602112" cy="76050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 librairie n’arrivera pas à se connecter à un serveur </a:t>
            </a:r>
            <a:r>
              <a:rPr lang="fr-FR" dirty="0" err="1"/>
              <a:t>Selenium</a:t>
            </a:r>
            <a:r>
              <a:rPr lang="fr-FR" dirty="0"/>
              <a:t> via VPN</a:t>
            </a:r>
          </a:p>
        </p:txBody>
      </p:sp>
    </p:spTree>
    <p:extLst>
      <p:ext uri="{BB962C8B-B14F-4D97-AF65-F5344CB8AC3E}">
        <p14:creationId xmlns:p14="http://schemas.microsoft.com/office/powerpoint/2010/main" val="249201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8" grpId="0" build="p"/>
      <p:bldP spid="9" grpId="0" build="p"/>
      <p:bldP spid="10" grpId="0" build="p"/>
      <p:bldP spid="11" grpId="0" build="p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85825-68A7-06B4-C715-A52FDC740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FA13AC3-0ABF-EB45-80A0-EF8B78A74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76250"/>
            <a:ext cx="8213622" cy="576420"/>
          </a:xfrm>
        </p:spPr>
        <p:txBody>
          <a:bodyPr/>
          <a:lstStyle/>
          <a:p>
            <a:r>
              <a:rPr lang="fr-FR" dirty="0" err="1"/>
              <a:t>Adapation</a:t>
            </a:r>
            <a:r>
              <a:rPr lang="fr-FR" dirty="0"/>
              <a:t> de l’application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A9F208-362F-5563-366C-7935414274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20420" y="2636890"/>
            <a:ext cx="2972573" cy="574792"/>
          </a:xfrm>
        </p:spPr>
        <p:txBody>
          <a:bodyPr/>
          <a:lstStyle/>
          <a:p>
            <a:r>
              <a:rPr lang="fr-FR" sz="3600" dirty="0"/>
              <a:t>Indépendance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89A842-34D7-AE7E-660D-4A740295930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23202" y="3328105"/>
            <a:ext cx="2661587" cy="648090"/>
          </a:xfrm>
        </p:spPr>
        <p:txBody>
          <a:bodyPr/>
          <a:lstStyle/>
          <a:p>
            <a:r>
              <a:rPr lang="fr-FR" dirty="0"/>
              <a:t>Rappel : les tests doivent pouvoir être exécutés dans n’importe quel ordre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1AC0BB3-2904-E3A4-7605-AD1CC21065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682" y="1328547"/>
            <a:ext cx="8197843" cy="447678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r-FR" dirty="0"/>
              <a:t>Création d’entrées spécifiques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Indépendance des tests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/</a:t>
            </a:r>
            <a:r>
              <a:rPr lang="fr-FR" dirty="0" err="1"/>
              <a:t>utils</a:t>
            </a:r>
            <a:r>
              <a:rPr lang="fr-FR" dirty="0"/>
              <a:t>/</a:t>
            </a:r>
            <a:r>
              <a:rPr lang="fr-FR" dirty="0" err="1"/>
              <a:t>restoredata</a:t>
            </a:r>
            <a:r>
              <a:rPr lang="fr-FR" dirty="0"/>
              <a:t>/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Accès aux données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/</a:t>
            </a:r>
            <a:r>
              <a:rPr lang="fr-FR" dirty="0" err="1"/>
              <a:t>utils</a:t>
            </a:r>
            <a:r>
              <a:rPr lang="fr-FR" dirty="0"/>
              <a:t>/</a:t>
            </a:r>
            <a:r>
              <a:rPr lang="fr-FR" dirty="0" err="1"/>
              <a:t>rawdata</a:t>
            </a:r>
            <a:r>
              <a:rPr lang="fr-FR" dirty="0"/>
              <a:t>/</a:t>
            </a:r>
            <a:r>
              <a:rPr lang="fr-FR" dirty="0" err="1"/>
              <a:t>list</a:t>
            </a:r>
            <a:r>
              <a:rPr lang="fr-FR" dirty="0"/>
              <a:t>/&lt;table&gt;/ - renvoie une liste des id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/</a:t>
            </a:r>
            <a:r>
              <a:rPr lang="fr-FR" dirty="0" err="1"/>
              <a:t>utils</a:t>
            </a:r>
            <a:r>
              <a:rPr lang="fr-FR" dirty="0"/>
              <a:t>/</a:t>
            </a:r>
            <a:r>
              <a:rPr lang="fr-FR" dirty="0" err="1"/>
              <a:t>rawdata</a:t>
            </a:r>
            <a:r>
              <a:rPr lang="fr-FR" dirty="0"/>
              <a:t>/item/&lt;table&gt;/&lt;id&gt;/ - renvoie l’enregistrement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Ces entrées sont désactivées en environnement </a:t>
            </a:r>
            <a:r>
              <a:rPr lang="fr-FR" dirty="0" err="1"/>
              <a:t>staging</a:t>
            </a:r>
            <a:r>
              <a:rPr lang="fr-FR" dirty="0"/>
              <a:t> et production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98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067D8-E77C-B991-6AEE-56CC86488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B88C27A-87D3-18D3-9129-AFA151E09B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76250"/>
            <a:ext cx="8213622" cy="576420"/>
          </a:xfrm>
        </p:spPr>
        <p:txBody>
          <a:bodyPr/>
          <a:lstStyle/>
          <a:p>
            <a:r>
              <a:rPr lang="fr-FR" dirty="0"/>
              <a:t>Gestion de l’authentification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704BC0A-9905-A6D2-46FF-63ABCE9AF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682" y="1328547"/>
            <a:ext cx="8197843" cy="4692813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Applications en production sécurisées par Shibboleth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Implique que l’identité est contenue dans un header </a:t>
            </a:r>
          </a:p>
          <a:p>
            <a:pPr marL="1005750" lvl="2">
              <a:lnSpc>
                <a:spcPct val="200000"/>
              </a:lnSpc>
            </a:pPr>
            <a:r>
              <a:rPr lang="fr-FR" dirty="0"/>
              <a:t>Le navigateur </a:t>
            </a:r>
            <a:r>
              <a:rPr lang="fr-FR" dirty="0" err="1"/>
              <a:t>Selenium</a:t>
            </a:r>
            <a:r>
              <a:rPr lang="fr-FR" dirty="0"/>
              <a:t> doit transmettre ce header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Complexité d’installation d’un plug-in dans un navigateur </a:t>
            </a:r>
            <a:r>
              <a:rPr lang="fr-FR" dirty="0" err="1"/>
              <a:t>Selenium</a:t>
            </a:r>
            <a:endParaRPr lang="fr-FR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On peut spécifier un proxy au navigateur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Développement d’un proxy « In-house »</a:t>
            </a:r>
          </a:p>
          <a:p>
            <a:pPr marL="1005750" lvl="2">
              <a:lnSpc>
                <a:spcPct val="200000"/>
              </a:lnSpc>
            </a:pPr>
            <a:r>
              <a:rPr lang="fr-FR" dirty="0"/>
              <a:t>Ecoute une plage de ports TCP (25001 à 25028)</a:t>
            </a:r>
          </a:p>
          <a:p>
            <a:pPr marL="1005750" lvl="2">
              <a:lnSpc>
                <a:spcPct val="200000"/>
              </a:lnSpc>
            </a:pPr>
            <a:r>
              <a:rPr lang="fr-FR" dirty="0"/>
              <a:t>Chaque utilisateur est associé un un port précis</a:t>
            </a:r>
          </a:p>
          <a:p>
            <a:pPr marL="1005750" lvl="2">
              <a:lnSpc>
                <a:spcPct val="200000"/>
              </a:lnSpc>
            </a:pPr>
            <a:r>
              <a:rPr lang="fr-FR" dirty="0"/>
              <a:t>Port 25001 ajoute le header </a:t>
            </a:r>
            <a:r>
              <a:rPr lang="fr-FR" dirty="0" err="1"/>
              <a:t>mail:gael.pawlak@ibmp-cnrs.unistra.fr</a:t>
            </a:r>
            <a:endParaRPr lang="fr-FR" dirty="0"/>
          </a:p>
          <a:p>
            <a:pPr marL="1005750" lvl="2">
              <a:lnSpc>
                <a:spcPct val="200000"/>
              </a:lnSpc>
            </a:pPr>
            <a:r>
              <a:rPr lang="fr-FR" dirty="0"/>
              <a:t>Sécurité sans doute moyenne mais le proxy est interne</a:t>
            </a:r>
          </a:p>
          <a:p>
            <a:pPr>
              <a:lnSpc>
                <a:spcPct val="20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23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6D89D-023E-BC71-3B09-0DB8E741C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17514D6-7972-DD85-36F0-6FE3E082C1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76250"/>
            <a:ext cx="8213622" cy="576420"/>
          </a:xfrm>
        </p:spPr>
        <p:txBody>
          <a:bodyPr/>
          <a:lstStyle/>
          <a:p>
            <a:r>
              <a:rPr lang="fr-FR" dirty="0"/>
              <a:t>A quoi ça ressemble un AT ?</a:t>
            </a:r>
          </a:p>
        </p:txBody>
      </p:sp>
      <p:pic>
        <p:nvPicPr>
          <p:cNvPr id="5" name="Image 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E1CA5D94-2F49-5CF7-3C06-900C8327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99"/>
          <a:stretch/>
        </p:blipFill>
        <p:spPr>
          <a:xfrm>
            <a:off x="479220" y="980660"/>
            <a:ext cx="8497180" cy="5267254"/>
          </a:xfrm>
          <a:prstGeom prst="rect">
            <a:avLst/>
          </a:prstGeom>
        </p:spPr>
      </p:pic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0500A14B-DD44-55E7-DE52-0E6FE80824ED}"/>
              </a:ext>
            </a:extLst>
          </p:cNvPr>
          <p:cNvSpPr txBox="1">
            <a:spLocks/>
          </p:cNvSpPr>
          <p:nvPr/>
        </p:nvSpPr>
        <p:spPr>
          <a:xfrm>
            <a:off x="9480470" y="1041710"/>
            <a:ext cx="2232310" cy="96501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 part l’environnement qui doit être mis en place, le test est finalement un test comme les autres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2D26220-71A0-1AD4-DF0B-B5DB50B8D25C}"/>
              </a:ext>
            </a:extLst>
          </p:cNvPr>
          <p:cNvSpPr txBox="1">
            <a:spLocks/>
          </p:cNvSpPr>
          <p:nvPr/>
        </p:nvSpPr>
        <p:spPr>
          <a:xfrm>
            <a:off x="9512095" y="5444916"/>
            <a:ext cx="2232105" cy="119183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C’est le sélecteur de la librairie. Plusieurs solutions à savoir </a:t>
            </a:r>
            <a:r>
              <a:rPr lang="fr-FR" dirty="0" err="1"/>
              <a:t>xpath</a:t>
            </a:r>
            <a:r>
              <a:rPr lang="fr-FR" dirty="0"/>
              <a:t>, sélection CSS, nom de classe et id.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ED764FB-51B5-289D-FC58-0F69BE45DD99}"/>
              </a:ext>
            </a:extLst>
          </p:cNvPr>
          <p:cNvSpPr txBox="1">
            <a:spLocks/>
          </p:cNvSpPr>
          <p:nvPr/>
        </p:nvSpPr>
        <p:spPr>
          <a:xfrm>
            <a:off x="9495987" y="4725180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By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EABAA56C-AD10-3C81-D33D-1853A88990C3}"/>
              </a:ext>
            </a:extLst>
          </p:cNvPr>
          <p:cNvSpPr txBox="1">
            <a:spLocks/>
          </p:cNvSpPr>
          <p:nvPr/>
        </p:nvSpPr>
        <p:spPr>
          <a:xfrm>
            <a:off x="9464362" y="332570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Test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E9102BB5-D65D-1128-0FC6-A0773BCCB8A2}"/>
              </a:ext>
            </a:extLst>
          </p:cNvPr>
          <p:cNvSpPr txBox="1">
            <a:spLocks/>
          </p:cNvSpPr>
          <p:nvPr/>
        </p:nvSpPr>
        <p:spPr>
          <a:xfrm>
            <a:off x="9496578" y="2985979"/>
            <a:ext cx="2232310" cy="142978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 navigateur interagit avec l’application, il existe des mécanismes d’attente auto, mais pas toujours fiables à 100%, du coup j’ai mis en place de vraies pauses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5EE208C7-DE5C-F78B-8701-1CE2F8BDC39F}"/>
              </a:ext>
            </a:extLst>
          </p:cNvPr>
          <p:cNvSpPr txBox="1">
            <a:spLocks/>
          </p:cNvSpPr>
          <p:nvPr/>
        </p:nvSpPr>
        <p:spPr>
          <a:xfrm>
            <a:off x="9480470" y="2276840"/>
            <a:ext cx="180025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Pauses</a:t>
            </a:r>
          </a:p>
        </p:txBody>
      </p:sp>
    </p:spTree>
    <p:extLst>
      <p:ext uri="{BB962C8B-B14F-4D97-AF65-F5344CB8AC3E}">
        <p14:creationId xmlns:p14="http://schemas.microsoft.com/office/powerpoint/2010/main" val="37405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0AAB9-924C-A1A1-E3BC-59ACC606F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4932C7D-C4D4-0E1C-099E-5A319A5E01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Dans </a:t>
            </a:r>
            <a:r>
              <a:rPr lang="fr-FR" dirty="0" err="1"/>
              <a:t>GitLab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F79C0A-8741-1915-2D97-FB13187F43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92430" y="1348114"/>
            <a:ext cx="2880400" cy="574792"/>
          </a:xfrm>
        </p:spPr>
        <p:txBody>
          <a:bodyPr/>
          <a:lstStyle/>
          <a:p>
            <a:r>
              <a:rPr lang="fr-FR" dirty="0" err="1"/>
              <a:t>gitlab-ci.yml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3BCF85-E50C-372E-7501-0317446F8E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50340" y="2014664"/>
            <a:ext cx="2750480" cy="1054285"/>
          </a:xfrm>
        </p:spPr>
        <p:txBody>
          <a:bodyPr/>
          <a:lstStyle/>
          <a:p>
            <a:r>
              <a:rPr lang="fr-FR" dirty="0"/>
              <a:t>Fichier de votre projet qui va décrire les actions que </a:t>
            </a:r>
            <a:r>
              <a:rPr lang="fr-FR" dirty="0" err="1"/>
              <a:t>Gitlab</a:t>
            </a:r>
            <a:r>
              <a:rPr lang="fr-FR" dirty="0"/>
              <a:t> doit entreprendre en réaction à des événements</a:t>
            </a:r>
          </a:p>
        </p:txBody>
      </p:sp>
      <p:pic>
        <p:nvPicPr>
          <p:cNvPr id="3" name="Image 2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353F8A3F-D3C3-9F7B-42AC-4D6E7ADB2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4" y="980660"/>
            <a:ext cx="8352955" cy="49112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155068E-B3B2-0D6D-B73B-7AE41FF92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801" y="5936968"/>
            <a:ext cx="6264870" cy="5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50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4E8DB-4B3E-483D-F735-C41E9BB4C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7AD902A-12EC-01FE-F55F-C72FEFBBBB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741B0E-7144-1099-B580-E958DA3374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23694" y="3208424"/>
            <a:ext cx="9217076" cy="615553"/>
          </a:xfrm>
        </p:spPr>
        <p:txBody>
          <a:bodyPr/>
          <a:lstStyle/>
          <a:p>
            <a:r>
              <a:rPr lang="fr-FR" dirty="0"/>
              <a:t>Le mot de la fin</a:t>
            </a:r>
          </a:p>
        </p:txBody>
      </p:sp>
    </p:spTree>
    <p:extLst>
      <p:ext uri="{BB962C8B-B14F-4D97-AF65-F5344CB8AC3E}">
        <p14:creationId xmlns:p14="http://schemas.microsoft.com/office/powerpoint/2010/main" val="1571433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87AD4-5063-6839-58A2-67F600E7E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0A935F0-17E2-E8C5-EB34-A7DA1922F4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76250"/>
            <a:ext cx="8213622" cy="692497"/>
          </a:xfrm>
        </p:spPr>
        <p:txBody>
          <a:bodyPr/>
          <a:lstStyle/>
          <a:p>
            <a:r>
              <a:rPr lang="fr-FR" dirty="0"/>
              <a:t>Les tests font partie du code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ACC3F7-FDF3-36FD-A3DB-0D0607A0F8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314" y="1268700"/>
            <a:ext cx="8197843" cy="4694063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Je ne perds pas mon temps en écrivant des tests</a:t>
            </a:r>
          </a:p>
          <a:p>
            <a:pPr marL="1005750" lvl="2">
              <a:lnSpc>
                <a:spcPct val="200000"/>
              </a:lnSpc>
            </a:pPr>
            <a:r>
              <a:rPr lang="fr-FR" dirty="0"/>
              <a:t>Je produis du code</a:t>
            </a:r>
          </a:p>
          <a:p>
            <a:pPr marL="1005750" lvl="2">
              <a:lnSpc>
                <a:spcPct val="200000"/>
              </a:lnSpc>
            </a:pPr>
            <a:r>
              <a:rPr lang="fr-FR" dirty="0"/>
              <a:t>Je la rends plus sûre et plus maintenable</a:t>
            </a:r>
          </a:p>
          <a:p>
            <a:pPr marL="1005750" lvl="2">
              <a:lnSpc>
                <a:spcPct val="200000"/>
              </a:lnSpc>
            </a:pPr>
            <a:endParaRPr lang="fr-FR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Il faut y apporter le même soin qu’au code applicatif</a:t>
            </a:r>
          </a:p>
          <a:p>
            <a:pPr marL="1005750" lvl="2">
              <a:lnSpc>
                <a:spcPct val="200000"/>
              </a:lnSpc>
            </a:pPr>
            <a:r>
              <a:rPr lang="fr-FR" dirty="0"/>
              <a:t>Nommage</a:t>
            </a:r>
          </a:p>
          <a:p>
            <a:pPr marL="1005750" lvl="2">
              <a:lnSpc>
                <a:spcPct val="200000"/>
              </a:lnSpc>
            </a:pPr>
            <a:r>
              <a:rPr lang="fr-FR" dirty="0"/>
              <a:t>Relecture</a:t>
            </a:r>
          </a:p>
          <a:p>
            <a:pPr marL="1005750" lvl="2">
              <a:lnSpc>
                <a:spcPct val="200000"/>
              </a:lnSpc>
            </a:pPr>
            <a:r>
              <a:rPr lang="fr-FR" dirty="0" err="1"/>
              <a:t>Refactoring</a:t>
            </a:r>
            <a:endParaRPr lang="fr-FR" dirty="0"/>
          </a:p>
          <a:p>
            <a:pPr marL="1005750" lvl="2">
              <a:lnSpc>
                <a:spcPct val="200000"/>
              </a:lnSpc>
            </a:pPr>
            <a:endParaRPr lang="fr-FR" dirty="0"/>
          </a:p>
          <a:p>
            <a:pPr marL="285750" lvl="1">
              <a:lnSpc>
                <a:spcPct val="200000"/>
              </a:lnSpc>
            </a:pPr>
            <a:r>
              <a:rPr lang="fr-FR" dirty="0"/>
              <a:t>Martin Fowler : </a:t>
            </a:r>
            <a:r>
              <a:rPr lang="fr-FR" i="1" dirty="0"/>
              <a:t>commencez par faire des tests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3C4DA788-BCFA-7A34-FEBE-FB341216B7BF}"/>
              </a:ext>
            </a:extLst>
          </p:cNvPr>
          <p:cNvSpPr txBox="1">
            <a:spLocks/>
          </p:cNvSpPr>
          <p:nvPr/>
        </p:nvSpPr>
        <p:spPr>
          <a:xfrm>
            <a:off x="9264440" y="3068950"/>
            <a:ext cx="271153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31351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E39EB-B145-3F19-F8C5-A4BAE79DB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FFDA6E8-397B-6C1E-60F6-F113823945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Qu’est-ce que j’appelle un test ?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EF18EB5-E2EC-9EAF-1004-5907A97690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517" y="2970466"/>
            <a:ext cx="4741363" cy="746574"/>
          </a:xfrm>
        </p:spPr>
        <p:txBody>
          <a:bodyPr/>
          <a:lstStyle/>
          <a:p>
            <a:r>
              <a:rPr lang="fr-FR" dirty="0"/>
              <a:t>Une procédure qui valide le bon fonctionnement du code</a:t>
            </a:r>
          </a:p>
        </p:txBody>
      </p:sp>
    </p:spTree>
    <p:extLst>
      <p:ext uri="{BB962C8B-B14F-4D97-AF65-F5344CB8AC3E}">
        <p14:creationId xmlns:p14="http://schemas.microsoft.com/office/powerpoint/2010/main" val="816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22456-1733-59CF-A899-91E177402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327C5B3-FA5B-F5BF-00CC-89BC892A9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 quoi ça sert ?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2EFD5B0-D70F-223C-8F1C-5859FA1CD6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5500" y="1916790"/>
            <a:ext cx="5619873" cy="3240450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fr-FR" dirty="0"/>
              <a:t>Ca marche !</a:t>
            </a:r>
          </a:p>
          <a:p>
            <a:pPr marL="285750" indent="-28575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fr-FR" dirty="0"/>
              <a:t>J’ai touché au code, ça marche encore </a:t>
            </a:r>
          </a:p>
          <a:p>
            <a:pPr marL="285750" indent="-28575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fr-FR" dirty="0"/>
              <a:t>Je sais comment ça marche</a:t>
            </a:r>
          </a:p>
          <a:p>
            <a:pPr marL="285750" indent="-28575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fr-FR" dirty="0"/>
              <a:t>J’identifie plus rapidement la zone d’un bug</a:t>
            </a:r>
          </a:p>
        </p:txBody>
      </p:sp>
      <p:pic>
        <p:nvPicPr>
          <p:cNvPr id="12" name="Image 11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DAD954BB-16E6-EF4A-8FC8-2E7BE03D4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920" y="2060810"/>
            <a:ext cx="869944" cy="1096130"/>
          </a:xfrm>
          <a:prstGeom prst="rect">
            <a:avLst/>
          </a:prstGeom>
        </p:spPr>
      </p:pic>
      <p:pic>
        <p:nvPicPr>
          <p:cNvPr id="14" name="Image 13" descr="Une image contenant Dessin d’enfant, dessin humoristique, clipart, illustration&#10;&#10;Description générée automatiquement">
            <a:extLst>
              <a:ext uri="{FF2B5EF4-FFF2-40B4-BE49-F238E27FC236}">
                <a16:creationId xmlns:a16="http://schemas.microsoft.com/office/drawing/2014/main" id="{554CA51E-2418-CADB-18B1-2E8BF19C1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84980"/>
            <a:ext cx="980660" cy="980660"/>
          </a:xfrm>
          <a:prstGeom prst="rect">
            <a:avLst/>
          </a:prstGeom>
        </p:spPr>
      </p:pic>
      <p:pic>
        <p:nvPicPr>
          <p:cNvPr id="16" name="Image 15" descr="Une image contenant dessin, dessin humoristique, clipart, croquis&#10;&#10;Description générée automatiquement">
            <a:extLst>
              <a:ext uri="{FF2B5EF4-FFF2-40B4-BE49-F238E27FC236}">
                <a16:creationId xmlns:a16="http://schemas.microsoft.com/office/drawing/2014/main" id="{22D12D72-3AE0-7DCB-E358-721C34BE6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200" y="4265640"/>
            <a:ext cx="837809" cy="837809"/>
          </a:xfrm>
          <a:prstGeom prst="rect">
            <a:avLst/>
          </a:prstGeom>
        </p:spPr>
      </p:pic>
      <p:sp>
        <p:nvSpPr>
          <p:cNvPr id="18" name="Espace réservé du texte 1">
            <a:extLst>
              <a:ext uri="{FF2B5EF4-FFF2-40B4-BE49-F238E27FC236}">
                <a16:creationId xmlns:a16="http://schemas.microsoft.com/office/drawing/2014/main" id="{D9EC9848-3544-452D-3244-0F9DCEB00EC3}"/>
              </a:ext>
            </a:extLst>
          </p:cNvPr>
          <p:cNvSpPr txBox="1">
            <a:spLocks/>
          </p:cNvSpPr>
          <p:nvPr/>
        </p:nvSpPr>
        <p:spPr>
          <a:xfrm>
            <a:off x="9311600" y="1017431"/>
            <a:ext cx="288040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5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Je suis vraiment obligé ? </a:t>
            </a:r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91BB1431-842F-F5A8-75F8-79606CF40212}"/>
              </a:ext>
            </a:extLst>
          </p:cNvPr>
          <p:cNvSpPr txBox="1">
            <a:spLocks/>
          </p:cNvSpPr>
          <p:nvPr/>
        </p:nvSpPr>
        <p:spPr>
          <a:xfrm>
            <a:off x="9401510" y="2155085"/>
            <a:ext cx="2551300" cy="32404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575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28575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dirty="0"/>
              <a:t> </a:t>
            </a:r>
            <a:r>
              <a:rPr lang="fr-FR" sz="2000" dirty="0"/>
              <a:t>OUI !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b="0" dirty="0"/>
              <a:t>Sauf si :</a:t>
            </a:r>
            <a:br>
              <a:rPr lang="fr-FR" b="0" dirty="0"/>
            </a:br>
            <a:r>
              <a:rPr lang="fr-FR" b="0" dirty="0"/>
              <a:t>Peu de complexité et </a:t>
            </a:r>
            <a:r>
              <a:rPr lang="fr-FR" dirty="0"/>
              <a:t>aucune</a:t>
            </a:r>
            <a:r>
              <a:rPr lang="fr-FR" b="0" dirty="0"/>
              <a:t> maintenance</a:t>
            </a:r>
          </a:p>
        </p:txBody>
      </p:sp>
    </p:spTree>
    <p:extLst>
      <p:ext uri="{BB962C8B-B14F-4D97-AF65-F5344CB8AC3E}">
        <p14:creationId xmlns:p14="http://schemas.microsoft.com/office/powerpoint/2010/main" val="38296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41A2B-4001-AA59-B7A5-DD709B678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4EB2A9-A59C-42BA-26B0-5D54E03A80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Niveaux de tests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B36EA4-681F-857A-CF4D-D1742CFC98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86542" y="995338"/>
            <a:ext cx="1306138" cy="574792"/>
          </a:xfrm>
        </p:spPr>
        <p:txBody>
          <a:bodyPr/>
          <a:lstStyle/>
          <a:p>
            <a:r>
              <a:rPr lang="fr-FR" dirty="0"/>
              <a:t>UT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D202C5-50CA-6375-74CE-10471AE027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86543" y="1740373"/>
            <a:ext cx="2026032" cy="248427"/>
          </a:xfrm>
        </p:spPr>
        <p:txBody>
          <a:bodyPr/>
          <a:lstStyle/>
          <a:p>
            <a:r>
              <a:rPr lang="fr-FR" dirty="0"/>
              <a:t>Unit Tests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6D4A1F5-A5B6-E8F0-DE50-EB9D73D11E7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86542" y="2780910"/>
            <a:ext cx="1306138" cy="632271"/>
          </a:xfrm>
        </p:spPr>
        <p:txBody>
          <a:bodyPr/>
          <a:lstStyle/>
          <a:p>
            <a:r>
              <a:rPr lang="fr-FR" dirty="0"/>
              <a:t>IT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8D19290-83A2-D74D-526E-15E3F37DB8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686543" y="3540166"/>
            <a:ext cx="2026032" cy="319398"/>
          </a:xfrm>
        </p:spPr>
        <p:txBody>
          <a:bodyPr/>
          <a:lstStyle/>
          <a:p>
            <a:r>
              <a:rPr lang="fr-FR" dirty="0" err="1"/>
              <a:t>Integration</a:t>
            </a:r>
            <a:r>
              <a:rPr lang="fr-FR" dirty="0"/>
              <a:t> Test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7B43B1F-3032-5F96-FBEB-4824997281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86542" y="4556225"/>
            <a:ext cx="1738198" cy="574792"/>
          </a:xfrm>
        </p:spPr>
        <p:txBody>
          <a:bodyPr/>
          <a:lstStyle/>
          <a:p>
            <a:r>
              <a:rPr lang="fr-FR" dirty="0"/>
              <a:t>AT/E2E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153AB00-71D0-42AE-C93A-6948E7A59C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686543" y="5301260"/>
            <a:ext cx="2026032" cy="648090"/>
          </a:xfrm>
        </p:spPr>
        <p:txBody>
          <a:bodyPr/>
          <a:lstStyle/>
          <a:p>
            <a:r>
              <a:rPr lang="fr-FR" dirty="0"/>
              <a:t>Acceptance Test</a:t>
            </a:r>
            <a:br>
              <a:rPr lang="fr-FR" dirty="0"/>
            </a:br>
            <a:r>
              <a:rPr lang="fr-FR" dirty="0"/>
              <a:t>End to end Test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7020E63-E09F-7DB5-A8EF-A7A5592B85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591008"/>
            <a:ext cx="8197843" cy="3923343"/>
          </a:xfrm>
        </p:spPr>
        <p:txBody>
          <a:bodyPr/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Les tests unitaires</a:t>
            </a:r>
          </a:p>
          <a:p>
            <a:pPr marL="1005750" lvl="2">
              <a:lnSpc>
                <a:spcPct val="200000"/>
              </a:lnSpc>
            </a:pPr>
            <a:r>
              <a:rPr lang="fr-FR" dirty="0"/>
              <a:t>Chaque objet est testé seul et complètement seul </a:t>
            </a:r>
          </a:p>
          <a:p>
            <a:pPr marL="285750" lvl="1">
              <a:lnSpc>
                <a:spcPct val="300000"/>
              </a:lnSpc>
            </a:pPr>
            <a:r>
              <a:rPr lang="fr-FR" dirty="0"/>
              <a:t>Les tests d’intégration</a:t>
            </a:r>
          </a:p>
          <a:p>
            <a:pPr marL="1005750" lvl="2">
              <a:lnSpc>
                <a:spcPct val="200000"/>
              </a:lnSpc>
            </a:pPr>
            <a:r>
              <a:rPr lang="fr-FR" dirty="0"/>
              <a:t>On teste un ensemble d’objets qui travaillent ensemble </a:t>
            </a:r>
          </a:p>
          <a:p>
            <a:pPr marL="285750" lvl="1">
              <a:lnSpc>
                <a:spcPct val="300000"/>
              </a:lnSpc>
            </a:pPr>
            <a:r>
              <a:rPr lang="fr-FR" dirty="0"/>
              <a:t>Les tests d’acceptance</a:t>
            </a:r>
          </a:p>
          <a:p>
            <a:pPr marL="1005750" lvl="2">
              <a:lnSpc>
                <a:spcPct val="200000"/>
              </a:lnSpc>
            </a:pPr>
            <a:r>
              <a:rPr lang="fr-FR" dirty="0"/>
              <a:t>On utilise l’application/API comme un utilisateur le ferait </a:t>
            </a:r>
          </a:p>
          <a:p>
            <a:pPr marL="1005750" lvl="2">
              <a:lnSpc>
                <a:spcPct val="200000"/>
              </a:lnSpc>
            </a:pPr>
            <a:r>
              <a:rPr lang="fr-FR" dirty="0"/>
              <a:t>Aussi appelés tests end to end ou encore tests de recette</a:t>
            </a:r>
          </a:p>
        </p:txBody>
      </p:sp>
    </p:spTree>
    <p:extLst>
      <p:ext uri="{BB962C8B-B14F-4D97-AF65-F5344CB8AC3E}">
        <p14:creationId xmlns:p14="http://schemas.microsoft.com/office/powerpoint/2010/main" val="26602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E9151-BE62-1CB3-F00C-73F3000A1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EB4890D-1F0F-BB1E-5D67-36DA61FF86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Envergure des tests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E9D9421-33F2-8F3B-EDAC-F527BB4CFA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204" y="1198616"/>
            <a:ext cx="8197843" cy="4102644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Tous les cas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différents paramètres attendus couvrant l’ensemble du code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paramètres limites</a:t>
            </a:r>
          </a:p>
          <a:p>
            <a:pPr marL="1005750" lvl="2">
              <a:lnSpc>
                <a:spcPct val="150000"/>
              </a:lnSpc>
            </a:pPr>
            <a:r>
              <a:rPr lang="fr-FR" dirty="0"/>
              <a:t>paramètres déclenchant des erreurs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Cas nominaux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Exécution de scénarios utilisateur définis</a:t>
            </a:r>
          </a:p>
          <a:p>
            <a:endParaRPr lang="fr-FR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D0B9B12F-49C8-704B-13D2-8173BA2228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86542" y="1355388"/>
            <a:ext cx="1306138" cy="574792"/>
          </a:xfrm>
        </p:spPr>
        <p:txBody>
          <a:bodyPr/>
          <a:lstStyle/>
          <a:p>
            <a:r>
              <a:rPr lang="fr-FR" dirty="0"/>
              <a:t>UT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7F75134-CFEC-6831-8980-30A71533CB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86543" y="2100423"/>
            <a:ext cx="2026032" cy="248427"/>
          </a:xfrm>
        </p:spPr>
        <p:txBody>
          <a:bodyPr/>
          <a:lstStyle/>
          <a:p>
            <a:r>
              <a:rPr lang="fr-FR" dirty="0"/>
              <a:t>Unit Tests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EF66200-CE02-971A-F1C1-101644A11A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86542" y="2969683"/>
            <a:ext cx="1306138" cy="574792"/>
          </a:xfrm>
        </p:spPr>
        <p:txBody>
          <a:bodyPr/>
          <a:lstStyle/>
          <a:p>
            <a:r>
              <a:rPr lang="fr-FR" dirty="0"/>
              <a:t>IT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91CD2812-F14D-2EF8-394D-482658E5D2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686543" y="3714718"/>
            <a:ext cx="2026032" cy="290362"/>
          </a:xfrm>
        </p:spPr>
        <p:txBody>
          <a:bodyPr/>
          <a:lstStyle/>
          <a:p>
            <a:r>
              <a:rPr lang="fr-FR" dirty="0" err="1"/>
              <a:t>Integration</a:t>
            </a:r>
            <a:r>
              <a:rPr lang="fr-FR" dirty="0"/>
              <a:t> Test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4CA43990-353C-59F2-34F7-B304336A80E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86542" y="4412205"/>
            <a:ext cx="1738198" cy="574792"/>
          </a:xfrm>
        </p:spPr>
        <p:txBody>
          <a:bodyPr/>
          <a:lstStyle/>
          <a:p>
            <a:r>
              <a:rPr lang="fr-FR" dirty="0"/>
              <a:t>AT/E2E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668011A5-15F5-426E-8ABE-4747D313EE7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686543" y="5157240"/>
            <a:ext cx="2026032" cy="648090"/>
          </a:xfrm>
        </p:spPr>
        <p:txBody>
          <a:bodyPr/>
          <a:lstStyle/>
          <a:p>
            <a:r>
              <a:rPr lang="fr-FR" dirty="0"/>
              <a:t>Acceptance Test</a:t>
            </a:r>
            <a:br>
              <a:rPr lang="fr-FR" dirty="0"/>
            </a:br>
            <a:r>
              <a:rPr lang="fr-FR" dirty="0"/>
              <a:t>End to end Test</a:t>
            </a:r>
          </a:p>
        </p:txBody>
      </p: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id="{42805271-1069-E45C-7A1B-5F2B329B61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29881" y="5659384"/>
            <a:ext cx="5112710" cy="346249"/>
          </a:xfrm>
        </p:spPr>
        <p:txBody>
          <a:bodyPr/>
          <a:lstStyle/>
          <a:p>
            <a:r>
              <a:rPr lang="fr-FR" dirty="0"/>
              <a:t>+ tous ceux reproduisant une anomalie </a:t>
            </a:r>
          </a:p>
        </p:txBody>
      </p:sp>
    </p:spTree>
    <p:extLst>
      <p:ext uri="{BB962C8B-B14F-4D97-AF65-F5344CB8AC3E}">
        <p14:creationId xmlns:p14="http://schemas.microsoft.com/office/powerpoint/2010/main" val="5664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3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EEB9C-A29C-9D2F-8112-141BD2475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0281788-96D5-339A-EA3B-C164767488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Types de tests particuliers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1D4A1E5-5052-26C5-D228-F01B2F0C6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023" y="1700760"/>
            <a:ext cx="8197843" cy="38333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Tests de performance</a:t>
            </a:r>
          </a:p>
          <a:p>
            <a:pPr marL="1005750" lvl="2"/>
            <a:r>
              <a:rPr lang="fr-FR" dirty="0"/>
              <a:t>Mesure du temps passé à l’opération</a:t>
            </a:r>
          </a:p>
          <a:p>
            <a:pPr marL="1005750" lvl="2"/>
            <a:r>
              <a:rPr lang="fr-FR" dirty="0"/>
              <a:t>Echoue si la durée est trop longue</a:t>
            </a:r>
          </a:p>
          <a:p>
            <a:pPr marL="1005750" lvl="2"/>
            <a:r>
              <a:rPr lang="fr-FR" dirty="0"/>
              <a:t>Possible à chaque niveau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Tests de charge</a:t>
            </a:r>
          </a:p>
          <a:p>
            <a:pPr marL="1005750" lvl="2"/>
            <a:r>
              <a:rPr lang="fr-FR" dirty="0"/>
              <a:t>Plutôt réservés au niveau AT</a:t>
            </a:r>
          </a:p>
          <a:p>
            <a:pPr marL="1005750" lvl="2"/>
            <a:r>
              <a:rPr lang="fr-FR" dirty="0"/>
              <a:t>On lance x requêtes en parallèle</a:t>
            </a:r>
          </a:p>
          <a:p>
            <a:pPr marL="1005750" lvl="2"/>
            <a:r>
              <a:rPr lang="fr-FR" dirty="0"/>
              <a:t>On vérifie que le système 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Je ne pratique pas</a:t>
            </a:r>
          </a:p>
          <a:p>
            <a:pPr marL="1005750" lvl="2"/>
            <a:r>
              <a:rPr lang="fr-FR" dirty="0"/>
              <a:t>Peu de charge ~150 requêtes par jour</a:t>
            </a:r>
          </a:p>
          <a:p>
            <a:pPr marL="1005750" lvl="2"/>
            <a:r>
              <a:rPr lang="fr-FR" dirty="0"/>
              <a:t>Volume de données traitées raisonnable</a:t>
            </a:r>
          </a:p>
        </p:txBody>
      </p:sp>
    </p:spTree>
    <p:extLst>
      <p:ext uri="{BB962C8B-B14F-4D97-AF65-F5344CB8AC3E}">
        <p14:creationId xmlns:p14="http://schemas.microsoft.com/office/powerpoint/2010/main" val="222367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8B06B-8FD9-8F21-8C7D-64A12F95A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4B39607-2919-C87A-82C0-92C737E32C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BC8C3-A008-20C1-860A-9F2DEF9C5A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23694" y="3208424"/>
            <a:ext cx="9217076" cy="615553"/>
          </a:xfrm>
        </p:spPr>
        <p:txBody>
          <a:bodyPr/>
          <a:lstStyle/>
          <a:p>
            <a:r>
              <a:rPr lang="fr-FR" dirty="0"/>
              <a:t>Automatisation</a:t>
            </a:r>
          </a:p>
        </p:txBody>
      </p:sp>
    </p:spTree>
    <p:extLst>
      <p:ext uri="{BB962C8B-B14F-4D97-AF65-F5344CB8AC3E}">
        <p14:creationId xmlns:p14="http://schemas.microsoft.com/office/powerpoint/2010/main" val="7311188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CDD7DC"/>
      </a:dk2>
      <a:lt2>
        <a:srgbClr val="EBF0F5"/>
      </a:lt2>
      <a:accent1>
        <a:srgbClr val="00284B"/>
      </a:accent1>
      <a:accent2>
        <a:srgbClr val="6941EB"/>
      </a:accent2>
      <a:accent3>
        <a:srgbClr val="FFEB6E"/>
      </a:accent3>
      <a:accent4>
        <a:srgbClr val="8296A5"/>
      </a:accent4>
      <a:accent5>
        <a:srgbClr val="FFBC75"/>
      </a:accent5>
      <a:accent6>
        <a:srgbClr val="B0EE89"/>
      </a:accent6>
      <a:hlink>
        <a:srgbClr val="6941EB"/>
      </a:hlink>
      <a:folHlink>
        <a:srgbClr val="6941E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6132</TotalTime>
  <Words>1437</Words>
  <Application>Microsoft Macintosh PowerPoint</Application>
  <PresentationFormat>Grand écran</PresentationFormat>
  <Paragraphs>293</Paragraphs>
  <Slides>37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43" baseType="lpstr">
      <vt:lpstr>Aptos</vt:lpstr>
      <vt:lpstr>Arial</vt:lpstr>
      <vt:lpstr>IBM Plex Sans SemiBold</vt:lpstr>
      <vt:lpstr>Wingdings</vt:lpstr>
      <vt:lpstr>Thème Office</vt:lpstr>
      <vt:lpstr>Conception personnalisée</vt:lpstr>
      <vt:lpstr>Tests automatisés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WINTER Laurence</dc:creator>
  <cp:keywords/>
  <dc:description/>
  <cp:lastModifiedBy>Gael Pawlak</cp:lastModifiedBy>
  <cp:revision>734</cp:revision>
  <dcterms:created xsi:type="dcterms:W3CDTF">2023-11-07T22:06:45Z</dcterms:created>
  <dcterms:modified xsi:type="dcterms:W3CDTF">2024-11-22T10:14:44Z</dcterms:modified>
  <cp:category/>
</cp:coreProperties>
</file>