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3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4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5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notesSlides/notesSlide6.xml" ContentType="application/vnd.openxmlformats-officedocument.presentationml.notesSlide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notesSlides/notesSlide7.xml" ContentType="application/vnd.openxmlformats-officedocument.presentationml.notesSlide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notesSlides/notesSlide10.xml" ContentType="application/vnd.openxmlformats-officedocument.presentationml.notesSlide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4"/>
  </p:sldMasterIdLst>
  <p:notesMasterIdLst>
    <p:notesMasterId r:id="rId60"/>
  </p:notesMasterIdLst>
  <p:handoutMasterIdLst>
    <p:handoutMasterId r:id="rId61"/>
  </p:handoutMasterIdLst>
  <p:sldIdLst>
    <p:sldId id="275" r:id="rId5"/>
    <p:sldId id="461" r:id="rId6"/>
    <p:sldId id="331" r:id="rId7"/>
    <p:sldId id="522" r:id="rId8"/>
    <p:sldId id="520" r:id="rId9"/>
    <p:sldId id="293" r:id="rId10"/>
    <p:sldId id="545" r:id="rId11"/>
    <p:sldId id="294" r:id="rId12"/>
    <p:sldId id="298" r:id="rId13"/>
    <p:sldId id="299" r:id="rId14"/>
    <p:sldId id="546" r:id="rId15"/>
    <p:sldId id="547" r:id="rId16"/>
    <p:sldId id="548" r:id="rId17"/>
    <p:sldId id="549" r:id="rId18"/>
    <p:sldId id="519" r:id="rId19"/>
    <p:sldId id="517" r:id="rId20"/>
    <p:sldId id="474" r:id="rId21"/>
    <p:sldId id="465" r:id="rId22"/>
    <p:sldId id="482" r:id="rId23"/>
    <p:sldId id="291" r:id="rId24"/>
    <p:sldId id="333" r:id="rId25"/>
    <p:sldId id="483" r:id="rId26"/>
    <p:sldId id="526" r:id="rId27"/>
    <p:sldId id="527" r:id="rId28"/>
    <p:sldId id="535" r:id="rId29"/>
    <p:sldId id="536" r:id="rId30"/>
    <p:sldId id="537" r:id="rId31"/>
    <p:sldId id="534" r:id="rId32"/>
    <p:sldId id="532" r:id="rId33"/>
    <p:sldId id="530" r:id="rId34"/>
    <p:sldId id="533" r:id="rId35"/>
    <p:sldId id="540" r:id="rId36"/>
    <p:sldId id="543" r:id="rId37"/>
    <p:sldId id="542" r:id="rId38"/>
    <p:sldId id="551" r:id="rId39"/>
    <p:sldId id="541" r:id="rId40"/>
    <p:sldId id="524" r:id="rId41"/>
    <p:sldId id="438" r:id="rId42"/>
    <p:sldId id="439" r:id="rId43"/>
    <p:sldId id="454" r:id="rId44"/>
    <p:sldId id="431" r:id="rId45"/>
    <p:sldId id="538" r:id="rId46"/>
    <p:sldId id="525" r:id="rId47"/>
    <p:sldId id="470" r:id="rId48"/>
    <p:sldId id="528" r:id="rId49"/>
    <p:sldId id="550" r:id="rId50"/>
    <p:sldId id="521" r:id="rId51"/>
    <p:sldId id="529" r:id="rId52"/>
    <p:sldId id="278" r:id="rId53"/>
    <p:sldId id="506" r:id="rId54"/>
    <p:sldId id="295" r:id="rId55"/>
    <p:sldId id="464" r:id="rId56"/>
    <p:sldId id="468" r:id="rId57"/>
    <p:sldId id="457" r:id="rId58"/>
    <p:sldId id="276" r:id="rId5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AB4F04B9-3ADC-476A-A8A1-F050147D3630}">
          <p14:sldIdLst>
            <p14:sldId id="275"/>
            <p14:sldId id="461"/>
            <p14:sldId id="331"/>
            <p14:sldId id="522"/>
            <p14:sldId id="520"/>
            <p14:sldId id="293"/>
            <p14:sldId id="545"/>
            <p14:sldId id="294"/>
            <p14:sldId id="298"/>
            <p14:sldId id="299"/>
            <p14:sldId id="546"/>
            <p14:sldId id="547"/>
            <p14:sldId id="548"/>
            <p14:sldId id="549"/>
            <p14:sldId id="519"/>
            <p14:sldId id="517"/>
            <p14:sldId id="474"/>
            <p14:sldId id="465"/>
            <p14:sldId id="482"/>
            <p14:sldId id="291"/>
            <p14:sldId id="333"/>
            <p14:sldId id="483"/>
            <p14:sldId id="526"/>
            <p14:sldId id="527"/>
            <p14:sldId id="535"/>
            <p14:sldId id="536"/>
            <p14:sldId id="537"/>
            <p14:sldId id="534"/>
            <p14:sldId id="532"/>
            <p14:sldId id="530"/>
            <p14:sldId id="533"/>
            <p14:sldId id="540"/>
            <p14:sldId id="543"/>
            <p14:sldId id="542"/>
            <p14:sldId id="551"/>
            <p14:sldId id="541"/>
            <p14:sldId id="524"/>
            <p14:sldId id="438"/>
            <p14:sldId id="439"/>
            <p14:sldId id="454"/>
            <p14:sldId id="431"/>
            <p14:sldId id="538"/>
            <p14:sldId id="525"/>
            <p14:sldId id="470"/>
            <p14:sldId id="528"/>
            <p14:sldId id="550"/>
            <p14:sldId id="521"/>
            <p14:sldId id="529"/>
            <p14:sldId id="278"/>
            <p14:sldId id="506"/>
            <p14:sldId id="295"/>
            <p14:sldId id="464"/>
            <p14:sldId id="468"/>
          </p14:sldIdLst>
        </p14:section>
        <p14:section name="Conclusion" id="{37A671D1-DD9F-42BF-AF8D-2067CA86217C}">
          <p14:sldIdLst>
            <p14:sldId id="457"/>
          </p14:sldIdLst>
        </p14:section>
        <p14:section name="Fin" id="{68571FDC-9CFF-4F80-9AA4-0F3704D94977}">
          <p14:sldIdLst>
            <p14:sldId id="27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73F"/>
    <a:srgbClr val="FAD2F9"/>
    <a:srgbClr val="5B7282"/>
    <a:srgbClr val="6B99B5"/>
    <a:srgbClr val="ED6EA7"/>
    <a:srgbClr val="FFFFFF"/>
    <a:srgbClr val="CCD4D9"/>
    <a:srgbClr val="335265"/>
    <a:srgbClr val="2DAFE6"/>
    <a:srgbClr val="21A3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92067" autoAdjust="0"/>
  </p:normalViewPr>
  <p:slideViewPr>
    <p:cSldViewPr snapToGrid="0">
      <p:cViewPr varScale="1">
        <p:scale>
          <a:sx n="81" d="100"/>
          <a:sy n="81" d="100"/>
        </p:scale>
        <p:origin x="66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1B365C"/>
            </a:solidFill>
            <a:ln>
              <a:noFill/>
            </a:ln>
            <a:effectLst/>
          </c:spPr>
          <c:invertIfNegative val="0"/>
          <c:dPt>
            <c:idx val="2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17E-434C-9728-B70D63C2064D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17E-434C-9728-B70D63C2064D}"/>
              </c:ext>
            </c:extLst>
          </c:dPt>
          <c:dPt>
            <c:idx val="3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17E-434C-9728-B70D63C2064D}"/>
              </c:ext>
            </c:extLst>
          </c:dPt>
          <c:dPt>
            <c:idx val="3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17E-434C-9728-B70D63C2064D}"/>
              </c:ext>
            </c:extLst>
          </c:dPt>
          <c:dPt>
            <c:idx val="4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17E-434C-9728-B70D63C2064D}"/>
              </c:ext>
            </c:extLst>
          </c:dPt>
          <c:dPt>
            <c:idx val="4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17E-434C-9728-B70D63C2064D}"/>
              </c:ext>
            </c:extLst>
          </c:dPt>
          <c:dPt>
            <c:idx val="6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A17E-434C-9728-B70D63C2064D}"/>
              </c:ext>
            </c:extLst>
          </c:dPt>
          <c:dPt>
            <c:idx val="6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A17E-434C-9728-B70D63C2064D}"/>
              </c:ext>
            </c:extLst>
          </c:dPt>
          <c:dPt>
            <c:idx val="6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17E-434C-9728-B70D63C2064D}"/>
              </c:ext>
            </c:extLst>
          </c:dPt>
          <c:dPt>
            <c:idx val="6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17E-434C-9728-B70D63C2064D}"/>
              </c:ext>
            </c:extLst>
          </c:dPt>
          <c:dPt>
            <c:idx val="6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A17E-434C-9728-B70D63C2064D}"/>
              </c:ext>
            </c:extLst>
          </c:dPt>
          <c:dPt>
            <c:idx val="6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17E-434C-9728-B70D63C2064D}"/>
              </c:ext>
            </c:extLst>
          </c:dPt>
          <c:dPt>
            <c:idx val="6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A17E-434C-9728-B70D63C2064D}"/>
              </c:ext>
            </c:extLst>
          </c:dPt>
          <c:cat>
            <c:numRef>
              <c:f>Feuil2!$C$3:$C$74</c:f>
              <c:numCache>
                <c:formatCode>h:mm;@</c:formatCode>
                <c:ptCount val="72"/>
                <c:pt idx="0">
                  <c:v>4.1666666666666664E-2</c:v>
                </c:pt>
                <c:pt idx="1">
                  <c:v>8.3333333333333329E-2</c:v>
                </c:pt>
                <c:pt idx="2">
                  <c:v>0.125</c:v>
                </c:pt>
                <c:pt idx="3">
                  <c:v>0.16666666666666666</c:v>
                </c:pt>
                <c:pt idx="4">
                  <c:v>0.20833333333333334</c:v>
                </c:pt>
                <c:pt idx="5">
                  <c:v>0.25</c:v>
                </c:pt>
                <c:pt idx="6">
                  <c:v>0.29166666666666702</c:v>
                </c:pt>
                <c:pt idx="7">
                  <c:v>0.33333333333333398</c:v>
                </c:pt>
                <c:pt idx="8">
                  <c:v>0.375</c:v>
                </c:pt>
                <c:pt idx="9">
                  <c:v>0.41666666666666702</c:v>
                </c:pt>
                <c:pt idx="10">
                  <c:v>0.45833333333333398</c:v>
                </c:pt>
                <c:pt idx="11">
                  <c:v>0.5</c:v>
                </c:pt>
                <c:pt idx="12">
                  <c:v>0.54166666666666696</c:v>
                </c:pt>
                <c:pt idx="13">
                  <c:v>0.58333333333333404</c:v>
                </c:pt>
                <c:pt idx="14">
                  <c:v>0.625</c:v>
                </c:pt>
                <c:pt idx="15">
                  <c:v>0.66666666666666696</c:v>
                </c:pt>
                <c:pt idx="16">
                  <c:v>0.70833333333333404</c:v>
                </c:pt>
                <c:pt idx="17">
                  <c:v>0.75</c:v>
                </c:pt>
                <c:pt idx="18">
                  <c:v>0.79166666666666696</c:v>
                </c:pt>
                <c:pt idx="19">
                  <c:v>0.83333333333333404</c:v>
                </c:pt>
                <c:pt idx="20">
                  <c:v>0.875</c:v>
                </c:pt>
                <c:pt idx="21">
                  <c:v>0.91666666666666696</c:v>
                </c:pt>
                <c:pt idx="22">
                  <c:v>0.95833333333333404</c:v>
                </c:pt>
                <c:pt idx="23">
                  <c:v>1</c:v>
                </c:pt>
                <c:pt idx="24">
                  <c:v>4.1666666666666664E-2</c:v>
                </c:pt>
                <c:pt idx="25">
                  <c:v>8.3333333333333329E-2</c:v>
                </c:pt>
                <c:pt idx="26">
                  <c:v>0.125</c:v>
                </c:pt>
                <c:pt idx="27">
                  <c:v>0.16666666666666666</c:v>
                </c:pt>
                <c:pt idx="28">
                  <c:v>0.20833333333333334</c:v>
                </c:pt>
                <c:pt idx="29">
                  <c:v>0.25</c:v>
                </c:pt>
                <c:pt idx="30">
                  <c:v>0.29166666666666702</c:v>
                </c:pt>
                <c:pt idx="31">
                  <c:v>0.33333333333333398</c:v>
                </c:pt>
                <c:pt idx="32">
                  <c:v>0.375</c:v>
                </c:pt>
                <c:pt idx="33">
                  <c:v>0.41666666666666702</c:v>
                </c:pt>
                <c:pt idx="34">
                  <c:v>0.45833333333333398</c:v>
                </c:pt>
                <c:pt idx="35">
                  <c:v>0.5</c:v>
                </c:pt>
                <c:pt idx="36">
                  <c:v>0.54166666666666696</c:v>
                </c:pt>
                <c:pt idx="37">
                  <c:v>0.58333333333333404</c:v>
                </c:pt>
                <c:pt idx="38">
                  <c:v>0.625</c:v>
                </c:pt>
                <c:pt idx="39">
                  <c:v>0.66666666666666696</c:v>
                </c:pt>
                <c:pt idx="40">
                  <c:v>0.70833333333333404</c:v>
                </c:pt>
                <c:pt idx="41">
                  <c:v>0.75</c:v>
                </c:pt>
                <c:pt idx="42">
                  <c:v>0.79166666666666696</c:v>
                </c:pt>
                <c:pt idx="43">
                  <c:v>0.83333333333333404</c:v>
                </c:pt>
                <c:pt idx="44">
                  <c:v>0.875</c:v>
                </c:pt>
                <c:pt idx="45">
                  <c:v>0.91666666666666696</c:v>
                </c:pt>
                <c:pt idx="46">
                  <c:v>0.95833333333333404</c:v>
                </c:pt>
                <c:pt idx="47">
                  <c:v>1</c:v>
                </c:pt>
                <c:pt idx="48">
                  <c:v>4.1666666666666664E-2</c:v>
                </c:pt>
                <c:pt idx="49">
                  <c:v>8.3333333333333329E-2</c:v>
                </c:pt>
                <c:pt idx="50">
                  <c:v>0.125</c:v>
                </c:pt>
                <c:pt idx="51">
                  <c:v>0.16666666666666666</c:v>
                </c:pt>
                <c:pt idx="52">
                  <c:v>0.20833333333333334</c:v>
                </c:pt>
                <c:pt idx="53">
                  <c:v>0.25</c:v>
                </c:pt>
                <c:pt idx="54">
                  <c:v>0.29166666666666702</c:v>
                </c:pt>
                <c:pt idx="55">
                  <c:v>0.33333333333333398</c:v>
                </c:pt>
                <c:pt idx="56">
                  <c:v>0.375</c:v>
                </c:pt>
                <c:pt idx="57">
                  <c:v>0.41666666666666702</c:v>
                </c:pt>
                <c:pt idx="58">
                  <c:v>0.45833333333333398</c:v>
                </c:pt>
                <c:pt idx="59">
                  <c:v>0.5</c:v>
                </c:pt>
                <c:pt idx="60">
                  <c:v>0.54166666666666696</c:v>
                </c:pt>
                <c:pt idx="61">
                  <c:v>0.58333333333333404</c:v>
                </c:pt>
                <c:pt idx="62">
                  <c:v>0.625</c:v>
                </c:pt>
                <c:pt idx="63">
                  <c:v>0.66666666666666696</c:v>
                </c:pt>
                <c:pt idx="64">
                  <c:v>0.70833333333333404</c:v>
                </c:pt>
                <c:pt idx="65">
                  <c:v>0.75</c:v>
                </c:pt>
                <c:pt idx="66">
                  <c:v>0.79166666666666696</c:v>
                </c:pt>
                <c:pt idx="67">
                  <c:v>0.83333333333333404</c:v>
                </c:pt>
                <c:pt idx="68">
                  <c:v>0.875</c:v>
                </c:pt>
                <c:pt idx="69">
                  <c:v>0.91666666666666696</c:v>
                </c:pt>
                <c:pt idx="70">
                  <c:v>0.95833333333333404</c:v>
                </c:pt>
                <c:pt idx="71">
                  <c:v>1</c:v>
                </c:pt>
              </c:numCache>
            </c:numRef>
          </c:cat>
          <c:val>
            <c:numRef>
              <c:f>Feuil2!$D$3:$D$74</c:f>
              <c:numCache>
                <c:formatCode>General</c:formatCode>
                <c:ptCount val="7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12</c:v>
                </c:pt>
                <c:pt idx="22">
                  <c:v>3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6</c:v>
                </c:pt>
                <c:pt idx="36">
                  <c:v>3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3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3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9</c:v>
                </c:pt>
                <c:pt idx="63">
                  <c:v>18</c:v>
                </c:pt>
                <c:pt idx="64">
                  <c:v>26</c:v>
                </c:pt>
                <c:pt idx="65">
                  <c:v>6</c:v>
                </c:pt>
                <c:pt idx="66">
                  <c:v>13</c:v>
                </c:pt>
                <c:pt idx="67">
                  <c:v>10</c:v>
                </c:pt>
                <c:pt idx="68">
                  <c:v>1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96-4362-8794-1801BE72A9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5851584"/>
        <c:axId val="445852240"/>
      </c:barChart>
      <c:catAx>
        <c:axId val="445851584"/>
        <c:scaling>
          <c:orientation val="minMax"/>
        </c:scaling>
        <c:delete val="0"/>
        <c:axPos val="b"/>
        <c:numFmt formatCode="h:mm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45852240"/>
        <c:crosses val="autoZero"/>
        <c:auto val="1"/>
        <c:lblAlgn val="ctr"/>
        <c:lblOffset val="100"/>
        <c:noMultiLvlLbl val="0"/>
      </c:catAx>
      <c:valAx>
        <c:axId val="445852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45851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FFC21B-F1B8-4677-BD60-0A381C5BCFC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06FA5D0-9CC4-4B8A-B7F2-95ED55550C37}">
      <dgm:prSet phldrT="[Texte]"/>
      <dgm:spPr>
        <a:solidFill>
          <a:srgbClr val="7030A0"/>
        </a:solidFill>
        <a:ln w="28575">
          <a:solidFill>
            <a:srgbClr val="7030A0"/>
          </a:solidFill>
        </a:ln>
      </dgm:spPr>
      <dgm:t>
        <a:bodyPr/>
        <a:lstStyle/>
        <a:p>
          <a:r>
            <a:rPr lang="fr-FR" dirty="0"/>
            <a:t>TEST</a:t>
          </a:r>
        </a:p>
      </dgm:t>
    </dgm:pt>
    <dgm:pt modelId="{68012B98-C96A-4E8E-9937-C03E30D3437B}" type="parTrans" cxnId="{4C84C362-829D-426F-B210-FD8EC9E3AAAC}">
      <dgm:prSet/>
      <dgm:spPr/>
      <dgm:t>
        <a:bodyPr/>
        <a:lstStyle/>
        <a:p>
          <a:endParaRPr lang="fr-FR"/>
        </a:p>
      </dgm:t>
    </dgm:pt>
    <dgm:pt modelId="{B9F3A802-3D61-4E08-85DE-D906167CBE25}" type="sibTrans" cxnId="{4C84C362-829D-426F-B210-FD8EC9E3AAAC}">
      <dgm:prSet/>
      <dgm:spPr/>
      <dgm:t>
        <a:bodyPr/>
        <a:lstStyle/>
        <a:p>
          <a:endParaRPr lang="fr-FR"/>
        </a:p>
      </dgm:t>
    </dgm:pt>
    <dgm:pt modelId="{5660D713-5642-4B58-B061-B3E1F9912B01}">
      <dgm:prSet phldrT="[Texte]" custT="1"/>
      <dgm:spPr>
        <a:solidFill>
          <a:schemeClr val="bg1">
            <a:alpha val="90000"/>
          </a:schemeClr>
        </a:solidFill>
        <a:ln w="28575">
          <a:solidFill>
            <a:srgbClr val="7030A0">
              <a:alpha val="90000"/>
            </a:srgbClr>
          </a:solidFill>
        </a:ln>
      </dgm:spPr>
      <dgm:t>
        <a:bodyPr/>
        <a:lstStyle/>
        <a:p>
          <a:r>
            <a:rPr lang="fr-FR" sz="1800" dirty="0"/>
            <a:t>Installation manuelle sur quelques postes (3 à 5 – équipe projet ou IT)</a:t>
          </a:r>
        </a:p>
      </dgm:t>
    </dgm:pt>
    <dgm:pt modelId="{788B1512-9970-47FE-A98F-16AF7FACAE76}" type="parTrans" cxnId="{8A070B97-BCBA-4D59-A476-4A10965D9A9A}">
      <dgm:prSet/>
      <dgm:spPr/>
      <dgm:t>
        <a:bodyPr/>
        <a:lstStyle/>
        <a:p>
          <a:endParaRPr lang="fr-FR"/>
        </a:p>
      </dgm:t>
    </dgm:pt>
    <dgm:pt modelId="{B8609752-5941-4739-9E0E-9CBD9655D33D}" type="sibTrans" cxnId="{8A070B97-BCBA-4D59-A476-4A10965D9A9A}">
      <dgm:prSet/>
      <dgm:spPr/>
      <dgm:t>
        <a:bodyPr/>
        <a:lstStyle/>
        <a:p>
          <a:endParaRPr lang="fr-FR"/>
        </a:p>
      </dgm:t>
    </dgm:pt>
    <dgm:pt modelId="{2D446D4A-7F5C-44CC-849F-126ECA537151}">
      <dgm:prSet phldrT="[Texte]"/>
      <dgm:spPr>
        <a:solidFill>
          <a:srgbClr val="7030A0"/>
        </a:solidFill>
        <a:ln w="28575">
          <a:solidFill>
            <a:srgbClr val="7030A0"/>
          </a:solidFill>
        </a:ln>
      </dgm:spPr>
      <dgm:t>
        <a:bodyPr/>
        <a:lstStyle/>
        <a:p>
          <a:r>
            <a:rPr lang="fr-FR" dirty="0"/>
            <a:t>PILOTE</a:t>
          </a:r>
        </a:p>
      </dgm:t>
    </dgm:pt>
    <dgm:pt modelId="{9A2DEA29-7917-4D9F-916B-D6AA76BDFE2E}" type="parTrans" cxnId="{240C81DE-97A7-4A1D-8030-0B057DAD14C1}">
      <dgm:prSet/>
      <dgm:spPr/>
      <dgm:t>
        <a:bodyPr/>
        <a:lstStyle/>
        <a:p>
          <a:endParaRPr lang="fr-FR"/>
        </a:p>
      </dgm:t>
    </dgm:pt>
    <dgm:pt modelId="{3C8AC318-2040-4D9C-87F5-0A2FC0B80FC9}" type="sibTrans" cxnId="{240C81DE-97A7-4A1D-8030-0B057DAD14C1}">
      <dgm:prSet/>
      <dgm:spPr/>
      <dgm:t>
        <a:bodyPr/>
        <a:lstStyle/>
        <a:p>
          <a:endParaRPr lang="fr-FR"/>
        </a:p>
      </dgm:t>
    </dgm:pt>
    <dgm:pt modelId="{FC2C652F-4D53-4754-ACF4-AF66EDD2A669}">
      <dgm:prSet phldrT="[Texte]" custT="1"/>
      <dgm:spPr>
        <a:solidFill>
          <a:schemeClr val="bg1">
            <a:alpha val="90000"/>
          </a:schemeClr>
        </a:solidFill>
        <a:ln w="28575">
          <a:solidFill>
            <a:srgbClr val="7030A0"/>
          </a:solidFill>
        </a:ln>
      </dgm:spPr>
      <dgm:t>
        <a:bodyPr/>
        <a:lstStyle/>
        <a:p>
          <a:r>
            <a:rPr lang="fr-FR" sz="1800" dirty="0"/>
            <a:t>Création des packages à déployer sur le parc (5 à 10% du parc)</a:t>
          </a:r>
        </a:p>
      </dgm:t>
    </dgm:pt>
    <dgm:pt modelId="{C02F2528-E1FC-4798-A170-C42D6CC62C9B}" type="parTrans" cxnId="{946A609C-FDD1-480E-804E-19BED20A74C8}">
      <dgm:prSet/>
      <dgm:spPr/>
      <dgm:t>
        <a:bodyPr/>
        <a:lstStyle/>
        <a:p>
          <a:endParaRPr lang="fr-FR"/>
        </a:p>
      </dgm:t>
    </dgm:pt>
    <dgm:pt modelId="{13E2DEEC-329D-433F-A264-D683E69FA54B}" type="sibTrans" cxnId="{946A609C-FDD1-480E-804E-19BED20A74C8}">
      <dgm:prSet/>
      <dgm:spPr/>
      <dgm:t>
        <a:bodyPr/>
        <a:lstStyle/>
        <a:p>
          <a:endParaRPr lang="fr-FR"/>
        </a:p>
      </dgm:t>
    </dgm:pt>
    <dgm:pt modelId="{48AC6CB0-DBA3-4539-A1D0-4EFDC37378C4}">
      <dgm:prSet phldrT="[Texte]"/>
      <dgm:spPr>
        <a:solidFill>
          <a:srgbClr val="7030A0"/>
        </a:solidFill>
        <a:ln w="28575">
          <a:solidFill>
            <a:srgbClr val="7030A0"/>
          </a:solidFill>
        </a:ln>
      </dgm:spPr>
      <dgm:t>
        <a:bodyPr/>
        <a:lstStyle/>
        <a:p>
          <a:r>
            <a:rPr lang="fr-FR" dirty="0"/>
            <a:t>GENERALISATION</a:t>
          </a:r>
        </a:p>
      </dgm:t>
    </dgm:pt>
    <dgm:pt modelId="{4EBAF164-AA2D-40B5-A219-B7738CD285B0}" type="parTrans" cxnId="{DFDE5A90-40D3-4E35-A235-963225FBC3BB}">
      <dgm:prSet/>
      <dgm:spPr/>
      <dgm:t>
        <a:bodyPr/>
        <a:lstStyle/>
        <a:p>
          <a:endParaRPr lang="fr-FR"/>
        </a:p>
      </dgm:t>
    </dgm:pt>
    <dgm:pt modelId="{84E9A86A-4B56-43B4-AF10-B10FA4939705}" type="sibTrans" cxnId="{DFDE5A90-40D3-4E35-A235-963225FBC3BB}">
      <dgm:prSet/>
      <dgm:spPr/>
      <dgm:t>
        <a:bodyPr/>
        <a:lstStyle/>
        <a:p>
          <a:endParaRPr lang="fr-FR"/>
        </a:p>
      </dgm:t>
    </dgm:pt>
    <dgm:pt modelId="{8F4CAB66-3D2E-4A56-8A0D-4F453E852CF0}">
      <dgm:prSet phldrT="[Texte]" custT="1"/>
      <dgm:spPr>
        <a:solidFill>
          <a:schemeClr val="bg1">
            <a:alpha val="90000"/>
          </a:schemeClr>
        </a:solidFill>
        <a:ln w="28575">
          <a:solidFill>
            <a:srgbClr val="7030A0"/>
          </a:solidFill>
        </a:ln>
      </dgm:spPr>
      <dgm:t>
        <a:bodyPr/>
        <a:lstStyle/>
        <a:p>
          <a:r>
            <a:rPr lang="fr-FR" sz="1800" dirty="0"/>
            <a:t>Définition de lots de déploiement (campagnes)</a:t>
          </a:r>
        </a:p>
      </dgm:t>
    </dgm:pt>
    <dgm:pt modelId="{2BED7A19-7DE9-427C-8977-449E16CE99E1}" type="parTrans" cxnId="{65AEA6F3-6E21-438E-AD2F-055703FD258A}">
      <dgm:prSet/>
      <dgm:spPr/>
      <dgm:t>
        <a:bodyPr/>
        <a:lstStyle/>
        <a:p>
          <a:endParaRPr lang="fr-FR"/>
        </a:p>
      </dgm:t>
    </dgm:pt>
    <dgm:pt modelId="{E6E9FDB5-51B2-4333-A214-2D3E0FC5FCAD}" type="sibTrans" cxnId="{65AEA6F3-6E21-438E-AD2F-055703FD258A}">
      <dgm:prSet/>
      <dgm:spPr/>
      <dgm:t>
        <a:bodyPr/>
        <a:lstStyle/>
        <a:p>
          <a:endParaRPr lang="fr-FR"/>
        </a:p>
      </dgm:t>
    </dgm:pt>
    <dgm:pt modelId="{02B9C289-2C6D-48A7-AA0F-F6A8CF15D419}">
      <dgm:prSet custT="1"/>
      <dgm:spPr>
        <a:solidFill>
          <a:schemeClr val="bg1">
            <a:alpha val="90000"/>
          </a:schemeClr>
        </a:solidFill>
        <a:ln w="28575">
          <a:solidFill>
            <a:srgbClr val="7030A0">
              <a:alpha val="90000"/>
            </a:srgbClr>
          </a:solidFill>
        </a:ln>
      </dgm:spPr>
      <dgm:t>
        <a:bodyPr/>
        <a:lstStyle/>
        <a:p>
          <a:r>
            <a:rPr lang="fr-FR" sz="1800" dirty="0"/>
            <a:t>Recette technique (Console EDR ou support Advens)</a:t>
          </a:r>
        </a:p>
      </dgm:t>
    </dgm:pt>
    <dgm:pt modelId="{95D7686E-40F7-483D-B919-65F236C42D8C}" type="parTrans" cxnId="{0E2BD4BF-75CC-49A6-9659-B9164F8DE2E5}">
      <dgm:prSet/>
      <dgm:spPr/>
      <dgm:t>
        <a:bodyPr/>
        <a:lstStyle/>
        <a:p>
          <a:endParaRPr lang="fr-FR"/>
        </a:p>
      </dgm:t>
    </dgm:pt>
    <dgm:pt modelId="{1604686D-ECDA-4994-9C40-F9F975E75281}" type="sibTrans" cxnId="{0E2BD4BF-75CC-49A6-9659-B9164F8DE2E5}">
      <dgm:prSet/>
      <dgm:spPr/>
      <dgm:t>
        <a:bodyPr/>
        <a:lstStyle/>
        <a:p>
          <a:endParaRPr lang="fr-FR"/>
        </a:p>
      </dgm:t>
    </dgm:pt>
    <dgm:pt modelId="{3E670791-132A-44BD-AE4C-B09E4BB6F423}">
      <dgm:prSet custT="1"/>
      <dgm:spPr>
        <a:solidFill>
          <a:schemeClr val="bg1">
            <a:alpha val="90000"/>
          </a:schemeClr>
        </a:solidFill>
        <a:ln w="28575">
          <a:solidFill>
            <a:srgbClr val="7030A0"/>
          </a:solidFill>
        </a:ln>
      </dgm:spPr>
      <dgm:t>
        <a:bodyPr/>
        <a:lstStyle/>
        <a:p>
          <a:r>
            <a:rPr lang="fr-FR" sz="1800" dirty="0"/>
            <a:t>Installation sur un lot pilote représentatif (</a:t>
          </a:r>
          <a:r>
            <a:rPr lang="fr-FR" sz="1800" dirty="0" err="1"/>
            <a:t>PdT</a:t>
          </a:r>
          <a:r>
            <a:rPr lang="fr-FR" sz="1800" dirty="0"/>
            <a:t>, serveurs)</a:t>
          </a:r>
        </a:p>
      </dgm:t>
    </dgm:pt>
    <dgm:pt modelId="{CFC78CA6-7573-42F8-944F-8A4EA32851E9}" type="parTrans" cxnId="{BE5461FA-2554-468B-9BF4-ADD819899F72}">
      <dgm:prSet/>
      <dgm:spPr/>
      <dgm:t>
        <a:bodyPr/>
        <a:lstStyle/>
        <a:p>
          <a:endParaRPr lang="fr-FR"/>
        </a:p>
      </dgm:t>
    </dgm:pt>
    <dgm:pt modelId="{E16C9187-AF2F-4578-9930-FA0E4B14892C}" type="sibTrans" cxnId="{BE5461FA-2554-468B-9BF4-ADD819899F72}">
      <dgm:prSet/>
      <dgm:spPr/>
      <dgm:t>
        <a:bodyPr/>
        <a:lstStyle/>
        <a:p>
          <a:endParaRPr lang="fr-FR"/>
        </a:p>
      </dgm:t>
    </dgm:pt>
    <dgm:pt modelId="{56F2E50D-469D-49BA-B260-5B21FBF271B1}">
      <dgm:prSet custT="1"/>
      <dgm:spPr>
        <a:solidFill>
          <a:schemeClr val="bg1">
            <a:alpha val="90000"/>
          </a:schemeClr>
        </a:solidFill>
        <a:ln w="28575">
          <a:solidFill>
            <a:srgbClr val="7030A0"/>
          </a:solidFill>
        </a:ln>
      </dgm:spPr>
      <dgm:t>
        <a:bodyPr/>
        <a:lstStyle/>
        <a:p>
          <a:r>
            <a:rPr lang="fr-FR" sz="1800" dirty="0"/>
            <a:t>Recette technique (validation de déploiement)</a:t>
          </a:r>
        </a:p>
      </dgm:t>
    </dgm:pt>
    <dgm:pt modelId="{0DFA2E2B-AED5-4E36-8EBA-B224434CC135}" type="parTrans" cxnId="{FB2271FE-597E-43E0-A9A0-199F9376DB92}">
      <dgm:prSet/>
      <dgm:spPr/>
      <dgm:t>
        <a:bodyPr/>
        <a:lstStyle/>
        <a:p>
          <a:endParaRPr lang="fr-FR"/>
        </a:p>
      </dgm:t>
    </dgm:pt>
    <dgm:pt modelId="{18EA14AC-D1AA-4CD6-9348-29A0480FAD98}" type="sibTrans" cxnId="{FB2271FE-597E-43E0-A9A0-199F9376DB92}">
      <dgm:prSet/>
      <dgm:spPr/>
      <dgm:t>
        <a:bodyPr/>
        <a:lstStyle/>
        <a:p>
          <a:endParaRPr lang="fr-FR"/>
        </a:p>
      </dgm:t>
    </dgm:pt>
    <dgm:pt modelId="{DDBBC74D-F232-4097-AAEF-7221CAF13960}">
      <dgm:prSet custT="1"/>
      <dgm:spPr>
        <a:solidFill>
          <a:schemeClr val="bg1">
            <a:alpha val="90000"/>
          </a:schemeClr>
        </a:solidFill>
        <a:ln w="28575">
          <a:solidFill>
            <a:srgbClr val="7030A0"/>
          </a:solidFill>
        </a:ln>
      </dgm:spPr>
      <dgm:t>
        <a:bodyPr/>
        <a:lstStyle/>
        <a:p>
          <a:r>
            <a:rPr lang="fr-FR" sz="1800" dirty="0"/>
            <a:t>Recette métier (validation de bon fonctionnement et validation des cas d’usage – ex : blocage par un proxy etc.)</a:t>
          </a:r>
        </a:p>
      </dgm:t>
    </dgm:pt>
    <dgm:pt modelId="{685F527E-81C2-48C3-BFA5-9DB907C50462}" type="parTrans" cxnId="{D68FB43D-EFD8-4AFF-B53C-B08D1B79E5FE}">
      <dgm:prSet/>
      <dgm:spPr/>
      <dgm:t>
        <a:bodyPr/>
        <a:lstStyle/>
        <a:p>
          <a:endParaRPr lang="fr-FR"/>
        </a:p>
      </dgm:t>
    </dgm:pt>
    <dgm:pt modelId="{F997B395-E1C4-4743-ADC5-9D1444F47963}" type="sibTrans" cxnId="{D68FB43D-EFD8-4AFF-B53C-B08D1B79E5FE}">
      <dgm:prSet/>
      <dgm:spPr/>
      <dgm:t>
        <a:bodyPr/>
        <a:lstStyle/>
        <a:p>
          <a:endParaRPr lang="fr-FR"/>
        </a:p>
      </dgm:t>
    </dgm:pt>
    <dgm:pt modelId="{D7926EC3-C92F-463B-BF11-584D1315C872}">
      <dgm:prSet custT="1"/>
      <dgm:spPr>
        <a:solidFill>
          <a:schemeClr val="bg1">
            <a:alpha val="90000"/>
          </a:schemeClr>
        </a:solidFill>
        <a:ln w="28575">
          <a:solidFill>
            <a:srgbClr val="7030A0"/>
          </a:solidFill>
        </a:ln>
      </dgm:spPr>
      <dgm:t>
        <a:bodyPr/>
        <a:lstStyle/>
        <a:p>
          <a:r>
            <a:rPr lang="fr-FR" sz="1800" dirty="0"/>
            <a:t>Déploiement par lot selon un calendrier défini</a:t>
          </a:r>
        </a:p>
      </dgm:t>
    </dgm:pt>
    <dgm:pt modelId="{1F5EF029-BD7B-44D9-AE1F-2C9CFCA642D0}" type="parTrans" cxnId="{60EF7D54-2DBA-45F3-A1BF-CBDF85B3CA0F}">
      <dgm:prSet/>
      <dgm:spPr/>
      <dgm:t>
        <a:bodyPr/>
        <a:lstStyle/>
        <a:p>
          <a:endParaRPr lang="fr-FR"/>
        </a:p>
      </dgm:t>
    </dgm:pt>
    <dgm:pt modelId="{3062A94D-B726-496C-B6D9-D082E70CD470}" type="sibTrans" cxnId="{60EF7D54-2DBA-45F3-A1BF-CBDF85B3CA0F}">
      <dgm:prSet/>
      <dgm:spPr/>
      <dgm:t>
        <a:bodyPr/>
        <a:lstStyle/>
        <a:p>
          <a:endParaRPr lang="fr-FR"/>
        </a:p>
      </dgm:t>
    </dgm:pt>
    <dgm:pt modelId="{EDACB274-5F1C-4AB4-847F-AFA659619F33}">
      <dgm:prSet custT="1"/>
      <dgm:spPr>
        <a:solidFill>
          <a:schemeClr val="bg1">
            <a:alpha val="90000"/>
          </a:schemeClr>
        </a:solidFill>
        <a:ln w="28575">
          <a:solidFill>
            <a:srgbClr val="7030A0"/>
          </a:solidFill>
        </a:ln>
      </dgm:spPr>
      <dgm:t>
        <a:bodyPr/>
        <a:lstStyle/>
        <a:p>
          <a:r>
            <a:rPr lang="fr-FR" sz="1800" dirty="0"/>
            <a:t>Support au déploiement</a:t>
          </a:r>
        </a:p>
      </dgm:t>
    </dgm:pt>
    <dgm:pt modelId="{F99BD1FE-8328-4DF0-AE0C-CC5300489AAD}" type="parTrans" cxnId="{AE32710F-69E9-4BF6-A606-4BCE7332AACB}">
      <dgm:prSet/>
      <dgm:spPr/>
      <dgm:t>
        <a:bodyPr/>
        <a:lstStyle/>
        <a:p>
          <a:endParaRPr lang="fr-FR"/>
        </a:p>
      </dgm:t>
    </dgm:pt>
    <dgm:pt modelId="{29B35A60-E2DE-4091-AD85-899052DA440C}" type="sibTrans" cxnId="{AE32710F-69E9-4BF6-A606-4BCE7332AACB}">
      <dgm:prSet/>
      <dgm:spPr/>
      <dgm:t>
        <a:bodyPr/>
        <a:lstStyle/>
        <a:p>
          <a:endParaRPr lang="fr-FR"/>
        </a:p>
      </dgm:t>
    </dgm:pt>
    <dgm:pt modelId="{CD246277-6202-4F79-8ABA-DE03FF079930}">
      <dgm:prSet custT="1"/>
      <dgm:spPr>
        <a:solidFill>
          <a:schemeClr val="bg1">
            <a:alpha val="90000"/>
          </a:schemeClr>
        </a:solidFill>
        <a:ln w="28575">
          <a:solidFill>
            <a:srgbClr val="7030A0"/>
          </a:solidFill>
        </a:ln>
      </dgm:spPr>
      <dgm:t>
        <a:bodyPr/>
        <a:lstStyle/>
        <a:p>
          <a:r>
            <a:rPr lang="fr-FR" sz="1800" dirty="0"/>
            <a:t>Validation d'aptitude au bon fonctionnement (VABF)</a:t>
          </a:r>
        </a:p>
      </dgm:t>
    </dgm:pt>
    <dgm:pt modelId="{E150F3FA-4A88-4023-A8D1-C308800B2E17}" type="parTrans" cxnId="{1F7439E5-93F8-4496-9975-B0CA40795BFB}">
      <dgm:prSet/>
      <dgm:spPr/>
      <dgm:t>
        <a:bodyPr/>
        <a:lstStyle/>
        <a:p>
          <a:endParaRPr lang="fr-FR"/>
        </a:p>
      </dgm:t>
    </dgm:pt>
    <dgm:pt modelId="{FDADABE3-81DB-480C-83AA-5641F276F4A8}" type="sibTrans" cxnId="{1F7439E5-93F8-4496-9975-B0CA40795BFB}">
      <dgm:prSet/>
      <dgm:spPr/>
      <dgm:t>
        <a:bodyPr/>
        <a:lstStyle/>
        <a:p>
          <a:endParaRPr lang="fr-FR"/>
        </a:p>
      </dgm:t>
    </dgm:pt>
    <dgm:pt modelId="{8612E84F-AFA5-46B9-9E0F-52136E9422B5}" type="pres">
      <dgm:prSet presAssocID="{B3FFC21B-F1B8-4677-BD60-0A381C5BCFC6}" presName="Name0" presStyleCnt="0">
        <dgm:presLayoutVars>
          <dgm:dir/>
          <dgm:animLvl val="lvl"/>
          <dgm:resizeHandles val="exact"/>
        </dgm:presLayoutVars>
      </dgm:prSet>
      <dgm:spPr/>
    </dgm:pt>
    <dgm:pt modelId="{FBCD8629-5C75-4500-A971-8FAF60C157FE}" type="pres">
      <dgm:prSet presAssocID="{C06FA5D0-9CC4-4B8A-B7F2-95ED55550C37}" presName="composite" presStyleCnt="0"/>
      <dgm:spPr/>
    </dgm:pt>
    <dgm:pt modelId="{DC6E38F5-5320-4D79-9DDC-0EED1EA94D95}" type="pres">
      <dgm:prSet presAssocID="{C06FA5D0-9CC4-4B8A-B7F2-95ED55550C3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8F4CBFC9-FCB2-4A87-8155-77B29F8AFBE2}" type="pres">
      <dgm:prSet presAssocID="{C06FA5D0-9CC4-4B8A-B7F2-95ED55550C37}" presName="desTx" presStyleLbl="alignAccFollowNode1" presStyleIdx="0" presStyleCnt="3">
        <dgm:presLayoutVars>
          <dgm:bulletEnabled val="1"/>
        </dgm:presLayoutVars>
      </dgm:prSet>
      <dgm:spPr/>
    </dgm:pt>
    <dgm:pt modelId="{9A606E4E-2725-493E-9B55-551F298FD43B}" type="pres">
      <dgm:prSet presAssocID="{B9F3A802-3D61-4E08-85DE-D906167CBE25}" presName="space" presStyleCnt="0"/>
      <dgm:spPr/>
    </dgm:pt>
    <dgm:pt modelId="{B575FA79-FA7E-48C5-A9D5-152809EC4E44}" type="pres">
      <dgm:prSet presAssocID="{2D446D4A-7F5C-44CC-849F-126ECA537151}" presName="composite" presStyleCnt="0"/>
      <dgm:spPr/>
    </dgm:pt>
    <dgm:pt modelId="{DB7E9C9C-ADFE-42B9-A078-B9BC0686F14E}" type="pres">
      <dgm:prSet presAssocID="{2D446D4A-7F5C-44CC-849F-126ECA53715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09A71A27-7484-4524-8D2C-DC59E1F01400}" type="pres">
      <dgm:prSet presAssocID="{2D446D4A-7F5C-44CC-849F-126ECA537151}" presName="desTx" presStyleLbl="alignAccFollowNode1" presStyleIdx="1" presStyleCnt="3">
        <dgm:presLayoutVars>
          <dgm:bulletEnabled val="1"/>
        </dgm:presLayoutVars>
      </dgm:prSet>
      <dgm:spPr/>
    </dgm:pt>
    <dgm:pt modelId="{3CFB8EBD-CA13-4AA8-A3BD-29548487AB4F}" type="pres">
      <dgm:prSet presAssocID="{3C8AC318-2040-4D9C-87F5-0A2FC0B80FC9}" presName="space" presStyleCnt="0"/>
      <dgm:spPr/>
    </dgm:pt>
    <dgm:pt modelId="{D23974F8-71F7-44EC-96D4-DBF3918370B0}" type="pres">
      <dgm:prSet presAssocID="{48AC6CB0-DBA3-4539-A1D0-4EFDC37378C4}" presName="composite" presStyleCnt="0"/>
      <dgm:spPr/>
    </dgm:pt>
    <dgm:pt modelId="{FE5F545B-7AC8-4F84-A995-9CF10AF46D2A}" type="pres">
      <dgm:prSet presAssocID="{48AC6CB0-DBA3-4539-A1D0-4EFDC37378C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C73F919F-FB15-44FD-AE4F-1E03A7F4C225}" type="pres">
      <dgm:prSet presAssocID="{48AC6CB0-DBA3-4539-A1D0-4EFDC37378C4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AE32710F-69E9-4BF6-A606-4BCE7332AACB}" srcId="{48AC6CB0-DBA3-4539-A1D0-4EFDC37378C4}" destId="{EDACB274-5F1C-4AB4-847F-AFA659619F33}" srcOrd="2" destOrd="0" parTransId="{F99BD1FE-8328-4DF0-AE0C-CC5300489AAD}" sibTransId="{29B35A60-E2DE-4091-AD85-899052DA440C}"/>
    <dgm:cxn modelId="{4F69F715-6528-4FF9-ABF3-8BF87684A5DB}" type="presOf" srcId="{5660D713-5642-4B58-B061-B3E1F9912B01}" destId="{8F4CBFC9-FCB2-4A87-8155-77B29F8AFBE2}" srcOrd="0" destOrd="0" presId="urn:microsoft.com/office/officeart/2005/8/layout/hList1"/>
    <dgm:cxn modelId="{D68FB43D-EFD8-4AFF-B53C-B08D1B79E5FE}" srcId="{2D446D4A-7F5C-44CC-849F-126ECA537151}" destId="{DDBBC74D-F232-4097-AAEF-7221CAF13960}" srcOrd="3" destOrd="0" parTransId="{685F527E-81C2-48C3-BFA5-9DB907C50462}" sibTransId="{F997B395-E1C4-4743-ADC5-9D1444F47963}"/>
    <dgm:cxn modelId="{4B15795D-07FB-4A3D-B5DA-C3F0195B8F2D}" type="presOf" srcId="{3E670791-132A-44BD-AE4C-B09E4BB6F423}" destId="{09A71A27-7484-4524-8D2C-DC59E1F01400}" srcOrd="0" destOrd="1" presId="urn:microsoft.com/office/officeart/2005/8/layout/hList1"/>
    <dgm:cxn modelId="{4C84C362-829D-426F-B210-FD8EC9E3AAAC}" srcId="{B3FFC21B-F1B8-4677-BD60-0A381C5BCFC6}" destId="{C06FA5D0-9CC4-4B8A-B7F2-95ED55550C37}" srcOrd="0" destOrd="0" parTransId="{68012B98-C96A-4E8E-9937-C03E30D3437B}" sibTransId="{B9F3A802-3D61-4E08-85DE-D906167CBE25}"/>
    <dgm:cxn modelId="{C3793147-6605-4EF8-9F80-05EE5A150055}" type="presOf" srcId="{DDBBC74D-F232-4097-AAEF-7221CAF13960}" destId="{09A71A27-7484-4524-8D2C-DC59E1F01400}" srcOrd="0" destOrd="3" presId="urn:microsoft.com/office/officeart/2005/8/layout/hList1"/>
    <dgm:cxn modelId="{BD09364A-CFE6-43C2-ABFE-30EC162B12E0}" type="presOf" srcId="{C06FA5D0-9CC4-4B8A-B7F2-95ED55550C37}" destId="{DC6E38F5-5320-4D79-9DDC-0EED1EA94D95}" srcOrd="0" destOrd="0" presId="urn:microsoft.com/office/officeart/2005/8/layout/hList1"/>
    <dgm:cxn modelId="{60EF7D54-2DBA-45F3-A1BF-CBDF85B3CA0F}" srcId="{48AC6CB0-DBA3-4539-A1D0-4EFDC37378C4}" destId="{D7926EC3-C92F-463B-BF11-584D1315C872}" srcOrd="1" destOrd="0" parTransId="{1F5EF029-BD7B-44D9-AE1F-2C9CFCA642D0}" sibTransId="{3062A94D-B726-496C-B6D9-D082E70CD470}"/>
    <dgm:cxn modelId="{D7E1557E-8E5E-42FD-9DF7-A0F3E6D691EC}" type="presOf" srcId="{48AC6CB0-DBA3-4539-A1D0-4EFDC37378C4}" destId="{FE5F545B-7AC8-4F84-A995-9CF10AF46D2A}" srcOrd="0" destOrd="0" presId="urn:microsoft.com/office/officeart/2005/8/layout/hList1"/>
    <dgm:cxn modelId="{DFDE5A90-40D3-4E35-A235-963225FBC3BB}" srcId="{B3FFC21B-F1B8-4677-BD60-0A381C5BCFC6}" destId="{48AC6CB0-DBA3-4539-A1D0-4EFDC37378C4}" srcOrd="2" destOrd="0" parTransId="{4EBAF164-AA2D-40B5-A219-B7738CD285B0}" sibTransId="{84E9A86A-4B56-43B4-AF10-B10FA4939705}"/>
    <dgm:cxn modelId="{8A070B97-BCBA-4D59-A476-4A10965D9A9A}" srcId="{C06FA5D0-9CC4-4B8A-B7F2-95ED55550C37}" destId="{5660D713-5642-4B58-B061-B3E1F9912B01}" srcOrd="0" destOrd="0" parTransId="{788B1512-9970-47FE-A98F-16AF7FACAE76}" sibTransId="{B8609752-5941-4739-9E0E-9CBD9655D33D}"/>
    <dgm:cxn modelId="{946A609C-FDD1-480E-804E-19BED20A74C8}" srcId="{2D446D4A-7F5C-44CC-849F-126ECA537151}" destId="{FC2C652F-4D53-4754-ACF4-AF66EDD2A669}" srcOrd="0" destOrd="0" parTransId="{C02F2528-E1FC-4798-A170-C42D6CC62C9B}" sibTransId="{13E2DEEC-329D-433F-A264-D683E69FA54B}"/>
    <dgm:cxn modelId="{6A897F9C-AF54-4C36-8F66-F3E80A54E0A5}" type="presOf" srcId="{56F2E50D-469D-49BA-B260-5B21FBF271B1}" destId="{09A71A27-7484-4524-8D2C-DC59E1F01400}" srcOrd="0" destOrd="2" presId="urn:microsoft.com/office/officeart/2005/8/layout/hList1"/>
    <dgm:cxn modelId="{0E2BD4BF-75CC-49A6-9659-B9164F8DE2E5}" srcId="{C06FA5D0-9CC4-4B8A-B7F2-95ED55550C37}" destId="{02B9C289-2C6D-48A7-AA0F-F6A8CF15D419}" srcOrd="1" destOrd="0" parTransId="{95D7686E-40F7-483D-B919-65F236C42D8C}" sibTransId="{1604686D-ECDA-4994-9C40-F9F975E75281}"/>
    <dgm:cxn modelId="{31C6C7C7-9C9A-4457-8BD9-8F5A0A8A8173}" type="presOf" srcId="{2D446D4A-7F5C-44CC-849F-126ECA537151}" destId="{DB7E9C9C-ADFE-42B9-A078-B9BC0686F14E}" srcOrd="0" destOrd="0" presId="urn:microsoft.com/office/officeart/2005/8/layout/hList1"/>
    <dgm:cxn modelId="{457AC5CA-CF4D-4A35-84A8-3F6B029ADAEB}" type="presOf" srcId="{B3FFC21B-F1B8-4677-BD60-0A381C5BCFC6}" destId="{8612E84F-AFA5-46B9-9E0F-52136E9422B5}" srcOrd="0" destOrd="0" presId="urn:microsoft.com/office/officeart/2005/8/layout/hList1"/>
    <dgm:cxn modelId="{15038ED5-919B-41A7-B74A-EF155BF7A99F}" type="presOf" srcId="{CD246277-6202-4F79-8ABA-DE03FF079930}" destId="{C73F919F-FB15-44FD-AE4F-1E03A7F4C225}" srcOrd="0" destOrd="3" presId="urn:microsoft.com/office/officeart/2005/8/layout/hList1"/>
    <dgm:cxn modelId="{0F14E1D9-4211-406E-AB32-7A1178F3D684}" type="presOf" srcId="{D7926EC3-C92F-463B-BF11-584D1315C872}" destId="{C73F919F-FB15-44FD-AE4F-1E03A7F4C225}" srcOrd="0" destOrd="1" presId="urn:microsoft.com/office/officeart/2005/8/layout/hList1"/>
    <dgm:cxn modelId="{240C81DE-97A7-4A1D-8030-0B057DAD14C1}" srcId="{B3FFC21B-F1B8-4677-BD60-0A381C5BCFC6}" destId="{2D446D4A-7F5C-44CC-849F-126ECA537151}" srcOrd="1" destOrd="0" parTransId="{9A2DEA29-7917-4D9F-916B-D6AA76BDFE2E}" sibTransId="{3C8AC318-2040-4D9C-87F5-0A2FC0B80FC9}"/>
    <dgm:cxn modelId="{1F7439E5-93F8-4496-9975-B0CA40795BFB}" srcId="{48AC6CB0-DBA3-4539-A1D0-4EFDC37378C4}" destId="{CD246277-6202-4F79-8ABA-DE03FF079930}" srcOrd="3" destOrd="0" parTransId="{E150F3FA-4A88-4023-A8D1-C308800B2E17}" sibTransId="{FDADABE3-81DB-480C-83AA-5641F276F4A8}"/>
    <dgm:cxn modelId="{89D21BE9-EFCF-4B27-A139-2B32E109667D}" type="presOf" srcId="{02B9C289-2C6D-48A7-AA0F-F6A8CF15D419}" destId="{8F4CBFC9-FCB2-4A87-8155-77B29F8AFBE2}" srcOrd="0" destOrd="1" presId="urn:microsoft.com/office/officeart/2005/8/layout/hList1"/>
    <dgm:cxn modelId="{1B7FA8EE-4DA8-43D8-A9E3-C4B3384C3148}" type="presOf" srcId="{8F4CAB66-3D2E-4A56-8A0D-4F453E852CF0}" destId="{C73F919F-FB15-44FD-AE4F-1E03A7F4C225}" srcOrd="0" destOrd="0" presId="urn:microsoft.com/office/officeart/2005/8/layout/hList1"/>
    <dgm:cxn modelId="{65AEA6F3-6E21-438E-AD2F-055703FD258A}" srcId="{48AC6CB0-DBA3-4539-A1D0-4EFDC37378C4}" destId="{8F4CAB66-3D2E-4A56-8A0D-4F453E852CF0}" srcOrd="0" destOrd="0" parTransId="{2BED7A19-7DE9-427C-8977-449E16CE99E1}" sibTransId="{E6E9FDB5-51B2-4333-A214-2D3E0FC5FCAD}"/>
    <dgm:cxn modelId="{BE5461FA-2554-468B-9BF4-ADD819899F72}" srcId="{2D446D4A-7F5C-44CC-849F-126ECA537151}" destId="{3E670791-132A-44BD-AE4C-B09E4BB6F423}" srcOrd="1" destOrd="0" parTransId="{CFC78CA6-7573-42F8-944F-8A4EA32851E9}" sibTransId="{E16C9187-AF2F-4578-9930-FA0E4B14892C}"/>
    <dgm:cxn modelId="{2CE343FD-E7C4-4476-9FFA-791C6922C242}" type="presOf" srcId="{EDACB274-5F1C-4AB4-847F-AFA659619F33}" destId="{C73F919F-FB15-44FD-AE4F-1E03A7F4C225}" srcOrd="0" destOrd="2" presId="urn:microsoft.com/office/officeart/2005/8/layout/hList1"/>
    <dgm:cxn modelId="{FB2271FE-597E-43E0-A9A0-199F9376DB92}" srcId="{2D446D4A-7F5C-44CC-849F-126ECA537151}" destId="{56F2E50D-469D-49BA-B260-5B21FBF271B1}" srcOrd="2" destOrd="0" parTransId="{0DFA2E2B-AED5-4E36-8EBA-B224434CC135}" sibTransId="{18EA14AC-D1AA-4CD6-9348-29A0480FAD98}"/>
    <dgm:cxn modelId="{A1F877FE-BE20-479D-AB9C-1FB10333A3F6}" type="presOf" srcId="{FC2C652F-4D53-4754-ACF4-AF66EDD2A669}" destId="{09A71A27-7484-4524-8D2C-DC59E1F01400}" srcOrd="0" destOrd="0" presId="urn:microsoft.com/office/officeart/2005/8/layout/hList1"/>
    <dgm:cxn modelId="{C768E5FA-1CD7-4228-85F7-948C5FFCAC3C}" type="presParOf" srcId="{8612E84F-AFA5-46B9-9E0F-52136E9422B5}" destId="{FBCD8629-5C75-4500-A971-8FAF60C157FE}" srcOrd="0" destOrd="0" presId="urn:microsoft.com/office/officeart/2005/8/layout/hList1"/>
    <dgm:cxn modelId="{31F61DB7-C07E-46CE-8AEA-51AED8577CDF}" type="presParOf" srcId="{FBCD8629-5C75-4500-A971-8FAF60C157FE}" destId="{DC6E38F5-5320-4D79-9DDC-0EED1EA94D95}" srcOrd="0" destOrd="0" presId="urn:microsoft.com/office/officeart/2005/8/layout/hList1"/>
    <dgm:cxn modelId="{DBE2ED31-3557-48E0-B2B0-CA3915C10CA6}" type="presParOf" srcId="{FBCD8629-5C75-4500-A971-8FAF60C157FE}" destId="{8F4CBFC9-FCB2-4A87-8155-77B29F8AFBE2}" srcOrd="1" destOrd="0" presId="urn:microsoft.com/office/officeart/2005/8/layout/hList1"/>
    <dgm:cxn modelId="{DFBA3692-58A0-4B6B-9735-BCE478AC3118}" type="presParOf" srcId="{8612E84F-AFA5-46B9-9E0F-52136E9422B5}" destId="{9A606E4E-2725-493E-9B55-551F298FD43B}" srcOrd="1" destOrd="0" presId="urn:microsoft.com/office/officeart/2005/8/layout/hList1"/>
    <dgm:cxn modelId="{C4410641-7F5D-48EB-9B07-4129D54EF654}" type="presParOf" srcId="{8612E84F-AFA5-46B9-9E0F-52136E9422B5}" destId="{B575FA79-FA7E-48C5-A9D5-152809EC4E44}" srcOrd="2" destOrd="0" presId="urn:microsoft.com/office/officeart/2005/8/layout/hList1"/>
    <dgm:cxn modelId="{943667A2-3D09-45E4-9FBA-1C9C7EC83EA2}" type="presParOf" srcId="{B575FA79-FA7E-48C5-A9D5-152809EC4E44}" destId="{DB7E9C9C-ADFE-42B9-A078-B9BC0686F14E}" srcOrd="0" destOrd="0" presId="urn:microsoft.com/office/officeart/2005/8/layout/hList1"/>
    <dgm:cxn modelId="{C9432205-17D1-41E5-B4AC-6F015404F2BB}" type="presParOf" srcId="{B575FA79-FA7E-48C5-A9D5-152809EC4E44}" destId="{09A71A27-7484-4524-8D2C-DC59E1F01400}" srcOrd="1" destOrd="0" presId="urn:microsoft.com/office/officeart/2005/8/layout/hList1"/>
    <dgm:cxn modelId="{D7150E2B-8233-4E12-9E14-5F239FC2BDC6}" type="presParOf" srcId="{8612E84F-AFA5-46B9-9E0F-52136E9422B5}" destId="{3CFB8EBD-CA13-4AA8-A3BD-29548487AB4F}" srcOrd="3" destOrd="0" presId="urn:microsoft.com/office/officeart/2005/8/layout/hList1"/>
    <dgm:cxn modelId="{E5C24E2B-EFB3-44C9-9546-227E447091C6}" type="presParOf" srcId="{8612E84F-AFA5-46B9-9E0F-52136E9422B5}" destId="{D23974F8-71F7-44EC-96D4-DBF3918370B0}" srcOrd="4" destOrd="0" presId="urn:microsoft.com/office/officeart/2005/8/layout/hList1"/>
    <dgm:cxn modelId="{756ED25C-3CDB-40B6-97E4-456A931AA149}" type="presParOf" srcId="{D23974F8-71F7-44EC-96D4-DBF3918370B0}" destId="{FE5F545B-7AC8-4F84-A995-9CF10AF46D2A}" srcOrd="0" destOrd="0" presId="urn:microsoft.com/office/officeart/2005/8/layout/hList1"/>
    <dgm:cxn modelId="{3D5BB667-FC6D-4010-A471-F892136459CB}" type="presParOf" srcId="{D23974F8-71F7-44EC-96D4-DBF3918370B0}" destId="{C73F919F-FB15-44FD-AE4F-1E03A7F4C22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2D451B-7085-4B40-8BFE-B5705D5EADBE}" type="doc">
      <dgm:prSet loTypeId="urn:microsoft.com/office/officeart/2005/8/layout/arrow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66AA5723-3B8A-4416-8827-D6E0913A51DB}">
      <dgm:prSet phldrT="[Texte]" phldr="0" custT="1"/>
      <dgm:spPr>
        <a:solidFill>
          <a:schemeClr val="accent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90000" tIns="90000" rIns="90000" bIns="90000" numCol="1" spcCol="1270" anchor="ctr" anchorCtr="0"/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chemeClr val="bg1"/>
              </a:solidFill>
              <a:latin typeface="Tahoma"/>
              <a:ea typeface="+mn-ea"/>
              <a:cs typeface="+mn-cs"/>
            </a:rPr>
            <a:t>Accès initial</a:t>
          </a:r>
          <a:br>
            <a:rPr lang="fr-FR" sz="1600" b="1" kern="1200" dirty="0">
              <a:solidFill>
                <a:schemeClr val="bg1"/>
              </a:solidFill>
              <a:latin typeface="Tahoma"/>
              <a:ea typeface="+mn-ea"/>
              <a:cs typeface="+mn-cs"/>
            </a:rPr>
          </a:br>
          <a:r>
            <a:rPr lang="fr-FR" sz="1600" b="0" kern="1200" dirty="0">
              <a:solidFill>
                <a:schemeClr val="bg1"/>
              </a:solidFill>
              <a:latin typeface="Tahoma"/>
              <a:ea typeface="+mn-ea"/>
              <a:cs typeface="+mn-cs"/>
            </a:rPr>
            <a:t>mardi 21 février 2023</a:t>
          </a:r>
          <a:br>
            <a:rPr lang="fr-FR" sz="1600" b="0" kern="1200" dirty="0">
              <a:solidFill>
                <a:schemeClr val="bg1"/>
              </a:solidFill>
              <a:latin typeface="Tahoma"/>
              <a:ea typeface="+mn-ea"/>
              <a:cs typeface="+mn-cs"/>
            </a:rPr>
          </a:br>
          <a:r>
            <a:rPr lang="fr-FR" sz="1200" b="0" kern="1200" dirty="0">
              <a:solidFill>
                <a:schemeClr val="bg1"/>
              </a:solidFill>
              <a:latin typeface="Tahoma"/>
              <a:ea typeface="+mn-ea"/>
              <a:cs typeface="+mn-cs"/>
            </a:rPr>
            <a:t>(et avant ?)</a:t>
          </a:r>
          <a:endParaRPr lang="fr-FR" sz="1600" b="0" kern="1200" dirty="0">
            <a:solidFill>
              <a:schemeClr val="bg1"/>
            </a:solidFill>
            <a:latin typeface="Tahoma"/>
            <a:ea typeface="+mn-ea"/>
            <a:cs typeface="+mn-cs"/>
          </a:endParaRPr>
        </a:p>
      </dgm:t>
    </dgm:pt>
    <dgm:pt modelId="{3BDFE590-240A-4F91-ADE6-4856BC39CB35}" type="parTrans" cxnId="{CB33FB46-3D37-4DC8-92DB-B5416D78B4F1}">
      <dgm:prSet/>
      <dgm:spPr/>
      <dgm:t>
        <a:bodyPr/>
        <a:lstStyle/>
        <a:p>
          <a:endParaRPr lang="fr-FR"/>
        </a:p>
      </dgm:t>
    </dgm:pt>
    <dgm:pt modelId="{3A3141AD-97A2-4427-A92C-0E6E128C0DF7}" type="sibTrans" cxnId="{CB33FB46-3D37-4DC8-92DB-B5416D78B4F1}">
      <dgm:prSet/>
      <dgm:spPr/>
      <dgm:t>
        <a:bodyPr/>
        <a:lstStyle/>
        <a:p>
          <a:endParaRPr lang="fr-FR"/>
        </a:p>
      </dgm:t>
    </dgm:pt>
    <dgm:pt modelId="{57532898-6AE7-4017-B691-FB7CDE1FD9A7}">
      <dgm:prSet phldrT="[Texte]" phldr="0" custT="1"/>
      <dgm:spPr>
        <a:solidFill>
          <a:schemeClr val="accent1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90000" tIns="90000" rIns="90000" bIns="90000" numCol="1" spcCol="1270" anchor="ctr" anchorCtr="0"/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chemeClr val="bg1"/>
              </a:solidFill>
              <a:latin typeface="Tahoma"/>
              <a:ea typeface="+mn-ea"/>
              <a:cs typeface="+mn-cs"/>
            </a:rPr>
            <a:t>Deuxième tentative</a:t>
          </a:r>
          <a:br>
            <a:rPr lang="fr-FR" sz="1600" b="1" kern="1200" dirty="0">
              <a:solidFill>
                <a:schemeClr val="bg1"/>
              </a:solidFill>
              <a:latin typeface="Tahoma"/>
              <a:ea typeface="+mn-ea"/>
              <a:cs typeface="+mn-cs"/>
            </a:rPr>
          </a:br>
          <a:r>
            <a:rPr lang="fr-FR" sz="1600" b="0" kern="1200" dirty="0">
              <a:solidFill>
                <a:schemeClr val="bg1"/>
              </a:solidFill>
              <a:latin typeface="Tahoma"/>
              <a:ea typeface="+mn-ea"/>
              <a:cs typeface="+mn-cs"/>
            </a:rPr>
            <a:t>dimanche 26 février 2023</a:t>
          </a:r>
        </a:p>
      </dgm:t>
    </dgm:pt>
    <dgm:pt modelId="{CE657768-67B2-401A-8D5A-662229341723}" type="parTrans" cxnId="{B7884501-71C7-46F3-AEB1-B71204A0C397}">
      <dgm:prSet/>
      <dgm:spPr/>
      <dgm:t>
        <a:bodyPr/>
        <a:lstStyle/>
        <a:p>
          <a:endParaRPr lang="fr-FR"/>
        </a:p>
      </dgm:t>
    </dgm:pt>
    <dgm:pt modelId="{42BFE8CD-127F-403F-A209-63C95D9A5C4D}" type="sibTrans" cxnId="{B7884501-71C7-46F3-AEB1-B71204A0C397}">
      <dgm:prSet/>
      <dgm:spPr/>
      <dgm:t>
        <a:bodyPr/>
        <a:lstStyle/>
        <a:p>
          <a:endParaRPr lang="fr-FR"/>
        </a:p>
      </dgm:t>
    </dgm:pt>
    <dgm:pt modelId="{6332CCEE-3750-46B7-9B8A-1889EBA3639E}">
      <dgm:prSet phldrT="[Texte]" phldr="0" custT="1"/>
      <dgm:spPr>
        <a:solidFill>
          <a:schemeClr val="accent6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90000" tIns="90000" rIns="90000" bIns="90000" anchor="ctr"/>
        <a:lstStyle/>
        <a:p>
          <a:pPr algn="ctr" rtl="0"/>
          <a:r>
            <a:rPr lang="fr-FR" sz="1600" b="1" dirty="0">
              <a:solidFill>
                <a:schemeClr val="bg1"/>
              </a:solidFill>
              <a:latin typeface="Tahoma"/>
            </a:rPr>
            <a:t>Troisième et dernière tentative</a:t>
          </a:r>
          <a:br>
            <a:rPr lang="fr-FR" sz="1600" dirty="0">
              <a:solidFill>
                <a:schemeClr val="bg1"/>
              </a:solidFill>
              <a:latin typeface="Tahoma"/>
            </a:rPr>
          </a:br>
          <a:r>
            <a:rPr lang="fr-FR" sz="1600" dirty="0">
              <a:solidFill>
                <a:schemeClr val="bg1"/>
              </a:solidFill>
              <a:latin typeface="Tahoma"/>
            </a:rPr>
            <a:t>jeudi 9 mars 2023</a:t>
          </a:r>
          <a:endParaRPr lang="fr-FR" sz="1600" dirty="0">
            <a:solidFill>
              <a:schemeClr val="bg1"/>
            </a:solidFill>
          </a:endParaRPr>
        </a:p>
      </dgm:t>
    </dgm:pt>
    <dgm:pt modelId="{27E6C140-39BE-4E84-B1AA-36209CB73AE4}" type="parTrans" cxnId="{E1BB6628-D2F1-4A4D-B406-7C8B542FEBEB}">
      <dgm:prSet/>
      <dgm:spPr/>
      <dgm:t>
        <a:bodyPr/>
        <a:lstStyle/>
        <a:p>
          <a:endParaRPr lang="fr-FR"/>
        </a:p>
      </dgm:t>
    </dgm:pt>
    <dgm:pt modelId="{A99DB385-6708-4526-B54A-5BE3A209EECD}" type="sibTrans" cxnId="{E1BB6628-D2F1-4A4D-B406-7C8B542FEBEB}">
      <dgm:prSet/>
      <dgm:spPr/>
      <dgm:t>
        <a:bodyPr/>
        <a:lstStyle/>
        <a:p>
          <a:endParaRPr lang="fr-FR"/>
        </a:p>
      </dgm:t>
    </dgm:pt>
    <dgm:pt modelId="{530073C0-DDEA-D840-82F9-05A16203478B}" type="pres">
      <dgm:prSet presAssocID="{AF2D451B-7085-4B40-8BFE-B5705D5EADBE}" presName="arrowDiagram" presStyleCnt="0">
        <dgm:presLayoutVars>
          <dgm:chMax val="5"/>
          <dgm:dir/>
          <dgm:resizeHandles val="exact"/>
        </dgm:presLayoutVars>
      </dgm:prSet>
      <dgm:spPr/>
    </dgm:pt>
    <dgm:pt modelId="{F010867F-30F5-A140-90DE-A747ED3FEC2B}" type="pres">
      <dgm:prSet presAssocID="{AF2D451B-7085-4B40-8BFE-B5705D5EADBE}" presName="arrow" presStyleLbl="bgShp" presStyleIdx="0" presStyleCnt="1" custScaleX="137462" custLinFactNeighborX="-4358" custLinFactNeighborY="-1657"/>
      <dgm:spPr/>
    </dgm:pt>
    <dgm:pt modelId="{A0CDB1CA-386C-F942-8E03-289971F683DA}" type="pres">
      <dgm:prSet presAssocID="{AF2D451B-7085-4B40-8BFE-B5705D5EADBE}" presName="arrowDiagram3" presStyleCnt="0"/>
      <dgm:spPr/>
    </dgm:pt>
    <dgm:pt modelId="{E01FE4BB-5DE5-EE49-AA59-B40C5C34CD06}" type="pres">
      <dgm:prSet presAssocID="{66AA5723-3B8A-4416-8827-D6E0913A51DB}" presName="bullet3a" presStyleLbl="node1" presStyleIdx="0" presStyleCnt="3" custLinFactY="-196257" custLinFactNeighborX="36542" custLinFactNeighborY="-200000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</dgm:pt>
    <dgm:pt modelId="{CEE7D452-5A3A-AA4A-A648-130054EFC2B4}" type="pres">
      <dgm:prSet presAssocID="{66AA5723-3B8A-4416-8827-D6E0913A51DB}" presName="textBox3a" presStyleLbl="revTx" presStyleIdx="0" presStyleCnt="3" custScaleX="129197" custScaleY="63766" custLinFactX="-24584" custLinFactY="-8680" custLinFactNeighborX="-100000" custLinFactNeighborY="-100000">
        <dgm:presLayoutVars>
          <dgm:bulletEnabled val="1"/>
        </dgm:presLayoutVars>
      </dgm:prSet>
      <dgm:spPr>
        <a:xfrm>
          <a:off x="1814914" y="3194572"/>
          <a:ext cx="1675016" cy="1298496"/>
        </a:xfrm>
        <a:prstGeom prst="rect">
          <a:avLst/>
        </a:prstGeom>
      </dgm:spPr>
    </dgm:pt>
    <dgm:pt modelId="{90373E22-FBA3-8C45-AF43-BD457B343E8C}" type="pres">
      <dgm:prSet presAssocID="{57532898-6AE7-4017-B691-FB7CDE1FD9A7}" presName="bullet3b" presStyleLbl="node1" presStyleIdx="1" presStyleCnt="3" custLinFactX="200000" custLinFactY="-64566" custLinFactNeighborX="289588" custLinFactNeighborY="-100000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</dgm:pt>
    <dgm:pt modelId="{7D9C6C5B-7385-AD48-8D6F-6EB704572923}" type="pres">
      <dgm:prSet presAssocID="{57532898-6AE7-4017-B691-FB7CDE1FD9A7}" presName="textBox3b" presStyleLbl="revTx" presStyleIdx="1" presStyleCnt="3" custScaleX="160676" custScaleY="26511" custLinFactNeighborX="-52856" custLinFactNeighborY="-73276">
        <dgm:presLayoutVars>
          <dgm:bulletEnabled val="1"/>
        </dgm:presLayoutVars>
      </dgm:prSet>
      <dgm:spPr>
        <a:xfrm>
          <a:off x="3540252" y="2048839"/>
          <a:ext cx="1725338" cy="2444229"/>
        </a:xfrm>
        <a:prstGeom prst="rect">
          <a:avLst/>
        </a:prstGeom>
      </dgm:spPr>
    </dgm:pt>
    <dgm:pt modelId="{E60F2449-1915-1746-9391-AB4257098973}" type="pres">
      <dgm:prSet presAssocID="{6332CCEE-3750-46B7-9B8A-1889EBA3639E}" presName="bullet3c" presStyleLbl="node1" presStyleIdx="2" presStyleCnt="3" custLinFactX="200000" custLinFactNeighborX="287144" custLinFactNeighborY="-66262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</dgm:pt>
    <dgm:pt modelId="{A9BD5F08-B621-464E-AA03-30F7C242D421}" type="pres">
      <dgm:prSet presAssocID="{6332CCEE-3750-46B7-9B8A-1889EBA3639E}" presName="textBox3c" presStyleLbl="revTx" presStyleIdx="2" presStyleCnt="3" custScaleX="226993" custScaleY="20751" custLinFactNeighborX="-52482" custLinFactNeighborY="-78848">
        <dgm:presLayoutVars>
          <dgm:bulletEnabled val="1"/>
        </dgm:presLayoutVars>
      </dgm:prSet>
      <dgm:spPr/>
    </dgm:pt>
  </dgm:ptLst>
  <dgm:cxnLst>
    <dgm:cxn modelId="{B7884501-71C7-46F3-AEB1-B71204A0C397}" srcId="{AF2D451B-7085-4B40-8BFE-B5705D5EADBE}" destId="{57532898-6AE7-4017-B691-FB7CDE1FD9A7}" srcOrd="1" destOrd="0" parTransId="{CE657768-67B2-401A-8D5A-662229341723}" sibTransId="{42BFE8CD-127F-403F-A209-63C95D9A5C4D}"/>
    <dgm:cxn modelId="{E1BB6628-D2F1-4A4D-B406-7C8B542FEBEB}" srcId="{AF2D451B-7085-4B40-8BFE-B5705D5EADBE}" destId="{6332CCEE-3750-46B7-9B8A-1889EBA3639E}" srcOrd="2" destOrd="0" parTransId="{27E6C140-39BE-4E84-B1AA-36209CB73AE4}" sibTransId="{A99DB385-6708-4526-B54A-5BE3A209EECD}"/>
    <dgm:cxn modelId="{4186C25E-E994-DB48-8810-2ED03F7A8E7C}" type="presOf" srcId="{6332CCEE-3750-46B7-9B8A-1889EBA3639E}" destId="{A9BD5F08-B621-464E-AA03-30F7C242D421}" srcOrd="0" destOrd="0" presId="urn:microsoft.com/office/officeart/2005/8/layout/arrow2"/>
    <dgm:cxn modelId="{CB33FB46-3D37-4DC8-92DB-B5416D78B4F1}" srcId="{AF2D451B-7085-4B40-8BFE-B5705D5EADBE}" destId="{66AA5723-3B8A-4416-8827-D6E0913A51DB}" srcOrd="0" destOrd="0" parTransId="{3BDFE590-240A-4F91-ADE6-4856BC39CB35}" sibTransId="{3A3141AD-97A2-4427-A92C-0E6E128C0DF7}"/>
    <dgm:cxn modelId="{5FDA0D68-AC0B-B242-BC16-14FAAC5DEAF4}" type="presOf" srcId="{66AA5723-3B8A-4416-8827-D6E0913A51DB}" destId="{CEE7D452-5A3A-AA4A-A648-130054EFC2B4}" srcOrd="0" destOrd="0" presId="urn:microsoft.com/office/officeart/2005/8/layout/arrow2"/>
    <dgm:cxn modelId="{C6F6EFCC-76F3-2B45-91BC-535BFD8A71E6}" type="presOf" srcId="{57532898-6AE7-4017-B691-FB7CDE1FD9A7}" destId="{7D9C6C5B-7385-AD48-8D6F-6EB704572923}" srcOrd="0" destOrd="0" presId="urn:microsoft.com/office/officeart/2005/8/layout/arrow2"/>
    <dgm:cxn modelId="{7C53E0CF-67E3-C64C-904E-279507F9B1A3}" type="presOf" srcId="{AF2D451B-7085-4B40-8BFE-B5705D5EADBE}" destId="{530073C0-DDEA-D840-82F9-05A16203478B}" srcOrd="0" destOrd="0" presId="urn:microsoft.com/office/officeart/2005/8/layout/arrow2"/>
    <dgm:cxn modelId="{797CD935-1C91-A14F-BD73-8501C22C7FD6}" type="presParOf" srcId="{530073C0-DDEA-D840-82F9-05A16203478B}" destId="{F010867F-30F5-A140-90DE-A747ED3FEC2B}" srcOrd="0" destOrd="0" presId="urn:microsoft.com/office/officeart/2005/8/layout/arrow2"/>
    <dgm:cxn modelId="{DB23A5AA-551A-364A-AA91-AFDFB1F9666C}" type="presParOf" srcId="{530073C0-DDEA-D840-82F9-05A16203478B}" destId="{A0CDB1CA-386C-F942-8E03-289971F683DA}" srcOrd="1" destOrd="0" presId="urn:microsoft.com/office/officeart/2005/8/layout/arrow2"/>
    <dgm:cxn modelId="{63C20408-00D4-0443-9438-DB3AEE837185}" type="presParOf" srcId="{A0CDB1CA-386C-F942-8E03-289971F683DA}" destId="{E01FE4BB-5DE5-EE49-AA59-B40C5C34CD06}" srcOrd="0" destOrd="0" presId="urn:microsoft.com/office/officeart/2005/8/layout/arrow2"/>
    <dgm:cxn modelId="{A16FACE6-5F44-F94B-9E44-A76069D04C5F}" type="presParOf" srcId="{A0CDB1CA-386C-F942-8E03-289971F683DA}" destId="{CEE7D452-5A3A-AA4A-A648-130054EFC2B4}" srcOrd="1" destOrd="0" presId="urn:microsoft.com/office/officeart/2005/8/layout/arrow2"/>
    <dgm:cxn modelId="{DA46631C-2DCA-934C-BF44-3D6BA7205341}" type="presParOf" srcId="{A0CDB1CA-386C-F942-8E03-289971F683DA}" destId="{90373E22-FBA3-8C45-AF43-BD457B343E8C}" srcOrd="2" destOrd="0" presId="urn:microsoft.com/office/officeart/2005/8/layout/arrow2"/>
    <dgm:cxn modelId="{3D8674F1-DA54-304F-A902-D9E3B6714EAB}" type="presParOf" srcId="{A0CDB1CA-386C-F942-8E03-289971F683DA}" destId="{7D9C6C5B-7385-AD48-8D6F-6EB704572923}" srcOrd="3" destOrd="0" presId="urn:microsoft.com/office/officeart/2005/8/layout/arrow2"/>
    <dgm:cxn modelId="{AD582E30-0FEA-AE48-9C16-EE1842210BAF}" type="presParOf" srcId="{A0CDB1CA-386C-F942-8E03-289971F683DA}" destId="{E60F2449-1915-1746-9391-AB4257098973}" srcOrd="4" destOrd="0" presId="urn:microsoft.com/office/officeart/2005/8/layout/arrow2"/>
    <dgm:cxn modelId="{3720EF27-928B-4345-A962-1D9D2AD93049}" type="presParOf" srcId="{A0CDB1CA-386C-F942-8E03-289971F683DA}" destId="{A9BD5F08-B621-464E-AA03-30F7C242D421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A92542-F9A9-4EF0-92D5-CE63C4B87E00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A353F3BB-1811-447E-821A-B4CA18929E12}">
      <dgm:prSet phldrT="[Texte]" phldr="0"/>
      <dgm:spPr/>
      <dgm:t>
        <a:bodyPr/>
        <a:lstStyle/>
        <a:p>
          <a:pPr rtl="0"/>
          <a:r>
            <a:rPr lang="fr-FR" err="1">
              <a:solidFill>
                <a:schemeClr val="tx1"/>
              </a:solidFill>
              <a:latin typeface="Tahoma"/>
            </a:rPr>
            <a:t>SetUnhandledExceptionFilter</a:t>
          </a:r>
          <a:r>
            <a:rPr lang="fr-FR">
              <a:solidFill>
                <a:schemeClr val="tx1"/>
              </a:solidFill>
              <a:latin typeface="Tahoma"/>
            </a:rPr>
            <a:t> </a:t>
          </a:r>
          <a:r>
            <a:rPr lang="fr-FR" err="1">
              <a:solidFill>
                <a:schemeClr val="tx1"/>
              </a:solidFill>
              <a:latin typeface="Tahoma"/>
            </a:rPr>
            <a:t>detected</a:t>
          </a:r>
          <a:r>
            <a:rPr lang="fr-FR">
              <a:solidFill>
                <a:schemeClr val="tx1"/>
              </a:solidFill>
              <a:latin typeface="Tahoma"/>
            </a:rPr>
            <a:t> (possible anti-</a:t>
          </a:r>
          <a:r>
            <a:rPr lang="fr-FR" err="1">
              <a:solidFill>
                <a:schemeClr val="tx1"/>
              </a:solidFill>
              <a:latin typeface="Tahoma"/>
            </a:rPr>
            <a:t>debug</a:t>
          </a:r>
          <a:r>
            <a:rPr lang="fr-FR">
              <a:solidFill>
                <a:schemeClr val="tx1"/>
              </a:solidFill>
              <a:latin typeface="Tahoma"/>
            </a:rPr>
            <a:t>)</a:t>
          </a:r>
          <a:endParaRPr lang="fr-FR">
            <a:solidFill>
              <a:schemeClr val="tx1"/>
            </a:solidFill>
          </a:endParaRPr>
        </a:p>
      </dgm:t>
    </dgm:pt>
    <dgm:pt modelId="{9C6DA070-BBB9-4B7C-85AA-FBCEC58788A6}" type="parTrans" cxnId="{8FE9B310-D93A-45EC-B144-37FD2ED39C43}">
      <dgm:prSet/>
      <dgm:spPr/>
      <dgm:t>
        <a:bodyPr/>
        <a:lstStyle/>
        <a:p>
          <a:endParaRPr lang="fr-FR"/>
        </a:p>
      </dgm:t>
    </dgm:pt>
    <dgm:pt modelId="{21BE0142-8EC2-4101-9C45-87B6AD079CD2}" type="sibTrans" cxnId="{8FE9B310-D93A-45EC-B144-37FD2ED39C43}">
      <dgm:prSet/>
      <dgm:spPr/>
      <dgm:t>
        <a:bodyPr/>
        <a:lstStyle/>
        <a:p>
          <a:endParaRPr lang="fr-FR"/>
        </a:p>
      </dgm:t>
    </dgm:pt>
    <dgm:pt modelId="{A99A0E2F-ED63-49D8-8147-48AC1BEB25BD}">
      <dgm:prSet phldrT="[Texte]" phldr="0"/>
      <dgm:spPr/>
      <dgm:t>
        <a:bodyPr/>
        <a:lstStyle/>
        <a:p>
          <a:pPr rtl="0"/>
          <a:r>
            <a:rPr lang="fr-FR">
              <a:solidFill>
                <a:schemeClr val="tx1"/>
              </a:solidFill>
              <a:latin typeface="Tahoma"/>
            </a:rPr>
            <a:t>Dynamic (</a:t>
          </a:r>
          <a:r>
            <a:rPr lang="fr-FR" err="1">
              <a:solidFill>
                <a:schemeClr val="tx1"/>
              </a:solidFill>
              <a:latin typeface="Tahoma"/>
            </a:rPr>
            <a:t>imported</a:t>
          </a:r>
          <a:r>
            <a:rPr lang="fr-FR">
              <a:solidFill>
                <a:schemeClr val="tx1"/>
              </a:solidFill>
              <a:latin typeface="Tahoma"/>
            </a:rPr>
            <a:t>) </a:t>
          </a:r>
          <a:r>
            <a:rPr lang="fr-FR" err="1">
              <a:solidFill>
                <a:schemeClr val="tx1"/>
              </a:solidFill>
              <a:latin typeface="Tahoma"/>
            </a:rPr>
            <a:t>function</a:t>
          </a:r>
          <a:r>
            <a:rPr lang="fr-FR">
              <a:solidFill>
                <a:schemeClr val="tx1"/>
              </a:solidFill>
              <a:latin typeface="Tahoma"/>
            </a:rPr>
            <a:t> </a:t>
          </a:r>
          <a:r>
            <a:rPr lang="fr-FR" err="1">
              <a:solidFill>
                <a:schemeClr val="tx1"/>
              </a:solidFill>
              <a:latin typeface="Tahoma"/>
            </a:rPr>
            <a:t>loading</a:t>
          </a:r>
          <a:r>
            <a:rPr lang="fr-FR">
              <a:solidFill>
                <a:schemeClr val="tx1"/>
              </a:solidFill>
              <a:latin typeface="Tahoma"/>
            </a:rPr>
            <a:t> </a:t>
          </a:r>
          <a:r>
            <a:rPr lang="fr-FR" err="1">
              <a:solidFill>
                <a:schemeClr val="tx1"/>
              </a:solidFill>
              <a:latin typeface="Tahoma"/>
            </a:rPr>
            <a:t>detected</a:t>
          </a:r>
          <a:endParaRPr lang="fr-FR">
            <a:solidFill>
              <a:schemeClr val="tx1"/>
            </a:solidFill>
          </a:endParaRPr>
        </a:p>
      </dgm:t>
    </dgm:pt>
    <dgm:pt modelId="{88392C2B-4A2C-4A1F-8B4B-E9F5C9FFA111}" type="parTrans" cxnId="{7C57A0FF-CE4B-4B58-B5A6-F1CA425A8701}">
      <dgm:prSet/>
      <dgm:spPr/>
      <dgm:t>
        <a:bodyPr/>
        <a:lstStyle/>
        <a:p>
          <a:endParaRPr lang="fr-FR"/>
        </a:p>
      </dgm:t>
    </dgm:pt>
    <dgm:pt modelId="{B6665A0C-D2FB-4EC5-9991-6BE5852EB132}" type="sibTrans" cxnId="{7C57A0FF-CE4B-4B58-B5A6-F1CA425A8701}">
      <dgm:prSet/>
      <dgm:spPr/>
      <dgm:t>
        <a:bodyPr/>
        <a:lstStyle/>
        <a:p>
          <a:endParaRPr lang="fr-FR"/>
        </a:p>
      </dgm:t>
    </dgm:pt>
    <dgm:pt modelId="{A7118BE0-04DA-4ADD-A313-01831498EA33}">
      <dgm:prSet phldrT="[Texte]" phldr="0"/>
      <dgm:spPr/>
      <dgm:t>
        <a:bodyPr/>
        <a:lstStyle/>
        <a:p>
          <a:pPr rtl="0"/>
          <a:r>
            <a:rPr lang="fr-FR">
              <a:solidFill>
                <a:schemeClr val="tx1"/>
              </a:solidFill>
              <a:latin typeface="Tahoma"/>
            </a:rPr>
            <a:t>CAPE </a:t>
          </a:r>
          <a:r>
            <a:rPr lang="fr-FR" err="1">
              <a:solidFill>
                <a:schemeClr val="tx1"/>
              </a:solidFill>
              <a:latin typeface="Tahoma"/>
            </a:rPr>
            <a:t>extracted</a:t>
          </a:r>
          <a:r>
            <a:rPr lang="fr-FR">
              <a:solidFill>
                <a:schemeClr val="tx1"/>
              </a:solidFill>
              <a:latin typeface="Tahoma"/>
            </a:rPr>
            <a:t> </a:t>
          </a:r>
          <a:r>
            <a:rPr lang="fr-FR" err="1">
              <a:solidFill>
                <a:schemeClr val="tx1"/>
              </a:solidFill>
              <a:latin typeface="Tahoma"/>
            </a:rPr>
            <a:t>potentially</a:t>
          </a:r>
          <a:r>
            <a:rPr lang="fr-FR">
              <a:solidFill>
                <a:schemeClr val="tx1"/>
              </a:solidFill>
              <a:latin typeface="Tahoma"/>
            </a:rPr>
            <a:t> </a:t>
          </a:r>
          <a:r>
            <a:rPr lang="fr-FR" err="1">
              <a:solidFill>
                <a:schemeClr val="tx1"/>
              </a:solidFill>
              <a:latin typeface="Tahoma"/>
            </a:rPr>
            <a:t>suspicious</a:t>
          </a:r>
          <a:r>
            <a:rPr lang="fr-FR">
              <a:solidFill>
                <a:schemeClr val="tx1"/>
              </a:solidFill>
              <a:latin typeface="Tahoma"/>
            </a:rPr>
            <a:t> content</a:t>
          </a:r>
        </a:p>
      </dgm:t>
    </dgm:pt>
    <dgm:pt modelId="{43E126FD-2E0E-459C-A481-79E9EB8C1646}" type="parTrans" cxnId="{92F7B703-6113-443D-8F6C-6C167F95BAE7}">
      <dgm:prSet/>
      <dgm:spPr/>
      <dgm:t>
        <a:bodyPr/>
        <a:lstStyle/>
        <a:p>
          <a:endParaRPr lang="fr-FR"/>
        </a:p>
      </dgm:t>
    </dgm:pt>
    <dgm:pt modelId="{A6FE5CA5-A024-4FB6-BA8B-1690683D6BC5}" type="sibTrans" cxnId="{92F7B703-6113-443D-8F6C-6C167F95BAE7}">
      <dgm:prSet/>
      <dgm:spPr/>
      <dgm:t>
        <a:bodyPr/>
        <a:lstStyle/>
        <a:p>
          <a:endParaRPr lang="fr-FR"/>
        </a:p>
      </dgm:t>
    </dgm:pt>
    <dgm:pt modelId="{BFA06285-2274-498A-9108-36672526F556}">
      <dgm:prSet phldrT="[Texte]" phldr="0"/>
      <dgm:spPr/>
      <dgm:t>
        <a:bodyPr/>
        <a:lstStyle/>
        <a:p>
          <a:pPr rtl="0"/>
          <a:r>
            <a:rPr lang="fr-FR" err="1">
              <a:solidFill>
                <a:schemeClr val="tx1"/>
              </a:solidFill>
              <a:latin typeface="Tahoma"/>
            </a:rPr>
            <a:t>Creates</a:t>
          </a:r>
          <a:r>
            <a:rPr lang="fr-FR">
              <a:solidFill>
                <a:schemeClr val="tx1"/>
              </a:solidFill>
              <a:latin typeface="Tahoma"/>
            </a:rPr>
            <a:t> RWX memory</a:t>
          </a:r>
        </a:p>
      </dgm:t>
    </dgm:pt>
    <dgm:pt modelId="{7C8C24CE-F5B8-4971-8AF5-C5589C73F44E}" type="parTrans" cxnId="{B37F119D-AA2C-4C7D-94D1-F6D709A48387}">
      <dgm:prSet/>
      <dgm:spPr/>
      <dgm:t>
        <a:bodyPr/>
        <a:lstStyle/>
        <a:p>
          <a:endParaRPr lang="fr-FR"/>
        </a:p>
      </dgm:t>
    </dgm:pt>
    <dgm:pt modelId="{B32EA007-248D-4D34-B967-B1193F821744}" type="sibTrans" cxnId="{B37F119D-AA2C-4C7D-94D1-F6D709A48387}">
      <dgm:prSet/>
      <dgm:spPr/>
      <dgm:t>
        <a:bodyPr/>
        <a:lstStyle/>
        <a:p>
          <a:endParaRPr lang="fr-FR"/>
        </a:p>
      </dgm:t>
    </dgm:pt>
    <dgm:pt modelId="{47D00562-064A-4774-AC95-6FBB59963C8B}">
      <dgm:prSet phldr="0"/>
      <dgm:spPr/>
      <dgm:t>
        <a:bodyPr/>
        <a:lstStyle/>
        <a:p>
          <a:pPr rtl="0"/>
          <a:r>
            <a:rPr lang="fr-FR" err="1">
              <a:solidFill>
                <a:schemeClr val="tx1"/>
              </a:solidFill>
              <a:latin typeface="Tahoma"/>
            </a:rPr>
            <a:t>Performs</a:t>
          </a:r>
          <a:r>
            <a:rPr lang="fr-FR">
              <a:solidFill>
                <a:schemeClr val="tx1"/>
              </a:solidFill>
              <a:latin typeface="Tahoma"/>
            </a:rPr>
            <a:t> </a:t>
          </a:r>
          <a:r>
            <a:rPr lang="fr-FR" err="1">
              <a:solidFill>
                <a:schemeClr val="tx1"/>
              </a:solidFill>
              <a:latin typeface="Tahoma"/>
            </a:rPr>
            <a:t>some</a:t>
          </a:r>
          <a:r>
            <a:rPr lang="fr-FR">
              <a:solidFill>
                <a:schemeClr val="tx1"/>
              </a:solidFill>
              <a:latin typeface="Tahoma"/>
            </a:rPr>
            <a:t> HTTP </a:t>
          </a:r>
          <a:r>
            <a:rPr lang="fr-FR" err="1">
              <a:solidFill>
                <a:schemeClr val="tx1"/>
              </a:solidFill>
              <a:latin typeface="Tahoma"/>
            </a:rPr>
            <a:t>requests</a:t>
          </a:r>
          <a:endParaRPr lang="fr-FR">
            <a:solidFill>
              <a:schemeClr val="tx1"/>
            </a:solidFill>
          </a:endParaRPr>
        </a:p>
      </dgm:t>
    </dgm:pt>
    <dgm:pt modelId="{D860D411-C29A-4580-9999-7EF736F455E2}" type="parTrans" cxnId="{9FB586D0-7C06-4C16-8577-C41AB7AC38B4}">
      <dgm:prSet/>
      <dgm:spPr/>
    </dgm:pt>
    <dgm:pt modelId="{2846028D-C000-4E46-A71E-6A56DCEA232C}" type="sibTrans" cxnId="{9FB586D0-7C06-4C16-8577-C41AB7AC38B4}">
      <dgm:prSet/>
      <dgm:spPr/>
    </dgm:pt>
    <dgm:pt modelId="{D7695EE9-1AB3-4F6D-992A-C90AB96B1B56}">
      <dgm:prSet phldr="0"/>
      <dgm:spPr/>
      <dgm:t>
        <a:bodyPr/>
        <a:lstStyle/>
        <a:p>
          <a:pPr rtl="0"/>
          <a:r>
            <a:rPr lang="fr-FR">
              <a:solidFill>
                <a:schemeClr val="tx1"/>
              </a:solidFill>
              <a:latin typeface="Tahoma"/>
            </a:rPr>
            <a:t>Network </a:t>
          </a:r>
          <a:r>
            <a:rPr lang="fr-FR" err="1">
              <a:solidFill>
                <a:schemeClr val="tx1"/>
              </a:solidFill>
              <a:latin typeface="Tahoma"/>
            </a:rPr>
            <a:t>activity</a:t>
          </a:r>
          <a:r>
            <a:rPr lang="fr-FR">
              <a:solidFill>
                <a:schemeClr val="tx1"/>
              </a:solidFill>
              <a:latin typeface="Tahoma"/>
            </a:rPr>
            <a:t> </a:t>
          </a:r>
          <a:r>
            <a:rPr lang="fr-FR" err="1">
              <a:solidFill>
                <a:schemeClr val="tx1"/>
              </a:solidFill>
              <a:latin typeface="Tahoma"/>
            </a:rPr>
            <a:t>detected</a:t>
          </a:r>
          <a:r>
            <a:rPr lang="fr-FR">
              <a:solidFill>
                <a:schemeClr val="tx1"/>
              </a:solidFill>
              <a:latin typeface="Tahoma"/>
            </a:rPr>
            <a:t> but not </a:t>
          </a:r>
          <a:r>
            <a:rPr lang="fr-FR" err="1">
              <a:solidFill>
                <a:schemeClr val="tx1"/>
              </a:solidFill>
              <a:latin typeface="Tahoma"/>
            </a:rPr>
            <a:t>expressed</a:t>
          </a:r>
          <a:r>
            <a:rPr lang="fr-FR">
              <a:solidFill>
                <a:schemeClr val="tx1"/>
              </a:solidFill>
              <a:latin typeface="Tahoma"/>
            </a:rPr>
            <a:t> in API logs</a:t>
          </a:r>
        </a:p>
      </dgm:t>
    </dgm:pt>
    <dgm:pt modelId="{247A892D-DAC8-4E92-8AA8-202567DF1738}" type="parTrans" cxnId="{5A04AC43-8D80-4A8A-AD36-1C10055E903E}">
      <dgm:prSet/>
      <dgm:spPr/>
    </dgm:pt>
    <dgm:pt modelId="{857C2E80-E2DB-4A12-970A-FE3451734EA1}" type="sibTrans" cxnId="{5A04AC43-8D80-4A8A-AD36-1C10055E903E}">
      <dgm:prSet/>
      <dgm:spPr/>
    </dgm:pt>
    <dgm:pt modelId="{D7911541-9C8A-4414-94DA-C9611E9C890B}">
      <dgm:prSet phldr="0"/>
      <dgm:spPr/>
      <dgm:t>
        <a:bodyPr/>
        <a:lstStyle/>
        <a:p>
          <a:pPr rtl="0"/>
          <a:r>
            <a:rPr lang="fr-FR">
              <a:solidFill>
                <a:schemeClr val="tx1"/>
              </a:solidFill>
              <a:latin typeface="Tahoma"/>
            </a:rPr>
            <a:t>CAPE </a:t>
          </a:r>
          <a:r>
            <a:rPr lang="fr-FR" err="1">
              <a:solidFill>
                <a:schemeClr val="tx1"/>
              </a:solidFill>
              <a:latin typeface="Tahoma"/>
            </a:rPr>
            <a:t>detected</a:t>
          </a:r>
          <a:r>
            <a:rPr lang="fr-FR">
              <a:solidFill>
                <a:schemeClr val="tx1"/>
              </a:solidFill>
              <a:latin typeface="Tahoma"/>
            </a:rPr>
            <a:t> the </a:t>
          </a:r>
          <a:r>
            <a:rPr lang="fr-FR" err="1">
              <a:solidFill>
                <a:schemeClr val="tx1"/>
              </a:solidFill>
              <a:latin typeface="Tahoma"/>
            </a:rPr>
            <a:t>CobaltStrikeBeacon</a:t>
          </a:r>
          <a:r>
            <a:rPr lang="fr-FR">
              <a:solidFill>
                <a:schemeClr val="tx1"/>
              </a:solidFill>
              <a:latin typeface="Tahoma"/>
            </a:rPr>
            <a:t> malware</a:t>
          </a:r>
        </a:p>
      </dgm:t>
    </dgm:pt>
    <dgm:pt modelId="{65E2DADE-5ECF-4598-9B82-8D1225051E80}" type="parTrans" cxnId="{B0D29A3C-1D0F-4235-AC7A-A97A444762E9}">
      <dgm:prSet/>
      <dgm:spPr/>
    </dgm:pt>
    <dgm:pt modelId="{793A5217-92B1-4166-BEA7-04052E226D6B}" type="sibTrans" cxnId="{B0D29A3C-1D0F-4235-AC7A-A97A444762E9}">
      <dgm:prSet/>
      <dgm:spPr/>
    </dgm:pt>
    <dgm:pt modelId="{4FF5A50A-5415-49AE-A0B7-2641FB6BF688}">
      <dgm:prSet phldr="0"/>
      <dgm:spPr/>
      <dgm:t>
        <a:bodyPr/>
        <a:lstStyle/>
        <a:p>
          <a:pPr rtl="0"/>
          <a:r>
            <a:rPr lang="fr-FR">
              <a:solidFill>
                <a:schemeClr val="tx1"/>
              </a:solidFill>
              <a:latin typeface="Tahoma"/>
            </a:rPr>
            <a:t>Yara </a:t>
          </a:r>
          <a:r>
            <a:rPr lang="fr-FR" err="1">
              <a:solidFill>
                <a:schemeClr val="tx1"/>
              </a:solidFill>
              <a:latin typeface="Tahoma"/>
            </a:rPr>
            <a:t>rule</a:t>
          </a:r>
          <a:r>
            <a:rPr lang="fr-FR">
              <a:solidFill>
                <a:schemeClr val="tx1"/>
              </a:solidFill>
              <a:latin typeface="Tahoma"/>
            </a:rPr>
            <a:t> </a:t>
          </a:r>
          <a:r>
            <a:rPr lang="fr-FR" err="1">
              <a:solidFill>
                <a:schemeClr val="tx1"/>
              </a:solidFill>
              <a:latin typeface="Tahoma"/>
            </a:rPr>
            <a:t>detections</a:t>
          </a:r>
          <a:r>
            <a:rPr lang="fr-FR">
              <a:solidFill>
                <a:schemeClr val="tx1"/>
              </a:solidFill>
              <a:latin typeface="Tahoma"/>
            </a:rPr>
            <a:t> </a:t>
          </a:r>
          <a:r>
            <a:rPr lang="fr-FR" err="1">
              <a:solidFill>
                <a:schemeClr val="tx1"/>
              </a:solidFill>
              <a:latin typeface="Tahoma"/>
            </a:rPr>
            <a:t>observed</a:t>
          </a:r>
          <a:r>
            <a:rPr lang="fr-FR">
              <a:solidFill>
                <a:schemeClr val="tx1"/>
              </a:solidFill>
              <a:latin typeface="Tahoma"/>
            </a:rPr>
            <a:t> </a:t>
          </a:r>
          <a:r>
            <a:rPr lang="fr-FR" err="1">
              <a:solidFill>
                <a:schemeClr val="tx1"/>
              </a:solidFill>
              <a:latin typeface="Tahoma"/>
            </a:rPr>
            <a:t>from</a:t>
          </a:r>
          <a:r>
            <a:rPr lang="fr-FR">
              <a:solidFill>
                <a:schemeClr val="tx1"/>
              </a:solidFill>
              <a:latin typeface="Tahoma"/>
            </a:rPr>
            <a:t> a process memory dump/dropped files/CAPE</a:t>
          </a:r>
        </a:p>
      </dgm:t>
    </dgm:pt>
    <dgm:pt modelId="{75D127FC-DEB4-4AE3-8742-17B6C60666F1}" type="parTrans" cxnId="{922B1B8F-C981-495D-9EAB-D6D2AB47999C}">
      <dgm:prSet/>
      <dgm:spPr/>
    </dgm:pt>
    <dgm:pt modelId="{D4508CE3-B42C-41FA-A0FA-5275C97E7723}" type="sibTrans" cxnId="{922B1B8F-C981-495D-9EAB-D6D2AB47999C}">
      <dgm:prSet/>
      <dgm:spPr/>
    </dgm:pt>
    <dgm:pt modelId="{66FF6EE9-3A39-4E45-B3D9-3A97EA24BB3E}" type="pres">
      <dgm:prSet presAssocID="{73A92542-F9A9-4EF0-92D5-CE63C4B87E00}" presName="linear" presStyleCnt="0">
        <dgm:presLayoutVars>
          <dgm:animLvl val="lvl"/>
          <dgm:resizeHandles val="exact"/>
        </dgm:presLayoutVars>
      </dgm:prSet>
      <dgm:spPr/>
    </dgm:pt>
    <dgm:pt modelId="{312DD185-FB93-40EF-B49F-9F928F3D584C}" type="pres">
      <dgm:prSet presAssocID="{A353F3BB-1811-447E-821A-B4CA18929E12}" presName="parentText" presStyleLbl="node1" presStyleIdx="0" presStyleCnt="8">
        <dgm:presLayoutVars>
          <dgm:chMax val="0"/>
          <dgm:bulletEnabled val="1"/>
        </dgm:presLayoutVars>
      </dgm:prSet>
      <dgm:spPr>
        <a:solidFill>
          <a:srgbClr val="00B0F0"/>
        </a:solidFill>
      </dgm:spPr>
    </dgm:pt>
    <dgm:pt modelId="{B8130D4C-F0EF-4E9D-A97A-15C66648BD03}" type="pres">
      <dgm:prSet presAssocID="{21BE0142-8EC2-4101-9C45-87B6AD079CD2}" presName="spacer" presStyleCnt="0"/>
      <dgm:spPr/>
    </dgm:pt>
    <dgm:pt modelId="{EEBFA78E-2422-4973-935C-1250346204A5}" type="pres">
      <dgm:prSet presAssocID="{A99A0E2F-ED63-49D8-8147-48AC1BEB25BD}" presName="parentText" presStyleLbl="node1" presStyleIdx="1" presStyleCnt="8">
        <dgm:presLayoutVars>
          <dgm:chMax val="0"/>
          <dgm:bulletEnabled val="1"/>
        </dgm:presLayoutVars>
      </dgm:prSet>
      <dgm:spPr>
        <a:solidFill>
          <a:srgbClr val="FFC000"/>
        </a:solidFill>
      </dgm:spPr>
    </dgm:pt>
    <dgm:pt modelId="{4FE6132E-B8F6-44D0-8A79-BF920D33D4B7}" type="pres">
      <dgm:prSet presAssocID="{B6665A0C-D2FB-4EC5-9991-6BE5852EB132}" presName="spacer" presStyleCnt="0"/>
      <dgm:spPr/>
    </dgm:pt>
    <dgm:pt modelId="{C446630D-4DBE-438E-8BF4-9D9EFD38C623}" type="pres">
      <dgm:prSet presAssocID="{A7118BE0-04DA-4ADD-A313-01831498EA33}" presName="parentText" presStyleLbl="node1" presStyleIdx="2" presStyleCnt="8">
        <dgm:presLayoutVars>
          <dgm:chMax val="0"/>
          <dgm:bulletEnabled val="1"/>
        </dgm:presLayoutVars>
      </dgm:prSet>
      <dgm:spPr>
        <a:solidFill>
          <a:srgbClr val="FFC000"/>
        </a:solidFill>
      </dgm:spPr>
    </dgm:pt>
    <dgm:pt modelId="{DE5063D1-A37D-49E7-B65E-0C3357010890}" type="pres">
      <dgm:prSet presAssocID="{A6FE5CA5-A024-4FB6-BA8B-1690683D6BC5}" presName="spacer" presStyleCnt="0"/>
      <dgm:spPr/>
    </dgm:pt>
    <dgm:pt modelId="{31A9AD35-55DB-47EA-96A5-F8E1873469A4}" type="pres">
      <dgm:prSet presAssocID="{BFA06285-2274-498A-9108-36672526F556}" presName="parentText" presStyleLbl="node1" presStyleIdx="3" presStyleCnt="8">
        <dgm:presLayoutVars>
          <dgm:chMax val="0"/>
          <dgm:bulletEnabled val="1"/>
        </dgm:presLayoutVars>
      </dgm:prSet>
      <dgm:spPr>
        <a:solidFill>
          <a:srgbClr val="FFC000"/>
        </a:solidFill>
      </dgm:spPr>
    </dgm:pt>
    <dgm:pt modelId="{F8D2BCE2-1C3D-4304-BC5C-C1C6F9DD9F92}" type="pres">
      <dgm:prSet presAssocID="{B32EA007-248D-4D34-B967-B1193F821744}" presName="spacer" presStyleCnt="0"/>
      <dgm:spPr/>
    </dgm:pt>
    <dgm:pt modelId="{D8042A3E-26D4-4F8D-B5BD-5FD9E747D01F}" type="pres">
      <dgm:prSet presAssocID="{47D00562-064A-4774-AC95-6FBB59963C8B}" presName="parentText" presStyleLbl="node1" presStyleIdx="4" presStyleCnt="8">
        <dgm:presLayoutVars>
          <dgm:chMax val="0"/>
          <dgm:bulletEnabled val="1"/>
        </dgm:presLayoutVars>
      </dgm:prSet>
      <dgm:spPr>
        <a:solidFill>
          <a:srgbClr val="FFC000"/>
        </a:solidFill>
      </dgm:spPr>
    </dgm:pt>
    <dgm:pt modelId="{93C1E09E-883E-40C9-9E2D-52A00FFA1F7D}" type="pres">
      <dgm:prSet presAssocID="{2846028D-C000-4E46-A71E-6A56DCEA232C}" presName="spacer" presStyleCnt="0"/>
      <dgm:spPr/>
    </dgm:pt>
    <dgm:pt modelId="{2FFA30F7-1648-4183-B98C-3E05BBD58A54}" type="pres">
      <dgm:prSet presAssocID="{D7695EE9-1AB3-4F6D-992A-C90AB96B1B56}" presName="parentText" presStyleLbl="node1" presStyleIdx="5" presStyleCnt="8">
        <dgm:presLayoutVars>
          <dgm:chMax val="0"/>
          <dgm:bulletEnabled val="1"/>
        </dgm:presLayoutVars>
      </dgm:prSet>
      <dgm:spPr>
        <a:solidFill>
          <a:srgbClr val="FF0000"/>
        </a:solidFill>
      </dgm:spPr>
    </dgm:pt>
    <dgm:pt modelId="{C7A7D048-0B11-459D-8737-09517A91195F}" type="pres">
      <dgm:prSet presAssocID="{857C2E80-E2DB-4A12-970A-FE3451734EA1}" presName="spacer" presStyleCnt="0"/>
      <dgm:spPr/>
    </dgm:pt>
    <dgm:pt modelId="{E5E1EF36-5CC2-4328-B812-619041B0D723}" type="pres">
      <dgm:prSet presAssocID="{D7911541-9C8A-4414-94DA-C9611E9C890B}" presName="parentText" presStyleLbl="node1" presStyleIdx="6" presStyleCnt="8">
        <dgm:presLayoutVars>
          <dgm:chMax val="0"/>
          <dgm:bulletEnabled val="1"/>
        </dgm:presLayoutVars>
      </dgm:prSet>
      <dgm:spPr>
        <a:solidFill>
          <a:srgbClr val="FF0000"/>
        </a:solidFill>
      </dgm:spPr>
    </dgm:pt>
    <dgm:pt modelId="{E71CD8B2-1A3E-4D2C-B047-8234C2C86BC7}" type="pres">
      <dgm:prSet presAssocID="{793A5217-92B1-4166-BEA7-04052E226D6B}" presName="spacer" presStyleCnt="0"/>
      <dgm:spPr/>
    </dgm:pt>
    <dgm:pt modelId="{27DB61BB-3202-4DFE-AC52-E8F8056CF732}" type="pres">
      <dgm:prSet presAssocID="{4FF5A50A-5415-49AE-A0B7-2641FB6BF688}" presName="parentText" presStyleLbl="node1" presStyleIdx="7" presStyleCnt="8">
        <dgm:presLayoutVars>
          <dgm:chMax val="0"/>
          <dgm:bulletEnabled val="1"/>
        </dgm:presLayoutVars>
      </dgm:prSet>
      <dgm:spPr>
        <a:solidFill>
          <a:srgbClr val="FF0000"/>
        </a:solidFill>
      </dgm:spPr>
    </dgm:pt>
  </dgm:ptLst>
  <dgm:cxnLst>
    <dgm:cxn modelId="{92F7B703-6113-443D-8F6C-6C167F95BAE7}" srcId="{73A92542-F9A9-4EF0-92D5-CE63C4B87E00}" destId="{A7118BE0-04DA-4ADD-A313-01831498EA33}" srcOrd="2" destOrd="0" parTransId="{43E126FD-2E0E-459C-A481-79E9EB8C1646}" sibTransId="{A6FE5CA5-A024-4FB6-BA8B-1690683D6BC5}"/>
    <dgm:cxn modelId="{8FE9B310-D93A-45EC-B144-37FD2ED39C43}" srcId="{73A92542-F9A9-4EF0-92D5-CE63C4B87E00}" destId="{A353F3BB-1811-447E-821A-B4CA18929E12}" srcOrd="0" destOrd="0" parTransId="{9C6DA070-BBB9-4B7C-85AA-FBCEC58788A6}" sibTransId="{21BE0142-8EC2-4101-9C45-87B6AD079CD2}"/>
    <dgm:cxn modelId="{B0D29A3C-1D0F-4235-AC7A-A97A444762E9}" srcId="{73A92542-F9A9-4EF0-92D5-CE63C4B87E00}" destId="{D7911541-9C8A-4414-94DA-C9611E9C890B}" srcOrd="6" destOrd="0" parTransId="{65E2DADE-5ECF-4598-9B82-8D1225051E80}" sibTransId="{793A5217-92B1-4166-BEA7-04052E226D6B}"/>
    <dgm:cxn modelId="{5A04AC43-8D80-4A8A-AD36-1C10055E903E}" srcId="{73A92542-F9A9-4EF0-92D5-CE63C4B87E00}" destId="{D7695EE9-1AB3-4F6D-992A-C90AB96B1B56}" srcOrd="5" destOrd="0" parTransId="{247A892D-DAC8-4E92-8AA8-202567DF1738}" sibTransId="{857C2E80-E2DB-4A12-970A-FE3451734EA1}"/>
    <dgm:cxn modelId="{32487E47-7CCE-4244-A579-65DF682D884F}" type="presOf" srcId="{A99A0E2F-ED63-49D8-8147-48AC1BEB25BD}" destId="{EEBFA78E-2422-4973-935C-1250346204A5}" srcOrd="0" destOrd="0" presId="urn:microsoft.com/office/officeart/2005/8/layout/vList2"/>
    <dgm:cxn modelId="{7903337E-9AF3-40CA-AABC-B0BC214C51EB}" type="presOf" srcId="{A7118BE0-04DA-4ADD-A313-01831498EA33}" destId="{C446630D-4DBE-438E-8BF4-9D9EFD38C623}" srcOrd="0" destOrd="0" presId="urn:microsoft.com/office/officeart/2005/8/layout/vList2"/>
    <dgm:cxn modelId="{922B1B8F-C981-495D-9EAB-D6D2AB47999C}" srcId="{73A92542-F9A9-4EF0-92D5-CE63C4B87E00}" destId="{4FF5A50A-5415-49AE-A0B7-2641FB6BF688}" srcOrd="7" destOrd="0" parTransId="{75D127FC-DEB4-4AE3-8742-17B6C60666F1}" sibTransId="{D4508CE3-B42C-41FA-A0FA-5275C97E7723}"/>
    <dgm:cxn modelId="{B37F119D-AA2C-4C7D-94D1-F6D709A48387}" srcId="{73A92542-F9A9-4EF0-92D5-CE63C4B87E00}" destId="{BFA06285-2274-498A-9108-36672526F556}" srcOrd="3" destOrd="0" parTransId="{7C8C24CE-F5B8-4971-8AF5-C5589C73F44E}" sibTransId="{B32EA007-248D-4D34-B967-B1193F821744}"/>
    <dgm:cxn modelId="{AE063AA1-41ED-4CB2-90FB-6B95A058DAC4}" type="presOf" srcId="{BFA06285-2274-498A-9108-36672526F556}" destId="{31A9AD35-55DB-47EA-96A5-F8E1873469A4}" srcOrd="0" destOrd="0" presId="urn:microsoft.com/office/officeart/2005/8/layout/vList2"/>
    <dgm:cxn modelId="{E20F70AC-3CAC-4FCF-B69D-51FA8CB60CF8}" type="presOf" srcId="{D7695EE9-1AB3-4F6D-992A-C90AB96B1B56}" destId="{2FFA30F7-1648-4183-B98C-3E05BBD58A54}" srcOrd="0" destOrd="0" presId="urn:microsoft.com/office/officeart/2005/8/layout/vList2"/>
    <dgm:cxn modelId="{E3C085B7-F776-4A3C-8C81-F8925B13BCAC}" type="presOf" srcId="{73A92542-F9A9-4EF0-92D5-CE63C4B87E00}" destId="{66FF6EE9-3A39-4E45-B3D9-3A97EA24BB3E}" srcOrd="0" destOrd="0" presId="urn:microsoft.com/office/officeart/2005/8/layout/vList2"/>
    <dgm:cxn modelId="{D8C179CE-978C-47FF-9535-AFE77490EE37}" type="presOf" srcId="{4FF5A50A-5415-49AE-A0B7-2641FB6BF688}" destId="{27DB61BB-3202-4DFE-AC52-E8F8056CF732}" srcOrd="0" destOrd="0" presId="urn:microsoft.com/office/officeart/2005/8/layout/vList2"/>
    <dgm:cxn modelId="{9FB586D0-7C06-4C16-8577-C41AB7AC38B4}" srcId="{73A92542-F9A9-4EF0-92D5-CE63C4B87E00}" destId="{47D00562-064A-4774-AC95-6FBB59963C8B}" srcOrd="4" destOrd="0" parTransId="{D860D411-C29A-4580-9999-7EF736F455E2}" sibTransId="{2846028D-C000-4E46-A71E-6A56DCEA232C}"/>
    <dgm:cxn modelId="{DD2499E3-E55B-4814-A797-F12A0C74FD2B}" type="presOf" srcId="{A353F3BB-1811-447E-821A-B4CA18929E12}" destId="{312DD185-FB93-40EF-B49F-9F928F3D584C}" srcOrd="0" destOrd="0" presId="urn:microsoft.com/office/officeart/2005/8/layout/vList2"/>
    <dgm:cxn modelId="{1AD57AF5-97B6-4B20-A019-8C10939F6791}" type="presOf" srcId="{47D00562-064A-4774-AC95-6FBB59963C8B}" destId="{D8042A3E-26D4-4F8D-B5BD-5FD9E747D01F}" srcOrd="0" destOrd="0" presId="urn:microsoft.com/office/officeart/2005/8/layout/vList2"/>
    <dgm:cxn modelId="{DC1975FA-99F9-4BFB-9AF8-501EC4DEA9FE}" type="presOf" srcId="{D7911541-9C8A-4414-94DA-C9611E9C890B}" destId="{E5E1EF36-5CC2-4328-B812-619041B0D723}" srcOrd="0" destOrd="0" presId="urn:microsoft.com/office/officeart/2005/8/layout/vList2"/>
    <dgm:cxn modelId="{7C57A0FF-CE4B-4B58-B5A6-F1CA425A8701}" srcId="{73A92542-F9A9-4EF0-92D5-CE63C4B87E00}" destId="{A99A0E2F-ED63-49D8-8147-48AC1BEB25BD}" srcOrd="1" destOrd="0" parTransId="{88392C2B-4A2C-4A1F-8B4B-E9F5C9FFA111}" sibTransId="{B6665A0C-D2FB-4EC5-9991-6BE5852EB132}"/>
    <dgm:cxn modelId="{75CC0434-46C0-4299-A5E3-21C8B0B1ED34}" type="presParOf" srcId="{66FF6EE9-3A39-4E45-B3D9-3A97EA24BB3E}" destId="{312DD185-FB93-40EF-B49F-9F928F3D584C}" srcOrd="0" destOrd="0" presId="urn:microsoft.com/office/officeart/2005/8/layout/vList2"/>
    <dgm:cxn modelId="{44A2322A-AE69-41C9-993A-BF940B6DA943}" type="presParOf" srcId="{66FF6EE9-3A39-4E45-B3D9-3A97EA24BB3E}" destId="{B8130D4C-F0EF-4E9D-A97A-15C66648BD03}" srcOrd="1" destOrd="0" presId="urn:microsoft.com/office/officeart/2005/8/layout/vList2"/>
    <dgm:cxn modelId="{BDF5D472-9773-4991-9BE4-6906FF161747}" type="presParOf" srcId="{66FF6EE9-3A39-4E45-B3D9-3A97EA24BB3E}" destId="{EEBFA78E-2422-4973-935C-1250346204A5}" srcOrd="2" destOrd="0" presId="urn:microsoft.com/office/officeart/2005/8/layout/vList2"/>
    <dgm:cxn modelId="{E65BDD96-BF4B-463C-B04A-AED8B427A93A}" type="presParOf" srcId="{66FF6EE9-3A39-4E45-B3D9-3A97EA24BB3E}" destId="{4FE6132E-B8F6-44D0-8A79-BF920D33D4B7}" srcOrd="3" destOrd="0" presId="urn:microsoft.com/office/officeart/2005/8/layout/vList2"/>
    <dgm:cxn modelId="{8C7B02F0-0976-41CC-A7DF-E483E164EBB6}" type="presParOf" srcId="{66FF6EE9-3A39-4E45-B3D9-3A97EA24BB3E}" destId="{C446630D-4DBE-438E-8BF4-9D9EFD38C623}" srcOrd="4" destOrd="0" presId="urn:microsoft.com/office/officeart/2005/8/layout/vList2"/>
    <dgm:cxn modelId="{C2223366-847D-4963-8D1F-EAD64D4996F3}" type="presParOf" srcId="{66FF6EE9-3A39-4E45-B3D9-3A97EA24BB3E}" destId="{DE5063D1-A37D-49E7-B65E-0C3357010890}" srcOrd="5" destOrd="0" presId="urn:microsoft.com/office/officeart/2005/8/layout/vList2"/>
    <dgm:cxn modelId="{453100F2-57B2-4EF2-BCE1-068C2528C318}" type="presParOf" srcId="{66FF6EE9-3A39-4E45-B3D9-3A97EA24BB3E}" destId="{31A9AD35-55DB-47EA-96A5-F8E1873469A4}" srcOrd="6" destOrd="0" presId="urn:microsoft.com/office/officeart/2005/8/layout/vList2"/>
    <dgm:cxn modelId="{106A3394-865F-48F6-8FC1-131E38CC07A2}" type="presParOf" srcId="{66FF6EE9-3A39-4E45-B3D9-3A97EA24BB3E}" destId="{F8D2BCE2-1C3D-4304-BC5C-C1C6F9DD9F92}" srcOrd="7" destOrd="0" presId="urn:microsoft.com/office/officeart/2005/8/layout/vList2"/>
    <dgm:cxn modelId="{88FC2299-3957-40E3-A718-190903797570}" type="presParOf" srcId="{66FF6EE9-3A39-4E45-B3D9-3A97EA24BB3E}" destId="{D8042A3E-26D4-4F8D-B5BD-5FD9E747D01F}" srcOrd="8" destOrd="0" presId="urn:microsoft.com/office/officeart/2005/8/layout/vList2"/>
    <dgm:cxn modelId="{E9CF7CB9-010E-4E86-86C2-A38AED478FC5}" type="presParOf" srcId="{66FF6EE9-3A39-4E45-B3D9-3A97EA24BB3E}" destId="{93C1E09E-883E-40C9-9E2D-52A00FFA1F7D}" srcOrd="9" destOrd="0" presId="urn:microsoft.com/office/officeart/2005/8/layout/vList2"/>
    <dgm:cxn modelId="{866CACE9-6607-4041-BAA3-F174BAAE3E9C}" type="presParOf" srcId="{66FF6EE9-3A39-4E45-B3D9-3A97EA24BB3E}" destId="{2FFA30F7-1648-4183-B98C-3E05BBD58A54}" srcOrd="10" destOrd="0" presId="urn:microsoft.com/office/officeart/2005/8/layout/vList2"/>
    <dgm:cxn modelId="{6DA315B6-5821-4598-8AB0-458130157217}" type="presParOf" srcId="{66FF6EE9-3A39-4E45-B3D9-3A97EA24BB3E}" destId="{C7A7D048-0B11-459D-8737-09517A91195F}" srcOrd="11" destOrd="0" presId="urn:microsoft.com/office/officeart/2005/8/layout/vList2"/>
    <dgm:cxn modelId="{83EE5EB8-B9BD-4348-83FD-1A06EAA5B60A}" type="presParOf" srcId="{66FF6EE9-3A39-4E45-B3D9-3A97EA24BB3E}" destId="{E5E1EF36-5CC2-4328-B812-619041B0D723}" srcOrd="12" destOrd="0" presId="urn:microsoft.com/office/officeart/2005/8/layout/vList2"/>
    <dgm:cxn modelId="{9411C897-8B79-4398-B575-CB671CDA653D}" type="presParOf" srcId="{66FF6EE9-3A39-4E45-B3D9-3A97EA24BB3E}" destId="{E71CD8B2-1A3E-4D2C-B047-8234C2C86BC7}" srcOrd="13" destOrd="0" presId="urn:microsoft.com/office/officeart/2005/8/layout/vList2"/>
    <dgm:cxn modelId="{DB279B6A-8B74-44F2-878C-6CC4BEFE4DD7}" type="presParOf" srcId="{66FF6EE9-3A39-4E45-B3D9-3A97EA24BB3E}" destId="{27DB61BB-3202-4DFE-AC52-E8F8056CF732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A92542-F9A9-4EF0-92D5-CE63C4B87E00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A353F3BB-1811-447E-821A-B4CA18929E12}">
      <dgm:prSet phldrT="[Texte]" phldr="0"/>
      <dgm:spPr>
        <a:solidFill>
          <a:srgbClr val="00B0F0"/>
        </a:solidFill>
      </dgm:spPr>
      <dgm:t>
        <a:bodyPr/>
        <a:lstStyle/>
        <a:p>
          <a:r>
            <a:rPr lang="fr-FR" err="1">
              <a:solidFill>
                <a:schemeClr val="tx1"/>
              </a:solidFill>
              <a:latin typeface="Tahoma"/>
            </a:rPr>
            <a:t>SetUnhandledExceptionFilter</a:t>
          </a:r>
          <a:r>
            <a:rPr lang="fr-FR">
              <a:solidFill>
                <a:schemeClr val="tx1"/>
              </a:solidFill>
              <a:latin typeface="Tahoma"/>
            </a:rPr>
            <a:t> </a:t>
          </a:r>
          <a:r>
            <a:rPr lang="fr-FR" err="1">
              <a:solidFill>
                <a:schemeClr val="tx1"/>
              </a:solidFill>
              <a:latin typeface="Tahoma"/>
            </a:rPr>
            <a:t>detected</a:t>
          </a:r>
          <a:r>
            <a:rPr lang="fr-FR">
              <a:solidFill>
                <a:schemeClr val="tx1"/>
              </a:solidFill>
              <a:latin typeface="Tahoma"/>
            </a:rPr>
            <a:t> (possible anti-</a:t>
          </a:r>
          <a:r>
            <a:rPr lang="fr-FR" err="1">
              <a:solidFill>
                <a:schemeClr val="tx1"/>
              </a:solidFill>
              <a:latin typeface="Tahoma"/>
            </a:rPr>
            <a:t>debug</a:t>
          </a:r>
          <a:r>
            <a:rPr lang="fr-FR">
              <a:solidFill>
                <a:schemeClr val="tx1"/>
              </a:solidFill>
              <a:latin typeface="Tahoma"/>
            </a:rPr>
            <a:t>)</a:t>
          </a:r>
          <a:endParaRPr lang="fr-FR">
            <a:solidFill>
              <a:schemeClr val="tx1"/>
            </a:solidFill>
          </a:endParaRPr>
        </a:p>
      </dgm:t>
    </dgm:pt>
    <dgm:pt modelId="{9C6DA070-BBB9-4B7C-85AA-FBCEC58788A6}" type="parTrans" cxnId="{8FE9B310-D93A-45EC-B144-37FD2ED39C43}">
      <dgm:prSet/>
      <dgm:spPr/>
      <dgm:t>
        <a:bodyPr/>
        <a:lstStyle/>
        <a:p>
          <a:endParaRPr lang="fr-FR"/>
        </a:p>
      </dgm:t>
    </dgm:pt>
    <dgm:pt modelId="{21BE0142-8EC2-4101-9C45-87B6AD079CD2}" type="sibTrans" cxnId="{8FE9B310-D93A-45EC-B144-37FD2ED39C43}">
      <dgm:prSet/>
      <dgm:spPr/>
      <dgm:t>
        <a:bodyPr/>
        <a:lstStyle/>
        <a:p>
          <a:endParaRPr lang="fr-FR"/>
        </a:p>
      </dgm:t>
    </dgm:pt>
    <dgm:pt modelId="{A99A0E2F-ED63-49D8-8147-48AC1BEB25BD}">
      <dgm:prSet phldrT="[Texte]" phldr="0"/>
      <dgm:spPr>
        <a:solidFill>
          <a:srgbClr val="FFC000"/>
        </a:solidFill>
      </dgm:spPr>
      <dgm:t>
        <a:bodyPr/>
        <a:lstStyle/>
        <a:p>
          <a:r>
            <a:rPr lang="fr-FR">
              <a:solidFill>
                <a:schemeClr val="tx1"/>
              </a:solidFill>
              <a:latin typeface="Tahoma"/>
            </a:rPr>
            <a:t>Dynamic (</a:t>
          </a:r>
          <a:r>
            <a:rPr lang="fr-FR" err="1">
              <a:solidFill>
                <a:schemeClr val="tx1"/>
              </a:solidFill>
              <a:latin typeface="Tahoma"/>
            </a:rPr>
            <a:t>imported</a:t>
          </a:r>
          <a:r>
            <a:rPr lang="fr-FR">
              <a:solidFill>
                <a:schemeClr val="tx1"/>
              </a:solidFill>
              <a:latin typeface="Tahoma"/>
            </a:rPr>
            <a:t>) </a:t>
          </a:r>
          <a:r>
            <a:rPr lang="fr-FR" err="1">
              <a:solidFill>
                <a:schemeClr val="tx1"/>
              </a:solidFill>
              <a:latin typeface="Tahoma"/>
            </a:rPr>
            <a:t>function</a:t>
          </a:r>
          <a:r>
            <a:rPr lang="fr-FR">
              <a:solidFill>
                <a:schemeClr val="tx1"/>
              </a:solidFill>
              <a:latin typeface="Tahoma"/>
            </a:rPr>
            <a:t> </a:t>
          </a:r>
          <a:r>
            <a:rPr lang="fr-FR" err="1">
              <a:solidFill>
                <a:schemeClr val="tx1"/>
              </a:solidFill>
              <a:latin typeface="Tahoma"/>
            </a:rPr>
            <a:t>loading</a:t>
          </a:r>
          <a:r>
            <a:rPr lang="fr-FR">
              <a:solidFill>
                <a:schemeClr val="tx1"/>
              </a:solidFill>
              <a:latin typeface="Tahoma"/>
            </a:rPr>
            <a:t> </a:t>
          </a:r>
          <a:r>
            <a:rPr lang="fr-FR" err="1">
              <a:solidFill>
                <a:schemeClr val="tx1"/>
              </a:solidFill>
              <a:latin typeface="Tahoma"/>
            </a:rPr>
            <a:t>detected</a:t>
          </a:r>
          <a:endParaRPr lang="fr-FR">
            <a:solidFill>
              <a:schemeClr val="tx1"/>
            </a:solidFill>
          </a:endParaRPr>
        </a:p>
      </dgm:t>
    </dgm:pt>
    <dgm:pt modelId="{88392C2B-4A2C-4A1F-8B4B-E9F5C9FFA111}" type="parTrans" cxnId="{7C57A0FF-CE4B-4B58-B5A6-F1CA425A8701}">
      <dgm:prSet/>
      <dgm:spPr/>
      <dgm:t>
        <a:bodyPr/>
        <a:lstStyle/>
        <a:p>
          <a:endParaRPr lang="fr-FR"/>
        </a:p>
      </dgm:t>
    </dgm:pt>
    <dgm:pt modelId="{B6665A0C-D2FB-4EC5-9991-6BE5852EB132}" type="sibTrans" cxnId="{7C57A0FF-CE4B-4B58-B5A6-F1CA425A8701}">
      <dgm:prSet/>
      <dgm:spPr/>
      <dgm:t>
        <a:bodyPr/>
        <a:lstStyle/>
        <a:p>
          <a:endParaRPr lang="fr-FR"/>
        </a:p>
      </dgm:t>
    </dgm:pt>
    <dgm:pt modelId="{BFA06285-2274-498A-9108-36672526F556}">
      <dgm:prSet phldrT="[Texte]" phldr="0"/>
      <dgm:spPr>
        <a:solidFill>
          <a:srgbClr val="FFC000"/>
        </a:solidFill>
      </dgm:spPr>
      <dgm:t>
        <a:bodyPr/>
        <a:lstStyle/>
        <a:p>
          <a:pPr rtl="0"/>
          <a:r>
            <a:rPr lang="fr-FR" err="1">
              <a:solidFill>
                <a:schemeClr val="tx1"/>
              </a:solidFill>
              <a:latin typeface="Tahoma"/>
            </a:rPr>
            <a:t>Creates</a:t>
          </a:r>
          <a:r>
            <a:rPr lang="fr-FR">
              <a:solidFill>
                <a:schemeClr val="tx1"/>
              </a:solidFill>
              <a:latin typeface="Tahoma"/>
            </a:rPr>
            <a:t> RWX memory</a:t>
          </a:r>
        </a:p>
      </dgm:t>
    </dgm:pt>
    <dgm:pt modelId="{7C8C24CE-F5B8-4971-8AF5-C5589C73F44E}" type="parTrans" cxnId="{B37F119D-AA2C-4C7D-94D1-F6D709A48387}">
      <dgm:prSet/>
      <dgm:spPr/>
      <dgm:t>
        <a:bodyPr/>
        <a:lstStyle/>
        <a:p>
          <a:endParaRPr lang="fr-FR"/>
        </a:p>
      </dgm:t>
    </dgm:pt>
    <dgm:pt modelId="{B32EA007-248D-4D34-B967-B1193F821744}" type="sibTrans" cxnId="{B37F119D-AA2C-4C7D-94D1-F6D709A48387}">
      <dgm:prSet/>
      <dgm:spPr/>
      <dgm:t>
        <a:bodyPr/>
        <a:lstStyle/>
        <a:p>
          <a:endParaRPr lang="fr-FR"/>
        </a:p>
      </dgm:t>
    </dgm:pt>
    <dgm:pt modelId="{4FF5A50A-5415-49AE-A0B7-2641FB6BF688}">
      <dgm:prSet phldr="0"/>
      <dgm:spPr>
        <a:solidFill>
          <a:srgbClr val="FF0000"/>
        </a:solidFill>
      </dgm:spPr>
      <dgm:t>
        <a:bodyPr/>
        <a:lstStyle/>
        <a:p>
          <a:pPr rtl="0"/>
          <a:r>
            <a:rPr lang="fr-FR">
              <a:solidFill>
                <a:schemeClr val="tx1"/>
              </a:solidFill>
              <a:latin typeface="Tahoma"/>
            </a:rPr>
            <a:t>Yara </a:t>
          </a:r>
          <a:r>
            <a:rPr lang="fr-FR" err="1">
              <a:solidFill>
                <a:schemeClr val="tx1"/>
              </a:solidFill>
              <a:latin typeface="Tahoma"/>
            </a:rPr>
            <a:t>rule</a:t>
          </a:r>
          <a:r>
            <a:rPr lang="fr-FR">
              <a:solidFill>
                <a:schemeClr val="tx1"/>
              </a:solidFill>
              <a:latin typeface="Tahoma"/>
            </a:rPr>
            <a:t> </a:t>
          </a:r>
          <a:r>
            <a:rPr lang="fr-FR" err="1">
              <a:solidFill>
                <a:schemeClr val="tx1"/>
              </a:solidFill>
              <a:latin typeface="Tahoma"/>
            </a:rPr>
            <a:t>detections</a:t>
          </a:r>
          <a:r>
            <a:rPr lang="fr-FR">
              <a:solidFill>
                <a:schemeClr val="tx1"/>
              </a:solidFill>
              <a:latin typeface="Tahoma"/>
            </a:rPr>
            <a:t> </a:t>
          </a:r>
          <a:r>
            <a:rPr lang="fr-FR" err="1">
              <a:solidFill>
                <a:schemeClr val="tx1"/>
              </a:solidFill>
              <a:latin typeface="Tahoma"/>
            </a:rPr>
            <a:t>observed</a:t>
          </a:r>
          <a:r>
            <a:rPr lang="fr-FR">
              <a:solidFill>
                <a:schemeClr val="tx1"/>
              </a:solidFill>
              <a:latin typeface="Tahoma"/>
            </a:rPr>
            <a:t> </a:t>
          </a:r>
          <a:r>
            <a:rPr lang="fr-FR" err="1">
              <a:solidFill>
                <a:schemeClr val="tx1"/>
              </a:solidFill>
              <a:latin typeface="Tahoma"/>
            </a:rPr>
            <a:t>from</a:t>
          </a:r>
          <a:r>
            <a:rPr lang="fr-FR">
              <a:solidFill>
                <a:schemeClr val="tx1"/>
              </a:solidFill>
              <a:latin typeface="Tahoma"/>
            </a:rPr>
            <a:t> a process memory dump/</a:t>
          </a:r>
          <a:r>
            <a:rPr lang="fr-FR" err="1">
              <a:solidFill>
                <a:schemeClr val="tx1"/>
              </a:solidFill>
              <a:latin typeface="Tahoma"/>
            </a:rPr>
            <a:t>dropped</a:t>
          </a:r>
          <a:r>
            <a:rPr lang="fr-FR">
              <a:solidFill>
                <a:schemeClr val="tx1"/>
              </a:solidFill>
              <a:latin typeface="Tahoma"/>
            </a:rPr>
            <a:t> files/CAPE</a:t>
          </a:r>
        </a:p>
      </dgm:t>
    </dgm:pt>
    <dgm:pt modelId="{75D127FC-DEB4-4AE3-8742-17B6C60666F1}" type="parTrans" cxnId="{922B1B8F-C981-495D-9EAB-D6D2AB47999C}">
      <dgm:prSet/>
      <dgm:spPr/>
    </dgm:pt>
    <dgm:pt modelId="{D4508CE3-B42C-41FA-A0FA-5275C97E7723}" type="sibTrans" cxnId="{922B1B8F-C981-495D-9EAB-D6D2AB47999C}">
      <dgm:prSet/>
      <dgm:spPr/>
    </dgm:pt>
    <dgm:pt modelId="{DA53A4B3-65FB-4615-8912-5976014F58D0}">
      <dgm:prSet phldr="0"/>
      <dgm:spPr/>
      <dgm:t>
        <a:bodyPr/>
        <a:lstStyle/>
        <a:p>
          <a:pPr rtl="0"/>
          <a:r>
            <a:rPr lang="fr-FR">
              <a:solidFill>
                <a:schemeClr val="tx1"/>
              </a:solidFill>
              <a:latin typeface="Tahoma"/>
            </a:rPr>
            <a:t>A file </a:t>
          </a:r>
          <a:r>
            <a:rPr lang="fr-FR" err="1">
              <a:solidFill>
                <a:schemeClr val="tx1"/>
              </a:solidFill>
              <a:latin typeface="Tahoma"/>
            </a:rPr>
            <a:t>with</a:t>
          </a:r>
          <a:r>
            <a:rPr lang="fr-FR">
              <a:solidFill>
                <a:schemeClr val="tx1"/>
              </a:solidFill>
              <a:latin typeface="Tahoma"/>
            </a:rPr>
            <a:t> an </a:t>
          </a:r>
          <a:r>
            <a:rPr lang="fr-FR" err="1">
              <a:solidFill>
                <a:schemeClr val="tx1"/>
              </a:solidFill>
              <a:latin typeface="Tahoma"/>
            </a:rPr>
            <a:t>unusual</a:t>
          </a:r>
          <a:r>
            <a:rPr lang="fr-FR">
              <a:solidFill>
                <a:schemeClr val="tx1"/>
              </a:solidFill>
              <a:latin typeface="Tahoma"/>
            </a:rPr>
            <a:t> extension </a:t>
          </a:r>
          <a:r>
            <a:rPr lang="fr-FR" err="1">
              <a:solidFill>
                <a:schemeClr val="tx1"/>
              </a:solidFill>
              <a:latin typeface="Tahoma"/>
            </a:rPr>
            <a:t>was</a:t>
          </a:r>
          <a:r>
            <a:rPr lang="fr-FR">
              <a:solidFill>
                <a:schemeClr val="tx1"/>
              </a:solidFill>
              <a:latin typeface="Tahoma"/>
            </a:rPr>
            <a:t> </a:t>
          </a:r>
          <a:r>
            <a:rPr lang="fr-FR" err="1">
              <a:solidFill>
                <a:schemeClr val="tx1"/>
              </a:solidFill>
              <a:latin typeface="Tahoma"/>
            </a:rPr>
            <a:t>attempted</a:t>
          </a:r>
          <a:r>
            <a:rPr lang="fr-FR">
              <a:solidFill>
                <a:schemeClr val="tx1"/>
              </a:solidFill>
              <a:latin typeface="Tahoma"/>
            </a:rPr>
            <a:t> to </a:t>
          </a:r>
          <a:r>
            <a:rPr lang="fr-FR" err="1">
              <a:solidFill>
                <a:schemeClr val="tx1"/>
              </a:solidFill>
              <a:latin typeface="Tahoma"/>
            </a:rPr>
            <a:t>be</a:t>
          </a:r>
          <a:r>
            <a:rPr lang="fr-FR">
              <a:solidFill>
                <a:schemeClr val="tx1"/>
              </a:solidFill>
              <a:latin typeface="Tahoma"/>
            </a:rPr>
            <a:t> </a:t>
          </a:r>
          <a:r>
            <a:rPr lang="fr-FR" err="1">
              <a:solidFill>
                <a:schemeClr val="tx1"/>
              </a:solidFill>
              <a:latin typeface="Tahoma"/>
            </a:rPr>
            <a:t>loaded</a:t>
          </a:r>
          <a:r>
            <a:rPr lang="fr-FR">
              <a:solidFill>
                <a:schemeClr val="tx1"/>
              </a:solidFill>
              <a:latin typeface="Tahoma"/>
            </a:rPr>
            <a:t> as a DLL.</a:t>
          </a:r>
        </a:p>
      </dgm:t>
    </dgm:pt>
    <dgm:pt modelId="{9BE7FA34-7E61-45CB-A504-6EB4C4066E24}" type="parTrans" cxnId="{4A08ADFE-3FDA-424D-9BD5-B83A01E585C2}">
      <dgm:prSet/>
      <dgm:spPr/>
    </dgm:pt>
    <dgm:pt modelId="{FE40F57B-EF87-4B67-A912-E0EF099FC060}" type="sibTrans" cxnId="{4A08ADFE-3FDA-424D-9BD5-B83A01E585C2}">
      <dgm:prSet/>
      <dgm:spPr/>
    </dgm:pt>
    <dgm:pt modelId="{66FF6EE9-3A39-4E45-B3D9-3A97EA24BB3E}" type="pres">
      <dgm:prSet presAssocID="{73A92542-F9A9-4EF0-92D5-CE63C4B87E00}" presName="linear" presStyleCnt="0">
        <dgm:presLayoutVars>
          <dgm:animLvl val="lvl"/>
          <dgm:resizeHandles val="exact"/>
        </dgm:presLayoutVars>
      </dgm:prSet>
      <dgm:spPr/>
    </dgm:pt>
    <dgm:pt modelId="{312DD185-FB93-40EF-B49F-9F928F3D584C}" type="pres">
      <dgm:prSet presAssocID="{A353F3BB-1811-447E-821A-B4CA18929E1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8130D4C-F0EF-4E9D-A97A-15C66648BD03}" type="pres">
      <dgm:prSet presAssocID="{21BE0142-8EC2-4101-9C45-87B6AD079CD2}" presName="spacer" presStyleCnt="0"/>
      <dgm:spPr/>
    </dgm:pt>
    <dgm:pt modelId="{608AE66E-1B9E-4CCA-B7D1-77BD14E6CC1F}" type="pres">
      <dgm:prSet presAssocID="{DA53A4B3-65FB-4615-8912-5976014F58D0}" presName="parentText" presStyleLbl="node1" presStyleIdx="1" presStyleCnt="5">
        <dgm:presLayoutVars>
          <dgm:chMax val="0"/>
          <dgm:bulletEnabled val="1"/>
        </dgm:presLayoutVars>
      </dgm:prSet>
      <dgm:spPr>
        <a:solidFill>
          <a:srgbClr val="00B0F0"/>
        </a:solidFill>
      </dgm:spPr>
    </dgm:pt>
    <dgm:pt modelId="{515483FD-9B53-49AB-B460-959136E41AE1}" type="pres">
      <dgm:prSet presAssocID="{FE40F57B-EF87-4B67-A912-E0EF099FC060}" presName="spacer" presStyleCnt="0"/>
      <dgm:spPr/>
    </dgm:pt>
    <dgm:pt modelId="{EEBFA78E-2422-4973-935C-1250346204A5}" type="pres">
      <dgm:prSet presAssocID="{A99A0E2F-ED63-49D8-8147-48AC1BEB25B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FE6132E-B8F6-44D0-8A79-BF920D33D4B7}" type="pres">
      <dgm:prSet presAssocID="{B6665A0C-D2FB-4EC5-9991-6BE5852EB132}" presName="spacer" presStyleCnt="0"/>
      <dgm:spPr/>
    </dgm:pt>
    <dgm:pt modelId="{31A9AD35-55DB-47EA-96A5-F8E1873469A4}" type="pres">
      <dgm:prSet presAssocID="{BFA06285-2274-498A-9108-36672526F55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8D2BCE2-1C3D-4304-BC5C-C1C6F9DD9F92}" type="pres">
      <dgm:prSet presAssocID="{B32EA007-248D-4D34-B967-B1193F821744}" presName="spacer" presStyleCnt="0"/>
      <dgm:spPr/>
    </dgm:pt>
    <dgm:pt modelId="{27DB61BB-3202-4DFE-AC52-E8F8056CF732}" type="pres">
      <dgm:prSet presAssocID="{4FF5A50A-5415-49AE-A0B7-2641FB6BF688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FE9B310-D93A-45EC-B144-37FD2ED39C43}" srcId="{73A92542-F9A9-4EF0-92D5-CE63C4B87E00}" destId="{A353F3BB-1811-447E-821A-B4CA18929E12}" srcOrd="0" destOrd="0" parTransId="{9C6DA070-BBB9-4B7C-85AA-FBCEC58788A6}" sibTransId="{21BE0142-8EC2-4101-9C45-87B6AD079CD2}"/>
    <dgm:cxn modelId="{4A440018-2E2D-45BB-8EC5-EB054EAB1FFB}" type="presOf" srcId="{4FF5A50A-5415-49AE-A0B7-2641FB6BF688}" destId="{27DB61BB-3202-4DFE-AC52-E8F8056CF732}" srcOrd="0" destOrd="0" presId="urn:microsoft.com/office/officeart/2005/8/layout/vList2"/>
    <dgm:cxn modelId="{E6087E2A-5C3F-4DF6-9488-46FFABD0D72E}" type="presOf" srcId="{A99A0E2F-ED63-49D8-8147-48AC1BEB25BD}" destId="{EEBFA78E-2422-4973-935C-1250346204A5}" srcOrd="0" destOrd="0" presId="urn:microsoft.com/office/officeart/2005/8/layout/vList2"/>
    <dgm:cxn modelId="{0F496C34-F7C8-408B-8303-C7897A0DF984}" type="presOf" srcId="{A353F3BB-1811-447E-821A-B4CA18929E12}" destId="{312DD185-FB93-40EF-B49F-9F928F3D584C}" srcOrd="0" destOrd="0" presId="urn:microsoft.com/office/officeart/2005/8/layout/vList2"/>
    <dgm:cxn modelId="{F7670E48-A9B7-4664-AD57-A34E40E09E2A}" type="presOf" srcId="{DA53A4B3-65FB-4615-8912-5976014F58D0}" destId="{608AE66E-1B9E-4CCA-B7D1-77BD14E6CC1F}" srcOrd="0" destOrd="0" presId="urn:microsoft.com/office/officeart/2005/8/layout/vList2"/>
    <dgm:cxn modelId="{922B1B8F-C981-495D-9EAB-D6D2AB47999C}" srcId="{73A92542-F9A9-4EF0-92D5-CE63C4B87E00}" destId="{4FF5A50A-5415-49AE-A0B7-2641FB6BF688}" srcOrd="4" destOrd="0" parTransId="{75D127FC-DEB4-4AE3-8742-17B6C60666F1}" sibTransId="{D4508CE3-B42C-41FA-A0FA-5275C97E7723}"/>
    <dgm:cxn modelId="{B37F119D-AA2C-4C7D-94D1-F6D709A48387}" srcId="{73A92542-F9A9-4EF0-92D5-CE63C4B87E00}" destId="{BFA06285-2274-498A-9108-36672526F556}" srcOrd="3" destOrd="0" parTransId="{7C8C24CE-F5B8-4971-8AF5-C5589C73F44E}" sibTransId="{B32EA007-248D-4D34-B967-B1193F821744}"/>
    <dgm:cxn modelId="{E3C085B7-F776-4A3C-8C81-F8925B13BCAC}" type="presOf" srcId="{73A92542-F9A9-4EF0-92D5-CE63C4B87E00}" destId="{66FF6EE9-3A39-4E45-B3D9-3A97EA24BB3E}" srcOrd="0" destOrd="0" presId="urn:microsoft.com/office/officeart/2005/8/layout/vList2"/>
    <dgm:cxn modelId="{D0A72BBD-0FBA-458A-9BE2-39F15A0854D0}" type="presOf" srcId="{BFA06285-2274-498A-9108-36672526F556}" destId="{31A9AD35-55DB-47EA-96A5-F8E1873469A4}" srcOrd="0" destOrd="0" presId="urn:microsoft.com/office/officeart/2005/8/layout/vList2"/>
    <dgm:cxn modelId="{4A08ADFE-3FDA-424D-9BD5-B83A01E585C2}" srcId="{73A92542-F9A9-4EF0-92D5-CE63C4B87E00}" destId="{DA53A4B3-65FB-4615-8912-5976014F58D0}" srcOrd="1" destOrd="0" parTransId="{9BE7FA34-7E61-45CB-A504-6EB4C4066E24}" sibTransId="{FE40F57B-EF87-4B67-A912-E0EF099FC060}"/>
    <dgm:cxn modelId="{7C57A0FF-CE4B-4B58-B5A6-F1CA425A8701}" srcId="{73A92542-F9A9-4EF0-92D5-CE63C4B87E00}" destId="{A99A0E2F-ED63-49D8-8147-48AC1BEB25BD}" srcOrd="2" destOrd="0" parTransId="{88392C2B-4A2C-4A1F-8B4B-E9F5C9FFA111}" sibTransId="{B6665A0C-D2FB-4EC5-9991-6BE5852EB132}"/>
    <dgm:cxn modelId="{1D97DD15-74B1-42BC-8FC7-D127D038FADC}" type="presParOf" srcId="{66FF6EE9-3A39-4E45-B3D9-3A97EA24BB3E}" destId="{312DD185-FB93-40EF-B49F-9F928F3D584C}" srcOrd="0" destOrd="0" presId="urn:microsoft.com/office/officeart/2005/8/layout/vList2"/>
    <dgm:cxn modelId="{863D8840-7CE1-4C0F-B0E2-12440AE0B8FD}" type="presParOf" srcId="{66FF6EE9-3A39-4E45-B3D9-3A97EA24BB3E}" destId="{B8130D4C-F0EF-4E9D-A97A-15C66648BD03}" srcOrd="1" destOrd="0" presId="urn:microsoft.com/office/officeart/2005/8/layout/vList2"/>
    <dgm:cxn modelId="{00FA2A7F-DD66-486F-82E9-6A981EA50E5C}" type="presParOf" srcId="{66FF6EE9-3A39-4E45-B3D9-3A97EA24BB3E}" destId="{608AE66E-1B9E-4CCA-B7D1-77BD14E6CC1F}" srcOrd="2" destOrd="0" presId="urn:microsoft.com/office/officeart/2005/8/layout/vList2"/>
    <dgm:cxn modelId="{9413FF5F-A650-4FF5-8CC8-88852DA98DCF}" type="presParOf" srcId="{66FF6EE9-3A39-4E45-B3D9-3A97EA24BB3E}" destId="{515483FD-9B53-49AB-B460-959136E41AE1}" srcOrd="3" destOrd="0" presId="urn:microsoft.com/office/officeart/2005/8/layout/vList2"/>
    <dgm:cxn modelId="{051E81E1-ECA5-4554-9637-00D102C56771}" type="presParOf" srcId="{66FF6EE9-3A39-4E45-B3D9-3A97EA24BB3E}" destId="{EEBFA78E-2422-4973-935C-1250346204A5}" srcOrd="4" destOrd="0" presId="urn:microsoft.com/office/officeart/2005/8/layout/vList2"/>
    <dgm:cxn modelId="{8CB8FD60-6DE9-4D1E-AC39-DA162E849D69}" type="presParOf" srcId="{66FF6EE9-3A39-4E45-B3D9-3A97EA24BB3E}" destId="{4FE6132E-B8F6-44D0-8A79-BF920D33D4B7}" srcOrd="5" destOrd="0" presId="urn:microsoft.com/office/officeart/2005/8/layout/vList2"/>
    <dgm:cxn modelId="{864DA517-5E20-465B-988C-B68649A6ED60}" type="presParOf" srcId="{66FF6EE9-3A39-4E45-B3D9-3A97EA24BB3E}" destId="{31A9AD35-55DB-47EA-96A5-F8E1873469A4}" srcOrd="6" destOrd="0" presId="urn:microsoft.com/office/officeart/2005/8/layout/vList2"/>
    <dgm:cxn modelId="{3A1E2E4E-574A-47FC-A5AA-CE6756768966}" type="presParOf" srcId="{66FF6EE9-3A39-4E45-B3D9-3A97EA24BB3E}" destId="{F8D2BCE2-1C3D-4304-BC5C-C1C6F9DD9F92}" srcOrd="7" destOrd="0" presId="urn:microsoft.com/office/officeart/2005/8/layout/vList2"/>
    <dgm:cxn modelId="{B42C5A25-1DFD-4FB3-A34C-9D6DF6A2FBBF}" type="presParOf" srcId="{66FF6EE9-3A39-4E45-B3D9-3A97EA24BB3E}" destId="{27DB61BB-3202-4DFE-AC52-E8F8056CF73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A92542-F9A9-4EF0-92D5-CE63C4B87E00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A353F3BB-1811-447E-821A-B4CA18929E12}">
      <dgm:prSet phldrT="[Texte]" phldr="0"/>
      <dgm:spPr>
        <a:solidFill>
          <a:srgbClr val="00B0F0"/>
        </a:solidFill>
      </dgm:spPr>
      <dgm:t>
        <a:bodyPr/>
        <a:lstStyle/>
        <a:p>
          <a:r>
            <a:rPr lang="fr-FR" err="1">
              <a:solidFill>
                <a:schemeClr val="tx1"/>
              </a:solidFill>
              <a:latin typeface="Tahoma"/>
            </a:rPr>
            <a:t>SetUnhandledExceptionFilter</a:t>
          </a:r>
          <a:r>
            <a:rPr lang="fr-FR">
              <a:solidFill>
                <a:schemeClr val="tx1"/>
              </a:solidFill>
              <a:latin typeface="Tahoma"/>
            </a:rPr>
            <a:t> </a:t>
          </a:r>
          <a:r>
            <a:rPr lang="fr-FR" err="1">
              <a:solidFill>
                <a:schemeClr val="tx1"/>
              </a:solidFill>
              <a:latin typeface="Tahoma"/>
            </a:rPr>
            <a:t>detected</a:t>
          </a:r>
          <a:r>
            <a:rPr lang="fr-FR">
              <a:solidFill>
                <a:schemeClr val="tx1"/>
              </a:solidFill>
              <a:latin typeface="Tahoma"/>
            </a:rPr>
            <a:t> (possible anti-</a:t>
          </a:r>
          <a:r>
            <a:rPr lang="fr-FR" err="1">
              <a:solidFill>
                <a:schemeClr val="tx1"/>
              </a:solidFill>
              <a:latin typeface="Tahoma"/>
            </a:rPr>
            <a:t>debug</a:t>
          </a:r>
          <a:r>
            <a:rPr lang="fr-FR">
              <a:solidFill>
                <a:schemeClr val="tx1"/>
              </a:solidFill>
              <a:latin typeface="Tahoma"/>
            </a:rPr>
            <a:t>)</a:t>
          </a:r>
          <a:endParaRPr lang="fr-FR">
            <a:solidFill>
              <a:schemeClr val="tx1"/>
            </a:solidFill>
          </a:endParaRPr>
        </a:p>
      </dgm:t>
    </dgm:pt>
    <dgm:pt modelId="{9C6DA070-BBB9-4B7C-85AA-FBCEC58788A6}" type="parTrans" cxnId="{8FE9B310-D93A-45EC-B144-37FD2ED39C43}">
      <dgm:prSet/>
      <dgm:spPr/>
      <dgm:t>
        <a:bodyPr/>
        <a:lstStyle/>
        <a:p>
          <a:endParaRPr lang="fr-FR"/>
        </a:p>
      </dgm:t>
    </dgm:pt>
    <dgm:pt modelId="{21BE0142-8EC2-4101-9C45-87B6AD079CD2}" type="sibTrans" cxnId="{8FE9B310-D93A-45EC-B144-37FD2ED39C43}">
      <dgm:prSet/>
      <dgm:spPr/>
      <dgm:t>
        <a:bodyPr/>
        <a:lstStyle/>
        <a:p>
          <a:endParaRPr lang="fr-FR"/>
        </a:p>
      </dgm:t>
    </dgm:pt>
    <dgm:pt modelId="{A99A0E2F-ED63-49D8-8147-48AC1BEB25BD}">
      <dgm:prSet phldrT="[Texte]" phldr="0"/>
      <dgm:spPr>
        <a:solidFill>
          <a:srgbClr val="FFC000"/>
        </a:solidFill>
      </dgm:spPr>
      <dgm:t>
        <a:bodyPr/>
        <a:lstStyle/>
        <a:p>
          <a:r>
            <a:rPr lang="fr-FR">
              <a:solidFill>
                <a:schemeClr val="tx1"/>
              </a:solidFill>
              <a:latin typeface="Tahoma"/>
            </a:rPr>
            <a:t>Dynamic (</a:t>
          </a:r>
          <a:r>
            <a:rPr lang="fr-FR" err="1">
              <a:solidFill>
                <a:schemeClr val="tx1"/>
              </a:solidFill>
              <a:latin typeface="Tahoma"/>
            </a:rPr>
            <a:t>imported</a:t>
          </a:r>
          <a:r>
            <a:rPr lang="fr-FR">
              <a:solidFill>
                <a:schemeClr val="tx1"/>
              </a:solidFill>
              <a:latin typeface="Tahoma"/>
            </a:rPr>
            <a:t>) </a:t>
          </a:r>
          <a:r>
            <a:rPr lang="fr-FR" err="1">
              <a:solidFill>
                <a:schemeClr val="tx1"/>
              </a:solidFill>
              <a:latin typeface="Tahoma"/>
            </a:rPr>
            <a:t>function</a:t>
          </a:r>
          <a:r>
            <a:rPr lang="fr-FR">
              <a:solidFill>
                <a:schemeClr val="tx1"/>
              </a:solidFill>
              <a:latin typeface="Tahoma"/>
            </a:rPr>
            <a:t> </a:t>
          </a:r>
          <a:r>
            <a:rPr lang="fr-FR" err="1">
              <a:solidFill>
                <a:schemeClr val="tx1"/>
              </a:solidFill>
              <a:latin typeface="Tahoma"/>
            </a:rPr>
            <a:t>loading</a:t>
          </a:r>
          <a:r>
            <a:rPr lang="fr-FR">
              <a:solidFill>
                <a:schemeClr val="tx1"/>
              </a:solidFill>
              <a:latin typeface="Tahoma"/>
            </a:rPr>
            <a:t> </a:t>
          </a:r>
          <a:r>
            <a:rPr lang="fr-FR" err="1">
              <a:solidFill>
                <a:schemeClr val="tx1"/>
              </a:solidFill>
              <a:latin typeface="Tahoma"/>
            </a:rPr>
            <a:t>detected</a:t>
          </a:r>
          <a:endParaRPr lang="fr-FR">
            <a:solidFill>
              <a:schemeClr val="tx1"/>
            </a:solidFill>
          </a:endParaRPr>
        </a:p>
      </dgm:t>
    </dgm:pt>
    <dgm:pt modelId="{88392C2B-4A2C-4A1F-8B4B-E9F5C9FFA111}" type="parTrans" cxnId="{7C57A0FF-CE4B-4B58-B5A6-F1CA425A8701}">
      <dgm:prSet/>
      <dgm:spPr/>
      <dgm:t>
        <a:bodyPr/>
        <a:lstStyle/>
        <a:p>
          <a:endParaRPr lang="fr-FR"/>
        </a:p>
      </dgm:t>
    </dgm:pt>
    <dgm:pt modelId="{B6665A0C-D2FB-4EC5-9991-6BE5852EB132}" type="sibTrans" cxnId="{7C57A0FF-CE4B-4B58-B5A6-F1CA425A8701}">
      <dgm:prSet/>
      <dgm:spPr/>
      <dgm:t>
        <a:bodyPr/>
        <a:lstStyle/>
        <a:p>
          <a:endParaRPr lang="fr-FR"/>
        </a:p>
      </dgm:t>
    </dgm:pt>
    <dgm:pt modelId="{A7118BE0-04DA-4ADD-A313-01831498EA33}">
      <dgm:prSet phldrT="[Texte]" phldr="0"/>
      <dgm:spPr>
        <a:solidFill>
          <a:srgbClr val="FFC000"/>
        </a:solidFill>
      </dgm:spPr>
      <dgm:t>
        <a:bodyPr/>
        <a:lstStyle/>
        <a:p>
          <a:pPr rtl="0"/>
          <a:r>
            <a:rPr lang="fr-FR">
              <a:solidFill>
                <a:schemeClr val="tx1"/>
              </a:solidFill>
              <a:latin typeface="Tahoma"/>
            </a:rPr>
            <a:t>Access the </a:t>
          </a:r>
          <a:r>
            <a:rPr lang="fr-FR" err="1">
              <a:solidFill>
                <a:schemeClr val="tx1"/>
              </a:solidFill>
              <a:latin typeface="Tahoma"/>
            </a:rPr>
            <a:t>NetLogon</a:t>
          </a:r>
          <a:r>
            <a:rPr lang="fr-FR">
              <a:solidFill>
                <a:schemeClr val="tx1"/>
              </a:solidFill>
              <a:latin typeface="Tahoma"/>
            </a:rPr>
            <a:t> </a:t>
          </a:r>
          <a:r>
            <a:rPr lang="fr-FR" err="1">
              <a:solidFill>
                <a:schemeClr val="tx1"/>
              </a:solidFill>
              <a:latin typeface="Tahoma"/>
            </a:rPr>
            <a:t>registry</a:t>
          </a:r>
          <a:r>
            <a:rPr lang="fr-FR">
              <a:solidFill>
                <a:schemeClr val="tx1"/>
              </a:solidFill>
              <a:latin typeface="Tahoma"/>
            </a:rPr>
            <a:t> key, </a:t>
          </a:r>
          <a:r>
            <a:rPr lang="fr-FR" err="1">
              <a:solidFill>
                <a:schemeClr val="tx1"/>
              </a:solidFill>
              <a:latin typeface="Tahoma"/>
            </a:rPr>
            <a:t>potentially</a:t>
          </a:r>
          <a:r>
            <a:rPr lang="fr-FR">
              <a:solidFill>
                <a:schemeClr val="tx1"/>
              </a:solidFill>
              <a:latin typeface="Tahoma"/>
            </a:rPr>
            <a:t> </a:t>
          </a:r>
          <a:r>
            <a:rPr lang="fr-FR" err="1">
              <a:solidFill>
                <a:schemeClr val="tx1"/>
              </a:solidFill>
              <a:latin typeface="Tahoma"/>
            </a:rPr>
            <a:t>used</a:t>
          </a:r>
          <a:r>
            <a:rPr lang="fr-FR">
              <a:solidFill>
                <a:schemeClr val="tx1"/>
              </a:solidFill>
              <a:latin typeface="Tahoma"/>
            </a:rPr>
            <a:t> for </a:t>
          </a:r>
          <a:r>
            <a:rPr lang="fr-FR" err="1">
              <a:solidFill>
                <a:schemeClr val="tx1"/>
              </a:solidFill>
              <a:latin typeface="Tahoma"/>
            </a:rPr>
            <a:t>discovery</a:t>
          </a:r>
          <a:r>
            <a:rPr lang="fr-FR">
              <a:solidFill>
                <a:schemeClr val="tx1"/>
              </a:solidFill>
              <a:latin typeface="Tahoma"/>
            </a:rPr>
            <a:t> or tampering</a:t>
          </a:r>
        </a:p>
      </dgm:t>
    </dgm:pt>
    <dgm:pt modelId="{43E126FD-2E0E-459C-A481-79E9EB8C1646}" type="parTrans" cxnId="{92F7B703-6113-443D-8F6C-6C167F95BAE7}">
      <dgm:prSet/>
      <dgm:spPr/>
      <dgm:t>
        <a:bodyPr/>
        <a:lstStyle/>
        <a:p>
          <a:endParaRPr lang="fr-FR"/>
        </a:p>
      </dgm:t>
    </dgm:pt>
    <dgm:pt modelId="{A6FE5CA5-A024-4FB6-BA8B-1690683D6BC5}" type="sibTrans" cxnId="{92F7B703-6113-443D-8F6C-6C167F95BAE7}">
      <dgm:prSet/>
      <dgm:spPr/>
      <dgm:t>
        <a:bodyPr/>
        <a:lstStyle/>
        <a:p>
          <a:endParaRPr lang="fr-FR"/>
        </a:p>
      </dgm:t>
    </dgm:pt>
    <dgm:pt modelId="{BFA06285-2274-498A-9108-36672526F556}">
      <dgm:prSet phldrT="[Texte]" phldr="0"/>
      <dgm:spPr>
        <a:solidFill>
          <a:srgbClr val="FFC000"/>
        </a:solidFill>
      </dgm:spPr>
      <dgm:t>
        <a:bodyPr/>
        <a:lstStyle/>
        <a:p>
          <a:pPr rtl="0"/>
          <a:r>
            <a:rPr lang="fr-FR" err="1">
              <a:solidFill>
                <a:schemeClr val="tx1"/>
              </a:solidFill>
              <a:latin typeface="Tahoma"/>
            </a:rPr>
            <a:t>Creates</a:t>
          </a:r>
          <a:r>
            <a:rPr lang="fr-FR">
              <a:solidFill>
                <a:schemeClr val="tx1"/>
              </a:solidFill>
              <a:latin typeface="Tahoma"/>
            </a:rPr>
            <a:t> RWX memory</a:t>
          </a:r>
        </a:p>
      </dgm:t>
    </dgm:pt>
    <dgm:pt modelId="{7C8C24CE-F5B8-4971-8AF5-C5589C73F44E}" type="parTrans" cxnId="{B37F119D-AA2C-4C7D-94D1-F6D709A48387}">
      <dgm:prSet/>
      <dgm:spPr/>
      <dgm:t>
        <a:bodyPr/>
        <a:lstStyle/>
        <a:p>
          <a:endParaRPr lang="fr-FR"/>
        </a:p>
      </dgm:t>
    </dgm:pt>
    <dgm:pt modelId="{B32EA007-248D-4D34-B967-B1193F821744}" type="sibTrans" cxnId="{B37F119D-AA2C-4C7D-94D1-F6D709A48387}">
      <dgm:prSet/>
      <dgm:spPr/>
      <dgm:t>
        <a:bodyPr/>
        <a:lstStyle/>
        <a:p>
          <a:endParaRPr lang="fr-FR"/>
        </a:p>
      </dgm:t>
    </dgm:pt>
    <dgm:pt modelId="{4FF5A50A-5415-49AE-A0B7-2641FB6BF688}">
      <dgm:prSet phldr="0"/>
      <dgm:spPr>
        <a:solidFill>
          <a:srgbClr val="FF0000"/>
        </a:solidFill>
      </dgm:spPr>
      <dgm:t>
        <a:bodyPr/>
        <a:lstStyle/>
        <a:p>
          <a:pPr rtl="0"/>
          <a:r>
            <a:rPr lang="fr-FR">
              <a:solidFill>
                <a:schemeClr val="tx1"/>
              </a:solidFill>
              <a:latin typeface="Tahoma"/>
            </a:rPr>
            <a:t>Exhibits possible ransomware or wiper file modification </a:t>
          </a:r>
          <a:r>
            <a:rPr lang="fr-FR" err="1">
              <a:solidFill>
                <a:schemeClr val="tx1"/>
              </a:solidFill>
              <a:latin typeface="Tahoma"/>
            </a:rPr>
            <a:t>behavior</a:t>
          </a:r>
          <a:r>
            <a:rPr lang="fr-FR">
              <a:solidFill>
                <a:schemeClr val="tx1"/>
              </a:solidFill>
              <a:latin typeface="Tahoma"/>
            </a:rPr>
            <a:t>: </a:t>
          </a:r>
          <a:r>
            <a:rPr lang="fr-FR" err="1">
              <a:solidFill>
                <a:schemeClr val="tx1"/>
              </a:solidFill>
              <a:latin typeface="Tahoma"/>
            </a:rPr>
            <a:t>overwrites_existing_files</a:t>
          </a:r>
          <a:endParaRPr lang="fr-FR">
            <a:solidFill>
              <a:schemeClr val="tx1"/>
            </a:solidFill>
            <a:latin typeface="Tahoma"/>
          </a:endParaRPr>
        </a:p>
      </dgm:t>
    </dgm:pt>
    <dgm:pt modelId="{75D127FC-DEB4-4AE3-8742-17B6C60666F1}" type="parTrans" cxnId="{922B1B8F-C981-495D-9EAB-D6D2AB47999C}">
      <dgm:prSet/>
      <dgm:spPr/>
      <dgm:t>
        <a:bodyPr/>
        <a:lstStyle/>
        <a:p>
          <a:endParaRPr lang="fr-FR"/>
        </a:p>
      </dgm:t>
    </dgm:pt>
    <dgm:pt modelId="{D4508CE3-B42C-41FA-A0FA-5275C97E7723}" type="sibTrans" cxnId="{922B1B8F-C981-495D-9EAB-D6D2AB47999C}">
      <dgm:prSet/>
      <dgm:spPr/>
      <dgm:t>
        <a:bodyPr/>
        <a:lstStyle/>
        <a:p>
          <a:endParaRPr lang="fr-FR"/>
        </a:p>
      </dgm:t>
    </dgm:pt>
    <dgm:pt modelId="{229043AC-F6AE-4794-9689-04824044FB78}">
      <dgm:prSet phldr="0"/>
      <dgm:spPr/>
      <dgm:t>
        <a:bodyPr/>
        <a:lstStyle/>
        <a:p>
          <a:pPr rtl="0"/>
          <a:r>
            <a:rPr lang="fr-FR" err="1">
              <a:solidFill>
                <a:schemeClr val="tx1"/>
              </a:solidFill>
              <a:latin typeface="Tahoma"/>
            </a:rPr>
            <a:t>Collects</a:t>
          </a:r>
          <a:r>
            <a:rPr lang="fr-FR">
              <a:solidFill>
                <a:schemeClr val="tx1"/>
              </a:solidFill>
              <a:latin typeface="Tahoma"/>
            </a:rPr>
            <a:t> and </a:t>
          </a:r>
          <a:r>
            <a:rPr lang="fr-FR" err="1">
              <a:solidFill>
                <a:schemeClr val="tx1"/>
              </a:solidFill>
              <a:latin typeface="Tahoma"/>
            </a:rPr>
            <a:t>encrypts</a:t>
          </a:r>
          <a:r>
            <a:rPr lang="fr-FR">
              <a:solidFill>
                <a:schemeClr val="tx1"/>
              </a:solidFill>
              <a:latin typeface="Tahoma"/>
            </a:rPr>
            <a:t> informations about the computer </a:t>
          </a:r>
          <a:r>
            <a:rPr lang="fr-FR" err="1">
              <a:solidFill>
                <a:schemeClr val="tx1"/>
              </a:solidFill>
              <a:latin typeface="Tahoma"/>
            </a:rPr>
            <a:t>likely</a:t>
          </a:r>
          <a:r>
            <a:rPr lang="fr-FR">
              <a:solidFill>
                <a:schemeClr val="tx1"/>
              </a:solidFill>
              <a:latin typeface="Tahoma"/>
            </a:rPr>
            <a:t> to </a:t>
          </a:r>
          <a:r>
            <a:rPr lang="fr-FR" err="1">
              <a:solidFill>
                <a:schemeClr val="tx1"/>
              </a:solidFill>
              <a:latin typeface="Tahoma"/>
            </a:rPr>
            <a:t>send</a:t>
          </a:r>
          <a:r>
            <a:rPr lang="fr-FR">
              <a:solidFill>
                <a:schemeClr val="tx1"/>
              </a:solidFill>
              <a:latin typeface="Tahoma"/>
            </a:rPr>
            <a:t> to C2 server</a:t>
          </a:r>
        </a:p>
      </dgm:t>
    </dgm:pt>
    <dgm:pt modelId="{B55C3453-48AC-427E-90E9-7D05D453F10C}" type="parTrans" cxnId="{948A361B-5531-4A3C-A3E6-03042A1A5B88}">
      <dgm:prSet/>
      <dgm:spPr/>
      <dgm:t>
        <a:bodyPr/>
        <a:lstStyle/>
        <a:p>
          <a:endParaRPr lang="fr-FR"/>
        </a:p>
      </dgm:t>
    </dgm:pt>
    <dgm:pt modelId="{67FD0097-74ED-4754-865C-0E38FFF9F071}" type="sibTrans" cxnId="{948A361B-5531-4A3C-A3E6-03042A1A5B88}">
      <dgm:prSet/>
      <dgm:spPr/>
      <dgm:t>
        <a:bodyPr/>
        <a:lstStyle/>
        <a:p>
          <a:endParaRPr lang="fr-FR"/>
        </a:p>
      </dgm:t>
    </dgm:pt>
    <dgm:pt modelId="{54208E1B-336C-4DBE-95C4-4B01CF88FEB1}">
      <dgm:prSet phldr="0"/>
      <dgm:spPr/>
      <dgm:t>
        <a:bodyPr/>
        <a:lstStyle/>
        <a:p>
          <a:pPr rtl="0"/>
          <a:r>
            <a:rPr lang="fr-FR" dirty="0">
              <a:solidFill>
                <a:schemeClr val="tx1"/>
              </a:solidFill>
              <a:latin typeface="Tahoma"/>
            </a:rPr>
            <a:t>Guard pages use </a:t>
          </a:r>
          <a:r>
            <a:rPr lang="fr-FR" dirty="0" err="1">
              <a:solidFill>
                <a:schemeClr val="tx1"/>
              </a:solidFill>
              <a:latin typeface="Tahoma"/>
            </a:rPr>
            <a:t>detected</a:t>
          </a:r>
          <a:r>
            <a:rPr lang="fr-FR" dirty="0">
              <a:solidFill>
                <a:schemeClr val="tx1"/>
              </a:solidFill>
              <a:latin typeface="Tahoma"/>
            </a:rPr>
            <a:t> – possible anti-</a:t>
          </a:r>
          <a:r>
            <a:rPr lang="fr-FR" dirty="0" err="1">
              <a:solidFill>
                <a:schemeClr val="tx1"/>
              </a:solidFill>
              <a:latin typeface="Tahoma"/>
            </a:rPr>
            <a:t>debugging</a:t>
          </a:r>
          <a:endParaRPr lang="fr-FR" dirty="0">
            <a:solidFill>
              <a:schemeClr val="tx1"/>
            </a:solidFill>
            <a:latin typeface="Tahoma"/>
          </a:endParaRPr>
        </a:p>
      </dgm:t>
    </dgm:pt>
    <dgm:pt modelId="{3DD14CC7-7B0F-487D-911E-58CB61713432}" type="parTrans" cxnId="{01C4EB67-3AE1-4BFC-B03F-D795129390A2}">
      <dgm:prSet/>
      <dgm:spPr/>
      <dgm:t>
        <a:bodyPr/>
        <a:lstStyle/>
        <a:p>
          <a:endParaRPr lang="fr-FR"/>
        </a:p>
      </dgm:t>
    </dgm:pt>
    <dgm:pt modelId="{BFCE60A5-DD9B-427F-B78E-24D8AF26F1B9}" type="sibTrans" cxnId="{01C4EB67-3AE1-4BFC-B03F-D795129390A2}">
      <dgm:prSet/>
      <dgm:spPr/>
      <dgm:t>
        <a:bodyPr/>
        <a:lstStyle/>
        <a:p>
          <a:endParaRPr lang="fr-FR"/>
        </a:p>
      </dgm:t>
    </dgm:pt>
    <dgm:pt modelId="{66FF6EE9-3A39-4E45-B3D9-3A97EA24BB3E}" type="pres">
      <dgm:prSet presAssocID="{73A92542-F9A9-4EF0-92D5-CE63C4B87E00}" presName="linear" presStyleCnt="0">
        <dgm:presLayoutVars>
          <dgm:animLvl val="lvl"/>
          <dgm:resizeHandles val="exact"/>
        </dgm:presLayoutVars>
      </dgm:prSet>
      <dgm:spPr/>
    </dgm:pt>
    <dgm:pt modelId="{C8BA5762-0287-4D4F-A745-EEBDF96E2AA2}" type="pres">
      <dgm:prSet presAssocID="{229043AC-F6AE-4794-9689-04824044FB78}" presName="parentText" presStyleLbl="node1" presStyleIdx="0" presStyleCnt="7">
        <dgm:presLayoutVars>
          <dgm:chMax val="0"/>
          <dgm:bulletEnabled val="1"/>
        </dgm:presLayoutVars>
      </dgm:prSet>
      <dgm:spPr>
        <a:solidFill>
          <a:srgbClr val="00B0F0"/>
        </a:solidFill>
      </dgm:spPr>
    </dgm:pt>
    <dgm:pt modelId="{C9F6B07B-33DD-4670-B703-698CAC140639}" type="pres">
      <dgm:prSet presAssocID="{67FD0097-74ED-4754-865C-0E38FFF9F071}" presName="spacer" presStyleCnt="0"/>
      <dgm:spPr/>
    </dgm:pt>
    <dgm:pt modelId="{312DD185-FB93-40EF-B49F-9F928F3D584C}" type="pres">
      <dgm:prSet presAssocID="{A353F3BB-1811-447E-821A-B4CA18929E12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B8130D4C-F0EF-4E9D-A97A-15C66648BD03}" type="pres">
      <dgm:prSet presAssocID="{21BE0142-8EC2-4101-9C45-87B6AD079CD2}" presName="spacer" presStyleCnt="0"/>
      <dgm:spPr/>
    </dgm:pt>
    <dgm:pt modelId="{698AE410-84EB-4670-A120-5CCD22F91AA9}" type="pres">
      <dgm:prSet presAssocID="{54208E1B-336C-4DBE-95C4-4B01CF88FEB1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1E1B01F9-6FFF-48E9-8281-C7D205AC85CC}" type="pres">
      <dgm:prSet presAssocID="{BFCE60A5-DD9B-427F-B78E-24D8AF26F1B9}" presName="spacer" presStyleCnt="0"/>
      <dgm:spPr/>
    </dgm:pt>
    <dgm:pt modelId="{EEBFA78E-2422-4973-935C-1250346204A5}" type="pres">
      <dgm:prSet presAssocID="{A99A0E2F-ED63-49D8-8147-48AC1BEB25BD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4FE6132E-B8F6-44D0-8A79-BF920D33D4B7}" type="pres">
      <dgm:prSet presAssocID="{B6665A0C-D2FB-4EC5-9991-6BE5852EB132}" presName="spacer" presStyleCnt="0"/>
      <dgm:spPr/>
    </dgm:pt>
    <dgm:pt modelId="{C446630D-4DBE-438E-8BF4-9D9EFD38C623}" type="pres">
      <dgm:prSet presAssocID="{A7118BE0-04DA-4ADD-A313-01831498EA33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DE5063D1-A37D-49E7-B65E-0C3357010890}" type="pres">
      <dgm:prSet presAssocID="{A6FE5CA5-A024-4FB6-BA8B-1690683D6BC5}" presName="spacer" presStyleCnt="0"/>
      <dgm:spPr/>
    </dgm:pt>
    <dgm:pt modelId="{31A9AD35-55DB-47EA-96A5-F8E1873469A4}" type="pres">
      <dgm:prSet presAssocID="{BFA06285-2274-498A-9108-36672526F556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F8D2BCE2-1C3D-4304-BC5C-C1C6F9DD9F92}" type="pres">
      <dgm:prSet presAssocID="{B32EA007-248D-4D34-B967-B1193F821744}" presName="spacer" presStyleCnt="0"/>
      <dgm:spPr/>
    </dgm:pt>
    <dgm:pt modelId="{27DB61BB-3202-4DFE-AC52-E8F8056CF732}" type="pres">
      <dgm:prSet presAssocID="{4FF5A50A-5415-49AE-A0B7-2641FB6BF688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92F7B703-6113-443D-8F6C-6C167F95BAE7}" srcId="{73A92542-F9A9-4EF0-92D5-CE63C4B87E00}" destId="{A7118BE0-04DA-4ADD-A313-01831498EA33}" srcOrd="4" destOrd="0" parTransId="{43E126FD-2E0E-459C-A481-79E9EB8C1646}" sibTransId="{A6FE5CA5-A024-4FB6-BA8B-1690683D6BC5}"/>
    <dgm:cxn modelId="{8FE9B310-D93A-45EC-B144-37FD2ED39C43}" srcId="{73A92542-F9A9-4EF0-92D5-CE63C4B87E00}" destId="{A353F3BB-1811-447E-821A-B4CA18929E12}" srcOrd="1" destOrd="0" parTransId="{9C6DA070-BBB9-4B7C-85AA-FBCEC58788A6}" sibTransId="{21BE0142-8EC2-4101-9C45-87B6AD079CD2}"/>
    <dgm:cxn modelId="{948A361B-5531-4A3C-A3E6-03042A1A5B88}" srcId="{73A92542-F9A9-4EF0-92D5-CE63C4B87E00}" destId="{229043AC-F6AE-4794-9689-04824044FB78}" srcOrd="0" destOrd="0" parTransId="{B55C3453-48AC-427E-90E9-7D05D453F10C}" sibTransId="{67FD0097-74ED-4754-865C-0E38FFF9F071}"/>
    <dgm:cxn modelId="{EECBEE25-4FF7-4CCA-B514-8DE953DED5A1}" type="presOf" srcId="{4FF5A50A-5415-49AE-A0B7-2641FB6BF688}" destId="{27DB61BB-3202-4DFE-AC52-E8F8056CF732}" srcOrd="0" destOrd="0" presId="urn:microsoft.com/office/officeart/2005/8/layout/vList2"/>
    <dgm:cxn modelId="{EA236727-620A-41D3-9166-29468EC72899}" type="presOf" srcId="{54208E1B-336C-4DBE-95C4-4B01CF88FEB1}" destId="{698AE410-84EB-4670-A120-5CCD22F91AA9}" srcOrd="0" destOrd="0" presId="urn:microsoft.com/office/officeart/2005/8/layout/vList2"/>
    <dgm:cxn modelId="{BDDA2438-5425-4DDF-903E-541E59D8F305}" type="presOf" srcId="{229043AC-F6AE-4794-9689-04824044FB78}" destId="{C8BA5762-0287-4D4F-A745-EEBDF96E2AA2}" srcOrd="0" destOrd="0" presId="urn:microsoft.com/office/officeart/2005/8/layout/vList2"/>
    <dgm:cxn modelId="{FADBC13F-672D-45F9-A2F7-F539A20AEEFA}" type="presOf" srcId="{A99A0E2F-ED63-49D8-8147-48AC1BEB25BD}" destId="{EEBFA78E-2422-4973-935C-1250346204A5}" srcOrd="0" destOrd="0" presId="urn:microsoft.com/office/officeart/2005/8/layout/vList2"/>
    <dgm:cxn modelId="{01C4EB67-3AE1-4BFC-B03F-D795129390A2}" srcId="{73A92542-F9A9-4EF0-92D5-CE63C4B87E00}" destId="{54208E1B-336C-4DBE-95C4-4B01CF88FEB1}" srcOrd="2" destOrd="0" parTransId="{3DD14CC7-7B0F-487D-911E-58CB61713432}" sibTransId="{BFCE60A5-DD9B-427F-B78E-24D8AF26F1B9}"/>
    <dgm:cxn modelId="{6485E874-0CA6-49E7-A037-8B0871661613}" type="presOf" srcId="{A353F3BB-1811-447E-821A-B4CA18929E12}" destId="{312DD185-FB93-40EF-B49F-9F928F3D584C}" srcOrd="0" destOrd="0" presId="urn:microsoft.com/office/officeart/2005/8/layout/vList2"/>
    <dgm:cxn modelId="{6591CE78-C933-483C-B611-121A87C186B3}" type="presOf" srcId="{A7118BE0-04DA-4ADD-A313-01831498EA33}" destId="{C446630D-4DBE-438E-8BF4-9D9EFD38C623}" srcOrd="0" destOrd="0" presId="urn:microsoft.com/office/officeart/2005/8/layout/vList2"/>
    <dgm:cxn modelId="{922B1B8F-C981-495D-9EAB-D6D2AB47999C}" srcId="{73A92542-F9A9-4EF0-92D5-CE63C4B87E00}" destId="{4FF5A50A-5415-49AE-A0B7-2641FB6BF688}" srcOrd="6" destOrd="0" parTransId="{75D127FC-DEB4-4AE3-8742-17B6C60666F1}" sibTransId="{D4508CE3-B42C-41FA-A0FA-5275C97E7723}"/>
    <dgm:cxn modelId="{B37F119D-AA2C-4C7D-94D1-F6D709A48387}" srcId="{73A92542-F9A9-4EF0-92D5-CE63C4B87E00}" destId="{BFA06285-2274-498A-9108-36672526F556}" srcOrd="5" destOrd="0" parTransId="{7C8C24CE-F5B8-4971-8AF5-C5589C73F44E}" sibTransId="{B32EA007-248D-4D34-B967-B1193F821744}"/>
    <dgm:cxn modelId="{E3C085B7-F776-4A3C-8C81-F8925B13BCAC}" type="presOf" srcId="{73A92542-F9A9-4EF0-92D5-CE63C4B87E00}" destId="{66FF6EE9-3A39-4E45-B3D9-3A97EA24BB3E}" srcOrd="0" destOrd="0" presId="urn:microsoft.com/office/officeart/2005/8/layout/vList2"/>
    <dgm:cxn modelId="{21FBE8D3-738B-42C2-95CC-7BF62E4CD8A9}" type="presOf" srcId="{BFA06285-2274-498A-9108-36672526F556}" destId="{31A9AD35-55DB-47EA-96A5-F8E1873469A4}" srcOrd="0" destOrd="0" presId="urn:microsoft.com/office/officeart/2005/8/layout/vList2"/>
    <dgm:cxn modelId="{7C57A0FF-CE4B-4B58-B5A6-F1CA425A8701}" srcId="{73A92542-F9A9-4EF0-92D5-CE63C4B87E00}" destId="{A99A0E2F-ED63-49D8-8147-48AC1BEB25BD}" srcOrd="3" destOrd="0" parTransId="{88392C2B-4A2C-4A1F-8B4B-E9F5C9FFA111}" sibTransId="{B6665A0C-D2FB-4EC5-9991-6BE5852EB132}"/>
    <dgm:cxn modelId="{1DD4DA6A-B846-49EF-AB11-6468C30971D6}" type="presParOf" srcId="{66FF6EE9-3A39-4E45-B3D9-3A97EA24BB3E}" destId="{C8BA5762-0287-4D4F-A745-EEBDF96E2AA2}" srcOrd="0" destOrd="0" presId="urn:microsoft.com/office/officeart/2005/8/layout/vList2"/>
    <dgm:cxn modelId="{C504D33A-0F8F-4FC4-9D6A-B565EB4B5691}" type="presParOf" srcId="{66FF6EE9-3A39-4E45-B3D9-3A97EA24BB3E}" destId="{C9F6B07B-33DD-4670-B703-698CAC140639}" srcOrd="1" destOrd="0" presId="urn:microsoft.com/office/officeart/2005/8/layout/vList2"/>
    <dgm:cxn modelId="{31F85166-2A1F-4F63-ADCF-A59C6ED1512B}" type="presParOf" srcId="{66FF6EE9-3A39-4E45-B3D9-3A97EA24BB3E}" destId="{312DD185-FB93-40EF-B49F-9F928F3D584C}" srcOrd="2" destOrd="0" presId="urn:microsoft.com/office/officeart/2005/8/layout/vList2"/>
    <dgm:cxn modelId="{D9DB9AB3-4501-4295-888A-0CD6B4B340AA}" type="presParOf" srcId="{66FF6EE9-3A39-4E45-B3D9-3A97EA24BB3E}" destId="{B8130D4C-F0EF-4E9D-A97A-15C66648BD03}" srcOrd="3" destOrd="0" presId="urn:microsoft.com/office/officeart/2005/8/layout/vList2"/>
    <dgm:cxn modelId="{73F9AB13-AEDD-47E4-A9E0-3E3E28C84B83}" type="presParOf" srcId="{66FF6EE9-3A39-4E45-B3D9-3A97EA24BB3E}" destId="{698AE410-84EB-4670-A120-5CCD22F91AA9}" srcOrd="4" destOrd="0" presId="urn:microsoft.com/office/officeart/2005/8/layout/vList2"/>
    <dgm:cxn modelId="{6530DA9D-38E0-4F15-9770-B32324DEF10C}" type="presParOf" srcId="{66FF6EE9-3A39-4E45-B3D9-3A97EA24BB3E}" destId="{1E1B01F9-6FFF-48E9-8281-C7D205AC85CC}" srcOrd="5" destOrd="0" presId="urn:microsoft.com/office/officeart/2005/8/layout/vList2"/>
    <dgm:cxn modelId="{4DD3B108-A3BB-4267-BA33-B58FA264922C}" type="presParOf" srcId="{66FF6EE9-3A39-4E45-B3D9-3A97EA24BB3E}" destId="{EEBFA78E-2422-4973-935C-1250346204A5}" srcOrd="6" destOrd="0" presId="urn:microsoft.com/office/officeart/2005/8/layout/vList2"/>
    <dgm:cxn modelId="{7DF0EEA7-A930-4516-8935-848CDEFDFA89}" type="presParOf" srcId="{66FF6EE9-3A39-4E45-B3D9-3A97EA24BB3E}" destId="{4FE6132E-B8F6-44D0-8A79-BF920D33D4B7}" srcOrd="7" destOrd="0" presId="urn:microsoft.com/office/officeart/2005/8/layout/vList2"/>
    <dgm:cxn modelId="{74D72872-F3DE-42AE-968D-3FBE10C129F0}" type="presParOf" srcId="{66FF6EE9-3A39-4E45-B3D9-3A97EA24BB3E}" destId="{C446630D-4DBE-438E-8BF4-9D9EFD38C623}" srcOrd="8" destOrd="0" presId="urn:microsoft.com/office/officeart/2005/8/layout/vList2"/>
    <dgm:cxn modelId="{D3620FEB-7214-4F09-8E72-2EB4C85CEBA3}" type="presParOf" srcId="{66FF6EE9-3A39-4E45-B3D9-3A97EA24BB3E}" destId="{DE5063D1-A37D-49E7-B65E-0C3357010890}" srcOrd="9" destOrd="0" presId="urn:microsoft.com/office/officeart/2005/8/layout/vList2"/>
    <dgm:cxn modelId="{81164699-C0DD-4AB7-9E8F-54C8BBC6D8EF}" type="presParOf" srcId="{66FF6EE9-3A39-4E45-B3D9-3A97EA24BB3E}" destId="{31A9AD35-55DB-47EA-96A5-F8E1873469A4}" srcOrd="10" destOrd="0" presId="urn:microsoft.com/office/officeart/2005/8/layout/vList2"/>
    <dgm:cxn modelId="{D6278B2D-12A9-47BA-AB4C-509304D207AB}" type="presParOf" srcId="{66FF6EE9-3A39-4E45-B3D9-3A97EA24BB3E}" destId="{F8D2BCE2-1C3D-4304-BC5C-C1C6F9DD9F92}" srcOrd="11" destOrd="0" presId="urn:microsoft.com/office/officeart/2005/8/layout/vList2"/>
    <dgm:cxn modelId="{3024E7D9-B3AA-41AB-BA50-DA1F7FA785A6}" type="presParOf" srcId="{66FF6EE9-3A39-4E45-B3D9-3A97EA24BB3E}" destId="{27DB61BB-3202-4DFE-AC52-E8F8056CF732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6E38F5-5320-4D79-9DDC-0EED1EA94D95}">
      <dsp:nvSpPr>
        <dsp:cNvPr id="0" name=""/>
        <dsp:cNvSpPr/>
      </dsp:nvSpPr>
      <dsp:spPr>
        <a:xfrm>
          <a:off x="3286" y="320639"/>
          <a:ext cx="3203971" cy="777600"/>
        </a:xfrm>
        <a:prstGeom prst="rect">
          <a:avLst/>
        </a:prstGeom>
        <a:solidFill>
          <a:srgbClr val="7030A0"/>
        </a:solidFill>
        <a:ln w="28575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/>
            <a:t>TEST</a:t>
          </a:r>
        </a:p>
      </dsp:txBody>
      <dsp:txXfrm>
        <a:off x="3286" y="320639"/>
        <a:ext cx="3203971" cy="777600"/>
      </dsp:txXfrm>
    </dsp:sp>
    <dsp:sp modelId="{8F4CBFC9-FCB2-4A87-8155-77B29F8AFBE2}">
      <dsp:nvSpPr>
        <dsp:cNvPr id="0" name=""/>
        <dsp:cNvSpPr/>
      </dsp:nvSpPr>
      <dsp:spPr>
        <a:xfrm>
          <a:off x="3286" y="1098239"/>
          <a:ext cx="3203971" cy="3599209"/>
        </a:xfrm>
        <a:prstGeom prst="rect">
          <a:avLst/>
        </a:prstGeom>
        <a:solidFill>
          <a:schemeClr val="bg1">
            <a:alpha val="90000"/>
          </a:schemeClr>
        </a:solidFill>
        <a:ln w="28575" cap="flat" cmpd="sng" algn="ctr">
          <a:solidFill>
            <a:srgbClr val="7030A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Installation manuelle sur quelques postes (3 à 5 – équipe projet ou IT)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Recette technique (Console EDR ou support Advens)</a:t>
          </a:r>
        </a:p>
      </dsp:txBody>
      <dsp:txXfrm>
        <a:off x="3286" y="1098239"/>
        <a:ext cx="3203971" cy="3599209"/>
      </dsp:txXfrm>
    </dsp:sp>
    <dsp:sp modelId="{DB7E9C9C-ADFE-42B9-A078-B9BC0686F14E}">
      <dsp:nvSpPr>
        <dsp:cNvPr id="0" name=""/>
        <dsp:cNvSpPr/>
      </dsp:nvSpPr>
      <dsp:spPr>
        <a:xfrm>
          <a:off x="3655814" y="320639"/>
          <a:ext cx="3203971" cy="777600"/>
        </a:xfrm>
        <a:prstGeom prst="rect">
          <a:avLst/>
        </a:prstGeom>
        <a:solidFill>
          <a:srgbClr val="7030A0"/>
        </a:solidFill>
        <a:ln w="28575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/>
            <a:t>PILOTE</a:t>
          </a:r>
        </a:p>
      </dsp:txBody>
      <dsp:txXfrm>
        <a:off x="3655814" y="320639"/>
        <a:ext cx="3203971" cy="777600"/>
      </dsp:txXfrm>
    </dsp:sp>
    <dsp:sp modelId="{09A71A27-7484-4524-8D2C-DC59E1F01400}">
      <dsp:nvSpPr>
        <dsp:cNvPr id="0" name=""/>
        <dsp:cNvSpPr/>
      </dsp:nvSpPr>
      <dsp:spPr>
        <a:xfrm>
          <a:off x="3655814" y="1098239"/>
          <a:ext cx="3203971" cy="3599209"/>
        </a:xfrm>
        <a:prstGeom prst="rect">
          <a:avLst/>
        </a:prstGeom>
        <a:solidFill>
          <a:schemeClr val="bg1">
            <a:alpha val="90000"/>
          </a:schemeClr>
        </a:solidFill>
        <a:ln w="28575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Création des packages à déployer sur le parc (5 à 10% du parc)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Installation sur un lot pilote représentatif (</a:t>
          </a:r>
          <a:r>
            <a:rPr lang="fr-FR" sz="1800" kern="1200" dirty="0" err="1"/>
            <a:t>PdT</a:t>
          </a:r>
          <a:r>
            <a:rPr lang="fr-FR" sz="1800" kern="1200" dirty="0"/>
            <a:t>, serveurs)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Recette technique (validation de déploiement)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Recette métier (validation de bon fonctionnement et validation des cas d’usage – ex : blocage par un proxy etc.)</a:t>
          </a:r>
        </a:p>
      </dsp:txBody>
      <dsp:txXfrm>
        <a:off x="3655814" y="1098239"/>
        <a:ext cx="3203971" cy="3599209"/>
      </dsp:txXfrm>
    </dsp:sp>
    <dsp:sp modelId="{FE5F545B-7AC8-4F84-A995-9CF10AF46D2A}">
      <dsp:nvSpPr>
        <dsp:cNvPr id="0" name=""/>
        <dsp:cNvSpPr/>
      </dsp:nvSpPr>
      <dsp:spPr>
        <a:xfrm>
          <a:off x="7308342" y="320639"/>
          <a:ext cx="3203971" cy="777600"/>
        </a:xfrm>
        <a:prstGeom prst="rect">
          <a:avLst/>
        </a:prstGeom>
        <a:solidFill>
          <a:srgbClr val="7030A0"/>
        </a:solidFill>
        <a:ln w="28575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/>
            <a:t>GENERALISATION</a:t>
          </a:r>
        </a:p>
      </dsp:txBody>
      <dsp:txXfrm>
        <a:off x="7308342" y="320639"/>
        <a:ext cx="3203971" cy="777600"/>
      </dsp:txXfrm>
    </dsp:sp>
    <dsp:sp modelId="{C73F919F-FB15-44FD-AE4F-1E03A7F4C225}">
      <dsp:nvSpPr>
        <dsp:cNvPr id="0" name=""/>
        <dsp:cNvSpPr/>
      </dsp:nvSpPr>
      <dsp:spPr>
        <a:xfrm>
          <a:off x="7308342" y="1098239"/>
          <a:ext cx="3203971" cy="3599209"/>
        </a:xfrm>
        <a:prstGeom prst="rect">
          <a:avLst/>
        </a:prstGeom>
        <a:solidFill>
          <a:schemeClr val="bg1">
            <a:alpha val="90000"/>
          </a:schemeClr>
        </a:solidFill>
        <a:ln w="28575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Définition de lots de déploiement (campagnes)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Déploiement par lot selon un calendrier défini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Support au déploiement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Validation d'aptitude au bon fonctionnement (VABF)</a:t>
          </a:r>
        </a:p>
      </dsp:txBody>
      <dsp:txXfrm>
        <a:off x="7308342" y="1098239"/>
        <a:ext cx="3203971" cy="35992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10867F-30F5-A140-90DE-A747ED3FEC2B}">
      <dsp:nvSpPr>
        <dsp:cNvPr id="0" name=""/>
        <dsp:cNvSpPr/>
      </dsp:nvSpPr>
      <dsp:spPr>
        <a:xfrm>
          <a:off x="487277" y="0"/>
          <a:ext cx="9882020" cy="449306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1FE4BB-5DE5-EE49-AA59-B40C5C34CD06}">
      <dsp:nvSpPr>
        <dsp:cNvPr id="0" name=""/>
        <dsp:cNvSpPr/>
      </dsp:nvSpPr>
      <dsp:spPr>
        <a:xfrm>
          <a:off x="3128418" y="2360465"/>
          <a:ext cx="186911" cy="186911"/>
        </a:xfrm>
        <a:prstGeom prst="ellipse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</dsp:sp>
    <dsp:sp modelId="{CEE7D452-5A3A-AA4A-A648-130054EFC2B4}">
      <dsp:nvSpPr>
        <dsp:cNvPr id="0" name=""/>
        <dsp:cNvSpPr/>
      </dsp:nvSpPr>
      <dsp:spPr>
        <a:xfrm>
          <a:off x="822243" y="2018614"/>
          <a:ext cx="2164070" cy="827999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000" tIns="90000" rIns="90000" bIns="9000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chemeClr val="bg1"/>
              </a:solidFill>
              <a:latin typeface="Tahoma"/>
              <a:ea typeface="+mn-ea"/>
              <a:cs typeface="+mn-cs"/>
            </a:rPr>
            <a:t>Accès initial</a:t>
          </a:r>
          <a:br>
            <a:rPr lang="fr-FR" sz="1600" b="1" kern="1200" dirty="0">
              <a:solidFill>
                <a:schemeClr val="bg1"/>
              </a:solidFill>
              <a:latin typeface="Tahoma"/>
              <a:ea typeface="+mn-ea"/>
              <a:cs typeface="+mn-cs"/>
            </a:rPr>
          </a:br>
          <a:r>
            <a:rPr lang="fr-FR" sz="1600" b="0" kern="1200" dirty="0">
              <a:solidFill>
                <a:schemeClr val="bg1"/>
              </a:solidFill>
              <a:latin typeface="Tahoma"/>
              <a:ea typeface="+mn-ea"/>
              <a:cs typeface="+mn-cs"/>
            </a:rPr>
            <a:t>mardi 21 février 2023</a:t>
          </a:r>
          <a:br>
            <a:rPr lang="fr-FR" sz="1600" b="0" kern="1200" dirty="0">
              <a:solidFill>
                <a:schemeClr val="bg1"/>
              </a:solidFill>
              <a:latin typeface="Tahoma"/>
              <a:ea typeface="+mn-ea"/>
              <a:cs typeface="+mn-cs"/>
            </a:rPr>
          </a:br>
          <a:r>
            <a:rPr lang="fr-FR" sz="1200" b="0" kern="1200" dirty="0">
              <a:solidFill>
                <a:schemeClr val="bg1"/>
              </a:solidFill>
              <a:latin typeface="Tahoma"/>
              <a:ea typeface="+mn-ea"/>
              <a:cs typeface="+mn-cs"/>
            </a:rPr>
            <a:t>(et avant ?)</a:t>
          </a:r>
          <a:endParaRPr lang="fr-FR" sz="1600" b="0" kern="1200" dirty="0">
            <a:solidFill>
              <a:schemeClr val="bg1"/>
            </a:solidFill>
            <a:latin typeface="Tahoma"/>
            <a:ea typeface="+mn-ea"/>
            <a:cs typeface="+mn-cs"/>
          </a:endParaRPr>
        </a:p>
      </dsp:txBody>
      <dsp:txXfrm>
        <a:off x="822243" y="2018614"/>
        <a:ext cx="2164070" cy="827999"/>
      </dsp:txXfrm>
    </dsp:sp>
    <dsp:sp modelId="{90373E22-FBA3-8C45-AF43-BD457B343E8C}">
      <dsp:nvSpPr>
        <dsp:cNvPr id="0" name=""/>
        <dsp:cNvSpPr/>
      </dsp:nvSpPr>
      <dsp:spPr>
        <a:xfrm>
          <a:off x="6364185" y="1323866"/>
          <a:ext cx="337878" cy="337878"/>
        </a:xfrm>
        <a:prstGeom prst="ellipse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</dsp:sp>
    <dsp:sp modelId="{7D9C6C5B-7385-AD48-8D6F-6EB704572923}">
      <dsp:nvSpPr>
        <dsp:cNvPr id="0" name=""/>
        <dsp:cNvSpPr/>
      </dsp:nvSpPr>
      <dsp:spPr>
        <a:xfrm>
          <a:off x="3443533" y="1155925"/>
          <a:ext cx="2772204" cy="647989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000" tIns="90000" rIns="90000" bIns="9000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chemeClr val="bg1"/>
              </a:solidFill>
              <a:latin typeface="Tahoma"/>
              <a:ea typeface="+mn-ea"/>
              <a:cs typeface="+mn-cs"/>
            </a:rPr>
            <a:t>Deuxième tentative</a:t>
          </a:r>
          <a:br>
            <a:rPr lang="fr-FR" sz="1600" b="1" kern="1200" dirty="0">
              <a:solidFill>
                <a:schemeClr val="bg1"/>
              </a:solidFill>
              <a:latin typeface="Tahoma"/>
              <a:ea typeface="+mn-ea"/>
              <a:cs typeface="+mn-cs"/>
            </a:rPr>
          </a:br>
          <a:r>
            <a:rPr lang="fr-FR" sz="1600" b="0" kern="1200" dirty="0">
              <a:solidFill>
                <a:schemeClr val="bg1"/>
              </a:solidFill>
              <a:latin typeface="Tahoma"/>
              <a:ea typeface="+mn-ea"/>
              <a:cs typeface="+mn-cs"/>
            </a:rPr>
            <a:t>dimanche 26 février 2023</a:t>
          </a:r>
        </a:p>
      </dsp:txBody>
      <dsp:txXfrm>
        <a:off x="3443533" y="1155925"/>
        <a:ext cx="2772204" cy="647989"/>
      </dsp:txXfrm>
    </dsp:sp>
    <dsp:sp modelId="{E60F2449-1915-1746-9391-AB4257098973}">
      <dsp:nvSpPr>
        <dsp:cNvPr id="0" name=""/>
        <dsp:cNvSpPr/>
      </dsp:nvSpPr>
      <dsp:spPr>
        <a:xfrm>
          <a:off x="8970433" y="827117"/>
          <a:ext cx="467279" cy="467279"/>
        </a:xfrm>
        <a:prstGeom prst="ellipse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</dsp:sp>
    <dsp:sp modelId="{A9BD5F08-B621-464E-AA03-30F7C242D421}">
      <dsp:nvSpPr>
        <dsp:cNvPr id="0" name=""/>
        <dsp:cNvSpPr/>
      </dsp:nvSpPr>
      <dsp:spPr>
        <a:xfrm>
          <a:off x="4926729" y="145560"/>
          <a:ext cx="3916397" cy="647987"/>
        </a:xfrm>
        <a:prstGeom prst="rect">
          <a:avLst/>
        </a:prstGeom>
        <a:solidFill>
          <a:schemeClr val="accent6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000" tIns="90000" rIns="90000" bIns="9000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chemeClr val="bg1"/>
              </a:solidFill>
              <a:latin typeface="Tahoma"/>
            </a:rPr>
            <a:t>Troisième et dernière tentative</a:t>
          </a:r>
          <a:br>
            <a:rPr lang="fr-FR" sz="1600" kern="1200" dirty="0">
              <a:solidFill>
                <a:schemeClr val="bg1"/>
              </a:solidFill>
              <a:latin typeface="Tahoma"/>
            </a:rPr>
          </a:br>
          <a:r>
            <a:rPr lang="fr-FR" sz="1600" kern="1200" dirty="0">
              <a:solidFill>
                <a:schemeClr val="bg1"/>
              </a:solidFill>
              <a:latin typeface="Tahoma"/>
            </a:rPr>
            <a:t>jeudi 9 mars 2023</a:t>
          </a:r>
          <a:endParaRPr lang="fr-FR" sz="1600" kern="1200" dirty="0">
            <a:solidFill>
              <a:schemeClr val="bg1"/>
            </a:solidFill>
          </a:endParaRPr>
        </a:p>
      </dsp:txBody>
      <dsp:txXfrm>
        <a:off x="4926729" y="145560"/>
        <a:ext cx="3916397" cy="6479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2DD185-FB93-40EF-B49F-9F928F3D584C}">
      <dsp:nvSpPr>
        <dsp:cNvPr id="0" name=""/>
        <dsp:cNvSpPr/>
      </dsp:nvSpPr>
      <dsp:spPr>
        <a:xfrm>
          <a:off x="0" y="7903"/>
          <a:ext cx="6322774" cy="263835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err="1">
              <a:solidFill>
                <a:schemeClr val="tx1"/>
              </a:solidFill>
              <a:latin typeface="Tahoma"/>
            </a:rPr>
            <a:t>SetUnhandledExceptionFilter</a:t>
          </a:r>
          <a:r>
            <a:rPr lang="fr-FR" sz="1100" kern="1200">
              <a:solidFill>
                <a:schemeClr val="tx1"/>
              </a:solidFill>
              <a:latin typeface="Tahoma"/>
            </a:rPr>
            <a:t> </a:t>
          </a:r>
          <a:r>
            <a:rPr lang="fr-FR" sz="1100" kern="1200" err="1">
              <a:solidFill>
                <a:schemeClr val="tx1"/>
              </a:solidFill>
              <a:latin typeface="Tahoma"/>
            </a:rPr>
            <a:t>detected</a:t>
          </a:r>
          <a:r>
            <a:rPr lang="fr-FR" sz="1100" kern="1200">
              <a:solidFill>
                <a:schemeClr val="tx1"/>
              </a:solidFill>
              <a:latin typeface="Tahoma"/>
            </a:rPr>
            <a:t> (possible anti-</a:t>
          </a:r>
          <a:r>
            <a:rPr lang="fr-FR" sz="1100" kern="1200" err="1">
              <a:solidFill>
                <a:schemeClr val="tx1"/>
              </a:solidFill>
              <a:latin typeface="Tahoma"/>
            </a:rPr>
            <a:t>debug</a:t>
          </a:r>
          <a:r>
            <a:rPr lang="fr-FR" sz="1100" kern="1200">
              <a:solidFill>
                <a:schemeClr val="tx1"/>
              </a:solidFill>
              <a:latin typeface="Tahoma"/>
            </a:rPr>
            <a:t>)</a:t>
          </a:r>
          <a:endParaRPr lang="fr-FR" sz="1100" kern="1200">
            <a:solidFill>
              <a:schemeClr val="tx1"/>
            </a:solidFill>
          </a:endParaRPr>
        </a:p>
      </dsp:txBody>
      <dsp:txXfrm>
        <a:off x="12879" y="20782"/>
        <a:ext cx="6297016" cy="238077"/>
      </dsp:txXfrm>
    </dsp:sp>
    <dsp:sp modelId="{EEBFA78E-2422-4973-935C-1250346204A5}">
      <dsp:nvSpPr>
        <dsp:cNvPr id="0" name=""/>
        <dsp:cNvSpPr/>
      </dsp:nvSpPr>
      <dsp:spPr>
        <a:xfrm>
          <a:off x="0" y="303418"/>
          <a:ext cx="6322774" cy="263835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>
              <a:solidFill>
                <a:schemeClr val="tx1"/>
              </a:solidFill>
              <a:latin typeface="Tahoma"/>
            </a:rPr>
            <a:t>Dynamic (</a:t>
          </a:r>
          <a:r>
            <a:rPr lang="fr-FR" sz="1100" kern="1200" err="1">
              <a:solidFill>
                <a:schemeClr val="tx1"/>
              </a:solidFill>
              <a:latin typeface="Tahoma"/>
            </a:rPr>
            <a:t>imported</a:t>
          </a:r>
          <a:r>
            <a:rPr lang="fr-FR" sz="1100" kern="1200">
              <a:solidFill>
                <a:schemeClr val="tx1"/>
              </a:solidFill>
              <a:latin typeface="Tahoma"/>
            </a:rPr>
            <a:t>) </a:t>
          </a:r>
          <a:r>
            <a:rPr lang="fr-FR" sz="1100" kern="1200" err="1">
              <a:solidFill>
                <a:schemeClr val="tx1"/>
              </a:solidFill>
              <a:latin typeface="Tahoma"/>
            </a:rPr>
            <a:t>function</a:t>
          </a:r>
          <a:r>
            <a:rPr lang="fr-FR" sz="1100" kern="1200">
              <a:solidFill>
                <a:schemeClr val="tx1"/>
              </a:solidFill>
              <a:latin typeface="Tahoma"/>
            </a:rPr>
            <a:t> </a:t>
          </a:r>
          <a:r>
            <a:rPr lang="fr-FR" sz="1100" kern="1200" err="1">
              <a:solidFill>
                <a:schemeClr val="tx1"/>
              </a:solidFill>
              <a:latin typeface="Tahoma"/>
            </a:rPr>
            <a:t>loading</a:t>
          </a:r>
          <a:r>
            <a:rPr lang="fr-FR" sz="1100" kern="1200">
              <a:solidFill>
                <a:schemeClr val="tx1"/>
              </a:solidFill>
              <a:latin typeface="Tahoma"/>
            </a:rPr>
            <a:t> </a:t>
          </a:r>
          <a:r>
            <a:rPr lang="fr-FR" sz="1100" kern="1200" err="1">
              <a:solidFill>
                <a:schemeClr val="tx1"/>
              </a:solidFill>
              <a:latin typeface="Tahoma"/>
            </a:rPr>
            <a:t>detected</a:t>
          </a:r>
          <a:endParaRPr lang="fr-FR" sz="1100" kern="1200">
            <a:solidFill>
              <a:schemeClr val="tx1"/>
            </a:solidFill>
          </a:endParaRPr>
        </a:p>
      </dsp:txBody>
      <dsp:txXfrm>
        <a:off x="12879" y="316297"/>
        <a:ext cx="6297016" cy="238077"/>
      </dsp:txXfrm>
    </dsp:sp>
    <dsp:sp modelId="{C446630D-4DBE-438E-8BF4-9D9EFD38C623}">
      <dsp:nvSpPr>
        <dsp:cNvPr id="0" name=""/>
        <dsp:cNvSpPr/>
      </dsp:nvSpPr>
      <dsp:spPr>
        <a:xfrm>
          <a:off x="0" y="598933"/>
          <a:ext cx="6322774" cy="263835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>
              <a:solidFill>
                <a:schemeClr val="tx1"/>
              </a:solidFill>
              <a:latin typeface="Tahoma"/>
            </a:rPr>
            <a:t>CAPE </a:t>
          </a:r>
          <a:r>
            <a:rPr lang="fr-FR" sz="1100" kern="1200" err="1">
              <a:solidFill>
                <a:schemeClr val="tx1"/>
              </a:solidFill>
              <a:latin typeface="Tahoma"/>
            </a:rPr>
            <a:t>extracted</a:t>
          </a:r>
          <a:r>
            <a:rPr lang="fr-FR" sz="1100" kern="1200">
              <a:solidFill>
                <a:schemeClr val="tx1"/>
              </a:solidFill>
              <a:latin typeface="Tahoma"/>
            </a:rPr>
            <a:t> </a:t>
          </a:r>
          <a:r>
            <a:rPr lang="fr-FR" sz="1100" kern="1200" err="1">
              <a:solidFill>
                <a:schemeClr val="tx1"/>
              </a:solidFill>
              <a:latin typeface="Tahoma"/>
            </a:rPr>
            <a:t>potentially</a:t>
          </a:r>
          <a:r>
            <a:rPr lang="fr-FR" sz="1100" kern="1200">
              <a:solidFill>
                <a:schemeClr val="tx1"/>
              </a:solidFill>
              <a:latin typeface="Tahoma"/>
            </a:rPr>
            <a:t> </a:t>
          </a:r>
          <a:r>
            <a:rPr lang="fr-FR" sz="1100" kern="1200" err="1">
              <a:solidFill>
                <a:schemeClr val="tx1"/>
              </a:solidFill>
              <a:latin typeface="Tahoma"/>
            </a:rPr>
            <a:t>suspicious</a:t>
          </a:r>
          <a:r>
            <a:rPr lang="fr-FR" sz="1100" kern="1200">
              <a:solidFill>
                <a:schemeClr val="tx1"/>
              </a:solidFill>
              <a:latin typeface="Tahoma"/>
            </a:rPr>
            <a:t> content</a:t>
          </a:r>
        </a:p>
      </dsp:txBody>
      <dsp:txXfrm>
        <a:off x="12879" y="611812"/>
        <a:ext cx="6297016" cy="238077"/>
      </dsp:txXfrm>
    </dsp:sp>
    <dsp:sp modelId="{31A9AD35-55DB-47EA-96A5-F8E1873469A4}">
      <dsp:nvSpPr>
        <dsp:cNvPr id="0" name=""/>
        <dsp:cNvSpPr/>
      </dsp:nvSpPr>
      <dsp:spPr>
        <a:xfrm>
          <a:off x="0" y="894448"/>
          <a:ext cx="6322774" cy="263835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err="1">
              <a:solidFill>
                <a:schemeClr val="tx1"/>
              </a:solidFill>
              <a:latin typeface="Tahoma"/>
            </a:rPr>
            <a:t>Creates</a:t>
          </a:r>
          <a:r>
            <a:rPr lang="fr-FR" sz="1100" kern="1200">
              <a:solidFill>
                <a:schemeClr val="tx1"/>
              </a:solidFill>
              <a:latin typeface="Tahoma"/>
            </a:rPr>
            <a:t> RWX memory</a:t>
          </a:r>
        </a:p>
      </dsp:txBody>
      <dsp:txXfrm>
        <a:off x="12879" y="907327"/>
        <a:ext cx="6297016" cy="238077"/>
      </dsp:txXfrm>
    </dsp:sp>
    <dsp:sp modelId="{D8042A3E-26D4-4F8D-B5BD-5FD9E747D01F}">
      <dsp:nvSpPr>
        <dsp:cNvPr id="0" name=""/>
        <dsp:cNvSpPr/>
      </dsp:nvSpPr>
      <dsp:spPr>
        <a:xfrm>
          <a:off x="0" y="1189963"/>
          <a:ext cx="6322774" cy="263835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err="1">
              <a:solidFill>
                <a:schemeClr val="tx1"/>
              </a:solidFill>
              <a:latin typeface="Tahoma"/>
            </a:rPr>
            <a:t>Performs</a:t>
          </a:r>
          <a:r>
            <a:rPr lang="fr-FR" sz="1100" kern="1200">
              <a:solidFill>
                <a:schemeClr val="tx1"/>
              </a:solidFill>
              <a:latin typeface="Tahoma"/>
            </a:rPr>
            <a:t> </a:t>
          </a:r>
          <a:r>
            <a:rPr lang="fr-FR" sz="1100" kern="1200" err="1">
              <a:solidFill>
                <a:schemeClr val="tx1"/>
              </a:solidFill>
              <a:latin typeface="Tahoma"/>
            </a:rPr>
            <a:t>some</a:t>
          </a:r>
          <a:r>
            <a:rPr lang="fr-FR" sz="1100" kern="1200">
              <a:solidFill>
                <a:schemeClr val="tx1"/>
              </a:solidFill>
              <a:latin typeface="Tahoma"/>
            </a:rPr>
            <a:t> HTTP </a:t>
          </a:r>
          <a:r>
            <a:rPr lang="fr-FR" sz="1100" kern="1200" err="1">
              <a:solidFill>
                <a:schemeClr val="tx1"/>
              </a:solidFill>
              <a:latin typeface="Tahoma"/>
            </a:rPr>
            <a:t>requests</a:t>
          </a:r>
          <a:endParaRPr lang="fr-FR" sz="1100" kern="1200">
            <a:solidFill>
              <a:schemeClr val="tx1"/>
            </a:solidFill>
          </a:endParaRPr>
        </a:p>
      </dsp:txBody>
      <dsp:txXfrm>
        <a:off x="12879" y="1202842"/>
        <a:ext cx="6297016" cy="238077"/>
      </dsp:txXfrm>
    </dsp:sp>
    <dsp:sp modelId="{2FFA30F7-1648-4183-B98C-3E05BBD58A54}">
      <dsp:nvSpPr>
        <dsp:cNvPr id="0" name=""/>
        <dsp:cNvSpPr/>
      </dsp:nvSpPr>
      <dsp:spPr>
        <a:xfrm>
          <a:off x="0" y="1485479"/>
          <a:ext cx="6322774" cy="263835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>
              <a:solidFill>
                <a:schemeClr val="tx1"/>
              </a:solidFill>
              <a:latin typeface="Tahoma"/>
            </a:rPr>
            <a:t>Network </a:t>
          </a:r>
          <a:r>
            <a:rPr lang="fr-FR" sz="1100" kern="1200" err="1">
              <a:solidFill>
                <a:schemeClr val="tx1"/>
              </a:solidFill>
              <a:latin typeface="Tahoma"/>
            </a:rPr>
            <a:t>activity</a:t>
          </a:r>
          <a:r>
            <a:rPr lang="fr-FR" sz="1100" kern="1200">
              <a:solidFill>
                <a:schemeClr val="tx1"/>
              </a:solidFill>
              <a:latin typeface="Tahoma"/>
            </a:rPr>
            <a:t> </a:t>
          </a:r>
          <a:r>
            <a:rPr lang="fr-FR" sz="1100" kern="1200" err="1">
              <a:solidFill>
                <a:schemeClr val="tx1"/>
              </a:solidFill>
              <a:latin typeface="Tahoma"/>
            </a:rPr>
            <a:t>detected</a:t>
          </a:r>
          <a:r>
            <a:rPr lang="fr-FR" sz="1100" kern="1200">
              <a:solidFill>
                <a:schemeClr val="tx1"/>
              </a:solidFill>
              <a:latin typeface="Tahoma"/>
            </a:rPr>
            <a:t> but not </a:t>
          </a:r>
          <a:r>
            <a:rPr lang="fr-FR" sz="1100" kern="1200" err="1">
              <a:solidFill>
                <a:schemeClr val="tx1"/>
              </a:solidFill>
              <a:latin typeface="Tahoma"/>
            </a:rPr>
            <a:t>expressed</a:t>
          </a:r>
          <a:r>
            <a:rPr lang="fr-FR" sz="1100" kern="1200">
              <a:solidFill>
                <a:schemeClr val="tx1"/>
              </a:solidFill>
              <a:latin typeface="Tahoma"/>
            </a:rPr>
            <a:t> in API logs</a:t>
          </a:r>
        </a:p>
      </dsp:txBody>
      <dsp:txXfrm>
        <a:off x="12879" y="1498358"/>
        <a:ext cx="6297016" cy="238077"/>
      </dsp:txXfrm>
    </dsp:sp>
    <dsp:sp modelId="{E5E1EF36-5CC2-4328-B812-619041B0D723}">
      <dsp:nvSpPr>
        <dsp:cNvPr id="0" name=""/>
        <dsp:cNvSpPr/>
      </dsp:nvSpPr>
      <dsp:spPr>
        <a:xfrm>
          <a:off x="0" y="1780994"/>
          <a:ext cx="6322774" cy="263835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>
              <a:solidFill>
                <a:schemeClr val="tx1"/>
              </a:solidFill>
              <a:latin typeface="Tahoma"/>
            </a:rPr>
            <a:t>CAPE </a:t>
          </a:r>
          <a:r>
            <a:rPr lang="fr-FR" sz="1100" kern="1200" err="1">
              <a:solidFill>
                <a:schemeClr val="tx1"/>
              </a:solidFill>
              <a:latin typeface="Tahoma"/>
            </a:rPr>
            <a:t>detected</a:t>
          </a:r>
          <a:r>
            <a:rPr lang="fr-FR" sz="1100" kern="1200">
              <a:solidFill>
                <a:schemeClr val="tx1"/>
              </a:solidFill>
              <a:latin typeface="Tahoma"/>
            </a:rPr>
            <a:t> the </a:t>
          </a:r>
          <a:r>
            <a:rPr lang="fr-FR" sz="1100" kern="1200" err="1">
              <a:solidFill>
                <a:schemeClr val="tx1"/>
              </a:solidFill>
              <a:latin typeface="Tahoma"/>
            </a:rPr>
            <a:t>CobaltStrikeBeacon</a:t>
          </a:r>
          <a:r>
            <a:rPr lang="fr-FR" sz="1100" kern="1200">
              <a:solidFill>
                <a:schemeClr val="tx1"/>
              </a:solidFill>
              <a:latin typeface="Tahoma"/>
            </a:rPr>
            <a:t> malware</a:t>
          </a:r>
        </a:p>
      </dsp:txBody>
      <dsp:txXfrm>
        <a:off x="12879" y="1793873"/>
        <a:ext cx="6297016" cy="238077"/>
      </dsp:txXfrm>
    </dsp:sp>
    <dsp:sp modelId="{27DB61BB-3202-4DFE-AC52-E8F8056CF732}">
      <dsp:nvSpPr>
        <dsp:cNvPr id="0" name=""/>
        <dsp:cNvSpPr/>
      </dsp:nvSpPr>
      <dsp:spPr>
        <a:xfrm>
          <a:off x="0" y="2076509"/>
          <a:ext cx="6322774" cy="263835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>
              <a:solidFill>
                <a:schemeClr val="tx1"/>
              </a:solidFill>
              <a:latin typeface="Tahoma"/>
            </a:rPr>
            <a:t>Yara </a:t>
          </a:r>
          <a:r>
            <a:rPr lang="fr-FR" sz="1100" kern="1200" err="1">
              <a:solidFill>
                <a:schemeClr val="tx1"/>
              </a:solidFill>
              <a:latin typeface="Tahoma"/>
            </a:rPr>
            <a:t>rule</a:t>
          </a:r>
          <a:r>
            <a:rPr lang="fr-FR" sz="1100" kern="1200">
              <a:solidFill>
                <a:schemeClr val="tx1"/>
              </a:solidFill>
              <a:latin typeface="Tahoma"/>
            </a:rPr>
            <a:t> </a:t>
          </a:r>
          <a:r>
            <a:rPr lang="fr-FR" sz="1100" kern="1200" err="1">
              <a:solidFill>
                <a:schemeClr val="tx1"/>
              </a:solidFill>
              <a:latin typeface="Tahoma"/>
            </a:rPr>
            <a:t>detections</a:t>
          </a:r>
          <a:r>
            <a:rPr lang="fr-FR" sz="1100" kern="1200">
              <a:solidFill>
                <a:schemeClr val="tx1"/>
              </a:solidFill>
              <a:latin typeface="Tahoma"/>
            </a:rPr>
            <a:t> </a:t>
          </a:r>
          <a:r>
            <a:rPr lang="fr-FR" sz="1100" kern="1200" err="1">
              <a:solidFill>
                <a:schemeClr val="tx1"/>
              </a:solidFill>
              <a:latin typeface="Tahoma"/>
            </a:rPr>
            <a:t>observed</a:t>
          </a:r>
          <a:r>
            <a:rPr lang="fr-FR" sz="1100" kern="1200">
              <a:solidFill>
                <a:schemeClr val="tx1"/>
              </a:solidFill>
              <a:latin typeface="Tahoma"/>
            </a:rPr>
            <a:t> </a:t>
          </a:r>
          <a:r>
            <a:rPr lang="fr-FR" sz="1100" kern="1200" err="1">
              <a:solidFill>
                <a:schemeClr val="tx1"/>
              </a:solidFill>
              <a:latin typeface="Tahoma"/>
            </a:rPr>
            <a:t>from</a:t>
          </a:r>
          <a:r>
            <a:rPr lang="fr-FR" sz="1100" kern="1200">
              <a:solidFill>
                <a:schemeClr val="tx1"/>
              </a:solidFill>
              <a:latin typeface="Tahoma"/>
            </a:rPr>
            <a:t> a process memory dump/dropped files/CAPE</a:t>
          </a:r>
        </a:p>
      </dsp:txBody>
      <dsp:txXfrm>
        <a:off x="12879" y="2089388"/>
        <a:ext cx="6297016" cy="2380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2DD185-FB93-40EF-B49F-9F928F3D584C}">
      <dsp:nvSpPr>
        <dsp:cNvPr id="0" name=""/>
        <dsp:cNvSpPr/>
      </dsp:nvSpPr>
      <dsp:spPr>
        <a:xfrm>
          <a:off x="0" y="230666"/>
          <a:ext cx="6322774" cy="311805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err="1">
              <a:solidFill>
                <a:schemeClr val="tx1"/>
              </a:solidFill>
              <a:latin typeface="Tahoma"/>
            </a:rPr>
            <a:t>SetUnhandledExceptionFilter</a:t>
          </a:r>
          <a:r>
            <a:rPr lang="fr-FR" sz="1300" kern="1200">
              <a:solidFill>
                <a:schemeClr val="tx1"/>
              </a:solidFill>
              <a:latin typeface="Tahoma"/>
            </a:rPr>
            <a:t> </a:t>
          </a:r>
          <a:r>
            <a:rPr lang="fr-FR" sz="1300" kern="1200" err="1">
              <a:solidFill>
                <a:schemeClr val="tx1"/>
              </a:solidFill>
              <a:latin typeface="Tahoma"/>
            </a:rPr>
            <a:t>detected</a:t>
          </a:r>
          <a:r>
            <a:rPr lang="fr-FR" sz="1300" kern="1200">
              <a:solidFill>
                <a:schemeClr val="tx1"/>
              </a:solidFill>
              <a:latin typeface="Tahoma"/>
            </a:rPr>
            <a:t> (possible anti-</a:t>
          </a:r>
          <a:r>
            <a:rPr lang="fr-FR" sz="1300" kern="1200" err="1">
              <a:solidFill>
                <a:schemeClr val="tx1"/>
              </a:solidFill>
              <a:latin typeface="Tahoma"/>
            </a:rPr>
            <a:t>debug</a:t>
          </a:r>
          <a:r>
            <a:rPr lang="fr-FR" sz="1300" kern="1200">
              <a:solidFill>
                <a:schemeClr val="tx1"/>
              </a:solidFill>
              <a:latin typeface="Tahoma"/>
            </a:rPr>
            <a:t>)</a:t>
          </a:r>
          <a:endParaRPr lang="fr-FR" sz="1300" kern="1200">
            <a:solidFill>
              <a:schemeClr val="tx1"/>
            </a:solidFill>
          </a:endParaRPr>
        </a:p>
      </dsp:txBody>
      <dsp:txXfrm>
        <a:off x="15221" y="245887"/>
        <a:ext cx="6292332" cy="281363"/>
      </dsp:txXfrm>
    </dsp:sp>
    <dsp:sp modelId="{608AE66E-1B9E-4CCA-B7D1-77BD14E6CC1F}">
      <dsp:nvSpPr>
        <dsp:cNvPr id="0" name=""/>
        <dsp:cNvSpPr/>
      </dsp:nvSpPr>
      <dsp:spPr>
        <a:xfrm>
          <a:off x="0" y="579911"/>
          <a:ext cx="6322774" cy="311805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>
              <a:solidFill>
                <a:schemeClr val="tx1"/>
              </a:solidFill>
              <a:latin typeface="Tahoma"/>
            </a:rPr>
            <a:t>A file </a:t>
          </a:r>
          <a:r>
            <a:rPr lang="fr-FR" sz="1300" kern="1200" err="1">
              <a:solidFill>
                <a:schemeClr val="tx1"/>
              </a:solidFill>
              <a:latin typeface="Tahoma"/>
            </a:rPr>
            <a:t>with</a:t>
          </a:r>
          <a:r>
            <a:rPr lang="fr-FR" sz="1300" kern="1200">
              <a:solidFill>
                <a:schemeClr val="tx1"/>
              </a:solidFill>
              <a:latin typeface="Tahoma"/>
            </a:rPr>
            <a:t> an </a:t>
          </a:r>
          <a:r>
            <a:rPr lang="fr-FR" sz="1300" kern="1200" err="1">
              <a:solidFill>
                <a:schemeClr val="tx1"/>
              </a:solidFill>
              <a:latin typeface="Tahoma"/>
            </a:rPr>
            <a:t>unusual</a:t>
          </a:r>
          <a:r>
            <a:rPr lang="fr-FR" sz="1300" kern="1200">
              <a:solidFill>
                <a:schemeClr val="tx1"/>
              </a:solidFill>
              <a:latin typeface="Tahoma"/>
            </a:rPr>
            <a:t> extension </a:t>
          </a:r>
          <a:r>
            <a:rPr lang="fr-FR" sz="1300" kern="1200" err="1">
              <a:solidFill>
                <a:schemeClr val="tx1"/>
              </a:solidFill>
              <a:latin typeface="Tahoma"/>
            </a:rPr>
            <a:t>was</a:t>
          </a:r>
          <a:r>
            <a:rPr lang="fr-FR" sz="1300" kern="1200">
              <a:solidFill>
                <a:schemeClr val="tx1"/>
              </a:solidFill>
              <a:latin typeface="Tahoma"/>
            </a:rPr>
            <a:t> </a:t>
          </a:r>
          <a:r>
            <a:rPr lang="fr-FR" sz="1300" kern="1200" err="1">
              <a:solidFill>
                <a:schemeClr val="tx1"/>
              </a:solidFill>
              <a:latin typeface="Tahoma"/>
            </a:rPr>
            <a:t>attempted</a:t>
          </a:r>
          <a:r>
            <a:rPr lang="fr-FR" sz="1300" kern="1200">
              <a:solidFill>
                <a:schemeClr val="tx1"/>
              </a:solidFill>
              <a:latin typeface="Tahoma"/>
            </a:rPr>
            <a:t> to </a:t>
          </a:r>
          <a:r>
            <a:rPr lang="fr-FR" sz="1300" kern="1200" err="1">
              <a:solidFill>
                <a:schemeClr val="tx1"/>
              </a:solidFill>
              <a:latin typeface="Tahoma"/>
            </a:rPr>
            <a:t>be</a:t>
          </a:r>
          <a:r>
            <a:rPr lang="fr-FR" sz="1300" kern="1200">
              <a:solidFill>
                <a:schemeClr val="tx1"/>
              </a:solidFill>
              <a:latin typeface="Tahoma"/>
            </a:rPr>
            <a:t> </a:t>
          </a:r>
          <a:r>
            <a:rPr lang="fr-FR" sz="1300" kern="1200" err="1">
              <a:solidFill>
                <a:schemeClr val="tx1"/>
              </a:solidFill>
              <a:latin typeface="Tahoma"/>
            </a:rPr>
            <a:t>loaded</a:t>
          </a:r>
          <a:r>
            <a:rPr lang="fr-FR" sz="1300" kern="1200">
              <a:solidFill>
                <a:schemeClr val="tx1"/>
              </a:solidFill>
              <a:latin typeface="Tahoma"/>
            </a:rPr>
            <a:t> as a DLL.</a:t>
          </a:r>
        </a:p>
      </dsp:txBody>
      <dsp:txXfrm>
        <a:off x="15221" y="595132"/>
        <a:ext cx="6292332" cy="281363"/>
      </dsp:txXfrm>
    </dsp:sp>
    <dsp:sp modelId="{EEBFA78E-2422-4973-935C-1250346204A5}">
      <dsp:nvSpPr>
        <dsp:cNvPr id="0" name=""/>
        <dsp:cNvSpPr/>
      </dsp:nvSpPr>
      <dsp:spPr>
        <a:xfrm>
          <a:off x="0" y="929156"/>
          <a:ext cx="6322774" cy="311805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>
              <a:solidFill>
                <a:schemeClr val="tx1"/>
              </a:solidFill>
              <a:latin typeface="Tahoma"/>
            </a:rPr>
            <a:t>Dynamic (</a:t>
          </a:r>
          <a:r>
            <a:rPr lang="fr-FR" sz="1300" kern="1200" err="1">
              <a:solidFill>
                <a:schemeClr val="tx1"/>
              </a:solidFill>
              <a:latin typeface="Tahoma"/>
            </a:rPr>
            <a:t>imported</a:t>
          </a:r>
          <a:r>
            <a:rPr lang="fr-FR" sz="1300" kern="1200">
              <a:solidFill>
                <a:schemeClr val="tx1"/>
              </a:solidFill>
              <a:latin typeface="Tahoma"/>
            </a:rPr>
            <a:t>) </a:t>
          </a:r>
          <a:r>
            <a:rPr lang="fr-FR" sz="1300" kern="1200" err="1">
              <a:solidFill>
                <a:schemeClr val="tx1"/>
              </a:solidFill>
              <a:latin typeface="Tahoma"/>
            </a:rPr>
            <a:t>function</a:t>
          </a:r>
          <a:r>
            <a:rPr lang="fr-FR" sz="1300" kern="1200">
              <a:solidFill>
                <a:schemeClr val="tx1"/>
              </a:solidFill>
              <a:latin typeface="Tahoma"/>
            </a:rPr>
            <a:t> </a:t>
          </a:r>
          <a:r>
            <a:rPr lang="fr-FR" sz="1300" kern="1200" err="1">
              <a:solidFill>
                <a:schemeClr val="tx1"/>
              </a:solidFill>
              <a:latin typeface="Tahoma"/>
            </a:rPr>
            <a:t>loading</a:t>
          </a:r>
          <a:r>
            <a:rPr lang="fr-FR" sz="1300" kern="1200">
              <a:solidFill>
                <a:schemeClr val="tx1"/>
              </a:solidFill>
              <a:latin typeface="Tahoma"/>
            </a:rPr>
            <a:t> </a:t>
          </a:r>
          <a:r>
            <a:rPr lang="fr-FR" sz="1300" kern="1200" err="1">
              <a:solidFill>
                <a:schemeClr val="tx1"/>
              </a:solidFill>
              <a:latin typeface="Tahoma"/>
            </a:rPr>
            <a:t>detected</a:t>
          </a:r>
          <a:endParaRPr lang="fr-FR" sz="1300" kern="1200">
            <a:solidFill>
              <a:schemeClr val="tx1"/>
            </a:solidFill>
          </a:endParaRPr>
        </a:p>
      </dsp:txBody>
      <dsp:txXfrm>
        <a:off x="15221" y="944377"/>
        <a:ext cx="6292332" cy="281363"/>
      </dsp:txXfrm>
    </dsp:sp>
    <dsp:sp modelId="{31A9AD35-55DB-47EA-96A5-F8E1873469A4}">
      <dsp:nvSpPr>
        <dsp:cNvPr id="0" name=""/>
        <dsp:cNvSpPr/>
      </dsp:nvSpPr>
      <dsp:spPr>
        <a:xfrm>
          <a:off x="0" y="1278401"/>
          <a:ext cx="6322774" cy="311805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err="1">
              <a:solidFill>
                <a:schemeClr val="tx1"/>
              </a:solidFill>
              <a:latin typeface="Tahoma"/>
            </a:rPr>
            <a:t>Creates</a:t>
          </a:r>
          <a:r>
            <a:rPr lang="fr-FR" sz="1300" kern="1200">
              <a:solidFill>
                <a:schemeClr val="tx1"/>
              </a:solidFill>
              <a:latin typeface="Tahoma"/>
            </a:rPr>
            <a:t> RWX memory</a:t>
          </a:r>
        </a:p>
      </dsp:txBody>
      <dsp:txXfrm>
        <a:off x="15221" y="1293622"/>
        <a:ext cx="6292332" cy="281363"/>
      </dsp:txXfrm>
    </dsp:sp>
    <dsp:sp modelId="{27DB61BB-3202-4DFE-AC52-E8F8056CF732}">
      <dsp:nvSpPr>
        <dsp:cNvPr id="0" name=""/>
        <dsp:cNvSpPr/>
      </dsp:nvSpPr>
      <dsp:spPr>
        <a:xfrm>
          <a:off x="0" y="1627646"/>
          <a:ext cx="6322774" cy="311805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>
              <a:solidFill>
                <a:schemeClr val="tx1"/>
              </a:solidFill>
              <a:latin typeface="Tahoma"/>
            </a:rPr>
            <a:t>Yara </a:t>
          </a:r>
          <a:r>
            <a:rPr lang="fr-FR" sz="1300" kern="1200" err="1">
              <a:solidFill>
                <a:schemeClr val="tx1"/>
              </a:solidFill>
              <a:latin typeface="Tahoma"/>
            </a:rPr>
            <a:t>rule</a:t>
          </a:r>
          <a:r>
            <a:rPr lang="fr-FR" sz="1300" kern="1200">
              <a:solidFill>
                <a:schemeClr val="tx1"/>
              </a:solidFill>
              <a:latin typeface="Tahoma"/>
            </a:rPr>
            <a:t> </a:t>
          </a:r>
          <a:r>
            <a:rPr lang="fr-FR" sz="1300" kern="1200" err="1">
              <a:solidFill>
                <a:schemeClr val="tx1"/>
              </a:solidFill>
              <a:latin typeface="Tahoma"/>
            </a:rPr>
            <a:t>detections</a:t>
          </a:r>
          <a:r>
            <a:rPr lang="fr-FR" sz="1300" kern="1200">
              <a:solidFill>
                <a:schemeClr val="tx1"/>
              </a:solidFill>
              <a:latin typeface="Tahoma"/>
            </a:rPr>
            <a:t> </a:t>
          </a:r>
          <a:r>
            <a:rPr lang="fr-FR" sz="1300" kern="1200" err="1">
              <a:solidFill>
                <a:schemeClr val="tx1"/>
              </a:solidFill>
              <a:latin typeface="Tahoma"/>
            </a:rPr>
            <a:t>observed</a:t>
          </a:r>
          <a:r>
            <a:rPr lang="fr-FR" sz="1300" kern="1200">
              <a:solidFill>
                <a:schemeClr val="tx1"/>
              </a:solidFill>
              <a:latin typeface="Tahoma"/>
            </a:rPr>
            <a:t> </a:t>
          </a:r>
          <a:r>
            <a:rPr lang="fr-FR" sz="1300" kern="1200" err="1">
              <a:solidFill>
                <a:schemeClr val="tx1"/>
              </a:solidFill>
              <a:latin typeface="Tahoma"/>
            </a:rPr>
            <a:t>from</a:t>
          </a:r>
          <a:r>
            <a:rPr lang="fr-FR" sz="1300" kern="1200">
              <a:solidFill>
                <a:schemeClr val="tx1"/>
              </a:solidFill>
              <a:latin typeface="Tahoma"/>
            </a:rPr>
            <a:t> a process memory dump/</a:t>
          </a:r>
          <a:r>
            <a:rPr lang="fr-FR" sz="1300" kern="1200" err="1">
              <a:solidFill>
                <a:schemeClr val="tx1"/>
              </a:solidFill>
              <a:latin typeface="Tahoma"/>
            </a:rPr>
            <a:t>dropped</a:t>
          </a:r>
          <a:r>
            <a:rPr lang="fr-FR" sz="1300" kern="1200">
              <a:solidFill>
                <a:schemeClr val="tx1"/>
              </a:solidFill>
              <a:latin typeface="Tahoma"/>
            </a:rPr>
            <a:t> files/CAPE</a:t>
          </a:r>
        </a:p>
      </dsp:txBody>
      <dsp:txXfrm>
        <a:off x="15221" y="1642867"/>
        <a:ext cx="6292332" cy="2813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BA5762-0287-4D4F-A745-EEBDF96E2AA2}">
      <dsp:nvSpPr>
        <dsp:cNvPr id="0" name=""/>
        <dsp:cNvSpPr/>
      </dsp:nvSpPr>
      <dsp:spPr>
        <a:xfrm>
          <a:off x="0" y="66596"/>
          <a:ext cx="6322774" cy="263835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err="1">
              <a:solidFill>
                <a:schemeClr val="tx1"/>
              </a:solidFill>
              <a:latin typeface="Tahoma"/>
            </a:rPr>
            <a:t>Collects</a:t>
          </a:r>
          <a:r>
            <a:rPr lang="fr-FR" sz="1100" kern="1200">
              <a:solidFill>
                <a:schemeClr val="tx1"/>
              </a:solidFill>
              <a:latin typeface="Tahoma"/>
            </a:rPr>
            <a:t> and </a:t>
          </a:r>
          <a:r>
            <a:rPr lang="fr-FR" sz="1100" kern="1200" err="1">
              <a:solidFill>
                <a:schemeClr val="tx1"/>
              </a:solidFill>
              <a:latin typeface="Tahoma"/>
            </a:rPr>
            <a:t>encrypts</a:t>
          </a:r>
          <a:r>
            <a:rPr lang="fr-FR" sz="1100" kern="1200">
              <a:solidFill>
                <a:schemeClr val="tx1"/>
              </a:solidFill>
              <a:latin typeface="Tahoma"/>
            </a:rPr>
            <a:t> informations about the computer </a:t>
          </a:r>
          <a:r>
            <a:rPr lang="fr-FR" sz="1100" kern="1200" err="1">
              <a:solidFill>
                <a:schemeClr val="tx1"/>
              </a:solidFill>
              <a:latin typeface="Tahoma"/>
            </a:rPr>
            <a:t>likely</a:t>
          </a:r>
          <a:r>
            <a:rPr lang="fr-FR" sz="1100" kern="1200">
              <a:solidFill>
                <a:schemeClr val="tx1"/>
              </a:solidFill>
              <a:latin typeface="Tahoma"/>
            </a:rPr>
            <a:t> to </a:t>
          </a:r>
          <a:r>
            <a:rPr lang="fr-FR" sz="1100" kern="1200" err="1">
              <a:solidFill>
                <a:schemeClr val="tx1"/>
              </a:solidFill>
              <a:latin typeface="Tahoma"/>
            </a:rPr>
            <a:t>send</a:t>
          </a:r>
          <a:r>
            <a:rPr lang="fr-FR" sz="1100" kern="1200">
              <a:solidFill>
                <a:schemeClr val="tx1"/>
              </a:solidFill>
              <a:latin typeface="Tahoma"/>
            </a:rPr>
            <a:t> to C2 server</a:t>
          </a:r>
        </a:p>
      </dsp:txBody>
      <dsp:txXfrm>
        <a:off x="12879" y="79475"/>
        <a:ext cx="6297016" cy="238077"/>
      </dsp:txXfrm>
    </dsp:sp>
    <dsp:sp modelId="{312DD185-FB93-40EF-B49F-9F928F3D584C}">
      <dsp:nvSpPr>
        <dsp:cNvPr id="0" name=""/>
        <dsp:cNvSpPr/>
      </dsp:nvSpPr>
      <dsp:spPr>
        <a:xfrm>
          <a:off x="0" y="362111"/>
          <a:ext cx="6322774" cy="263835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err="1">
              <a:solidFill>
                <a:schemeClr val="tx1"/>
              </a:solidFill>
              <a:latin typeface="Tahoma"/>
            </a:rPr>
            <a:t>SetUnhandledExceptionFilter</a:t>
          </a:r>
          <a:r>
            <a:rPr lang="fr-FR" sz="1100" kern="1200">
              <a:solidFill>
                <a:schemeClr val="tx1"/>
              </a:solidFill>
              <a:latin typeface="Tahoma"/>
            </a:rPr>
            <a:t> </a:t>
          </a:r>
          <a:r>
            <a:rPr lang="fr-FR" sz="1100" kern="1200" err="1">
              <a:solidFill>
                <a:schemeClr val="tx1"/>
              </a:solidFill>
              <a:latin typeface="Tahoma"/>
            </a:rPr>
            <a:t>detected</a:t>
          </a:r>
          <a:r>
            <a:rPr lang="fr-FR" sz="1100" kern="1200">
              <a:solidFill>
                <a:schemeClr val="tx1"/>
              </a:solidFill>
              <a:latin typeface="Tahoma"/>
            </a:rPr>
            <a:t> (possible anti-</a:t>
          </a:r>
          <a:r>
            <a:rPr lang="fr-FR" sz="1100" kern="1200" err="1">
              <a:solidFill>
                <a:schemeClr val="tx1"/>
              </a:solidFill>
              <a:latin typeface="Tahoma"/>
            </a:rPr>
            <a:t>debug</a:t>
          </a:r>
          <a:r>
            <a:rPr lang="fr-FR" sz="1100" kern="1200">
              <a:solidFill>
                <a:schemeClr val="tx1"/>
              </a:solidFill>
              <a:latin typeface="Tahoma"/>
            </a:rPr>
            <a:t>)</a:t>
          </a:r>
          <a:endParaRPr lang="fr-FR" sz="1100" kern="1200">
            <a:solidFill>
              <a:schemeClr val="tx1"/>
            </a:solidFill>
          </a:endParaRPr>
        </a:p>
      </dsp:txBody>
      <dsp:txXfrm>
        <a:off x="12879" y="374990"/>
        <a:ext cx="6297016" cy="238077"/>
      </dsp:txXfrm>
    </dsp:sp>
    <dsp:sp modelId="{698AE410-84EB-4670-A120-5CCD22F91AA9}">
      <dsp:nvSpPr>
        <dsp:cNvPr id="0" name=""/>
        <dsp:cNvSpPr/>
      </dsp:nvSpPr>
      <dsp:spPr>
        <a:xfrm>
          <a:off x="0" y="657626"/>
          <a:ext cx="6322774" cy="26383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solidFill>
                <a:schemeClr val="tx1"/>
              </a:solidFill>
              <a:latin typeface="Tahoma"/>
            </a:rPr>
            <a:t>Guard pages use </a:t>
          </a:r>
          <a:r>
            <a:rPr lang="fr-FR" sz="1100" kern="1200" dirty="0" err="1">
              <a:solidFill>
                <a:schemeClr val="tx1"/>
              </a:solidFill>
              <a:latin typeface="Tahoma"/>
            </a:rPr>
            <a:t>detected</a:t>
          </a:r>
          <a:r>
            <a:rPr lang="fr-FR" sz="1100" kern="1200" dirty="0">
              <a:solidFill>
                <a:schemeClr val="tx1"/>
              </a:solidFill>
              <a:latin typeface="Tahoma"/>
            </a:rPr>
            <a:t> – possible anti-</a:t>
          </a:r>
          <a:r>
            <a:rPr lang="fr-FR" sz="1100" kern="1200" dirty="0" err="1">
              <a:solidFill>
                <a:schemeClr val="tx1"/>
              </a:solidFill>
              <a:latin typeface="Tahoma"/>
            </a:rPr>
            <a:t>debugging</a:t>
          </a:r>
          <a:endParaRPr lang="fr-FR" sz="1100" kern="1200" dirty="0">
            <a:solidFill>
              <a:schemeClr val="tx1"/>
            </a:solidFill>
            <a:latin typeface="Tahoma"/>
          </a:endParaRPr>
        </a:p>
      </dsp:txBody>
      <dsp:txXfrm>
        <a:off x="12879" y="670505"/>
        <a:ext cx="6297016" cy="238077"/>
      </dsp:txXfrm>
    </dsp:sp>
    <dsp:sp modelId="{EEBFA78E-2422-4973-935C-1250346204A5}">
      <dsp:nvSpPr>
        <dsp:cNvPr id="0" name=""/>
        <dsp:cNvSpPr/>
      </dsp:nvSpPr>
      <dsp:spPr>
        <a:xfrm>
          <a:off x="0" y="953141"/>
          <a:ext cx="6322774" cy="263835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>
              <a:solidFill>
                <a:schemeClr val="tx1"/>
              </a:solidFill>
              <a:latin typeface="Tahoma"/>
            </a:rPr>
            <a:t>Dynamic (</a:t>
          </a:r>
          <a:r>
            <a:rPr lang="fr-FR" sz="1100" kern="1200" err="1">
              <a:solidFill>
                <a:schemeClr val="tx1"/>
              </a:solidFill>
              <a:latin typeface="Tahoma"/>
            </a:rPr>
            <a:t>imported</a:t>
          </a:r>
          <a:r>
            <a:rPr lang="fr-FR" sz="1100" kern="1200">
              <a:solidFill>
                <a:schemeClr val="tx1"/>
              </a:solidFill>
              <a:latin typeface="Tahoma"/>
            </a:rPr>
            <a:t>) </a:t>
          </a:r>
          <a:r>
            <a:rPr lang="fr-FR" sz="1100" kern="1200" err="1">
              <a:solidFill>
                <a:schemeClr val="tx1"/>
              </a:solidFill>
              <a:latin typeface="Tahoma"/>
            </a:rPr>
            <a:t>function</a:t>
          </a:r>
          <a:r>
            <a:rPr lang="fr-FR" sz="1100" kern="1200">
              <a:solidFill>
                <a:schemeClr val="tx1"/>
              </a:solidFill>
              <a:latin typeface="Tahoma"/>
            </a:rPr>
            <a:t> </a:t>
          </a:r>
          <a:r>
            <a:rPr lang="fr-FR" sz="1100" kern="1200" err="1">
              <a:solidFill>
                <a:schemeClr val="tx1"/>
              </a:solidFill>
              <a:latin typeface="Tahoma"/>
            </a:rPr>
            <a:t>loading</a:t>
          </a:r>
          <a:r>
            <a:rPr lang="fr-FR" sz="1100" kern="1200">
              <a:solidFill>
                <a:schemeClr val="tx1"/>
              </a:solidFill>
              <a:latin typeface="Tahoma"/>
            </a:rPr>
            <a:t> </a:t>
          </a:r>
          <a:r>
            <a:rPr lang="fr-FR" sz="1100" kern="1200" err="1">
              <a:solidFill>
                <a:schemeClr val="tx1"/>
              </a:solidFill>
              <a:latin typeface="Tahoma"/>
            </a:rPr>
            <a:t>detected</a:t>
          </a:r>
          <a:endParaRPr lang="fr-FR" sz="1100" kern="1200">
            <a:solidFill>
              <a:schemeClr val="tx1"/>
            </a:solidFill>
          </a:endParaRPr>
        </a:p>
      </dsp:txBody>
      <dsp:txXfrm>
        <a:off x="12879" y="966020"/>
        <a:ext cx="6297016" cy="238077"/>
      </dsp:txXfrm>
    </dsp:sp>
    <dsp:sp modelId="{C446630D-4DBE-438E-8BF4-9D9EFD38C623}">
      <dsp:nvSpPr>
        <dsp:cNvPr id="0" name=""/>
        <dsp:cNvSpPr/>
      </dsp:nvSpPr>
      <dsp:spPr>
        <a:xfrm>
          <a:off x="0" y="1248656"/>
          <a:ext cx="6322774" cy="263835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>
              <a:solidFill>
                <a:schemeClr val="tx1"/>
              </a:solidFill>
              <a:latin typeface="Tahoma"/>
            </a:rPr>
            <a:t>Access the </a:t>
          </a:r>
          <a:r>
            <a:rPr lang="fr-FR" sz="1100" kern="1200" err="1">
              <a:solidFill>
                <a:schemeClr val="tx1"/>
              </a:solidFill>
              <a:latin typeface="Tahoma"/>
            </a:rPr>
            <a:t>NetLogon</a:t>
          </a:r>
          <a:r>
            <a:rPr lang="fr-FR" sz="1100" kern="1200">
              <a:solidFill>
                <a:schemeClr val="tx1"/>
              </a:solidFill>
              <a:latin typeface="Tahoma"/>
            </a:rPr>
            <a:t> </a:t>
          </a:r>
          <a:r>
            <a:rPr lang="fr-FR" sz="1100" kern="1200" err="1">
              <a:solidFill>
                <a:schemeClr val="tx1"/>
              </a:solidFill>
              <a:latin typeface="Tahoma"/>
            </a:rPr>
            <a:t>registry</a:t>
          </a:r>
          <a:r>
            <a:rPr lang="fr-FR" sz="1100" kern="1200">
              <a:solidFill>
                <a:schemeClr val="tx1"/>
              </a:solidFill>
              <a:latin typeface="Tahoma"/>
            </a:rPr>
            <a:t> key, </a:t>
          </a:r>
          <a:r>
            <a:rPr lang="fr-FR" sz="1100" kern="1200" err="1">
              <a:solidFill>
                <a:schemeClr val="tx1"/>
              </a:solidFill>
              <a:latin typeface="Tahoma"/>
            </a:rPr>
            <a:t>potentially</a:t>
          </a:r>
          <a:r>
            <a:rPr lang="fr-FR" sz="1100" kern="1200">
              <a:solidFill>
                <a:schemeClr val="tx1"/>
              </a:solidFill>
              <a:latin typeface="Tahoma"/>
            </a:rPr>
            <a:t> </a:t>
          </a:r>
          <a:r>
            <a:rPr lang="fr-FR" sz="1100" kern="1200" err="1">
              <a:solidFill>
                <a:schemeClr val="tx1"/>
              </a:solidFill>
              <a:latin typeface="Tahoma"/>
            </a:rPr>
            <a:t>used</a:t>
          </a:r>
          <a:r>
            <a:rPr lang="fr-FR" sz="1100" kern="1200">
              <a:solidFill>
                <a:schemeClr val="tx1"/>
              </a:solidFill>
              <a:latin typeface="Tahoma"/>
            </a:rPr>
            <a:t> for </a:t>
          </a:r>
          <a:r>
            <a:rPr lang="fr-FR" sz="1100" kern="1200" err="1">
              <a:solidFill>
                <a:schemeClr val="tx1"/>
              </a:solidFill>
              <a:latin typeface="Tahoma"/>
            </a:rPr>
            <a:t>discovery</a:t>
          </a:r>
          <a:r>
            <a:rPr lang="fr-FR" sz="1100" kern="1200">
              <a:solidFill>
                <a:schemeClr val="tx1"/>
              </a:solidFill>
              <a:latin typeface="Tahoma"/>
            </a:rPr>
            <a:t> or tampering</a:t>
          </a:r>
        </a:p>
      </dsp:txBody>
      <dsp:txXfrm>
        <a:off x="12879" y="1261535"/>
        <a:ext cx="6297016" cy="238077"/>
      </dsp:txXfrm>
    </dsp:sp>
    <dsp:sp modelId="{31A9AD35-55DB-47EA-96A5-F8E1873469A4}">
      <dsp:nvSpPr>
        <dsp:cNvPr id="0" name=""/>
        <dsp:cNvSpPr/>
      </dsp:nvSpPr>
      <dsp:spPr>
        <a:xfrm>
          <a:off x="0" y="1544171"/>
          <a:ext cx="6322774" cy="263835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err="1">
              <a:solidFill>
                <a:schemeClr val="tx1"/>
              </a:solidFill>
              <a:latin typeface="Tahoma"/>
            </a:rPr>
            <a:t>Creates</a:t>
          </a:r>
          <a:r>
            <a:rPr lang="fr-FR" sz="1100" kern="1200">
              <a:solidFill>
                <a:schemeClr val="tx1"/>
              </a:solidFill>
              <a:latin typeface="Tahoma"/>
            </a:rPr>
            <a:t> RWX memory</a:t>
          </a:r>
        </a:p>
      </dsp:txBody>
      <dsp:txXfrm>
        <a:off x="12879" y="1557050"/>
        <a:ext cx="6297016" cy="238077"/>
      </dsp:txXfrm>
    </dsp:sp>
    <dsp:sp modelId="{27DB61BB-3202-4DFE-AC52-E8F8056CF732}">
      <dsp:nvSpPr>
        <dsp:cNvPr id="0" name=""/>
        <dsp:cNvSpPr/>
      </dsp:nvSpPr>
      <dsp:spPr>
        <a:xfrm>
          <a:off x="0" y="1839686"/>
          <a:ext cx="6322774" cy="263835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>
              <a:solidFill>
                <a:schemeClr val="tx1"/>
              </a:solidFill>
              <a:latin typeface="Tahoma"/>
            </a:rPr>
            <a:t>Exhibits possible ransomware or wiper file modification </a:t>
          </a:r>
          <a:r>
            <a:rPr lang="fr-FR" sz="1100" kern="1200" err="1">
              <a:solidFill>
                <a:schemeClr val="tx1"/>
              </a:solidFill>
              <a:latin typeface="Tahoma"/>
            </a:rPr>
            <a:t>behavior</a:t>
          </a:r>
          <a:r>
            <a:rPr lang="fr-FR" sz="1100" kern="1200">
              <a:solidFill>
                <a:schemeClr val="tx1"/>
              </a:solidFill>
              <a:latin typeface="Tahoma"/>
            </a:rPr>
            <a:t>: </a:t>
          </a:r>
          <a:r>
            <a:rPr lang="fr-FR" sz="1100" kern="1200" err="1">
              <a:solidFill>
                <a:schemeClr val="tx1"/>
              </a:solidFill>
              <a:latin typeface="Tahoma"/>
            </a:rPr>
            <a:t>overwrites_existing_files</a:t>
          </a:r>
          <a:endParaRPr lang="fr-FR" sz="1100" kern="1200">
            <a:solidFill>
              <a:schemeClr val="tx1"/>
            </a:solidFill>
            <a:latin typeface="Tahoma"/>
          </a:endParaRPr>
        </a:p>
      </dsp:txBody>
      <dsp:txXfrm>
        <a:off x="12879" y="1852565"/>
        <a:ext cx="6297016" cy="2380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74ACD80F-225A-534E-B2FF-9F25ABF481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68E7593-750D-D64B-80D5-90FF792813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893C1-C6DA-3646-886A-B776427E8517}" type="datetimeFigureOut">
              <a:rPr lang="fr-FR" smtClean="0"/>
              <a:t>02/04/2025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996DE3D-957D-134F-BA8A-C3E1AF8EE4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5FEE44-9FFA-C94C-BE83-829AD3C6AE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3B57B-7418-E845-8D52-E246B6143B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1665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A4E62-40DA-FA4E-970E-872FDEB4C143}" type="datetimeFigureOut">
              <a:rPr lang="fr-FR" smtClean="0"/>
              <a:t>02/04/2025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4A5B02-B96E-294D-8733-EEEEEB5EFC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2554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aDvens</a:t>
            </a:r>
            <a:r>
              <a:rPr lang="fr-FR" dirty="0"/>
              <a:t> : https://mysoc.advens.fr/caih/action/v2/ticket/visualize?id=640b4349224b072196b928c5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A5B02-B96E-294D-8733-EEEEEB5EFC3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6224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A5B02-B96E-294D-8733-EEEEEB5EFC3B}" type="slidenum">
              <a:rPr lang="fr-FR" smtClean="0"/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063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A5B02-B96E-294D-8733-EEEEEB5EFC3B}" type="slidenum">
              <a:rPr lang="fr-FR" smtClean="0"/>
              <a:t>55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4430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fr-FR" sz="1200" b="1" dirty="0"/>
              <a:t>10 500 </a:t>
            </a:r>
            <a:r>
              <a:rPr lang="fr-FR" sz="1200" dirty="0"/>
              <a:t>équipements connectés sur le réseau</a:t>
            </a:r>
          </a:p>
          <a:p>
            <a:pPr>
              <a:spcBef>
                <a:spcPts val="600"/>
              </a:spcBef>
            </a:pPr>
            <a:r>
              <a:rPr lang="fr-FR" sz="1200" b="1" dirty="0"/>
              <a:t>20 000</a:t>
            </a:r>
            <a:r>
              <a:rPr lang="fr-FR" sz="1200" dirty="0"/>
              <a:t> équipements biomédicaux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A5B02-B96E-294D-8733-EEEEEB5EFC3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7215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A5B02-B96E-294D-8733-EEEEEB5EFC3B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058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Orateur : JSC</a:t>
            </a:r>
          </a:p>
          <a:p>
            <a:r>
              <a:rPr lang="fr-FR" dirty="0"/>
              <a:t>20h50 avant 21h42 : SAMU , URGENCE , biologie, imagerie () puis directrice des soins (bloc), sans annoncer la cyberattaque. </a:t>
            </a:r>
          </a:p>
          <a:p>
            <a:endParaRPr lang="fr-FR" dirty="0"/>
          </a:p>
          <a:p>
            <a:r>
              <a:rPr lang="fr-FR" dirty="0"/>
              <a:t>21h : directrice des soins, PCME, DG, Directrice transfo numérique – point de situation. </a:t>
            </a:r>
          </a:p>
          <a:p>
            <a:r>
              <a:rPr lang="fr-FR" dirty="0"/>
              <a:t>23h TEAMS. 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99DC9BE-8102-4ADA-9C69-422E2361041F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0202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A5B02-B96E-294D-8733-EEEEEB5EFC3B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1782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Orateur : JSC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A5B02-B96E-294D-8733-EEEEEB5EFC3B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1762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4625 : Echecs de connexion</a:t>
            </a:r>
          </a:p>
          <a:p>
            <a:r>
              <a:rPr lang="fr-FR" dirty="0"/>
              <a:t>4624 : Connexion réussie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A5B02-B96E-294D-8733-EEEEEB5EFC3B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2769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A5B02-B96E-294D-8733-EEEEEB5EFC3B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49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Exemple pour YARA : https://www.virustotal.com/gui/file/56247b6a6c5389002848bb9aca2be8454c0aebe3fcd724a40448822e727de94c/community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A5B02-B96E-294D-8733-EEEEEB5EFC3B}" type="slidenum">
              <a:rPr lang="fr-FR" smtClean="0"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4025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403" b="33403"/>
          <a:stretch/>
        </p:blipFill>
        <p:spPr>
          <a:xfrm>
            <a:off x="2" y="-55245"/>
            <a:ext cx="12191998" cy="2428875"/>
          </a:xfrm>
          <a:prstGeom prst="rect">
            <a:avLst/>
          </a:prstGeom>
        </p:spPr>
      </p:pic>
      <p:sp>
        <p:nvSpPr>
          <p:cNvPr id="7" name="bg object 16">
            <a:extLst>
              <a:ext uri="{FF2B5EF4-FFF2-40B4-BE49-F238E27FC236}">
                <a16:creationId xmlns:a16="http://schemas.microsoft.com/office/drawing/2014/main" id="{1C54D446-DC74-DD49-825C-E32F5B9A34A8}"/>
              </a:ext>
            </a:extLst>
          </p:cNvPr>
          <p:cNvSpPr/>
          <p:nvPr userDrawn="1"/>
        </p:nvSpPr>
        <p:spPr>
          <a:xfrm>
            <a:off x="2" y="2376251"/>
            <a:ext cx="12191998" cy="4481749"/>
          </a:xfrm>
          <a:custGeom>
            <a:avLst/>
            <a:gdLst/>
            <a:ahLst/>
            <a:cxnLst/>
            <a:rect l="l" t="t" r="r" b="b"/>
            <a:pathLst>
              <a:path w="9144000" h="1260475">
                <a:moveTo>
                  <a:pt x="9144000" y="0"/>
                </a:moveTo>
                <a:lnTo>
                  <a:pt x="0" y="0"/>
                </a:lnTo>
                <a:lnTo>
                  <a:pt x="0" y="1259992"/>
                </a:lnTo>
                <a:lnTo>
                  <a:pt x="9144000" y="1259992"/>
                </a:lnTo>
                <a:lnTo>
                  <a:pt x="9144000" y="0"/>
                </a:lnTo>
                <a:close/>
              </a:path>
            </a:pathLst>
          </a:custGeom>
          <a:solidFill>
            <a:srgbClr val="00273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599" y="2571750"/>
            <a:ext cx="9448799" cy="1999566"/>
          </a:xfrm>
        </p:spPr>
        <p:txBody>
          <a:bodyPr anchor="ctr"/>
          <a:lstStyle>
            <a:lvl1pPr algn="ctr">
              <a:defRPr sz="5400" b="1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4753195"/>
            <a:ext cx="9448798" cy="706297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9" name="object 8"/>
          <p:cNvSpPr/>
          <p:nvPr userDrawn="1"/>
        </p:nvSpPr>
        <p:spPr>
          <a:xfrm>
            <a:off x="1371600" y="4659076"/>
            <a:ext cx="9448799" cy="45719"/>
          </a:xfrm>
          <a:custGeom>
            <a:avLst/>
            <a:gdLst/>
            <a:ahLst/>
            <a:cxnLst/>
            <a:rect l="l" t="t" r="r" b="b"/>
            <a:pathLst>
              <a:path w="6716395">
                <a:moveTo>
                  <a:pt x="0" y="0"/>
                </a:moveTo>
                <a:lnTo>
                  <a:pt x="6716217" y="0"/>
                </a:lnTo>
              </a:path>
            </a:pathLst>
          </a:custGeom>
          <a:ln w="12700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ZoneTexte 9"/>
          <p:cNvSpPr txBox="1"/>
          <p:nvPr userDrawn="1"/>
        </p:nvSpPr>
        <p:spPr>
          <a:xfrm>
            <a:off x="1325063" y="5634632"/>
            <a:ext cx="7352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Jean-Sylvain </a:t>
            </a:r>
            <a:r>
              <a:rPr lang="fr-FR" sz="1600" b="1" cap="small" baseline="0" dirty="0">
                <a:solidFill>
                  <a:schemeClr val="bg1"/>
                </a:solidFill>
              </a:rPr>
              <a:t>Chavanne</a:t>
            </a:r>
          </a:p>
          <a:p>
            <a:r>
              <a:rPr lang="fr-FR" sz="1600" dirty="0">
                <a:solidFill>
                  <a:schemeClr val="bg1"/>
                </a:solidFill>
              </a:rPr>
              <a:t>Responsable</a:t>
            </a:r>
            <a:r>
              <a:rPr lang="fr-FR" sz="1600" baseline="0" dirty="0">
                <a:solidFill>
                  <a:schemeClr val="bg1"/>
                </a:solidFill>
              </a:rPr>
              <a:t> de la sécurité des systèmes d’information (RSSI) – CHU Brest</a:t>
            </a:r>
          </a:p>
        </p:txBody>
      </p:sp>
      <p:sp>
        <p:nvSpPr>
          <p:cNvPr id="15" name="object 5"/>
          <p:cNvSpPr/>
          <p:nvPr userDrawn="1"/>
        </p:nvSpPr>
        <p:spPr>
          <a:xfrm rot="10800000">
            <a:off x="0" y="191763"/>
            <a:ext cx="2915285" cy="1983105"/>
          </a:xfrm>
          <a:custGeom>
            <a:avLst/>
            <a:gdLst/>
            <a:ahLst/>
            <a:cxnLst/>
            <a:rect l="l" t="t" r="r" b="b"/>
            <a:pathLst>
              <a:path w="2915284" h="1983104">
                <a:moveTo>
                  <a:pt x="2914891" y="0"/>
                </a:moveTo>
                <a:lnTo>
                  <a:pt x="0" y="990345"/>
                </a:lnTo>
                <a:lnTo>
                  <a:pt x="2914891" y="1982939"/>
                </a:lnTo>
                <a:lnTo>
                  <a:pt x="2914891" y="0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3" y="742219"/>
            <a:ext cx="1222509" cy="72611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A5FA2-7F34-976F-5C42-577F97F46261}"/>
              </a:ext>
            </a:extLst>
          </p:cNvPr>
          <p:cNvSpPr/>
          <p:nvPr userDrawn="1"/>
        </p:nvSpPr>
        <p:spPr>
          <a:xfrm>
            <a:off x="5329467" y="1786832"/>
            <a:ext cx="1533067" cy="451539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bg1"/>
                </a:solidFill>
                <a:ea typeface="Tahoma"/>
                <a:cs typeface="Tahoma"/>
              </a:rPr>
              <a:t>TLP:CLEAR</a:t>
            </a:r>
            <a:endParaRPr lang="fr-FR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275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67893" y="1883543"/>
            <a:ext cx="6832600" cy="3544800"/>
          </a:xfrm>
        </p:spPr>
        <p:txBody>
          <a:bodyPr anchor="ctr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838200" y="228601"/>
            <a:ext cx="9503662" cy="538842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3927021" y="2114095"/>
            <a:ext cx="0" cy="2808515"/>
          </a:xfrm>
          <a:prstGeom prst="line">
            <a:avLst/>
          </a:prstGeom>
          <a:ln w="38100">
            <a:solidFill>
              <a:srgbClr val="EC5F5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B660E998-D677-3341-945F-84CF93350D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353" y="1601490"/>
            <a:ext cx="3664092" cy="383372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1F8A49B-1DB0-F744-BCBA-4A31B404257D}"/>
              </a:ext>
            </a:extLst>
          </p:cNvPr>
          <p:cNvSpPr/>
          <p:nvPr userDrawn="1"/>
        </p:nvSpPr>
        <p:spPr>
          <a:xfrm>
            <a:off x="10665451" y="303497"/>
            <a:ext cx="1371600" cy="354983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bg1"/>
                </a:solidFill>
                <a:ea typeface="Tahoma"/>
                <a:cs typeface="Tahoma"/>
              </a:rPr>
              <a:t>TLP:CLEAR</a:t>
            </a:r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5" name="Espace réservé du pied de page 9">
            <a:extLst>
              <a:ext uri="{FF2B5EF4-FFF2-40B4-BE49-F238E27FC236}">
                <a16:creationId xmlns:a16="http://schemas.microsoft.com/office/drawing/2014/main" id="{BB5962F9-6E7B-20E5-220F-DDC2AD1F36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82507" y="6554503"/>
            <a:ext cx="9606576" cy="258873"/>
          </a:xfrm>
        </p:spPr>
        <p:txBody>
          <a:bodyPr/>
          <a:lstStyle/>
          <a:p>
            <a:r>
              <a:rPr lang="fr-FR"/>
              <a:t>Ce document est propriété exclusive du CHU de Brest | Il ne peut être utilisé, reproduit ou divulgué sans son autorisation écrite préalable.</a:t>
            </a:r>
          </a:p>
        </p:txBody>
      </p:sp>
    </p:spTree>
    <p:extLst>
      <p:ext uri="{BB962C8B-B14F-4D97-AF65-F5344CB8AC3E}">
        <p14:creationId xmlns:p14="http://schemas.microsoft.com/office/powerpoint/2010/main" val="2729566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g object 16">
            <a:extLst>
              <a:ext uri="{FF2B5EF4-FFF2-40B4-BE49-F238E27FC236}">
                <a16:creationId xmlns:a16="http://schemas.microsoft.com/office/drawing/2014/main" id="{0459ED2C-C763-FCD0-3F45-833F8310FE95}"/>
              </a:ext>
            </a:extLst>
          </p:cNvPr>
          <p:cNvSpPr/>
          <p:nvPr userDrawn="1"/>
        </p:nvSpPr>
        <p:spPr>
          <a:xfrm>
            <a:off x="0" y="1"/>
            <a:ext cx="12191998" cy="6516000"/>
          </a:xfrm>
          <a:custGeom>
            <a:avLst/>
            <a:gdLst/>
            <a:ahLst/>
            <a:cxnLst/>
            <a:rect l="l" t="t" r="r" b="b"/>
            <a:pathLst>
              <a:path w="9144000" h="1260475">
                <a:moveTo>
                  <a:pt x="9144000" y="0"/>
                </a:moveTo>
                <a:lnTo>
                  <a:pt x="0" y="0"/>
                </a:lnTo>
                <a:lnTo>
                  <a:pt x="0" y="1259992"/>
                </a:lnTo>
                <a:lnTo>
                  <a:pt x="9144000" y="1259992"/>
                </a:lnTo>
                <a:lnTo>
                  <a:pt x="9144000" y="0"/>
                </a:lnTo>
                <a:close/>
              </a:path>
            </a:pathLst>
          </a:custGeom>
          <a:solidFill>
            <a:srgbClr val="00273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Ce document est propriété exclusive du CHU de Brest | Il ne peut être utilisé, reproduit ou divulgué sans son autorisation écrite préalable.</a:t>
            </a:r>
          </a:p>
        </p:txBody>
      </p:sp>
      <p:sp>
        <p:nvSpPr>
          <p:cNvPr id="6" name="bk object 17">
            <a:extLst>
              <a:ext uri="{FF2B5EF4-FFF2-40B4-BE49-F238E27FC236}">
                <a16:creationId xmlns:a16="http://schemas.microsoft.com/office/drawing/2014/main" id="{9DD684AA-B159-23D7-50D2-55F9021A19B1}"/>
              </a:ext>
            </a:extLst>
          </p:cNvPr>
          <p:cNvSpPr/>
          <p:nvPr userDrawn="1"/>
        </p:nvSpPr>
        <p:spPr>
          <a:xfrm>
            <a:off x="11135747" y="6138000"/>
            <a:ext cx="1056253" cy="720000"/>
          </a:xfrm>
          <a:custGeom>
            <a:avLst/>
            <a:gdLst/>
            <a:ahLst/>
            <a:cxnLst/>
            <a:rect l="l" t="t" r="r" b="b"/>
            <a:pathLst>
              <a:path w="694054" h="472440">
                <a:moveTo>
                  <a:pt x="693445" y="0"/>
                </a:moveTo>
                <a:lnTo>
                  <a:pt x="0" y="235991"/>
                </a:lnTo>
                <a:lnTo>
                  <a:pt x="693445" y="471970"/>
                </a:lnTo>
                <a:lnTo>
                  <a:pt x="693445" y="0"/>
                </a:lnTo>
                <a:close/>
              </a:path>
            </a:pathLst>
          </a:custGeom>
          <a:solidFill>
            <a:srgbClr val="2DAFE6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660E998-D677-3341-945F-84CF93350D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49" y="228601"/>
            <a:ext cx="515000" cy="53884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C706AC4-2176-5159-50AD-6BB12FB8F0D1}"/>
              </a:ext>
            </a:extLst>
          </p:cNvPr>
          <p:cNvSpPr/>
          <p:nvPr userDrawn="1"/>
        </p:nvSpPr>
        <p:spPr>
          <a:xfrm>
            <a:off x="10665451" y="303497"/>
            <a:ext cx="1371600" cy="354983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bg1"/>
                </a:solidFill>
                <a:ea typeface="Tahoma"/>
                <a:cs typeface="Tahoma"/>
              </a:rPr>
              <a:t>TLP:CLEAR</a:t>
            </a:r>
            <a:endParaRPr lang="fr-FR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187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ête de chapitre /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 object 16">
            <a:extLst>
              <a:ext uri="{FF2B5EF4-FFF2-40B4-BE49-F238E27FC236}">
                <a16:creationId xmlns:a16="http://schemas.microsoft.com/office/drawing/2014/main" id="{9D3F5F44-7C0C-5A6C-FF9B-EE8C07DC8B5D}"/>
              </a:ext>
            </a:extLst>
          </p:cNvPr>
          <p:cNvSpPr/>
          <p:nvPr userDrawn="1"/>
        </p:nvSpPr>
        <p:spPr>
          <a:xfrm>
            <a:off x="0" y="0"/>
            <a:ext cx="12191998" cy="6544443"/>
          </a:xfrm>
          <a:custGeom>
            <a:avLst/>
            <a:gdLst/>
            <a:ahLst/>
            <a:cxnLst/>
            <a:rect l="l" t="t" r="r" b="b"/>
            <a:pathLst>
              <a:path w="9144000" h="1260475">
                <a:moveTo>
                  <a:pt x="9144000" y="0"/>
                </a:moveTo>
                <a:lnTo>
                  <a:pt x="0" y="0"/>
                </a:lnTo>
                <a:lnTo>
                  <a:pt x="0" y="1259992"/>
                </a:lnTo>
                <a:lnTo>
                  <a:pt x="9144000" y="1259992"/>
                </a:lnTo>
                <a:lnTo>
                  <a:pt x="9144000" y="0"/>
                </a:lnTo>
                <a:close/>
              </a:path>
            </a:pathLst>
          </a:custGeom>
          <a:solidFill>
            <a:srgbClr val="00273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AD6E31-FF1F-1387-DE63-C2F09C364A48}"/>
              </a:ext>
            </a:extLst>
          </p:cNvPr>
          <p:cNvSpPr/>
          <p:nvPr userDrawn="1"/>
        </p:nvSpPr>
        <p:spPr>
          <a:xfrm>
            <a:off x="10665451" y="303497"/>
            <a:ext cx="1371600" cy="354983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bg1"/>
                </a:solidFill>
                <a:ea typeface="Tahoma"/>
                <a:cs typeface="Tahoma"/>
              </a:rPr>
              <a:t>TLP:CLEAR</a:t>
            </a:r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D5FB9F3F-CAA3-8357-BC0B-ADB900B9AEB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28703" y="1539081"/>
            <a:ext cx="8137525" cy="37798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3200">
                <a:solidFill>
                  <a:schemeClr val="bg1"/>
                </a:solidFill>
              </a:defRPr>
            </a:lvl2pPr>
            <a:lvl3pPr marL="914400" indent="0" algn="ctr">
              <a:buNone/>
              <a:defRPr sz="2800">
                <a:solidFill>
                  <a:schemeClr val="bg1"/>
                </a:solidFill>
              </a:defRPr>
            </a:lvl3pPr>
            <a:lvl4pPr marL="1371600" indent="0" algn="ctr">
              <a:buNone/>
              <a:defRPr sz="2400">
                <a:solidFill>
                  <a:schemeClr val="bg1"/>
                </a:solidFill>
              </a:defRPr>
            </a:lvl4pPr>
            <a:lvl5pPr marL="1828800" indent="0" algn="ctr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bk object 17">
            <a:extLst>
              <a:ext uri="{FF2B5EF4-FFF2-40B4-BE49-F238E27FC236}">
                <a16:creationId xmlns:a16="http://schemas.microsoft.com/office/drawing/2014/main" id="{59481DF5-B967-4210-BBD1-79BEADA2F5A1}"/>
              </a:ext>
            </a:extLst>
          </p:cNvPr>
          <p:cNvSpPr/>
          <p:nvPr userDrawn="1"/>
        </p:nvSpPr>
        <p:spPr>
          <a:xfrm>
            <a:off x="11135747" y="6138000"/>
            <a:ext cx="1056253" cy="720000"/>
          </a:xfrm>
          <a:custGeom>
            <a:avLst/>
            <a:gdLst/>
            <a:ahLst/>
            <a:cxnLst/>
            <a:rect l="l" t="t" r="r" b="b"/>
            <a:pathLst>
              <a:path w="694054" h="472440">
                <a:moveTo>
                  <a:pt x="693445" y="0"/>
                </a:moveTo>
                <a:lnTo>
                  <a:pt x="0" y="235991"/>
                </a:lnTo>
                <a:lnTo>
                  <a:pt x="693445" y="471970"/>
                </a:lnTo>
                <a:lnTo>
                  <a:pt x="693445" y="0"/>
                </a:lnTo>
                <a:close/>
              </a:path>
            </a:pathLst>
          </a:custGeom>
          <a:solidFill>
            <a:srgbClr val="2DAFE6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0" name="Espace réservé du numéro de diapositive 7">
            <a:extLst>
              <a:ext uri="{FF2B5EF4-FFF2-40B4-BE49-F238E27FC236}">
                <a16:creationId xmlns:a16="http://schemas.microsoft.com/office/drawing/2014/main" id="{377A7FDB-E720-FFD2-9C35-F78D984D7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0040" y="6309320"/>
            <a:ext cx="441960" cy="378879"/>
          </a:xfrm>
        </p:spPr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pied de page 9">
            <a:extLst>
              <a:ext uri="{FF2B5EF4-FFF2-40B4-BE49-F238E27FC236}">
                <a16:creationId xmlns:a16="http://schemas.microsoft.com/office/drawing/2014/main" id="{DCA44BEF-868B-741E-432A-3DA10CE474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82507" y="6554503"/>
            <a:ext cx="9606576" cy="258873"/>
          </a:xfrm>
        </p:spPr>
        <p:txBody>
          <a:bodyPr/>
          <a:lstStyle/>
          <a:p>
            <a:r>
              <a:rPr lang="fr-FR"/>
              <a:t>Ce document est propriété exclusive du CHU de Brest | Il ne peut être utilisé, reproduit ou divulgué sans son autorisation écrite préalable.</a:t>
            </a:r>
          </a:p>
        </p:txBody>
      </p:sp>
    </p:spTree>
    <p:extLst>
      <p:ext uri="{BB962C8B-B14F-4D97-AF65-F5344CB8AC3E}">
        <p14:creationId xmlns:p14="http://schemas.microsoft.com/office/powerpoint/2010/main" val="1868131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7749920-4288-7BCD-795E-95026B6AB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2003" b="11536"/>
          <a:stretch/>
        </p:blipFill>
        <p:spPr>
          <a:xfrm>
            <a:off x="6051181" y="5130725"/>
            <a:ext cx="6140819" cy="13672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9329"/>
            <a:ext cx="10515600" cy="386243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Ce document est propriété exclusive du CHU de Brest | Il ne peut être utilisé, reproduit ou divulgué sans son autorisation écrite préalable.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660E998-D677-3341-945F-84CF93350D1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49" y="228601"/>
            <a:ext cx="515000" cy="53884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C98AD61-7B39-476A-0B18-2702D701382B}"/>
              </a:ext>
            </a:extLst>
          </p:cNvPr>
          <p:cNvSpPr/>
          <p:nvPr userDrawn="1"/>
        </p:nvSpPr>
        <p:spPr>
          <a:xfrm>
            <a:off x="10665451" y="303497"/>
            <a:ext cx="1371600" cy="354983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bg1"/>
                </a:solidFill>
                <a:ea typeface="Tahoma"/>
                <a:cs typeface="Tahoma"/>
              </a:rPr>
              <a:t>TLP:CLEAR</a:t>
            </a:r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12" name="bk object 17">
            <a:extLst>
              <a:ext uri="{FF2B5EF4-FFF2-40B4-BE49-F238E27FC236}">
                <a16:creationId xmlns:a16="http://schemas.microsoft.com/office/drawing/2014/main" id="{EF568F69-03FE-7A19-A8F7-97F5B1BC644C}"/>
              </a:ext>
            </a:extLst>
          </p:cNvPr>
          <p:cNvSpPr/>
          <p:nvPr userDrawn="1"/>
        </p:nvSpPr>
        <p:spPr>
          <a:xfrm>
            <a:off x="11135747" y="6138000"/>
            <a:ext cx="1056253" cy="720000"/>
          </a:xfrm>
          <a:custGeom>
            <a:avLst/>
            <a:gdLst/>
            <a:ahLst/>
            <a:cxnLst/>
            <a:rect l="l" t="t" r="r" b="b"/>
            <a:pathLst>
              <a:path w="694054" h="472440">
                <a:moveTo>
                  <a:pt x="693445" y="0"/>
                </a:moveTo>
                <a:lnTo>
                  <a:pt x="0" y="235991"/>
                </a:lnTo>
                <a:lnTo>
                  <a:pt x="693445" y="471970"/>
                </a:lnTo>
                <a:lnTo>
                  <a:pt x="693445" y="0"/>
                </a:lnTo>
                <a:close/>
              </a:path>
            </a:pathLst>
          </a:custGeom>
          <a:solidFill>
            <a:srgbClr val="2DAFE6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3" name="Espace réservé du numéro de diapositive 7">
            <a:extLst>
              <a:ext uri="{FF2B5EF4-FFF2-40B4-BE49-F238E27FC236}">
                <a16:creationId xmlns:a16="http://schemas.microsoft.com/office/drawing/2014/main" id="{F2624D56-3832-FEB6-8ECB-514DF1904A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50040" y="6309320"/>
            <a:ext cx="441960" cy="378879"/>
          </a:xfrm>
        </p:spPr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49F66599-05E2-D05E-61DC-8D668189D6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718" r="431" b="11536"/>
          <a:stretch/>
        </p:blipFill>
        <p:spPr>
          <a:xfrm>
            <a:off x="0" y="5130725"/>
            <a:ext cx="6069110" cy="136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786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ête de chapitre /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 object 16">
            <a:extLst>
              <a:ext uri="{FF2B5EF4-FFF2-40B4-BE49-F238E27FC236}">
                <a16:creationId xmlns:a16="http://schemas.microsoft.com/office/drawing/2014/main" id="{9D3F5F44-7C0C-5A6C-FF9B-EE8C07DC8B5D}"/>
              </a:ext>
            </a:extLst>
          </p:cNvPr>
          <p:cNvSpPr/>
          <p:nvPr userDrawn="1"/>
        </p:nvSpPr>
        <p:spPr>
          <a:xfrm>
            <a:off x="0" y="0"/>
            <a:ext cx="12191998" cy="1306285"/>
          </a:xfrm>
          <a:custGeom>
            <a:avLst/>
            <a:gdLst/>
            <a:ahLst/>
            <a:cxnLst/>
            <a:rect l="l" t="t" r="r" b="b"/>
            <a:pathLst>
              <a:path w="9144000" h="1260475">
                <a:moveTo>
                  <a:pt x="9144000" y="0"/>
                </a:moveTo>
                <a:lnTo>
                  <a:pt x="0" y="0"/>
                </a:lnTo>
                <a:lnTo>
                  <a:pt x="0" y="1259992"/>
                </a:lnTo>
                <a:lnTo>
                  <a:pt x="9144000" y="1259992"/>
                </a:lnTo>
                <a:lnTo>
                  <a:pt x="9144000" y="0"/>
                </a:lnTo>
                <a:close/>
              </a:path>
            </a:pathLst>
          </a:custGeom>
          <a:solidFill>
            <a:srgbClr val="00273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5D00213-BE62-731B-29C0-23A7D6177EF9}"/>
              </a:ext>
            </a:extLst>
          </p:cNvPr>
          <p:cNvSpPr txBox="1"/>
          <p:nvPr userDrawn="1"/>
        </p:nvSpPr>
        <p:spPr>
          <a:xfrm>
            <a:off x="2713900" y="268422"/>
            <a:ext cx="62213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3036753B-A192-F336-DFF9-244EB0778E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466210CE-5FBA-3BEB-7BE4-B6FBE10FBCA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05854" y="1846263"/>
            <a:ext cx="10183230" cy="446246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AD6E31-FF1F-1387-DE63-C2F09C364A48}"/>
              </a:ext>
            </a:extLst>
          </p:cNvPr>
          <p:cNvSpPr/>
          <p:nvPr userDrawn="1"/>
        </p:nvSpPr>
        <p:spPr>
          <a:xfrm>
            <a:off x="10665451" y="303497"/>
            <a:ext cx="1371600" cy="354983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bg1"/>
                </a:solidFill>
                <a:ea typeface="Tahoma"/>
                <a:cs typeface="Tahoma"/>
              </a:rPr>
              <a:t>TLP:CLEAR</a:t>
            </a:r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6" name="Espace réservé du pied de page 9">
            <a:extLst>
              <a:ext uri="{FF2B5EF4-FFF2-40B4-BE49-F238E27FC236}">
                <a16:creationId xmlns:a16="http://schemas.microsoft.com/office/drawing/2014/main" id="{B6BD6EE5-FC55-FFD9-00D9-EEE505D459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82507" y="6554503"/>
            <a:ext cx="9606576" cy="258873"/>
          </a:xfrm>
        </p:spPr>
        <p:txBody>
          <a:bodyPr/>
          <a:lstStyle/>
          <a:p>
            <a:r>
              <a:rPr lang="fr-FR"/>
              <a:t>Ce document est propriété exclusive du CHU de Brest | Il ne peut être utilisé, reproduit ou divulgué sans son autorisation écrite préalable.</a:t>
            </a:r>
          </a:p>
        </p:txBody>
      </p:sp>
    </p:spTree>
    <p:extLst>
      <p:ext uri="{BB962C8B-B14F-4D97-AF65-F5344CB8AC3E}">
        <p14:creationId xmlns:p14="http://schemas.microsoft.com/office/powerpoint/2010/main" val="3201261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Ce document est propriété exclusive du CHU de Brest | Il ne peut être utilisé, reproduit ou divulgué sans son autorisation écrite préalable.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  <p:graphicFrame>
        <p:nvGraphicFramePr>
          <p:cNvPr id="5" name="Tableau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958280437"/>
              </p:ext>
            </p:extLst>
          </p:nvPr>
        </p:nvGraphicFramePr>
        <p:xfrm>
          <a:off x="504555" y="1164847"/>
          <a:ext cx="11186703" cy="49437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5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60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91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98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08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112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08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927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235948">
                <a:tc>
                  <a:txBody>
                    <a:bodyPr/>
                    <a:lstStyle/>
                    <a:p>
                      <a:endParaRPr lang="fr-FR" sz="11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b="1"/>
                        <a:t>C00 M07 J100 N00 </a:t>
                      </a:r>
                    </a:p>
                    <a:p>
                      <a:r>
                        <a:rPr lang="pt-BR" sz="1100" b="1"/>
                        <a:t>R255 V226 B00 </a:t>
                      </a:r>
                    </a:p>
                    <a:p>
                      <a:r>
                        <a:rPr lang="pt-BR" sz="1100" b="1"/>
                        <a:t>100% </a:t>
                      </a:r>
                      <a:endParaRPr lang="fr-FR" sz="11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6E8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b="1"/>
                        <a:t>C00 M70 J00 N00 </a:t>
                      </a:r>
                    </a:p>
                    <a:p>
                      <a:r>
                        <a:rPr lang="pt-BR" sz="1100" b="1"/>
                        <a:t>R237 V110 B137 </a:t>
                      </a:r>
                    </a:p>
                    <a:p>
                      <a:r>
                        <a:rPr lang="pt-BR" sz="1100" b="1"/>
                        <a:t>100 %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C5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b="1"/>
                        <a:t>C60 M00 J00 N00 </a:t>
                      </a:r>
                    </a:p>
                    <a:p>
                      <a:r>
                        <a:rPr lang="pt-BR" sz="1100" b="1"/>
                        <a:t>R91 V197 B242 </a:t>
                      </a:r>
                    </a:p>
                    <a:p>
                      <a:r>
                        <a:rPr lang="pt-BR" sz="1100" b="1"/>
                        <a:t>80 %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75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b="1"/>
                        <a:t>C100 M40 J00 N00 </a:t>
                      </a:r>
                    </a:p>
                    <a:p>
                      <a:r>
                        <a:rPr lang="pt-BR" sz="1100" b="1"/>
                        <a:t>R91 V117 B191 </a:t>
                      </a:r>
                    </a:p>
                    <a:p>
                      <a:r>
                        <a:rPr lang="pt-BR" sz="1100" b="1"/>
                        <a:t>100 % </a:t>
                      </a:r>
                      <a:endParaRPr lang="fr-FR" sz="11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5948">
                <a:tc>
                  <a:txBody>
                    <a:bodyPr/>
                    <a:lstStyle/>
                    <a:p>
                      <a:endParaRPr lang="fr-FR" sz="11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9B42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b="1"/>
                        <a:t>C64 M00 J100 N00 </a:t>
                      </a:r>
                    </a:p>
                    <a:p>
                      <a:r>
                        <a:rPr lang="pt-BR" sz="1100" b="1"/>
                        <a:t>R105 V180 B46 </a:t>
                      </a:r>
                    </a:p>
                    <a:p>
                      <a:r>
                        <a:rPr lang="pt-BR" sz="1100" b="1"/>
                        <a:t>100 %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E8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b="1"/>
                        <a:t>C70 M00 J40 N00 </a:t>
                      </a:r>
                    </a:p>
                    <a:p>
                      <a:r>
                        <a:rPr lang="pt-BR" sz="1100" b="1"/>
                        <a:t>R0 V174 B139 </a:t>
                      </a:r>
                    </a:p>
                    <a:p>
                      <a:r>
                        <a:rPr lang="pt-BR" sz="1100" b="1"/>
                        <a:t>100 %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8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b="1"/>
                        <a:t>C00 M31 J100 N00 </a:t>
                      </a:r>
                    </a:p>
                    <a:p>
                      <a:r>
                        <a:rPr lang="pt-BR" sz="1100" b="1"/>
                        <a:t>R251 V184 B00 </a:t>
                      </a:r>
                    </a:p>
                    <a:p>
                      <a:r>
                        <a:rPr lang="pt-BR" sz="1100" b="1"/>
                        <a:t>100 %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3F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b="1"/>
                        <a:t>C00 M86 J59 N00 </a:t>
                      </a:r>
                    </a:p>
                    <a:p>
                      <a:r>
                        <a:rPr lang="pt-BR" sz="1100" b="1"/>
                        <a:t>R232 V63 B80 </a:t>
                      </a:r>
                    </a:p>
                    <a:p>
                      <a:r>
                        <a:rPr lang="pt-BR" sz="1100" b="1"/>
                        <a:t>100 %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5948">
                <a:tc>
                  <a:txBody>
                    <a:bodyPr/>
                    <a:lstStyle/>
                    <a:p>
                      <a:endParaRPr lang="fr-FR" sz="11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7D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b="1"/>
                        <a:t>C00 M60 J100 N0 </a:t>
                      </a:r>
                    </a:p>
                    <a:p>
                      <a:r>
                        <a:rPr lang="pt-BR" sz="1100" b="1"/>
                        <a:t>R229 125 B00 </a:t>
                      </a:r>
                    </a:p>
                    <a:p>
                      <a:r>
                        <a:rPr lang="pt-BR" sz="1100" b="1"/>
                        <a:t>100 %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89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b="1"/>
                        <a:t>C80 M34 J00 N00 </a:t>
                      </a:r>
                    </a:p>
                    <a:p>
                      <a:r>
                        <a:rPr lang="pt-BR" sz="1100" b="1"/>
                        <a:t>R15 V137 B203 </a:t>
                      </a:r>
                    </a:p>
                    <a:p>
                      <a:r>
                        <a:rPr lang="pt-BR" sz="1100" b="1"/>
                        <a:t>100 %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422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b="1"/>
                        <a:t>C68 M100 J00 N00 </a:t>
                      </a:r>
                    </a:p>
                    <a:p>
                      <a:r>
                        <a:rPr lang="pt-BR" sz="1100" b="1"/>
                        <a:t>R116 V34 B130 </a:t>
                      </a:r>
                    </a:p>
                    <a:p>
                      <a:r>
                        <a:rPr lang="pt-BR" sz="1100" b="1"/>
                        <a:t>100 %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73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b="1"/>
                        <a:t>C28 M00 J87 N00 </a:t>
                      </a:r>
                    </a:p>
                    <a:p>
                      <a:r>
                        <a:rPr lang="pt-BR" sz="1100" b="1"/>
                        <a:t>R204 V215 B57 </a:t>
                      </a:r>
                    </a:p>
                    <a:p>
                      <a:r>
                        <a:rPr lang="pt-BR" sz="1100" b="1"/>
                        <a:t>100 %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5948">
                <a:tc>
                  <a:txBody>
                    <a:bodyPr/>
                    <a:lstStyle/>
                    <a:p>
                      <a:endParaRPr lang="fr-FR" sz="11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032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b="1"/>
                        <a:t>C00 M100 J80 N00 </a:t>
                      </a:r>
                    </a:p>
                    <a:p>
                      <a:r>
                        <a:rPr lang="pt-BR" sz="1100" b="1"/>
                        <a:t>R228 V3 B46 </a:t>
                      </a:r>
                    </a:p>
                    <a:p>
                      <a:r>
                        <a:rPr lang="pt-BR" sz="1100" b="1"/>
                        <a:t>100 %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1D3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b="1"/>
                        <a:t>C45 M100 J71 N27 </a:t>
                      </a:r>
                    </a:p>
                    <a:p>
                      <a:r>
                        <a:rPr lang="pt-BR" sz="1100" b="1"/>
                        <a:t>R126 V29 B50 </a:t>
                      </a:r>
                    </a:p>
                    <a:p>
                      <a:r>
                        <a:rPr lang="pt-BR" sz="1100" b="1"/>
                        <a:t>100 %</a:t>
                      </a:r>
                      <a:endParaRPr lang="fr-FR" sz="11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7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b="1"/>
                        <a:t>C00 M100 J00 N00 </a:t>
                      </a:r>
                    </a:p>
                    <a:p>
                      <a:r>
                        <a:rPr lang="pt-BR" sz="1100" b="1"/>
                        <a:t>R230 V0 B126 </a:t>
                      </a:r>
                    </a:p>
                    <a:p>
                      <a:r>
                        <a:rPr lang="pt-BR" sz="1100" b="1"/>
                        <a:t>100 %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46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b="1"/>
                        <a:t>C30 M83 J00 N00 </a:t>
                      </a:r>
                    </a:p>
                    <a:p>
                      <a:r>
                        <a:rPr lang="pt-BR" sz="1100" b="1"/>
                        <a:t>R186 V70 B147 </a:t>
                      </a:r>
                    </a:p>
                    <a:p>
                      <a:r>
                        <a:rPr lang="pt-BR" sz="1100" b="1"/>
                        <a:t>100 %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57B1626F-6B38-6DFF-68DE-8A9A4643E03B}"/>
              </a:ext>
            </a:extLst>
          </p:cNvPr>
          <p:cNvSpPr/>
          <p:nvPr userDrawn="1"/>
        </p:nvSpPr>
        <p:spPr>
          <a:xfrm>
            <a:off x="10665451" y="303497"/>
            <a:ext cx="1371600" cy="354983"/>
          </a:xfrm>
          <a:prstGeom prst="rect">
            <a:avLst/>
          </a:prstGeom>
          <a:solidFill>
            <a:schemeClr val="tx1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rgbClr val="FFC000"/>
                </a:solidFill>
                <a:ea typeface="Tahoma"/>
                <a:cs typeface="Tahoma"/>
              </a:rPr>
              <a:t>TLP:CLEAR</a:t>
            </a:r>
            <a:endParaRPr lang="fr-FR" sz="1800" dirty="0">
              <a:solidFill>
                <a:srgbClr val="FFC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1EBB08-84AB-ABBF-E426-1FC3873DB012}"/>
              </a:ext>
            </a:extLst>
          </p:cNvPr>
          <p:cNvSpPr/>
          <p:nvPr userDrawn="1"/>
        </p:nvSpPr>
        <p:spPr>
          <a:xfrm>
            <a:off x="163563" y="6547870"/>
            <a:ext cx="1153173" cy="256363"/>
          </a:xfrm>
          <a:prstGeom prst="rect">
            <a:avLst/>
          </a:prstGeom>
          <a:solidFill>
            <a:schemeClr val="tx1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FFC000"/>
                </a:solidFill>
                <a:ea typeface="Tahoma"/>
                <a:cs typeface="Tahoma"/>
              </a:rPr>
              <a:t>TLP:AMBER</a:t>
            </a:r>
            <a:endParaRPr lang="fr-FR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805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 &amp; Remerciements /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g object 16">
            <a:extLst>
              <a:ext uri="{FF2B5EF4-FFF2-40B4-BE49-F238E27FC236}">
                <a16:creationId xmlns:a16="http://schemas.microsoft.com/office/drawing/2014/main" id="{8453A12C-7803-644D-910B-95B37C2AE444}"/>
              </a:ext>
            </a:extLst>
          </p:cNvPr>
          <p:cNvSpPr/>
          <p:nvPr userDrawn="1"/>
        </p:nvSpPr>
        <p:spPr>
          <a:xfrm>
            <a:off x="-4110" y="2"/>
            <a:ext cx="12200313" cy="6857999"/>
          </a:xfrm>
          <a:custGeom>
            <a:avLst/>
            <a:gdLst/>
            <a:ahLst/>
            <a:cxnLst/>
            <a:rect l="l" t="t" r="r" b="b"/>
            <a:pathLst>
              <a:path w="9144000" h="1260475">
                <a:moveTo>
                  <a:pt x="9144000" y="0"/>
                </a:moveTo>
                <a:lnTo>
                  <a:pt x="0" y="0"/>
                </a:lnTo>
                <a:lnTo>
                  <a:pt x="0" y="1259992"/>
                </a:lnTo>
                <a:lnTo>
                  <a:pt x="9144000" y="1259992"/>
                </a:lnTo>
                <a:lnTo>
                  <a:pt x="9144000" y="0"/>
                </a:lnTo>
                <a:close/>
              </a:path>
            </a:pathLst>
          </a:custGeom>
          <a:solidFill>
            <a:srgbClr val="00273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815936"/>
            <a:ext cx="12192000" cy="1049481"/>
          </a:xfrm>
        </p:spPr>
        <p:txBody>
          <a:bodyPr anchor="ctr" anchorCtr="0"/>
          <a:lstStyle>
            <a:lvl1pPr algn="ctr">
              <a:defRPr sz="3200">
                <a:latin typeface="+mj-lt"/>
              </a:defRPr>
            </a:lvl1pPr>
          </a:lstStyle>
          <a:p>
            <a:r>
              <a:rPr lang="fr-FR"/>
              <a:t>Vos Remerciements</a:t>
            </a:r>
            <a:endParaRPr lang="en-US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B7BA87C2-B04E-0049-BED7-46E40F8C8A19}"/>
              </a:ext>
            </a:extLst>
          </p:cNvPr>
          <p:cNvCxnSpPr>
            <a:cxnSpLocks/>
          </p:cNvCxnSpPr>
          <p:nvPr userDrawn="1"/>
        </p:nvCxnSpPr>
        <p:spPr>
          <a:xfrm>
            <a:off x="4203" y="5278411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object 5"/>
          <p:cNvSpPr/>
          <p:nvPr userDrawn="1"/>
        </p:nvSpPr>
        <p:spPr>
          <a:xfrm>
            <a:off x="9276715" y="4292994"/>
            <a:ext cx="2915285" cy="1983105"/>
          </a:xfrm>
          <a:custGeom>
            <a:avLst/>
            <a:gdLst/>
            <a:ahLst/>
            <a:cxnLst/>
            <a:rect l="l" t="t" r="r" b="b"/>
            <a:pathLst>
              <a:path w="2915284" h="1983104">
                <a:moveTo>
                  <a:pt x="2914891" y="0"/>
                </a:moveTo>
                <a:lnTo>
                  <a:pt x="0" y="990345"/>
                </a:lnTo>
                <a:lnTo>
                  <a:pt x="2914891" y="1982939"/>
                </a:lnTo>
                <a:lnTo>
                  <a:pt x="29148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8029" y="4936612"/>
            <a:ext cx="1222509" cy="726112"/>
          </a:xfrm>
          <a:prstGeom prst="rect">
            <a:avLst/>
          </a:prstGeom>
        </p:spPr>
      </p:pic>
      <p:sp>
        <p:nvSpPr>
          <p:cNvPr id="10" name="ZoneTexte 9"/>
          <p:cNvSpPr txBox="1"/>
          <p:nvPr userDrawn="1"/>
        </p:nvSpPr>
        <p:spPr>
          <a:xfrm>
            <a:off x="3973603" y="5407807"/>
            <a:ext cx="24520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Jean-Sylvain </a:t>
            </a:r>
            <a:r>
              <a:rPr lang="fr-FR" sz="12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Chavanne</a:t>
            </a:r>
          </a:p>
          <a:p>
            <a:r>
              <a:rPr lang="fr-FR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RSSI du CHU de Brest</a:t>
            </a:r>
            <a:endParaRPr lang="fr-FR" sz="1200" baseline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rssi@chu-brest.fr </a:t>
            </a:r>
          </a:p>
          <a:p>
            <a:endParaRPr lang="fr-FR" sz="1200" baseline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C.H.U Brest - Site de Morvan</a:t>
            </a:r>
          </a:p>
          <a:p>
            <a:r>
              <a:rPr lang="fr-FR"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avenue Foch</a:t>
            </a:r>
          </a:p>
          <a:p>
            <a:r>
              <a:rPr lang="fr-FR"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29609 BREST Cedex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660E998-D677-3341-945F-84CF93350D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1992" y="850028"/>
            <a:ext cx="1408015" cy="1473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5EFC4E2-CA22-4F28-9706-894833BAC088}"/>
              </a:ext>
            </a:extLst>
          </p:cNvPr>
          <p:cNvSpPr/>
          <p:nvPr userDrawn="1"/>
        </p:nvSpPr>
        <p:spPr>
          <a:xfrm>
            <a:off x="5054635" y="245198"/>
            <a:ext cx="2082729" cy="475435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ea typeface="Tahoma"/>
                <a:cs typeface="Tahoma"/>
              </a:rPr>
              <a:t>TLP:CLEAR</a:t>
            </a:r>
            <a:endParaRPr lang="fr-F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926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21376E9-2775-419A-86BC-AE82DF75F1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bg object 16">
            <a:extLst>
              <a:ext uri="{FF2B5EF4-FFF2-40B4-BE49-F238E27FC236}">
                <a16:creationId xmlns:a16="http://schemas.microsoft.com/office/drawing/2014/main" id="{2AB6D8E6-5061-4DB4-AAB9-852F9BCE4250}"/>
              </a:ext>
            </a:extLst>
          </p:cNvPr>
          <p:cNvSpPr/>
          <p:nvPr userDrawn="1"/>
        </p:nvSpPr>
        <p:spPr>
          <a:xfrm>
            <a:off x="2" y="0"/>
            <a:ext cx="6095998" cy="6813376"/>
          </a:xfrm>
          <a:custGeom>
            <a:avLst/>
            <a:gdLst/>
            <a:ahLst/>
            <a:cxnLst/>
            <a:rect l="l" t="t" r="r" b="b"/>
            <a:pathLst>
              <a:path w="9144000" h="1260475">
                <a:moveTo>
                  <a:pt x="9144000" y="0"/>
                </a:moveTo>
                <a:lnTo>
                  <a:pt x="0" y="0"/>
                </a:lnTo>
                <a:lnTo>
                  <a:pt x="0" y="1259992"/>
                </a:lnTo>
                <a:lnTo>
                  <a:pt x="9144000" y="1259992"/>
                </a:lnTo>
                <a:lnTo>
                  <a:pt x="9144000" y="0"/>
                </a:lnTo>
                <a:close/>
              </a:path>
            </a:pathLst>
          </a:custGeom>
          <a:solidFill>
            <a:srgbClr val="1B365C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bg object 16">
            <a:extLst>
              <a:ext uri="{FF2B5EF4-FFF2-40B4-BE49-F238E27FC236}">
                <a16:creationId xmlns:a16="http://schemas.microsoft.com/office/drawing/2014/main" id="{B5701A2A-2462-4D7A-8F96-215B51177E9B}"/>
              </a:ext>
            </a:extLst>
          </p:cNvPr>
          <p:cNvSpPr/>
          <p:nvPr userDrawn="1"/>
        </p:nvSpPr>
        <p:spPr>
          <a:xfrm>
            <a:off x="6095999" y="0"/>
            <a:ext cx="6126125" cy="6858000"/>
          </a:xfrm>
          <a:custGeom>
            <a:avLst/>
            <a:gdLst/>
            <a:ahLst/>
            <a:cxnLst/>
            <a:rect l="l" t="t" r="r" b="b"/>
            <a:pathLst>
              <a:path w="9144000" h="1260475">
                <a:moveTo>
                  <a:pt x="9144000" y="0"/>
                </a:moveTo>
                <a:lnTo>
                  <a:pt x="0" y="0"/>
                </a:lnTo>
                <a:lnTo>
                  <a:pt x="0" y="1259992"/>
                </a:lnTo>
                <a:lnTo>
                  <a:pt x="9144000" y="1259992"/>
                </a:lnTo>
                <a:lnTo>
                  <a:pt x="914400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9A52C19-09F1-4DFE-8B21-9744D7030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8943" y="2408624"/>
            <a:ext cx="4264334" cy="3042459"/>
          </a:xfrm>
        </p:spPr>
        <p:txBody>
          <a:bodyPr/>
          <a:lstStyle>
            <a:lvl1pPr algn="ctr">
              <a:defRPr sz="3200" b="1">
                <a:solidFill>
                  <a:srgbClr val="002060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41F1CC2-0465-49D5-8EC9-848CD30C1281}"/>
              </a:ext>
            </a:extLst>
          </p:cNvPr>
          <p:cNvSpPr/>
          <p:nvPr userDrawn="1"/>
        </p:nvSpPr>
        <p:spPr>
          <a:xfrm>
            <a:off x="8673320" y="976986"/>
            <a:ext cx="1215581" cy="1215581"/>
          </a:xfrm>
          <a:prstGeom prst="ellipse">
            <a:avLst/>
          </a:prstGeom>
          <a:noFill/>
          <a:ln w="38100">
            <a:solidFill>
              <a:srgbClr val="1B36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1DDB00C6-5EB1-48AE-AE12-A6A905E207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19160" y="1229176"/>
            <a:ext cx="723900" cy="711200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fr-FR" sz="36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#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8A319E0-A660-4203-9C50-268E21F1C7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333" r="23333"/>
          <a:stretch/>
        </p:blipFill>
        <p:spPr>
          <a:xfrm>
            <a:off x="3" y="0"/>
            <a:ext cx="6095997" cy="6858000"/>
          </a:xfrm>
          <a:prstGeom prst="rect">
            <a:avLst/>
          </a:prstGeom>
        </p:spPr>
      </p:pic>
      <p:sp>
        <p:nvSpPr>
          <p:cNvPr id="14" name="object 5">
            <a:extLst>
              <a:ext uri="{FF2B5EF4-FFF2-40B4-BE49-F238E27FC236}">
                <a16:creationId xmlns:a16="http://schemas.microsoft.com/office/drawing/2014/main" id="{0ECCBDF9-3FC6-4499-A081-6190EDB6CDF8}"/>
              </a:ext>
            </a:extLst>
          </p:cNvPr>
          <p:cNvSpPr/>
          <p:nvPr userDrawn="1"/>
        </p:nvSpPr>
        <p:spPr>
          <a:xfrm>
            <a:off x="10409897" y="5455442"/>
            <a:ext cx="1812227" cy="1232757"/>
          </a:xfrm>
          <a:custGeom>
            <a:avLst/>
            <a:gdLst/>
            <a:ahLst/>
            <a:cxnLst/>
            <a:rect l="l" t="t" r="r" b="b"/>
            <a:pathLst>
              <a:path w="2915284" h="1983104">
                <a:moveTo>
                  <a:pt x="2914891" y="0"/>
                </a:moveTo>
                <a:lnTo>
                  <a:pt x="0" y="990345"/>
                </a:lnTo>
                <a:lnTo>
                  <a:pt x="2914891" y="1982939"/>
                </a:lnTo>
                <a:lnTo>
                  <a:pt x="2914891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1B36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D59BCB9-661C-4C9C-9A35-BC0ECCF750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2604" y="5736934"/>
            <a:ext cx="545499" cy="3240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4E3716A-D9D6-4BD2-192D-D4F9CCE8902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58" b="94476" l="3817" r="97176">
                        <a14:foregroundMark x1="41985" y1="47450" x2="39389" y2="49717"/>
                        <a14:foregroundMark x1="56031" y1="42493" x2="55573" y2="47167"/>
                        <a14:foregroundMark x1="84885" y1="26629" x2="86947" y2="26912"/>
                        <a14:foregroundMark x1="93817" y1="18555" x2="92137" y2="14448"/>
                        <a14:foregroundMark x1="27863" y1="47592" x2="27710" y2="43484"/>
                        <a14:foregroundMark x1="3817" y1="44334" x2="3893" y2="49433"/>
                        <a14:foregroundMark x1="63435" y1="50283" x2="63893" y2="55241"/>
                        <a14:foregroundMark x1="66107" y1="89802" x2="64427" y2="89802"/>
                        <a14:foregroundMark x1="67252" y1="91785" x2="67786" y2="94476"/>
                        <a14:foregroundMark x1="75496" y1="93909" x2="75496" y2="83994"/>
                        <a14:foregroundMark x1="57863" y1="85836" x2="57863" y2="89518"/>
                        <a14:foregroundMark x1="52366" y1="83569" x2="48168" y2="85552"/>
                        <a14:foregroundMark x1="48168" y1="85411" x2="48168" y2="85411"/>
                        <a14:foregroundMark x1="41069" y1="83569" x2="38397" y2="84561"/>
                        <a14:foregroundMark x1="54198" y1="43484" x2="54198" y2="50000"/>
                        <a14:foregroundMark x1="64122" y1="47167" x2="64122" y2="54391"/>
                        <a14:foregroundMark x1="84427" y1="27904" x2="90840" y2="27195"/>
                        <a14:foregroundMark x1="90840" y1="27195" x2="85191" y2="22805"/>
                        <a14:foregroundMark x1="85191" y1="22805" x2="88931" y2="27337"/>
                        <a14:foregroundMark x1="97328" y1="18272" x2="92443" y2="10907"/>
                        <a14:foregroundMark x1="92443" y1="10907" x2="90916" y2="5099"/>
                        <a14:foregroundMark x1="95802" y1="15722" x2="97176" y2="16997"/>
                        <a14:foregroundMark x1="97176" y1="16714" x2="97176" y2="16714"/>
                        <a14:backgroundMark x1="65954" y1="87110" x2="65573" y2="882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7418" y="6112955"/>
            <a:ext cx="601189" cy="324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884F464-BC8F-E5D7-23C5-D1E77ABA59EA}"/>
              </a:ext>
            </a:extLst>
          </p:cNvPr>
          <p:cNvSpPr/>
          <p:nvPr userDrawn="1"/>
        </p:nvSpPr>
        <p:spPr>
          <a:xfrm>
            <a:off x="5329467" y="238926"/>
            <a:ext cx="1533067" cy="451539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bg1"/>
                </a:solidFill>
                <a:ea typeface="Tahoma"/>
                <a:cs typeface="Tahoma"/>
              </a:rPr>
              <a:t>TLP:CLEAR</a:t>
            </a:r>
            <a:endParaRPr lang="fr-FR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223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orme libre 99">
            <a:extLst>
              <a:ext uri="{FF2B5EF4-FFF2-40B4-BE49-F238E27FC236}">
                <a16:creationId xmlns:a16="http://schemas.microsoft.com/office/drawing/2014/main" id="{B69A22B1-6C3E-A2FF-50AA-06E08519F94D}"/>
              </a:ext>
            </a:extLst>
          </p:cNvPr>
          <p:cNvSpPr/>
          <p:nvPr userDrawn="1"/>
        </p:nvSpPr>
        <p:spPr>
          <a:xfrm rot="16200000">
            <a:off x="-300920" y="262428"/>
            <a:ext cx="6896492" cy="6334843"/>
          </a:xfrm>
          <a:custGeom>
            <a:avLst/>
            <a:gdLst>
              <a:gd name="connsiteX0" fmla="*/ 1839241 w 6896492"/>
              <a:gd name="connsiteY0" fmla="*/ 5252142 h 6334843"/>
              <a:gd name="connsiteX1" fmla="*/ 1299241 w 6896492"/>
              <a:gd name="connsiteY1" fmla="*/ 6332141 h 6334843"/>
              <a:gd name="connsiteX2" fmla="*/ 0 w 6896492"/>
              <a:gd name="connsiteY2" fmla="*/ 6332141 h 6334843"/>
              <a:gd name="connsiteX3" fmla="*/ 0 w 6896492"/>
              <a:gd name="connsiteY3" fmla="*/ 4172143 h 6334843"/>
              <a:gd name="connsiteX4" fmla="*/ 1299241 w 6896492"/>
              <a:gd name="connsiteY4" fmla="*/ 4172143 h 6334843"/>
              <a:gd name="connsiteX5" fmla="*/ 1839241 w 6896492"/>
              <a:gd name="connsiteY5" fmla="*/ 2985817 h 6334843"/>
              <a:gd name="connsiteX6" fmla="*/ 1299241 w 6896492"/>
              <a:gd name="connsiteY6" fmla="*/ 4065816 h 6334843"/>
              <a:gd name="connsiteX7" fmla="*/ 0 w 6896492"/>
              <a:gd name="connsiteY7" fmla="*/ 4065816 h 6334843"/>
              <a:gd name="connsiteX8" fmla="*/ 0 w 6896492"/>
              <a:gd name="connsiteY8" fmla="*/ 1905819 h 6334843"/>
              <a:gd name="connsiteX9" fmla="*/ 1299241 w 6896492"/>
              <a:gd name="connsiteY9" fmla="*/ 1905819 h 6334843"/>
              <a:gd name="connsiteX10" fmla="*/ 1839242 w 6896492"/>
              <a:gd name="connsiteY10" fmla="*/ 719492 h 6334843"/>
              <a:gd name="connsiteX11" fmla="*/ 1299242 w 6896492"/>
              <a:gd name="connsiteY11" fmla="*/ 1799491 h 6334843"/>
              <a:gd name="connsiteX12" fmla="*/ 0 w 6896492"/>
              <a:gd name="connsiteY12" fmla="*/ 1799491 h 6334843"/>
              <a:gd name="connsiteX13" fmla="*/ 0 w 6896492"/>
              <a:gd name="connsiteY13" fmla="*/ 0 h 6334843"/>
              <a:gd name="connsiteX14" fmla="*/ 1479496 w 6896492"/>
              <a:gd name="connsiteY14" fmla="*/ 0 h 6334843"/>
              <a:gd name="connsiteX15" fmla="*/ 3697332 w 6896492"/>
              <a:gd name="connsiteY15" fmla="*/ 0 h 6334843"/>
              <a:gd name="connsiteX16" fmla="*/ 3364168 w 6896492"/>
              <a:gd name="connsiteY16" fmla="*/ 666328 h 6334843"/>
              <a:gd name="connsiteX17" fmla="*/ 1924168 w 6896492"/>
              <a:gd name="connsiteY17" fmla="*/ 666328 h 6334843"/>
              <a:gd name="connsiteX18" fmla="*/ 1591004 w 6896492"/>
              <a:gd name="connsiteY18" fmla="*/ 0 h 6334843"/>
              <a:gd name="connsiteX19" fmla="*/ 3904165 w 6896492"/>
              <a:gd name="connsiteY19" fmla="*/ 4118979 h 6334843"/>
              <a:gd name="connsiteX20" fmla="*/ 3364167 w 6896492"/>
              <a:gd name="connsiteY20" fmla="*/ 5198978 h 6334843"/>
              <a:gd name="connsiteX21" fmla="*/ 1924167 w 6896492"/>
              <a:gd name="connsiteY21" fmla="*/ 5198978 h 6334843"/>
              <a:gd name="connsiteX22" fmla="*/ 1384167 w 6896492"/>
              <a:gd name="connsiteY22" fmla="*/ 4118979 h 6334843"/>
              <a:gd name="connsiteX23" fmla="*/ 1924167 w 6896492"/>
              <a:gd name="connsiteY23" fmla="*/ 3038980 h 6334843"/>
              <a:gd name="connsiteX24" fmla="*/ 3364167 w 6896492"/>
              <a:gd name="connsiteY24" fmla="*/ 3038980 h 6334843"/>
              <a:gd name="connsiteX25" fmla="*/ 3904165 w 6896492"/>
              <a:gd name="connsiteY25" fmla="*/ 1852655 h 6334843"/>
              <a:gd name="connsiteX26" fmla="*/ 3364167 w 6896492"/>
              <a:gd name="connsiteY26" fmla="*/ 2932653 h 6334843"/>
              <a:gd name="connsiteX27" fmla="*/ 1924167 w 6896492"/>
              <a:gd name="connsiteY27" fmla="*/ 2932653 h 6334843"/>
              <a:gd name="connsiteX28" fmla="*/ 1384167 w 6896492"/>
              <a:gd name="connsiteY28" fmla="*/ 1852655 h 6334843"/>
              <a:gd name="connsiteX29" fmla="*/ 1924167 w 6896492"/>
              <a:gd name="connsiteY29" fmla="*/ 772656 h 6334843"/>
              <a:gd name="connsiteX30" fmla="*/ 3364167 w 6896492"/>
              <a:gd name="connsiteY30" fmla="*/ 772656 h 6334843"/>
              <a:gd name="connsiteX31" fmla="*/ 5969093 w 6896492"/>
              <a:gd name="connsiteY31" fmla="*/ 2988519 h 6334843"/>
              <a:gd name="connsiteX32" fmla="*/ 5429092 w 6896492"/>
              <a:gd name="connsiteY32" fmla="*/ 4068518 h 6334843"/>
              <a:gd name="connsiteX33" fmla="*/ 3989092 w 6896492"/>
              <a:gd name="connsiteY33" fmla="*/ 4068518 h 6334843"/>
              <a:gd name="connsiteX34" fmla="*/ 3449094 w 6896492"/>
              <a:gd name="connsiteY34" fmla="*/ 2988519 h 6334843"/>
              <a:gd name="connsiteX35" fmla="*/ 3989094 w 6896492"/>
              <a:gd name="connsiteY35" fmla="*/ 1908520 h 6334843"/>
              <a:gd name="connsiteX36" fmla="*/ 5429092 w 6896492"/>
              <a:gd name="connsiteY36" fmla="*/ 1908521 h 6334843"/>
              <a:gd name="connsiteX37" fmla="*/ 5969094 w 6896492"/>
              <a:gd name="connsiteY37" fmla="*/ 5254844 h 6334843"/>
              <a:gd name="connsiteX38" fmla="*/ 5429094 w 6896492"/>
              <a:gd name="connsiteY38" fmla="*/ 6334843 h 6334843"/>
              <a:gd name="connsiteX39" fmla="*/ 3989092 w 6896492"/>
              <a:gd name="connsiteY39" fmla="*/ 6334843 h 6334843"/>
              <a:gd name="connsiteX40" fmla="*/ 3449094 w 6896492"/>
              <a:gd name="connsiteY40" fmla="*/ 5254844 h 6334843"/>
              <a:gd name="connsiteX41" fmla="*/ 3989092 w 6896492"/>
              <a:gd name="connsiteY41" fmla="*/ 4174845 h 6334843"/>
              <a:gd name="connsiteX42" fmla="*/ 5429094 w 6896492"/>
              <a:gd name="connsiteY42" fmla="*/ 4174845 h 6334843"/>
              <a:gd name="connsiteX43" fmla="*/ 5969095 w 6896492"/>
              <a:gd name="connsiteY43" fmla="*/ 722193 h 6334843"/>
              <a:gd name="connsiteX44" fmla="*/ 5429094 w 6896492"/>
              <a:gd name="connsiteY44" fmla="*/ 1802192 h 6334843"/>
              <a:gd name="connsiteX45" fmla="*/ 3989094 w 6896492"/>
              <a:gd name="connsiteY45" fmla="*/ 1802192 h 6334843"/>
              <a:gd name="connsiteX46" fmla="*/ 3449095 w 6896492"/>
              <a:gd name="connsiteY46" fmla="*/ 722193 h 6334843"/>
              <a:gd name="connsiteX47" fmla="*/ 3810192 w 6896492"/>
              <a:gd name="connsiteY47" fmla="*/ 0 h 6334843"/>
              <a:gd name="connsiteX48" fmla="*/ 5607997 w 6896492"/>
              <a:gd name="connsiteY48" fmla="*/ 0 h 6334843"/>
              <a:gd name="connsiteX49" fmla="*/ 6896492 w 6896492"/>
              <a:gd name="connsiteY49" fmla="*/ 3041682 h 6334843"/>
              <a:gd name="connsiteX50" fmla="*/ 6896492 w 6896492"/>
              <a:gd name="connsiteY50" fmla="*/ 5201680 h 6334843"/>
              <a:gd name="connsiteX51" fmla="*/ 6054019 w 6896492"/>
              <a:gd name="connsiteY51" fmla="*/ 5201680 h 6334843"/>
              <a:gd name="connsiteX52" fmla="*/ 5514018 w 6896492"/>
              <a:gd name="connsiteY52" fmla="*/ 4121681 h 6334843"/>
              <a:gd name="connsiteX53" fmla="*/ 6054019 w 6896492"/>
              <a:gd name="connsiteY53" fmla="*/ 3041682 h 6334843"/>
              <a:gd name="connsiteX54" fmla="*/ 6896492 w 6896492"/>
              <a:gd name="connsiteY54" fmla="*/ 775357 h 6334843"/>
              <a:gd name="connsiteX55" fmla="*/ 6896492 w 6896492"/>
              <a:gd name="connsiteY55" fmla="*/ 2935355 h 6334843"/>
              <a:gd name="connsiteX56" fmla="*/ 6054020 w 6896492"/>
              <a:gd name="connsiteY56" fmla="*/ 2935355 h 6334843"/>
              <a:gd name="connsiteX57" fmla="*/ 5514020 w 6896492"/>
              <a:gd name="connsiteY57" fmla="*/ 1855356 h 6334843"/>
              <a:gd name="connsiteX58" fmla="*/ 6054020 w 6896492"/>
              <a:gd name="connsiteY58" fmla="*/ 775357 h 6334843"/>
              <a:gd name="connsiteX59" fmla="*/ 6896492 w 6896492"/>
              <a:gd name="connsiteY59" fmla="*/ 0 h 6334843"/>
              <a:gd name="connsiteX60" fmla="*/ 6896492 w 6896492"/>
              <a:gd name="connsiteY60" fmla="*/ 669029 h 6334843"/>
              <a:gd name="connsiteX61" fmla="*/ 6054021 w 6896492"/>
              <a:gd name="connsiteY61" fmla="*/ 669029 h 6334843"/>
              <a:gd name="connsiteX62" fmla="*/ 5719506 w 6896492"/>
              <a:gd name="connsiteY62" fmla="*/ 0 h 633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6896492" h="6334843">
                <a:moveTo>
                  <a:pt x="1839241" y="5252142"/>
                </a:moveTo>
                <a:lnTo>
                  <a:pt x="1299241" y="6332141"/>
                </a:lnTo>
                <a:lnTo>
                  <a:pt x="0" y="6332141"/>
                </a:lnTo>
                <a:lnTo>
                  <a:pt x="0" y="4172143"/>
                </a:lnTo>
                <a:lnTo>
                  <a:pt x="1299241" y="4172143"/>
                </a:lnTo>
                <a:close/>
                <a:moveTo>
                  <a:pt x="1839241" y="2985817"/>
                </a:moveTo>
                <a:lnTo>
                  <a:pt x="1299241" y="4065816"/>
                </a:lnTo>
                <a:lnTo>
                  <a:pt x="0" y="4065816"/>
                </a:lnTo>
                <a:lnTo>
                  <a:pt x="0" y="1905819"/>
                </a:lnTo>
                <a:lnTo>
                  <a:pt x="1299241" y="1905819"/>
                </a:lnTo>
                <a:close/>
                <a:moveTo>
                  <a:pt x="1839242" y="719492"/>
                </a:moveTo>
                <a:lnTo>
                  <a:pt x="1299242" y="1799491"/>
                </a:lnTo>
                <a:lnTo>
                  <a:pt x="0" y="1799491"/>
                </a:lnTo>
                <a:lnTo>
                  <a:pt x="0" y="0"/>
                </a:lnTo>
                <a:lnTo>
                  <a:pt x="1479496" y="0"/>
                </a:lnTo>
                <a:close/>
                <a:moveTo>
                  <a:pt x="3697332" y="0"/>
                </a:moveTo>
                <a:lnTo>
                  <a:pt x="3364168" y="666328"/>
                </a:lnTo>
                <a:lnTo>
                  <a:pt x="1924168" y="666328"/>
                </a:lnTo>
                <a:lnTo>
                  <a:pt x="1591004" y="0"/>
                </a:lnTo>
                <a:close/>
                <a:moveTo>
                  <a:pt x="3904165" y="4118979"/>
                </a:moveTo>
                <a:lnTo>
                  <a:pt x="3364167" y="5198978"/>
                </a:lnTo>
                <a:lnTo>
                  <a:pt x="1924167" y="5198978"/>
                </a:lnTo>
                <a:lnTo>
                  <a:pt x="1384167" y="4118979"/>
                </a:lnTo>
                <a:lnTo>
                  <a:pt x="1924167" y="3038980"/>
                </a:lnTo>
                <a:lnTo>
                  <a:pt x="3364167" y="3038980"/>
                </a:lnTo>
                <a:close/>
                <a:moveTo>
                  <a:pt x="3904165" y="1852655"/>
                </a:moveTo>
                <a:lnTo>
                  <a:pt x="3364167" y="2932653"/>
                </a:lnTo>
                <a:lnTo>
                  <a:pt x="1924167" y="2932653"/>
                </a:lnTo>
                <a:lnTo>
                  <a:pt x="1384167" y="1852655"/>
                </a:lnTo>
                <a:lnTo>
                  <a:pt x="1924167" y="772656"/>
                </a:lnTo>
                <a:lnTo>
                  <a:pt x="3364167" y="772656"/>
                </a:lnTo>
                <a:close/>
                <a:moveTo>
                  <a:pt x="5969093" y="2988519"/>
                </a:moveTo>
                <a:lnTo>
                  <a:pt x="5429092" y="4068518"/>
                </a:lnTo>
                <a:lnTo>
                  <a:pt x="3989092" y="4068518"/>
                </a:lnTo>
                <a:lnTo>
                  <a:pt x="3449094" y="2988519"/>
                </a:lnTo>
                <a:lnTo>
                  <a:pt x="3989094" y="1908520"/>
                </a:lnTo>
                <a:lnTo>
                  <a:pt x="5429092" y="1908521"/>
                </a:lnTo>
                <a:close/>
                <a:moveTo>
                  <a:pt x="5969094" y="5254844"/>
                </a:moveTo>
                <a:lnTo>
                  <a:pt x="5429094" y="6334843"/>
                </a:lnTo>
                <a:lnTo>
                  <a:pt x="3989092" y="6334843"/>
                </a:lnTo>
                <a:lnTo>
                  <a:pt x="3449094" y="5254844"/>
                </a:lnTo>
                <a:lnTo>
                  <a:pt x="3989092" y="4174845"/>
                </a:lnTo>
                <a:lnTo>
                  <a:pt x="5429094" y="4174845"/>
                </a:lnTo>
                <a:close/>
                <a:moveTo>
                  <a:pt x="5969095" y="722193"/>
                </a:moveTo>
                <a:lnTo>
                  <a:pt x="5429094" y="1802192"/>
                </a:lnTo>
                <a:lnTo>
                  <a:pt x="3989094" y="1802192"/>
                </a:lnTo>
                <a:lnTo>
                  <a:pt x="3449095" y="722193"/>
                </a:lnTo>
                <a:lnTo>
                  <a:pt x="3810192" y="0"/>
                </a:lnTo>
                <a:lnTo>
                  <a:pt x="5607997" y="0"/>
                </a:lnTo>
                <a:close/>
                <a:moveTo>
                  <a:pt x="6896492" y="3041682"/>
                </a:moveTo>
                <a:lnTo>
                  <a:pt x="6896492" y="5201680"/>
                </a:lnTo>
                <a:lnTo>
                  <a:pt x="6054019" y="5201680"/>
                </a:lnTo>
                <a:lnTo>
                  <a:pt x="5514018" y="4121681"/>
                </a:lnTo>
                <a:lnTo>
                  <a:pt x="6054019" y="3041682"/>
                </a:lnTo>
                <a:close/>
                <a:moveTo>
                  <a:pt x="6896492" y="775357"/>
                </a:moveTo>
                <a:lnTo>
                  <a:pt x="6896492" y="2935355"/>
                </a:lnTo>
                <a:lnTo>
                  <a:pt x="6054020" y="2935355"/>
                </a:lnTo>
                <a:lnTo>
                  <a:pt x="5514020" y="1855356"/>
                </a:lnTo>
                <a:lnTo>
                  <a:pt x="6054020" y="775357"/>
                </a:lnTo>
                <a:close/>
                <a:moveTo>
                  <a:pt x="6896492" y="0"/>
                </a:moveTo>
                <a:lnTo>
                  <a:pt x="6896492" y="669029"/>
                </a:lnTo>
                <a:lnTo>
                  <a:pt x="6054021" y="669029"/>
                </a:lnTo>
                <a:lnTo>
                  <a:pt x="5719506" y="0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/>
            </a:stretch>
          </a:blipFill>
          <a:ln w="317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9A52C19-09F1-4DFE-8B21-9744D7030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2531" y="2408624"/>
            <a:ext cx="4550746" cy="1474059"/>
          </a:xfrm>
        </p:spPr>
        <p:txBody>
          <a:bodyPr anchor="b"/>
          <a:lstStyle>
            <a:lvl1pPr algn="r">
              <a:defRPr sz="4000" b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41F1CC2-0465-49D5-8EC9-848CD30C1281}"/>
              </a:ext>
            </a:extLst>
          </p:cNvPr>
          <p:cNvSpPr/>
          <p:nvPr userDrawn="1"/>
        </p:nvSpPr>
        <p:spPr>
          <a:xfrm>
            <a:off x="10231725" y="823475"/>
            <a:ext cx="1215581" cy="1215581"/>
          </a:xfrm>
          <a:prstGeom prst="ellipse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1DDB00C6-5EB1-48AE-AE12-A6A905E207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77565" y="1075665"/>
            <a:ext cx="723900" cy="711200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fr-FR" sz="360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#</a:t>
            </a:r>
          </a:p>
        </p:txBody>
      </p:sp>
      <p:sp>
        <p:nvSpPr>
          <p:cNvPr id="96" name="Text Placeholder 4">
            <a:extLst>
              <a:ext uri="{FF2B5EF4-FFF2-40B4-BE49-F238E27FC236}">
                <a16:creationId xmlns:a16="http://schemas.microsoft.com/office/drawing/2014/main" id="{FD32D5BE-BAEB-8C1E-5355-55426D89D0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4748" y="3977023"/>
            <a:ext cx="5098530" cy="1474059"/>
          </a:xfrm>
        </p:spPr>
        <p:txBody>
          <a:bodyPr anchor="t"/>
          <a:lstStyle>
            <a:lvl1pPr marL="0" indent="0" algn="r"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75ADE1-1157-1B6B-7AC9-0B6B3F7EA688}"/>
              </a:ext>
            </a:extLst>
          </p:cNvPr>
          <p:cNvSpPr/>
          <p:nvPr userDrawn="1"/>
        </p:nvSpPr>
        <p:spPr>
          <a:xfrm>
            <a:off x="5329464" y="215521"/>
            <a:ext cx="1533067" cy="451539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bg1"/>
                </a:solidFill>
                <a:ea typeface="Tahoma"/>
                <a:cs typeface="Tahoma"/>
              </a:rPr>
              <a:t>TLP:CLEAR</a:t>
            </a:r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6" name="Triangle isocèle 5">
            <a:extLst>
              <a:ext uri="{FF2B5EF4-FFF2-40B4-BE49-F238E27FC236}">
                <a16:creationId xmlns:a16="http://schemas.microsoft.com/office/drawing/2014/main" id="{E1D2C7A7-6B04-C420-CDFD-CE22F70F595B}"/>
              </a:ext>
            </a:extLst>
          </p:cNvPr>
          <p:cNvSpPr/>
          <p:nvPr userDrawn="1"/>
        </p:nvSpPr>
        <p:spPr>
          <a:xfrm rot="16200000">
            <a:off x="11169046" y="5835046"/>
            <a:ext cx="830327" cy="121558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D59BCB9-661C-4C9C-9A35-BC0ECCF750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8244" y="6280836"/>
            <a:ext cx="545499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321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83821"/>
            <a:ext cx="5181600" cy="499314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183821"/>
            <a:ext cx="5181600" cy="499314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Ce document est propriété exclusive du CHU de Brest | Il ne peut être utilisé, reproduit ou divulgué sans son autorisation écrite préalable.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660E998-D677-3341-945F-84CF93350D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49" y="228601"/>
            <a:ext cx="515000" cy="53884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7A11C4F-8554-A4B6-2DDA-AFCA709EC2AB}"/>
              </a:ext>
            </a:extLst>
          </p:cNvPr>
          <p:cNvSpPr/>
          <p:nvPr userDrawn="1"/>
        </p:nvSpPr>
        <p:spPr>
          <a:xfrm>
            <a:off x="10665451" y="303497"/>
            <a:ext cx="1371600" cy="354983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bg1"/>
                </a:solidFill>
                <a:ea typeface="Tahoma"/>
                <a:cs typeface="Tahoma"/>
              </a:rPr>
              <a:t>TLP:CLEAR</a:t>
            </a:r>
            <a:endParaRPr lang="fr-FR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032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Ce document est propriété exclusive du CHU de Brest | Il ne peut être utilisé, reproduit ou divulgué sans son autorisation écrite préalable.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660E998-D677-3341-945F-84CF93350D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4949" y="345079"/>
            <a:ext cx="515000" cy="3058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C98AD61-7B39-476A-0B18-2702D701382B}"/>
              </a:ext>
            </a:extLst>
          </p:cNvPr>
          <p:cNvSpPr/>
          <p:nvPr userDrawn="1"/>
        </p:nvSpPr>
        <p:spPr>
          <a:xfrm>
            <a:off x="10665451" y="303497"/>
            <a:ext cx="1371600" cy="354983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bg1"/>
                </a:solidFill>
                <a:ea typeface="Tahoma"/>
                <a:cs typeface="Tahoma"/>
              </a:rPr>
              <a:t>TLP:CLEAR</a:t>
            </a:r>
            <a:endParaRPr lang="fr-FR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536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16681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130879"/>
            <a:ext cx="5157787" cy="4058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6681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130879"/>
            <a:ext cx="5183188" cy="4058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Ce document est propriété exclusive du CHU de Brest | Il ne peut être utilisé, reproduit ou divulgué sans son autorisation écrite préalable.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838200" y="192026"/>
            <a:ext cx="9521952" cy="538842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660E998-D677-3341-945F-84CF93350D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49" y="228601"/>
            <a:ext cx="515000" cy="53884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569AA19-9602-B718-EDF0-08AFD56D7E8B}"/>
              </a:ext>
            </a:extLst>
          </p:cNvPr>
          <p:cNvSpPr/>
          <p:nvPr userDrawn="1"/>
        </p:nvSpPr>
        <p:spPr>
          <a:xfrm>
            <a:off x="10665451" y="303497"/>
            <a:ext cx="1371600" cy="354983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bg1"/>
                </a:solidFill>
                <a:ea typeface="Tahoma"/>
                <a:cs typeface="Tahoma"/>
              </a:rPr>
              <a:t>TLP:CLEAR</a:t>
            </a:r>
            <a:endParaRPr lang="fr-FR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848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660E998-D677-3341-945F-84CF93350D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49" y="228601"/>
            <a:ext cx="515000" cy="53884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5A598E7-C69F-F04F-669C-B6306E152F13}"/>
              </a:ext>
            </a:extLst>
          </p:cNvPr>
          <p:cNvSpPr/>
          <p:nvPr userDrawn="1"/>
        </p:nvSpPr>
        <p:spPr>
          <a:xfrm>
            <a:off x="10665451" y="312641"/>
            <a:ext cx="1371600" cy="354983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bg1"/>
                </a:solidFill>
                <a:ea typeface="Tahoma"/>
                <a:cs typeface="Tahoma"/>
              </a:rPr>
              <a:t>TLP:CLEAR</a:t>
            </a:r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4" name="Titre 9">
            <a:extLst>
              <a:ext uri="{FF2B5EF4-FFF2-40B4-BE49-F238E27FC236}">
                <a16:creationId xmlns:a16="http://schemas.microsoft.com/office/drawing/2014/main" id="{7B79571E-01C2-4906-E224-09D462D6A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01"/>
            <a:ext cx="9531096" cy="538842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u pied de page 9">
            <a:extLst>
              <a:ext uri="{FF2B5EF4-FFF2-40B4-BE49-F238E27FC236}">
                <a16:creationId xmlns:a16="http://schemas.microsoft.com/office/drawing/2014/main" id="{3CAFF621-75C0-B49C-5A8A-3CA2D29838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82507" y="6554503"/>
            <a:ext cx="9606576" cy="258873"/>
          </a:xfrm>
        </p:spPr>
        <p:txBody>
          <a:bodyPr/>
          <a:lstStyle/>
          <a:p>
            <a:r>
              <a:rPr lang="fr-FR"/>
              <a:t>Ce document est propriété exclusive du CHU de Brest | Il ne peut être utilisé, reproduit ou divulgué sans son autorisation écrite préalable.</a:t>
            </a:r>
          </a:p>
        </p:txBody>
      </p:sp>
    </p:spTree>
    <p:extLst>
      <p:ext uri="{BB962C8B-B14F-4D97-AF65-F5344CB8AC3E}">
        <p14:creationId xmlns:p14="http://schemas.microsoft.com/office/powerpoint/2010/main" val="4241402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224192"/>
            <a:ext cx="6172200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9416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Ce document est propriété exclusive du CHU de Brest | Il ne peut être utilisé, reproduit ou divulgué sans son autorisation écrite préalable.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630508E-B980-76AC-114B-502887961B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49" y="228601"/>
            <a:ext cx="515000" cy="53884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92FDA19-6066-7E92-ACB4-516A44D51514}"/>
              </a:ext>
            </a:extLst>
          </p:cNvPr>
          <p:cNvSpPr/>
          <p:nvPr userDrawn="1"/>
        </p:nvSpPr>
        <p:spPr>
          <a:xfrm>
            <a:off x="10665451" y="303497"/>
            <a:ext cx="1371600" cy="354983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bg1"/>
                </a:solidFill>
                <a:ea typeface="Tahoma"/>
                <a:cs typeface="Tahoma"/>
              </a:rPr>
              <a:t>TLP:CLEAR</a:t>
            </a:r>
            <a:endParaRPr lang="fr-FR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535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224191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9416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Ce document est propriété exclusive du CHU de Brest | Il ne peut être utilisé, reproduit ou divulgué sans son autorisation écrite préalable.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4B91E82-3F50-5488-09DA-07AB570FDC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49" y="228601"/>
            <a:ext cx="515000" cy="53884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983956D-F743-4C2B-74CE-E2C62071D9F4}"/>
              </a:ext>
            </a:extLst>
          </p:cNvPr>
          <p:cNvSpPr/>
          <p:nvPr userDrawn="1"/>
        </p:nvSpPr>
        <p:spPr>
          <a:xfrm>
            <a:off x="10665451" y="303497"/>
            <a:ext cx="1371600" cy="354983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bg1"/>
                </a:solidFill>
                <a:ea typeface="Tahoma"/>
                <a:cs typeface="Tahoma"/>
              </a:rPr>
              <a:t>TLP:CLEAR</a:t>
            </a:r>
            <a:endParaRPr lang="fr-FR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991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g object 16">
            <a:extLst>
              <a:ext uri="{FF2B5EF4-FFF2-40B4-BE49-F238E27FC236}">
                <a16:creationId xmlns:a16="http://schemas.microsoft.com/office/drawing/2014/main" id="{1C54D446-DC74-DD49-825C-E32F5B9A34A8}"/>
              </a:ext>
            </a:extLst>
          </p:cNvPr>
          <p:cNvSpPr/>
          <p:nvPr userDrawn="1"/>
        </p:nvSpPr>
        <p:spPr>
          <a:xfrm>
            <a:off x="-2209" y="79682"/>
            <a:ext cx="12194208" cy="808265"/>
          </a:xfrm>
          <a:custGeom>
            <a:avLst/>
            <a:gdLst/>
            <a:ahLst/>
            <a:cxnLst/>
            <a:rect l="l" t="t" r="r" b="b"/>
            <a:pathLst>
              <a:path w="9144000" h="1260475">
                <a:moveTo>
                  <a:pt x="9144000" y="0"/>
                </a:moveTo>
                <a:lnTo>
                  <a:pt x="0" y="0"/>
                </a:lnTo>
                <a:lnTo>
                  <a:pt x="0" y="1259992"/>
                </a:lnTo>
                <a:lnTo>
                  <a:pt x="9144000" y="1259992"/>
                </a:lnTo>
                <a:lnTo>
                  <a:pt x="9144000" y="0"/>
                </a:lnTo>
                <a:close/>
              </a:path>
            </a:pathLst>
          </a:custGeom>
          <a:solidFill>
            <a:srgbClr val="00273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28601"/>
            <a:ext cx="9531096" cy="5388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59329"/>
            <a:ext cx="10515600" cy="5017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1" name="bk object 18"/>
          <p:cNvSpPr/>
          <p:nvPr userDrawn="1"/>
        </p:nvSpPr>
        <p:spPr>
          <a:xfrm>
            <a:off x="-2208" y="6498000"/>
            <a:ext cx="12194208" cy="360000"/>
          </a:xfrm>
          <a:custGeom>
            <a:avLst/>
            <a:gdLst/>
            <a:ahLst/>
            <a:cxnLst/>
            <a:rect l="l" t="t" r="r" b="b"/>
            <a:pathLst>
              <a:path w="9144000" h="162559">
                <a:moveTo>
                  <a:pt x="0" y="162001"/>
                </a:moveTo>
                <a:lnTo>
                  <a:pt x="9144000" y="162001"/>
                </a:lnTo>
                <a:lnTo>
                  <a:pt x="9144000" y="0"/>
                </a:lnTo>
                <a:lnTo>
                  <a:pt x="0" y="0"/>
                </a:lnTo>
                <a:lnTo>
                  <a:pt x="0" y="162001"/>
                </a:lnTo>
                <a:close/>
              </a:path>
            </a:pathLst>
          </a:custGeom>
          <a:solidFill>
            <a:srgbClr val="00273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2" name="bk object 17"/>
          <p:cNvSpPr/>
          <p:nvPr userDrawn="1"/>
        </p:nvSpPr>
        <p:spPr>
          <a:xfrm>
            <a:off x="11135747" y="6138000"/>
            <a:ext cx="1056253" cy="720000"/>
          </a:xfrm>
          <a:custGeom>
            <a:avLst/>
            <a:gdLst/>
            <a:ahLst/>
            <a:cxnLst/>
            <a:rect l="l" t="t" r="r" b="b"/>
            <a:pathLst>
              <a:path w="694054" h="472440">
                <a:moveTo>
                  <a:pt x="693445" y="0"/>
                </a:moveTo>
                <a:lnTo>
                  <a:pt x="0" y="235991"/>
                </a:lnTo>
                <a:lnTo>
                  <a:pt x="693445" y="471970"/>
                </a:lnTo>
                <a:lnTo>
                  <a:pt x="693445" y="0"/>
                </a:lnTo>
                <a:close/>
              </a:path>
            </a:pathLst>
          </a:custGeom>
          <a:solidFill>
            <a:srgbClr val="2DAFE6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3" name="Holder 5"/>
          <p:cNvSpPr>
            <a:spLocks noGrp="1"/>
          </p:cNvSpPr>
          <p:nvPr>
            <p:ph type="ftr" sz="quarter" idx="3"/>
          </p:nvPr>
        </p:nvSpPr>
        <p:spPr>
          <a:xfrm>
            <a:off x="1482507" y="6554503"/>
            <a:ext cx="9606576" cy="25887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i="0">
                <a:solidFill>
                  <a:schemeClr val="bg1">
                    <a:alpha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Ce document est propriété exclusive du CHU de Brest | Il ne peut être utilisé, reproduit ou divulgué sans son autorisation écrite préalable.</a:t>
            </a:r>
            <a:endParaRPr lang="fr-FR" dirty="0"/>
          </a:p>
        </p:txBody>
      </p:sp>
      <p:sp>
        <p:nvSpPr>
          <p:cNvPr id="14" name="Holder 7"/>
          <p:cNvSpPr>
            <a:spLocks noGrp="1"/>
          </p:cNvSpPr>
          <p:nvPr>
            <p:ph type="sldNum" sz="quarter" idx="4"/>
          </p:nvPr>
        </p:nvSpPr>
        <p:spPr>
          <a:xfrm>
            <a:off x="11750040" y="6309320"/>
            <a:ext cx="441960" cy="37887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1218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708" r:id="rId2"/>
    <p:sldLayoutId id="2147483712" r:id="rId3"/>
    <p:sldLayoutId id="2147483686" r:id="rId4"/>
    <p:sldLayoutId id="2147483684" r:id="rId5"/>
    <p:sldLayoutId id="2147483687" r:id="rId6"/>
    <p:sldLayoutId id="2147483688" r:id="rId7"/>
    <p:sldLayoutId id="2147483690" r:id="rId8"/>
    <p:sldLayoutId id="2147483691" r:id="rId9"/>
    <p:sldLayoutId id="2147483685" r:id="rId10"/>
    <p:sldLayoutId id="2147483711" r:id="rId11"/>
    <p:sldLayoutId id="2147483710" r:id="rId12"/>
    <p:sldLayoutId id="2147483714" r:id="rId13"/>
    <p:sldLayoutId id="2147483677" r:id="rId14"/>
    <p:sldLayoutId id="2147483709" r:id="rId15"/>
    <p:sldLayoutId id="2147483704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40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53.xml"/><Relationship Id="rId18" Type="http://schemas.openxmlformats.org/officeDocument/2006/relationships/tags" Target="../tags/tag58.xml"/><Relationship Id="rId26" Type="http://schemas.openxmlformats.org/officeDocument/2006/relationships/tags" Target="../tags/tag66.xml"/><Relationship Id="rId3" Type="http://schemas.openxmlformats.org/officeDocument/2006/relationships/tags" Target="../tags/tag43.xml"/><Relationship Id="rId21" Type="http://schemas.openxmlformats.org/officeDocument/2006/relationships/tags" Target="../tags/tag61.xml"/><Relationship Id="rId7" Type="http://schemas.openxmlformats.org/officeDocument/2006/relationships/tags" Target="../tags/tag47.xml"/><Relationship Id="rId12" Type="http://schemas.openxmlformats.org/officeDocument/2006/relationships/tags" Target="../tags/tag52.xml"/><Relationship Id="rId17" Type="http://schemas.openxmlformats.org/officeDocument/2006/relationships/tags" Target="../tags/tag57.xml"/><Relationship Id="rId25" Type="http://schemas.openxmlformats.org/officeDocument/2006/relationships/tags" Target="../tags/tag65.xml"/><Relationship Id="rId33" Type="http://schemas.openxmlformats.org/officeDocument/2006/relationships/notesSlide" Target="../notesSlides/notesSlide4.xml"/><Relationship Id="rId2" Type="http://schemas.openxmlformats.org/officeDocument/2006/relationships/tags" Target="../tags/tag42.xml"/><Relationship Id="rId16" Type="http://schemas.openxmlformats.org/officeDocument/2006/relationships/tags" Target="../tags/tag56.xml"/><Relationship Id="rId20" Type="http://schemas.openxmlformats.org/officeDocument/2006/relationships/tags" Target="../tags/tag60.xml"/><Relationship Id="rId29" Type="http://schemas.openxmlformats.org/officeDocument/2006/relationships/tags" Target="../tags/tag69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24" Type="http://schemas.openxmlformats.org/officeDocument/2006/relationships/tags" Target="../tags/tag64.xml"/><Relationship Id="rId32" Type="http://schemas.openxmlformats.org/officeDocument/2006/relationships/slideLayout" Target="../slideLayouts/slideLayout11.xml"/><Relationship Id="rId5" Type="http://schemas.openxmlformats.org/officeDocument/2006/relationships/tags" Target="../tags/tag45.xml"/><Relationship Id="rId15" Type="http://schemas.openxmlformats.org/officeDocument/2006/relationships/tags" Target="../tags/tag55.xml"/><Relationship Id="rId23" Type="http://schemas.openxmlformats.org/officeDocument/2006/relationships/tags" Target="../tags/tag63.xml"/><Relationship Id="rId28" Type="http://schemas.openxmlformats.org/officeDocument/2006/relationships/tags" Target="../tags/tag68.xml"/><Relationship Id="rId10" Type="http://schemas.openxmlformats.org/officeDocument/2006/relationships/tags" Target="../tags/tag50.xml"/><Relationship Id="rId19" Type="http://schemas.openxmlformats.org/officeDocument/2006/relationships/tags" Target="../tags/tag59.xml"/><Relationship Id="rId31" Type="http://schemas.openxmlformats.org/officeDocument/2006/relationships/tags" Target="../tags/tag71.xml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tags" Target="../tags/tag54.xml"/><Relationship Id="rId22" Type="http://schemas.openxmlformats.org/officeDocument/2006/relationships/tags" Target="../tags/tag62.xml"/><Relationship Id="rId27" Type="http://schemas.openxmlformats.org/officeDocument/2006/relationships/tags" Target="../tags/tag67.xml"/><Relationship Id="rId30" Type="http://schemas.openxmlformats.org/officeDocument/2006/relationships/tags" Target="../tags/tag70.xml"/><Relationship Id="rId8" Type="http://schemas.openxmlformats.org/officeDocument/2006/relationships/tags" Target="../tags/tag4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74.xml"/><Relationship Id="rId7" Type="http://schemas.openxmlformats.org/officeDocument/2006/relationships/image" Target="../media/image34.png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38.png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37.png"/><Relationship Id="rId4" Type="http://schemas.openxmlformats.org/officeDocument/2006/relationships/tags" Target="../tags/tag75.xml"/><Relationship Id="rId9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13" Type="http://schemas.openxmlformats.org/officeDocument/2006/relationships/tags" Target="../tags/tag88.xml"/><Relationship Id="rId18" Type="http://schemas.openxmlformats.org/officeDocument/2006/relationships/image" Target="../media/image39.png"/><Relationship Id="rId26" Type="http://schemas.openxmlformats.org/officeDocument/2006/relationships/image" Target="../media/image46.png"/><Relationship Id="rId3" Type="http://schemas.openxmlformats.org/officeDocument/2006/relationships/tags" Target="../tags/tag78.xml"/><Relationship Id="rId21" Type="http://schemas.openxmlformats.org/officeDocument/2006/relationships/image" Target="../media/image41.png"/><Relationship Id="rId7" Type="http://schemas.openxmlformats.org/officeDocument/2006/relationships/tags" Target="../tags/tag82.xml"/><Relationship Id="rId12" Type="http://schemas.openxmlformats.org/officeDocument/2006/relationships/tags" Target="../tags/tag87.xml"/><Relationship Id="rId17" Type="http://schemas.openxmlformats.org/officeDocument/2006/relationships/slideLayout" Target="../slideLayouts/slideLayout11.xml"/><Relationship Id="rId25" Type="http://schemas.openxmlformats.org/officeDocument/2006/relationships/image" Target="../media/image45.svg"/><Relationship Id="rId2" Type="http://schemas.openxmlformats.org/officeDocument/2006/relationships/tags" Target="../tags/tag77.xml"/><Relationship Id="rId16" Type="http://schemas.openxmlformats.org/officeDocument/2006/relationships/tags" Target="../tags/tag91.xml"/><Relationship Id="rId20" Type="http://schemas.microsoft.com/office/2007/relationships/hdphoto" Target="../media/hdphoto3.wdp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tags" Target="../tags/tag86.xml"/><Relationship Id="rId24" Type="http://schemas.openxmlformats.org/officeDocument/2006/relationships/image" Target="../media/image44.png"/><Relationship Id="rId5" Type="http://schemas.openxmlformats.org/officeDocument/2006/relationships/tags" Target="../tags/tag80.xml"/><Relationship Id="rId15" Type="http://schemas.openxmlformats.org/officeDocument/2006/relationships/tags" Target="../tags/tag90.xml"/><Relationship Id="rId23" Type="http://schemas.openxmlformats.org/officeDocument/2006/relationships/image" Target="../media/image43.png"/><Relationship Id="rId10" Type="http://schemas.openxmlformats.org/officeDocument/2006/relationships/tags" Target="../tags/tag85.xml"/><Relationship Id="rId19" Type="http://schemas.openxmlformats.org/officeDocument/2006/relationships/image" Target="../media/image40.png"/><Relationship Id="rId4" Type="http://schemas.openxmlformats.org/officeDocument/2006/relationships/tags" Target="../tags/tag79.xml"/><Relationship Id="rId9" Type="http://schemas.openxmlformats.org/officeDocument/2006/relationships/tags" Target="../tags/tag84.xml"/><Relationship Id="rId14" Type="http://schemas.openxmlformats.org/officeDocument/2006/relationships/tags" Target="../tags/tag89.xml"/><Relationship Id="rId22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12" Type="http://schemas.openxmlformats.org/officeDocument/2006/relationships/image" Target="../media/image50.png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11" Type="http://schemas.openxmlformats.org/officeDocument/2006/relationships/image" Target="../media/image49.png"/><Relationship Id="rId5" Type="http://schemas.openxmlformats.org/officeDocument/2006/relationships/tags" Target="../tags/tag96.xml"/><Relationship Id="rId10" Type="http://schemas.openxmlformats.org/officeDocument/2006/relationships/image" Target="../media/image48.png"/><Relationship Id="rId4" Type="http://schemas.openxmlformats.org/officeDocument/2006/relationships/tags" Target="../tags/tag95.xml"/><Relationship Id="rId9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tags" Target="../tags/tag124.xml"/><Relationship Id="rId21" Type="http://schemas.openxmlformats.org/officeDocument/2006/relationships/tags" Target="../tags/tag119.xml"/><Relationship Id="rId42" Type="http://schemas.openxmlformats.org/officeDocument/2006/relationships/tags" Target="../tags/tag140.xml"/><Relationship Id="rId47" Type="http://schemas.openxmlformats.org/officeDocument/2006/relationships/tags" Target="../tags/tag145.xml"/><Relationship Id="rId63" Type="http://schemas.openxmlformats.org/officeDocument/2006/relationships/slideLayout" Target="../slideLayouts/slideLayout5.xml"/><Relationship Id="rId68" Type="http://schemas.openxmlformats.org/officeDocument/2006/relationships/image" Target="../media/image54.png"/><Relationship Id="rId16" Type="http://schemas.openxmlformats.org/officeDocument/2006/relationships/tags" Target="../tags/tag114.xml"/><Relationship Id="rId11" Type="http://schemas.openxmlformats.org/officeDocument/2006/relationships/tags" Target="../tags/tag109.xml"/><Relationship Id="rId24" Type="http://schemas.openxmlformats.org/officeDocument/2006/relationships/tags" Target="../tags/tag122.xml"/><Relationship Id="rId32" Type="http://schemas.openxmlformats.org/officeDocument/2006/relationships/tags" Target="../tags/tag130.xml"/><Relationship Id="rId37" Type="http://schemas.openxmlformats.org/officeDocument/2006/relationships/tags" Target="../tags/tag135.xml"/><Relationship Id="rId40" Type="http://schemas.openxmlformats.org/officeDocument/2006/relationships/tags" Target="../tags/tag138.xml"/><Relationship Id="rId45" Type="http://schemas.openxmlformats.org/officeDocument/2006/relationships/tags" Target="../tags/tag143.xml"/><Relationship Id="rId53" Type="http://schemas.openxmlformats.org/officeDocument/2006/relationships/tags" Target="../tags/tag151.xml"/><Relationship Id="rId58" Type="http://schemas.openxmlformats.org/officeDocument/2006/relationships/tags" Target="../tags/tag156.xml"/><Relationship Id="rId66" Type="http://schemas.openxmlformats.org/officeDocument/2006/relationships/image" Target="../media/image52.png"/><Relationship Id="rId74" Type="http://schemas.openxmlformats.org/officeDocument/2006/relationships/image" Target="../media/image60.png"/><Relationship Id="rId5" Type="http://schemas.openxmlformats.org/officeDocument/2006/relationships/tags" Target="../tags/tag103.xml"/><Relationship Id="rId61" Type="http://schemas.openxmlformats.org/officeDocument/2006/relationships/tags" Target="../tags/tag159.xml"/><Relationship Id="rId19" Type="http://schemas.openxmlformats.org/officeDocument/2006/relationships/tags" Target="../tags/tag117.xml"/><Relationship Id="rId14" Type="http://schemas.openxmlformats.org/officeDocument/2006/relationships/tags" Target="../tags/tag112.xml"/><Relationship Id="rId22" Type="http://schemas.openxmlformats.org/officeDocument/2006/relationships/tags" Target="../tags/tag120.xml"/><Relationship Id="rId27" Type="http://schemas.openxmlformats.org/officeDocument/2006/relationships/tags" Target="../tags/tag125.xml"/><Relationship Id="rId30" Type="http://schemas.openxmlformats.org/officeDocument/2006/relationships/tags" Target="../tags/tag128.xml"/><Relationship Id="rId35" Type="http://schemas.openxmlformats.org/officeDocument/2006/relationships/tags" Target="../tags/tag133.xml"/><Relationship Id="rId43" Type="http://schemas.openxmlformats.org/officeDocument/2006/relationships/tags" Target="../tags/tag141.xml"/><Relationship Id="rId48" Type="http://schemas.openxmlformats.org/officeDocument/2006/relationships/tags" Target="../tags/tag146.xml"/><Relationship Id="rId56" Type="http://schemas.openxmlformats.org/officeDocument/2006/relationships/tags" Target="../tags/tag154.xml"/><Relationship Id="rId64" Type="http://schemas.openxmlformats.org/officeDocument/2006/relationships/notesSlide" Target="../notesSlides/notesSlide6.xml"/><Relationship Id="rId69" Type="http://schemas.openxmlformats.org/officeDocument/2006/relationships/image" Target="../media/image55.png"/><Relationship Id="rId77" Type="http://schemas.openxmlformats.org/officeDocument/2006/relationships/image" Target="../media/image63.png"/><Relationship Id="rId8" Type="http://schemas.openxmlformats.org/officeDocument/2006/relationships/tags" Target="../tags/tag106.xml"/><Relationship Id="rId51" Type="http://schemas.openxmlformats.org/officeDocument/2006/relationships/tags" Target="../tags/tag149.xml"/><Relationship Id="rId72" Type="http://schemas.openxmlformats.org/officeDocument/2006/relationships/image" Target="../media/image58.png"/><Relationship Id="rId3" Type="http://schemas.openxmlformats.org/officeDocument/2006/relationships/tags" Target="../tags/tag101.xml"/><Relationship Id="rId12" Type="http://schemas.openxmlformats.org/officeDocument/2006/relationships/tags" Target="../tags/tag110.xml"/><Relationship Id="rId17" Type="http://schemas.openxmlformats.org/officeDocument/2006/relationships/tags" Target="../tags/tag115.xml"/><Relationship Id="rId25" Type="http://schemas.openxmlformats.org/officeDocument/2006/relationships/tags" Target="../tags/tag123.xml"/><Relationship Id="rId33" Type="http://schemas.openxmlformats.org/officeDocument/2006/relationships/tags" Target="../tags/tag131.xml"/><Relationship Id="rId38" Type="http://schemas.openxmlformats.org/officeDocument/2006/relationships/tags" Target="../tags/tag136.xml"/><Relationship Id="rId46" Type="http://schemas.openxmlformats.org/officeDocument/2006/relationships/tags" Target="../tags/tag144.xml"/><Relationship Id="rId59" Type="http://schemas.openxmlformats.org/officeDocument/2006/relationships/tags" Target="../tags/tag157.xml"/><Relationship Id="rId67" Type="http://schemas.openxmlformats.org/officeDocument/2006/relationships/image" Target="../media/image53.png"/><Relationship Id="rId20" Type="http://schemas.openxmlformats.org/officeDocument/2006/relationships/tags" Target="../tags/tag118.xml"/><Relationship Id="rId41" Type="http://schemas.openxmlformats.org/officeDocument/2006/relationships/tags" Target="../tags/tag139.xml"/><Relationship Id="rId54" Type="http://schemas.openxmlformats.org/officeDocument/2006/relationships/tags" Target="../tags/tag152.xml"/><Relationship Id="rId62" Type="http://schemas.openxmlformats.org/officeDocument/2006/relationships/tags" Target="../tags/tag160.xml"/><Relationship Id="rId70" Type="http://schemas.openxmlformats.org/officeDocument/2006/relationships/image" Target="../media/image56.png"/><Relationship Id="rId75" Type="http://schemas.openxmlformats.org/officeDocument/2006/relationships/image" Target="../media/image61.png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5" Type="http://schemas.openxmlformats.org/officeDocument/2006/relationships/tags" Target="../tags/tag113.xml"/><Relationship Id="rId23" Type="http://schemas.openxmlformats.org/officeDocument/2006/relationships/tags" Target="../tags/tag121.xml"/><Relationship Id="rId28" Type="http://schemas.openxmlformats.org/officeDocument/2006/relationships/tags" Target="../tags/tag126.xml"/><Relationship Id="rId36" Type="http://schemas.openxmlformats.org/officeDocument/2006/relationships/tags" Target="../tags/tag134.xml"/><Relationship Id="rId49" Type="http://schemas.openxmlformats.org/officeDocument/2006/relationships/tags" Target="../tags/tag147.xml"/><Relationship Id="rId57" Type="http://schemas.openxmlformats.org/officeDocument/2006/relationships/tags" Target="../tags/tag155.xml"/><Relationship Id="rId10" Type="http://schemas.openxmlformats.org/officeDocument/2006/relationships/tags" Target="../tags/tag108.xml"/><Relationship Id="rId31" Type="http://schemas.openxmlformats.org/officeDocument/2006/relationships/tags" Target="../tags/tag129.xml"/><Relationship Id="rId44" Type="http://schemas.openxmlformats.org/officeDocument/2006/relationships/tags" Target="../tags/tag142.xml"/><Relationship Id="rId52" Type="http://schemas.openxmlformats.org/officeDocument/2006/relationships/tags" Target="../tags/tag150.xml"/><Relationship Id="rId60" Type="http://schemas.openxmlformats.org/officeDocument/2006/relationships/tags" Target="../tags/tag158.xml"/><Relationship Id="rId65" Type="http://schemas.openxmlformats.org/officeDocument/2006/relationships/image" Target="../media/image51.png"/><Relationship Id="rId73" Type="http://schemas.openxmlformats.org/officeDocument/2006/relationships/image" Target="../media/image59.png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3" Type="http://schemas.openxmlformats.org/officeDocument/2006/relationships/tags" Target="../tags/tag111.xml"/><Relationship Id="rId18" Type="http://schemas.openxmlformats.org/officeDocument/2006/relationships/tags" Target="../tags/tag116.xml"/><Relationship Id="rId39" Type="http://schemas.openxmlformats.org/officeDocument/2006/relationships/tags" Target="../tags/tag137.xml"/><Relationship Id="rId34" Type="http://schemas.openxmlformats.org/officeDocument/2006/relationships/tags" Target="../tags/tag132.xml"/><Relationship Id="rId50" Type="http://schemas.openxmlformats.org/officeDocument/2006/relationships/tags" Target="../tags/tag148.xml"/><Relationship Id="rId55" Type="http://schemas.openxmlformats.org/officeDocument/2006/relationships/tags" Target="../tags/tag153.xml"/><Relationship Id="rId76" Type="http://schemas.openxmlformats.org/officeDocument/2006/relationships/image" Target="../media/image62.png"/><Relationship Id="rId7" Type="http://schemas.openxmlformats.org/officeDocument/2006/relationships/tags" Target="../tags/tag105.xml"/><Relationship Id="rId71" Type="http://schemas.openxmlformats.org/officeDocument/2006/relationships/image" Target="../media/image57.png"/><Relationship Id="rId2" Type="http://schemas.openxmlformats.org/officeDocument/2006/relationships/tags" Target="../tags/tag100.xml"/><Relationship Id="rId29" Type="http://schemas.openxmlformats.org/officeDocument/2006/relationships/tags" Target="../tags/tag12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13" Type="http://schemas.openxmlformats.org/officeDocument/2006/relationships/diagramColors" Target="../diagrams/colors2.xml"/><Relationship Id="rId3" Type="http://schemas.openxmlformats.org/officeDocument/2006/relationships/tags" Target="../tags/tag163.xml"/><Relationship Id="rId7" Type="http://schemas.openxmlformats.org/officeDocument/2006/relationships/tags" Target="../tags/tag167.xml"/><Relationship Id="rId12" Type="http://schemas.openxmlformats.org/officeDocument/2006/relationships/diagramQuickStyle" Target="../diagrams/quickStyle2.xml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6" Type="http://schemas.openxmlformats.org/officeDocument/2006/relationships/tags" Target="../tags/tag166.xml"/><Relationship Id="rId11" Type="http://schemas.openxmlformats.org/officeDocument/2006/relationships/diagramLayout" Target="../diagrams/layout2.xml"/><Relationship Id="rId5" Type="http://schemas.openxmlformats.org/officeDocument/2006/relationships/tags" Target="../tags/tag165.xml"/><Relationship Id="rId10" Type="http://schemas.openxmlformats.org/officeDocument/2006/relationships/diagramData" Target="../diagrams/data2.xml"/><Relationship Id="rId4" Type="http://schemas.openxmlformats.org/officeDocument/2006/relationships/tags" Target="../tags/tag164.xml"/><Relationship Id="rId9" Type="http://schemas.openxmlformats.org/officeDocument/2006/relationships/chart" Target="../charts/chart1.xml"/><Relationship Id="rId14" Type="http://schemas.microsoft.com/office/2007/relationships/diagramDrawing" Target="../diagrams/drawing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tags" Target="../tags/tag28.xml"/><Relationship Id="rId39" Type="http://schemas.openxmlformats.org/officeDocument/2006/relationships/image" Target="../media/image15.png"/><Relationship Id="rId21" Type="http://schemas.openxmlformats.org/officeDocument/2006/relationships/tags" Target="../tags/tag23.xml"/><Relationship Id="rId34" Type="http://schemas.openxmlformats.org/officeDocument/2006/relationships/tags" Target="../tags/tag36.xml"/><Relationship Id="rId42" Type="http://schemas.openxmlformats.org/officeDocument/2006/relationships/image" Target="../media/image18.png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9" Type="http://schemas.openxmlformats.org/officeDocument/2006/relationships/tags" Target="../tags/tag31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tags" Target="../tags/tag34.xml"/><Relationship Id="rId37" Type="http://schemas.openxmlformats.org/officeDocument/2006/relationships/image" Target="../media/image13.png"/><Relationship Id="rId40" Type="http://schemas.openxmlformats.org/officeDocument/2006/relationships/image" Target="../media/image16.png"/><Relationship Id="rId45" Type="http://schemas.openxmlformats.org/officeDocument/2006/relationships/image" Target="../media/image21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tags" Target="../tags/tag30.xml"/><Relationship Id="rId36" Type="http://schemas.openxmlformats.org/officeDocument/2006/relationships/notesSlide" Target="../notesSlides/notesSlide2.xml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tags" Target="../tags/tag33.xml"/><Relationship Id="rId44" Type="http://schemas.openxmlformats.org/officeDocument/2006/relationships/image" Target="../media/image20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tags" Target="../tags/tag29.xml"/><Relationship Id="rId30" Type="http://schemas.openxmlformats.org/officeDocument/2006/relationships/tags" Target="../tags/tag32.xml"/><Relationship Id="rId35" Type="http://schemas.openxmlformats.org/officeDocument/2006/relationships/slideLayout" Target="../slideLayouts/slideLayout5.xml"/><Relationship Id="rId43" Type="http://schemas.openxmlformats.org/officeDocument/2006/relationships/image" Target="../media/image19.png"/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33" Type="http://schemas.openxmlformats.org/officeDocument/2006/relationships/tags" Target="../tags/tag35.xml"/><Relationship Id="rId38" Type="http://schemas.openxmlformats.org/officeDocument/2006/relationships/image" Target="../media/image14.png"/><Relationship Id="rId46" Type="http://schemas.openxmlformats.org/officeDocument/2006/relationships/image" Target="../media/image22.png"/><Relationship Id="rId20" Type="http://schemas.openxmlformats.org/officeDocument/2006/relationships/tags" Target="../tags/tag22.xml"/><Relationship Id="rId41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0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178.xml"/><Relationship Id="rId13" Type="http://schemas.openxmlformats.org/officeDocument/2006/relationships/diagramQuickStyle" Target="../diagrams/quickStyle3.xml"/><Relationship Id="rId3" Type="http://schemas.openxmlformats.org/officeDocument/2006/relationships/tags" Target="../tags/tag173.xml"/><Relationship Id="rId7" Type="http://schemas.openxmlformats.org/officeDocument/2006/relationships/tags" Target="../tags/tag177.xml"/><Relationship Id="rId12" Type="http://schemas.openxmlformats.org/officeDocument/2006/relationships/diagramLayout" Target="../diagrams/layout3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tags" Target="../tags/tag176.xml"/><Relationship Id="rId11" Type="http://schemas.openxmlformats.org/officeDocument/2006/relationships/diagramData" Target="../diagrams/data3.xml"/><Relationship Id="rId5" Type="http://schemas.openxmlformats.org/officeDocument/2006/relationships/tags" Target="../tags/tag175.xml"/><Relationship Id="rId15" Type="http://schemas.microsoft.com/office/2007/relationships/diagramDrawing" Target="../diagrams/drawing3.xml"/><Relationship Id="rId10" Type="http://schemas.openxmlformats.org/officeDocument/2006/relationships/image" Target="../media/image77.jpeg"/><Relationship Id="rId4" Type="http://schemas.openxmlformats.org/officeDocument/2006/relationships/tags" Target="../tags/tag174.xml"/><Relationship Id="rId9" Type="http://schemas.openxmlformats.org/officeDocument/2006/relationships/slideLayout" Target="../slideLayouts/slideLayout5.xml"/><Relationship Id="rId14" Type="http://schemas.openxmlformats.org/officeDocument/2006/relationships/diagramColors" Target="../diagrams/colors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186.xml"/><Relationship Id="rId13" Type="http://schemas.openxmlformats.org/officeDocument/2006/relationships/diagramLayout" Target="../diagrams/layout4.xml"/><Relationship Id="rId3" Type="http://schemas.openxmlformats.org/officeDocument/2006/relationships/tags" Target="../tags/tag181.xml"/><Relationship Id="rId7" Type="http://schemas.openxmlformats.org/officeDocument/2006/relationships/tags" Target="../tags/tag185.xml"/><Relationship Id="rId12" Type="http://schemas.openxmlformats.org/officeDocument/2006/relationships/diagramData" Target="../diagrams/data4.xml"/><Relationship Id="rId17" Type="http://schemas.openxmlformats.org/officeDocument/2006/relationships/hyperlink" Target="https://www.pixiepointsecurity.com/blog/nday-cve-2022-24521.html" TargetMode="External"/><Relationship Id="rId2" Type="http://schemas.openxmlformats.org/officeDocument/2006/relationships/tags" Target="../tags/tag180.xml"/><Relationship Id="rId16" Type="http://schemas.microsoft.com/office/2007/relationships/diagramDrawing" Target="../diagrams/drawing4.xml"/><Relationship Id="rId1" Type="http://schemas.openxmlformats.org/officeDocument/2006/relationships/tags" Target="../tags/tag179.xml"/><Relationship Id="rId6" Type="http://schemas.openxmlformats.org/officeDocument/2006/relationships/tags" Target="../tags/tag184.xml"/><Relationship Id="rId11" Type="http://schemas.openxmlformats.org/officeDocument/2006/relationships/image" Target="../media/image78.png"/><Relationship Id="rId5" Type="http://schemas.openxmlformats.org/officeDocument/2006/relationships/tags" Target="../tags/tag183.xml"/><Relationship Id="rId15" Type="http://schemas.openxmlformats.org/officeDocument/2006/relationships/diagramColors" Target="../diagrams/colors4.xml"/><Relationship Id="rId10" Type="http://schemas.openxmlformats.org/officeDocument/2006/relationships/slideLayout" Target="../slideLayouts/slideLayout5.xml"/><Relationship Id="rId4" Type="http://schemas.openxmlformats.org/officeDocument/2006/relationships/tags" Target="../tags/tag182.xml"/><Relationship Id="rId9" Type="http://schemas.openxmlformats.org/officeDocument/2006/relationships/tags" Target="../tags/tag187.xml"/><Relationship Id="rId14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195.xml"/><Relationship Id="rId13" Type="http://schemas.openxmlformats.org/officeDocument/2006/relationships/diagramColors" Target="../diagrams/colors5.xml"/><Relationship Id="rId3" Type="http://schemas.openxmlformats.org/officeDocument/2006/relationships/tags" Target="../tags/tag190.xml"/><Relationship Id="rId7" Type="http://schemas.openxmlformats.org/officeDocument/2006/relationships/tags" Target="../tags/tag194.xml"/><Relationship Id="rId12" Type="http://schemas.openxmlformats.org/officeDocument/2006/relationships/diagramQuickStyle" Target="../diagrams/quickStyle5.xml"/><Relationship Id="rId2" Type="http://schemas.openxmlformats.org/officeDocument/2006/relationships/tags" Target="../tags/tag189.xml"/><Relationship Id="rId16" Type="http://schemas.openxmlformats.org/officeDocument/2006/relationships/image" Target="../media/image80.png"/><Relationship Id="rId1" Type="http://schemas.openxmlformats.org/officeDocument/2006/relationships/tags" Target="../tags/tag188.xml"/><Relationship Id="rId6" Type="http://schemas.openxmlformats.org/officeDocument/2006/relationships/tags" Target="../tags/tag193.xml"/><Relationship Id="rId11" Type="http://schemas.openxmlformats.org/officeDocument/2006/relationships/diagramLayout" Target="../diagrams/layout5.xml"/><Relationship Id="rId5" Type="http://schemas.openxmlformats.org/officeDocument/2006/relationships/tags" Target="../tags/tag192.xml"/><Relationship Id="rId15" Type="http://schemas.openxmlformats.org/officeDocument/2006/relationships/image" Target="../media/image79.png"/><Relationship Id="rId10" Type="http://schemas.openxmlformats.org/officeDocument/2006/relationships/diagramData" Target="../diagrams/data5.xml"/><Relationship Id="rId4" Type="http://schemas.openxmlformats.org/officeDocument/2006/relationships/tags" Target="../tags/tag191.xml"/><Relationship Id="rId9" Type="http://schemas.openxmlformats.org/officeDocument/2006/relationships/slideLayout" Target="../slideLayouts/slideLayout5.xml"/><Relationship Id="rId14" Type="http://schemas.microsoft.com/office/2007/relationships/diagramDrawing" Target="../diagrams/drawing5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203.xml"/><Relationship Id="rId13" Type="http://schemas.openxmlformats.org/officeDocument/2006/relationships/tags" Target="../tags/tag208.xml"/><Relationship Id="rId18" Type="http://schemas.openxmlformats.org/officeDocument/2006/relationships/image" Target="../media/image84.jpeg"/><Relationship Id="rId3" Type="http://schemas.openxmlformats.org/officeDocument/2006/relationships/tags" Target="../tags/tag198.xml"/><Relationship Id="rId7" Type="http://schemas.openxmlformats.org/officeDocument/2006/relationships/tags" Target="../tags/tag202.xml"/><Relationship Id="rId12" Type="http://schemas.openxmlformats.org/officeDocument/2006/relationships/tags" Target="../tags/tag207.xml"/><Relationship Id="rId17" Type="http://schemas.openxmlformats.org/officeDocument/2006/relationships/image" Target="../media/image83.png"/><Relationship Id="rId2" Type="http://schemas.openxmlformats.org/officeDocument/2006/relationships/tags" Target="../tags/tag197.xml"/><Relationship Id="rId16" Type="http://schemas.openxmlformats.org/officeDocument/2006/relationships/image" Target="../media/image82.png"/><Relationship Id="rId1" Type="http://schemas.openxmlformats.org/officeDocument/2006/relationships/tags" Target="../tags/tag196.xml"/><Relationship Id="rId6" Type="http://schemas.openxmlformats.org/officeDocument/2006/relationships/tags" Target="../tags/tag201.xml"/><Relationship Id="rId11" Type="http://schemas.openxmlformats.org/officeDocument/2006/relationships/tags" Target="../tags/tag206.xml"/><Relationship Id="rId5" Type="http://schemas.openxmlformats.org/officeDocument/2006/relationships/tags" Target="../tags/tag200.xml"/><Relationship Id="rId15" Type="http://schemas.openxmlformats.org/officeDocument/2006/relationships/image" Target="../media/image81.png"/><Relationship Id="rId10" Type="http://schemas.openxmlformats.org/officeDocument/2006/relationships/tags" Target="../tags/tag205.xml"/><Relationship Id="rId4" Type="http://schemas.openxmlformats.org/officeDocument/2006/relationships/tags" Target="../tags/tag199.xml"/><Relationship Id="rId9" Type="http://schemas.openxmlformats.org/officeDocument/2006/relationships/tags" Target="../tags/tag204.xml"/><Relationship Id="rId14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10.xml"/><Relationship Id="rId1" Type="http://schemas.openxmlformats.org/officeDocument/2006/relationships/tags" Target="../tags/tag209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213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tags" Target="../tags/tag222.xml"/><Relationship Id="rId13" Type="http://schemas.openxmlformats.org/officeDocument/2006/relationships/tags" Target="../tags/tag227.xml"/><Relationship Id="rId18" Type="http://schemas.openxmlformats.org/officeDocument/2006/relationships/image" Target="../media/image91.png"/><Relationship Id="rId3" Type="http://schemas.openxmlformats.org/officeDocument/2006/relationships/tags" Target="../tags/tag217.xml"/><Relationship Id="rId21" Type="http://schemas.openxmlformats.org/officeDocument/2006/relationships/image" Target="../media/image94.svg"/><Relationship Id="rId7" Type="http://schemas.openxmlformats.org/officeDocument/2006/relationships/tags" Target="../tags/tag221.xml"/><Relationship Id="rId12" Type="http://schemas.openxmlformats.org/officeDocument/2006/relationships/tags" Target="../tags/tag226.xml"/><Relationship Id="rId17" Type="http://schemas.openxmlformats.org/officeDocument/2006/relationships/image" Target="../media/image90.svg"/><Relationship Id="rId2" Type="http://schemas.openxmlformats.org/officeDocument/2006/relationships/tags" Target="../tags/tag216.xml"/><Relationship Id="rId16" Type="http://schemas.openxmlformats.org/officeDocument/2006/relationships/image" Target="../media/image89.png"/><Relationship Id="rId20" Type="http://schemas.openxmlformats.org/officeDocument/2006/relationships/image" Target="../media/image93.png"/><Relationship Id="rId1" Type="http://schemas.openxmlformats.org/officeDocument/2006/relationships/tags" Target="../tags/tag215.xml"/><Relationship Id="rId6" Type="http://schemas.openxmlformats.org/officeDocument/2006/relationships/tags" Target="../tags/tag220.xml"/><Relationship Id="rId11" Type="http://schemas.openxmlformats.org/officeDocument/2006/relationships/tags" Target="../tags/tag225.xml"/><Relationship Id="rId5" Type="http://schemas.openxmlformats.org/officeDocument/2006/relationships/tags" Target="../tags/tag219.xml"/><Relationship Id="rId15" Type="http://schemas.openxmlformats.org/officeDocument/2006/relationships/slideLayout" Target="../slideLayouts/slideLayout5.xml"/><Relationship Id="rId10" Type="http://schemas.openxmlformats.org/officeDocument/2006/relationships/tags" Target="../tags/tag224.xml"/><Relationship Id="rId19" Type="http://schemas.openxmlformats.org/officeDocument/2006/relationships/image" Target="../media/image92.svg"/><Relationship Id="rId4" Type="http://schemas.openxmlformats.org/officeDocument/2006/relationships/tags" Target="../tags/tag218.xml"/><Relationship Id="rId9" Type="http://schemas.openxmlformats.org/officeDocument/2006/relationships/tags" Target="../tags/tag223.xml"/><Relationship Id="rId14" Type="http://schemas.openxmlformats.org/officeDocument/2006/relationships/tags" Target="../tags/tag22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231.xml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32.xml"/></Relationships>
</file>

<file path=ppt/slides/_rels/slide52.xml.rels><?xml version="1.0" encoding="UTF-8" standalone="yes"?>
<Relationships xmlns="http://schemas.openxmlformats.org/package/2006/relationships"><Relationship Id="rId13" Type="http://schemas.openxmlformats.org/officeDocument/2006/relationships/tags" Target="../tags/tag245.xml"/><Relationship Id="rId18" Type="http://schemas.openxmlformats.org/officeDocument/2006/relationships/tags" Target="../tags/tag250.xml"/><Relationship Id="rId26" Type="http://schemas.openxmlformats.org/officeDocument/2006/relationships/tags" Target="../tags/tag258.xml"/><Relationship Id="rId39" Type="http://schemas.openxmlformats.org/officeDocument/2006/relationships/tags" Target="../tags/tag271.xml"/><Relationship Id="rId21" Type="http://schemas.openxmlformats.org/officeDocument/2006/relationships/tags" Target="../tags/tag253.xml"/><Relationship Id="rId34" Type="http://schemas.openxmlformats.org/officeDocument/2006/relationships/tags" Target="../tags/tag266.xml"/><Relationship Id="rId42" Type="http://schemas.openxmlformats.org/officeDocument/2006/relationships/tags" Target="../tags/tag274.xml"/><Relationship Id="rId47" Type="http://schemas.openxmlformats.org/officeDocument/2006/relationships/tags" Target="../tags/tag279.xml"/><Relationship Id="rId50" Type="http://schemas.openxmlformats.org/officeDocument/2006/relationships/tags" Target="../tags/tag282.xml"/><Relationship Id="rId55" Type="http://schemas.openxmlformats.org/officeDocument/2006/relationships/notesSlide" Target="../notesSlides/notesSlide10.xml"/><Relationship Id="rId7" Type="http://schemas.openxmlformats.org/officeDocument/2006/relationships/tags" Target="../tags/tag239.xml"/><Relationship Id="rId2" Type="http://schemas.openxmlformats.org/officeDocument/2006/relationships/tags" Target="../tags/tag234.xml"/><Relationship Id="rId16" Type="http://schemas.openxmlformats.org/officeDocument/2006/relationships/tags" Target="../tags/tag248.xml"/><Relationship Id="rId29" Type="http://schemas.openxmlformats.org/officeDocument/2006/relationships/tags" Target="../tags/tag261.xml"/><Relationship Id="rId11" Type="http://schemas.openxmlformats.org/officeDocument/2006/relationships/tags" Target="../tags/tag243.xml"/><Relationship Id="rId24" Type="http://schemas.openxmlformats.org/officeDocument/2006/relationships/tags" Target="../tags/tag256.xml"/><Relationship Id="rId32" Type="http://schemas.openxmlformats.org/officeDocument/2006/relationships/tags" Target="../tags/tag264.xml"/><Relationship Id="rId37" Type="http://schemas.openxmlformats.org/officeDocument/2006/relationships/tags" Target="../tags/tag269.xml"/><Relationship Id="rId40" Type="http://schemas.openxmlformats.org/officeDocument/2006/relationships/tags" Target="../tags/tag272.xml"/><Relationship Id="rId45" Type="http://schemas.openxmlformats.org/officeDocument/2006/relationships/tags" Target="../tags/tag277.xml"/><Relationship Id="rId53" Type="http://schemas.openxmlformats.org/officeDocument/2006/relationships/tags" Target="../tags/tag285.xml"/><Relationship Id="rId5" Type="http://schemas.openxmlformats.org/officeDocument/2006/relationships/tags" Target="../tags/tag237.xml"/><Relationship Id="rId10" Type="http://schemas.openxmlformats.org/officeDocument/2006/relationships/tags" Target="../tags/tag242.xml"/><Relationship Id="rId19" Type="http://schemas.openxmlformats.org/officeDocument/2006/relationships/tags" Target="../tags/tag251.xml"/><Relationship Id="rId31" Type="http://schemas.openxmlformats.org/officeDocument/2006/relationships/tags" Target="../tags/tag263.xml"/><Relationship Id="rId44" Type="http://schemas.openxmlformats.org/officeDocument/2006/relationships/tags" Target="../tags/tag276.xml"/><Relationship Id="rId52" Type="http://schemas.openxmlformats.org/officeDocument/2006/relationships/tags" Target="../tags/tag284.xml"/><Relationship Id="rId4" Type="http://schemas.openxmlformats.org/officeDocument/2006/relationships/tags" Target="../tags/tag236.xml"/><Relationship Id="rId9" Type="http://schemas.openxmlformats.org/officeDocument/2006/relationships/tags" Target="../tags/tag241.xml"/><Relationship Id="rId14" Type="http://schemas.openxmlformats.org/officeDocument/2006/relationships/tags" Target="../tags/tag246.xml"/><Relationship Id="rId22" Type="http://schemas.openxmlformats.org/officeDocument/2006/relationships/tags" Target="../tags/tag254.xml"/><Relationship Id="rId27" Type="http://schemas.openxmlformats.org/officeDocument/2006/relationships/tags" Target="../tags/tag259.xml"/><Relationship Id="rId30" Type="http://schemas.openxmlformats.org/officeDocument/2006/relationships/tags" Target="../tags/tag262.xml"/><Relationship Id="rId35" Type="http://schemas.openxmlformats.org/officeDocument/2006/relationships/tags" Target="../tags/tag267.xml"/><Relationship Id="rId43" Type="http://schemas.openxmlformats.org/officeDocument/2006/relationships/tags" Target="../tags/tag275.xml"/><Relationship Id="rId48" Type="http://schemas.openxmlformats.org/officeDocument/2006/relationships/tags" Target="../tags/tag280.xml"/><Relationship Id="rId56" Type="http://schemas.openxmlformats.org/officeDocument/2006/relationships/image" Target="../media/image95.png"/><Relationship Id="rId8" Type="http://schemas.openxmlformats.org/officeDocument/2006/relationships/tags" Target="../tags/tag240.xml"/><Relationship Id="rId51" Type="http://schemas.openxmlformats.org/officeDocument/2006/relationships/tags" Target="../tags/tag283.xml"/><Relationship Id="rId3" Type="http://schemas.openxmlformats.org/officeDocument/2006/relationships/tags" Target="../tags/tag235.xml"/><Relationship Id="rId12" Type="http://schemas.openxmlformats.org/officeDocument/2006/relationships/tags" Target="../tags/tag244.xml"/><Relationship Id="rId17" Type="http://schemas.openxmlformats.org/officeDocument/2006/relationships/tags" Target="../tags/tag249.xml"/><Relationship Id="rId25" Type="http://schemas.openxmlformats.org/officeDocument/2006/relationships/tags" Target="../tags/tag257.xml"/><Relationship Id="rId33" Type="http://schemas.openxmlformats.org/officeDocument/2006/relationships/tags" Target="../tags/tag265.xml"/><Relationship Id="rId38" Type="http://schemas.openxmlformats.org/officeDocument/2006/relationships/tags" Target="../tags/tag270.xml"/><Relationship Id="rId46" Type="http://schemas.openxmlformats.org/officeDocument/2006/relationships/tags" Target="../tags/tag278.xml"/><Relationship Id="rId20" Type="http://schemas.openxmlformats.org/officeDocument/2006/relationships/tags" Target="../tags/tag252.xml"/><Relationship Id="rId41" Type="http://schemas.openxmlformats.org/officeDocument/2006/relationships/tags" Target="../tags/tag273.xml"/><Relationship Id="rId54" Type="http://schemas.openxmlformats.org/officeDocument/2006/relationships/slideLayout" Target="../slideLayouts/slideLayout11.xml"/><Relationship Id="rId1" Type="http://schemas.openxmlformats.org/officeDocument/2006/relationships/tags" Target="../tags/tag233.xml"/><Relationship Id="rId6" Type="http://schemas.openxmlformats.org/officeDocument/2006/relationships/tags" Target="../tags/tag238.xml"/><Relationship Id="rId15" Type="http://schemas.openxmlformats.org/officeDocument/2006/relationships/tags" Target="../tags/tag247.xml"/><Relationship Id="rId23" Type="http://schemas.openxmlformats.org/officeDocument/2006/relationships/tags" Target="../tags/tag255.xml"/><Relationship Id="rId28" Type="http://schemas.openxmlformats.org/officeDocument/2006/relationships/tags" Target="../tags/tag260.xml"/><Relationship Id="rId36" Type="http://schemas.openxmlformats.org/officeDocument/2006/relationships/tags" Target="../tags/tag268.xml"/><Relationship Id="rId49" Type="http://schemas.openxmlformats.org/officeDocument/2006/relationships/tags" Target="../tags/tag281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tags" Target="../tags/tag293.xml"/><Relationship Id="rId13" Type="http://schemas.openxmlformats.org/officeDocument/2006/relationships/tags" Target="../tags/tag298.xml"/><Relationship Id="rId3" Type="http://schemas.openxmlformats.org/officeDocument/2006/relationships/tags" Target="../tags/tag288.xml"/><Relationship Id="rId7" Type="http://schemas.openxmlformats.org/officeDocument/2006/relationships/tags" Target="../tags/tag292.xml"/><Relationship Id="rId12" Type="http://schemas.openxmlformats.org/officeDocument/2006/relationships/tags" Target="../tags/tag297.xml"/><Relationship Id="rId17" Type="http://schemas.openxmlformats.org/officeDocument/2006/relationships/slideLayout" Target="../slideLayouts/slideLayout11.xml"/><Relationship Id="rId2" Type="http://schemas.openxmlformats.org/officeDocument/2006/relationships/tags" Target="../tags/tag287.xml"/><Relationship Id="rId16" Type="http://schemas.openxmlformats.org/officeDocument/2006/relationships/tags" Target="../tags/tag301.xml"/><Relationship Id="rId1" Type="http://schemas.openxmlformats.org/officeDocument/2006/relationships/tags" Target="../tags/tag286.xml"/><Relationship Id="rId6" Type="http://schemas.openxmlformats.org/officeDocument/2006/relationships/tags" Target="../tags/tag291.xml"/><Relationship Id="rId11" Type="http://schemas.openxmlformats.org/officeDocument/2006/relationships/tags" Target="../tags/tag296.xml"/><Relationship Id="rId5" Type="http://schemas.openxmlformats.org/officeDocument/2006/relationships/tags" Target="../tags/tag290.xml"/><Relationship Id="rId15" Type="http://schemas.openxmlformats.org/officeDocument/2006/relationships/tags" Target="../tags/tag300.xml"/><Relationship Id="rId10" Type="http://schemas.openxmlformats.org/officeDocument/2006/relationships/tags" Target="../tags/tag295.xml"/><Relationship Id="rId4" Type="http://schemas.openxmlformats.org/officeDocument/2006/relationships/tags" Target="../tags/tag289.xml"/><Relationship Id="rId9" Type="http://schemas.openxmlformats.org/officeDocument/2006/relationships/tags" Target="../tags/tag294.xml"/><Relationship Id="rId14" Type="http://schemas.openxmlformats.org/officeDocument/2006/relationships/tags" Target="../tags/tag29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303.xml"/><Relationship Id="rId1" Type="http://schemas.openxmlformats.org/officeDocument/2006/relationships/tags" Target="../tags/tag30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305.xml"/><Relationship Id="rId1" Type="http://schemas.openxmlformats.org/officeDocument/2006/relationships/tags" Target="../tags/tag304.xml"/><Relationship Id="rId4" Type="http://schemas.openxmlformats.org/officeDocument/2006/relationships/notesSlide" Target="../notesSlides/notesSlide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E7EAA7-B055-4C28-9DCA-325E3B62B799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sz="4000" b="0" dirty="0">
                <a:solidFill>
                  <a:srgbClr val="2DAFE6"/>
                </a:solidFill>
              </a:rPr>
              <a:t>L’EDR, de la réponse à incident, à la pierre angulaire de la cybersécurité du CHU de Brest</a:t>
            </a:r>
            <a:endParaRPr lang="fr-FR" sz="4000" b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Agrégation Rhône-Auvergne des Métiers de l'Informatique dans le Supérieur (ARAMIS)</a:t>
            </a:r>
          </a:p>
        </p:txBody>
      </p:sp>
    </p:spTree>
    <p:extLst>
      <p:ext uri="{BB962C8B-B14F-4D97-AF65-F5344CB8AC3E}">
        <p14:creationId xmlns:p14="http://schemas.microsoft.com/office/powerpoint/2010/main" val="2446710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F0271E-DE2E-35A3-EAB0-410084F6C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A86EF607-69C5-27B6-27DB-0655C68B07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1383" y="1158875"/>
            <a:ext cx="10289234" cy="5018088"/>
          </a:xfr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A615F3A-D89D-ED3A-7364-4DAC580EA5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Ce document est confidentiel et a été réalisé pour l'usage exclusif du CHRU de Brest | Il ne peut être utilisé, reproduit ou divulgué sans son autorisation écrite préalable.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73BA0F-3BD5-9D9F-4C13-0A5974AB5A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3" name="Espace réservé du contenu 6">
            <a:extLst>
              <a:ext uri="{FF2B5EF4-FFF2-40B4-BE49-F238E27FC236}">
                <a16:creationId xmlns:a16="http://schemas.microsoft.com/office/drawing/2014/main" id="{4483D180-E8B5-1032-8218-22FC72822E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796" t="44428" r="41905" b="27816"/>
          <a:stretch/>
        </p:blipFill>
        <p:spPr>
          <a:xfrm>
            <a:off x="0" y="1594884"/>
            <a:ext cx="12208847" cy="381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81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2FCC6F-F7B7-F254-49FC-BFC9BECAE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 parallèle, on a surveillé la consommation des ressources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F306C9C-B7B0-8920-8AF6-68905D1A5D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Ce document est propriété exclusive du CHU de Brest | Il ne peut être utilisé, reproduit ou divulgué sans son autorisation écrite préalable.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EE4261B-FB87-0ABE-F155-CF915A7D1A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496F2F2-2FA2-E3D5-F8E5-7C9B7AC67E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89" y="2118783"/>
            <a:ext cx="10443621" cy="262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604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34E20C-1202-7D0E-E687-8F807E6A9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B8AD4E-F1FB-6165-90C7-A1E3DB014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 parallèle, on a surveillé la consommation des ressources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B8ABE1C-C4F8-5305-8EC7-35E2998343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Ce document est propriété exclusive du CHU de Brest | Il ne peut être utilisé, reproduit ou divulgué sans son autorisation écrite préalable.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5E131DD-837B-D9D3-2C54-D1D8894DB6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C9E8B9EC-7AA9-F409-3B5D-66F8CADF9585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838199" y="1159329"/>
            <a:ext cx="11144693" cy="501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fr-FR" dirty="0"/>
              <a:t>Depuis le déploiement, nous avons eu </a:t>
            </a:r>
            <a:r>
              <a:rPr lang="fr-FR" b="1" dirty="0"/>
              <a:t>2 cas de surutilisation </a:t>
            </a:r>
            <a:r>
              <a:rPr lang="fr-FR" dirty="0"/>
              <a:t>des ressources d’</a:t>
            </a:r>
            <a:r>
              <a:rPr lang="fr-FR" dirty="0" err="1"/>
              <a:t>HarfangLab</a:t>
            </a:r>
            <a:endParaRPr lang="fr-FR" dirty="0"/>
          </a:p>
        </p:txBody>
      </p:sp>
      <p:pic>
        <p:nvPicPr>
          <p:cNvPr id="12" name="Image 11" descr="Une image contenant capture d’écran, texte, Logiciel multimédia, logiciel&#10;&#10;Le contenu généré par l’IA peut être incorrect.">
            <a:extLst>
              <a:ext uri="{FF2B5EF4-FFF2-40B4-BE49-F238E27FC236}">
                <a16:creationId xmlns:a16="http://schemas.microsoft.com/office/drawing/2014/main" id="{4205F191-83C2-8207-69C5-762BA03FDD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7605" b="6840"/>
          <a:stretch/>
        </p:blipFill>
        <p:spPr>
          <a:xfrm>
            <a:off x="157864" y="1778769"/>
            <a:ext cx="11876271" cy="434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636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E3F3EC-F69B-5269-D686-B50E76437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 parallèle, on a surveillé la consommation des ressources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EF237C-C14E-1C04-FC68-7BCA8851E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9329"/>
            <a:ext cx="10515600" cy="818327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Mais cela s’explique car les serveurs avaient une très grande quantité d’I/O (serveurs de recherche)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4DF1209-6C5B-0353-D580-9D2CB7A4A2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Ce document est propriété exclusive du CHU de Brest | Il ne peut être utilisé, reproduit ou divulgué sans son autorisation écrite préalable.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B1DF445-2800-6CAA-7067-AA7D631A2E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9" name="Image 8" descr="Une image contenant capture d’écran, Logiciel multimédia, Logiciel de graphisme&#10;&#10;Le contenu généré par l’IA peut être incorrect.">
            <a:extLst>
              <a:ext uri="{FF2B5EF4-FFF2-40B4-BE49-F238E27FC236}">
                <a16:creationId xmlns:a16="http://schemas.microsoft.com/office/drawing/2014/main" id="{CF6DFFE4-B222-029E-92C4-DDEBFFB28C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0000"/>
          <a:stretch/>
        </p:blipFill>
        <p:spPr>
          <a:xfrm>
            <a:off x="947928" y="1977656"/>
            <a:ext cx="9311640" cy="435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908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DF8F175-C4CE-775B-772C-B5C7E09FD17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FR" dirty="0"/>
              <a:t>Et la suite…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1E16A65-2686-08A7-8FD9-5CD8F2610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BDF1CFF-96B3-09FB-ECA4-3E4697B50A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Ce document est propriété exclusive du CHU de Brest | Il ne peut être utilisé, reproduit ou divulgué sans son autorisation écrite préalable.</a:t>
            </a:r>
          </a:p>
        </p:txBody>
      </p:sp>
    </p:spTree>
    <p:extLst>
      <p:ext uri="{BB962C8B-B14F-4D97-AF65-F5344CB8AC3E}">
        <p14:creationId xmlns:p14="http://schemas.microsoft.com/office/powerpoint/2010/main" val="1186746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3DB30F-61CD-5A9E-A174-AC5EC0D0D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Situation en mars 2023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905092-BAED-00CC-95EE-B9F166EAB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1034999"/>
            <a:ext cx="3312160" cy="5141963"/>
          </a:xfrm>
        </p:spPr>
        <p:txBody>
          <a:bodyPr anchor="ctr"/>
          <a:lstStyle/>
          <a:p>
            <a:pPr marL="0" indent="0">
              <a:buNone/>
            </a:pPr>
            <a:r>
              <a:rPr lang="fr-FR" dirty="0"/>
              <a:t>Début mars 2023, l’EDR était donc déployé sur l’ensemble des postes de travail et une grande partie des serveurs, en mode de détection uniquement.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Puis le 9 mars 2023 arriva…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9152436-1AF5-DDC4-E664-EDD44FC8D4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Ce document est propriété exclusive du CHU de Brest | Il ne peut être utilisé, reproduit ou divulgué sans son autorisation écrite préalable.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F4160FB-5FC9-9B24-594A-0A37B9B5CA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15</a:t>
            </a:fld>
            <a:endParaRPr lang="fr-FR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A206F0A-7AF6-BE5B-2FCC-3BD02168F8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5" t="7555" r="4523" b="11704"/>
          <a:stretch/>
        </p:blipFill>
        <p:spPr bwMode="auto">
          <a:xfrm>
            <a:off x="3803903" y="1034999"/>
            <a:ext cx="8062977" cy="514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 descr="Une image contenant capture d’écran, conception&#10;&#10;Le contenu généré par l’IA peut être incorrect.">
            <a:extLst>
              <a:ext uri="{FF2B5EF4-FFF2-40B4-BE49-F238E27FC236}">
                <a16:creationId xmlns:a16="http://schemas.microsoft.com/office/drawing/2014/main" id="{F7BAED92-DBA7-3D7D-4583-F5EF69D6C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8859" y="2448580"/>
            <a:ext cx="955381" cy="95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9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B368CF3-9FAD-A27B-6171-8D66D0D21650}"/>
              </a:ext>
            </a:extLst>
          </p:cNvPr>
          <p:cNvSpPr>
            <a:spLocks noGrp="1"/>
          </p:cNvSpPr>
          <p:nvPr>
            <p:ph type="sldNum" sz="quarter" idx="4294967295"/>
            <p:custDataLst>
              <p:tags r:id="rId1"/>
            </p:custDataLst>
          </p:nvPr>
        </p:nvSpPr>
        <p:spPr>
          <a:xfrm>
            <a:off x="11750040" y="6309320"/>
            <a:ext cx="441960" cy="378879"/>
          </a:xfrm>
        </p:spPr>
        <p:txBody>
          <a:bodyPr/>
          <a:lstStyle/>
          <a:p>
            <a:fld id="{B6F15528-21DE-4FAA-801E-634DDDAF4B2B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E98E720C-DAA7-E824-81E6-858217038EE7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Que s’est-il passé ?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087AE3D-3479-5DBE-3681-02B49B9CA6B5}"/>
              </a:ext>
            </a:extLst>
          </p:cNvPr>
          <p:cNvSpPr>
            <a:spLocks noGrp="1"/>
          </p:cNvSpPr>
          <p:nvPr>
            <p:ph type="body" sz="quarter" idx="12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A0F55A99-DB2A-D6DA-1279-D1A1B6EE4C44}"/>
              </a:ext>
            </a:extLst>
          </p:cNvPr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dirty="0"/>
              <a:t>Le 9 mars 2023</a:t>
            </a:r>
          </a:p>
        </p:txBody>
      </p:sp>
    </p:spTree>
    <p:extLst>
      <p:ext uri="{BB962C8B-B14F-4D97-AF65-F5344CB8AC3E}">
        <p14:creationId xmlns:p14="http://schemas.microsoft.com/office/powerpoint/2010/main" val="3775911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20A5AC-B286-4927-A556-E62F15F9785E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/>
              <a:t>Les premières heures de la cyberattaque</a:t>
            </a:r>
          </a:p>
        </p:txBody>
      </p:sp>
      <p:sp>
        <p:nvSpPr>
          <p:cNvPr id="19" name="Espace réservé du pied de page 18">
            <a:extLst>
              <a:ext uri="{FF2B5EF4-FFF2-40B4-BE49-F238E27FC236}">
                <a16:creationId xmlns:a16="http://schemas.microsoft.com/office/drawing/2014/main" id="{EC9188A4-6137-B04D-F5F9-99A3AE900A83}"/>
              </a:ext>
            </a:extLst>
          </p:cNvPr>
          <p:cNvSpPr>
            <a:spLocks noGrp="1"/>
          </p:cNvSpPr>
          <p:nvPr>
            <p:ph type="ftr" sz="quarter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/>
              <a:t>Ce document est propriété exclusive du CHU de Brest | Il ne peut être utilisé, reproduit ou divulgué sans son autorisation écrite préalable.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F4323A5-117A-F9E0-D6E8-C53019988CE5}"/>
              </a:ext>
            </a:extLst>
          </p:cNvPr>
          <p:cNvSpPr>
            <a:spLocks noGrp="1"/>
          </p:cNvSpPr>
          <p:nvPr>
            <p:ph type="sldNum" sz="quarter" idx="11"/>
            <p:custDataLst>
              <p:tags r:id="rId3"/>
            </p:custDataLst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17</a:t>
            </a:fld>
            <a:endParaRPr lang="fr-FR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8D9188DD-A942-251F-4C89-28AD49A1E8FB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>
            <a:off x="220717" y="3258207"/>
            <a:ext cx="11529323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>
            <a:extLst>
              <a:ext uri="{FF2B5EF4-FFF2-40B4-BE49-F238E27FC236}">
                <a16:creationId xmlns:a16="http://schemas.microsoft.com/office/drawing/2014/main" id="{67F45912-D1B3-0CA6-C77D-B9AD85B9E86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59302" y="3119288"/>
            <a:ext cx="258872" cy="258872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A91BA2F-27F1-0DA2-5E04-431B86554A06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070660" y="3119288"/>
            <a:ext cx="258872" cy="258872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67F14ADB-F467-7C68-2F81-63D0D1079E5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493376" y="3119288"/>
            <a:ext cx="258872" cy="258872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721D3B38-6249-1D0E-8E1E-4589920B98AD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916092" y="3119288"/>
            <a:ext cx="258872" cy="258872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A132A579-014E-2576-91C4-283A9A5B7A5F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9338808" y="3119288"/>
            <a:ext cx="258872" cy="258872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C696FE8F-6489-0422-6ADC-0DEF5FE61C33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10550169" y="3119288"/>
            <a:ext cx="258872" cy="258872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B9CDD9F-EDC9-DA24-602F-7C531A2934B7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316076" y="2273467"/>
            <a:ext cx="1345324" cy="538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accent4"/>
                </a:solidFill>
              </a:rPr>
              <a:t>Signalement de l’ANSSI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AAC0EAAE-05AA-44CD-BC19-63EB3074F46E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8127450" y="3119288"/>
            <a:ext cx="258872" cy="258872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E3892C8F-578E-87FF-31CF-717EA3D03C85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5704734" y="3119288"/>
            <a:ext cx="258872" cy="258872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5E37A2E6-8C80-10F0-E9BD-4AE82F16E1A3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3282018" y="3119288"/>
            <a:ext cx="258872" cy="258872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4557E094-78FB-3F77-0DAE-52A0C42BA189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1527434" y="3595964"/>
            <a:ext cx="13453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bg2"/>
                </a:solidFill>
              </a:rPr>
              <a:t>Connexions frauduleuses confirmées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46F6F01A-6F4F-631F-DF29-6AF48E957791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3950150" y="3627412"/>
            <a:ext cx="1345324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400" dirty="0" err="1">
                <a:solidFill>
                  <a:schemeClr val="bg2"/>
                </a:solidFill>
              </a:rPr>
              <a:t>PoSit</a:t>
            </a:r>
            <a:r>
              <a:rPr lang="fr-FR" sz="1400" dirty="0">
                <a:solidFill>
                  <a:schemeClr val="bg2"/>
                </a:solidFill>
              </a:rPr>
              <a:t> entre le DSI avec : </a:t>
            </a:r>
          </a:p>
          <a:p>
            <a:r>
              <a:rPr lang="fr-FR" sz="1400" dirty="0">
                <a:solidFill>
                  <a:schemeClr val="bg2"/>
                </a:solidFill>
              </a:rPr>
              <a:t>- SAMU</a:t>
            </a:r>
          </a:p>
          <a:p>
            <a:r>
              <a:rPr lang="fr-FR" sz="1400" dirty="0">
                <a:solidFill>
                  <a:schemeClr val="bg2"/>
                </a:solidFill>
              </a:rPr>
              <a:t>- Urgences</a:t>
            </a:r>
          </a:p>
          <a:p>
            <a:r>
              <a:rPr lang="fr-FR" sz="1400" dirty="0">
                <a:solidFill>
                  <a:schemeClr val="bg2"/>
                </a:solidFill>
              </a:rPr>
              <a:t>- Biologie</a:t>
            </a:r>
          </a:p>
          <a:p>
            <a:r>
              <a:rPr lang="fr-FR" sz="1400" dirty="0">
                <a:solidFill>
                  <a:schemeClr val="bg2"/>
                </a:solidFill>
              </a:rPr>
              <a:t>- Imagerie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96B12C91-83CF-0DA4-5C4E-C949B4975B84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5155546" y="1550249"/>
            <a:ext cx="134532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400" dirty="0">
                <a:solidFill>
                  <a:srgbClr val="ED6EA7"/>
                </a:solidFill>
              </a:rPr>
              <a:t>Coupure d’Internet</a:t>
            </a:r>
          </a:p>
          <a:p>
            <a:pPr algn="ctr">
              <a:spcAft>
                <a:spcPts val="600"/>
              </a:spcAft>
            </a:pPr>
            <a:r>
              <a:rPr lang="fr-FR" sz="1400" dirty="0">
                <a:solidFill>
                  <a:schemeClr val="bg2"/>
                </a:solidFill>
              </a:rPr>
              <a:t>Identification des impacts métiers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81A4DBDD-D05F-9081-D264-3CD4420639B2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7365951" y="1808149"/>
            <a:ext cx="1754584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400" dirty="0">
                <a:solidFill>
                  <a:schemeClr val="bg2"/>
                </a:solidFill>
              </a:rPr>
              <a:t>Communication auprès des agents de nuit</a:t>
            </a:r>
          </a:p>
          <a:p>
            <a:pPr algn="ctr">
              <a:spcAft>
                <a:spcPts val="600"/>
              </a:spcAft>
            </a:pPr>
            <a:r>
              <a:rPr lang="fr-FR" sz="1400" dirty="0">
                <a:solidFill>
                  <a:schemeClr val="accent6"/>
                </a:solidFill>
                <a:sym typeface="Wingdings" panose="05000000000000000000" pitchFamily="2" charset="2"/>
              </a:rPr>
              <a:t> Cyberattaque</a:t>
            </a:r>
            <a:endParaRPr lang="fr-FR" sz="1400" dirty="0">
              <a:solidFill>
                <a:schemeClr val="accent6"/>
              </a:solidFill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6ACB82D6-37A1-275A-9CD1-14280236B056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8431437" y="3609510"/>
            <a:ext cx="207361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400" dirty="0">
                <a:solidFill>
                  <a:schemeClr val="bg2"/>
                </a:solidFill>
              </a:rPr>
              <a:t>Cellule de crise</a:t>
            </a:r>
          </a:p>
          <a:p>
            <a:pPr algn="ctr">
              <a:spcAft>
                <a:spcPts val="600"/>
              </a:spcAft>
            </a:pPr>
            <a:r>
              <a:rPr lang="fr-FR" sz="1400" u="sng" dirty="0">
                <a:solidFill>
                  <a:schemeClr val="bg2"/>
                </a:solidFill>
              </a:rPr>
              <a:t>Pas</a:t>
            </a:r>
            <a:r>
              <a:rPr lang="fr-FR" sz="1400" dirty="0">
                <a:solidFill>
                  <a:schemeClr val="bg2"/>
                </a:solidFill>
              </a:rPr>
              <a:t> de Plan Blanc</a:t>
            </a:r>
          </a:p>
          <a:p>
            <a:pPr algn="ctr">
              <a:spcAft>
                <a:spcPts val="600"/>
              </a:spcAft>
            </a:pPr>
            <a:r>
              <a:rPr lang="fr-FR" sz="1400" dirty="0">
                <a:solidFill>
                  <a:schemeClr val="bg2"/>
                </a:solidFill>
              </a:rPr>
              <a:t>Communication aux PS</a:t>
            </a:r>
          </a:p>
          <a:p>
            <a:pPr algn="ctr">
              <a:spcAft>
                <a:spcPts val="600"/>
              </a:spcAft>
            </a:pPr>
            <a:r>
              <a:rPr lang="fr-FR" sz="1400" dirty="0">
                <a:solidFill>
                  <a:schemeClr val="bg2"/>
                </a:solidFill>
              </a:rPr>
              <a:t>Identification des modes dégradés fonctionnels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D674FC6B-EB2E-DCD4-61C9-EC053DF7911E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9642798" y="1704925"/>
            <a:ext cx="20736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400" dirty="0" err="1">
                <a:solidFill>
                  <a:schemeClr val="bg2"/>
                </a:solidFill>
              </a:rPr>
              <a:t>PoSit</a:t>
            </a:r>
            <a:r>
              <a:rPr lang="fr-FR" sz="1400" dirty="0">
                <a:solidFill>
                  <a:schemeClr val="bg2"/>
                </a:solidFill>
              </a:rPr>
              <a:t> ARS Bretagne</a:t>
            </a:r>
          </a:p>
          <a:p>
            <a:pPr algn="ctr">
              <a:spcAft>
                <a:spcPts val="600"/>
              </a:spcAft>
            </a:pPr>
            <a:r>
              <a:rPr lang="fr-FR" sz="1400" dirty="0" err="1">
                <a:solidFill>
                  <a:schemeClr val="bg2"/>
                </a:solidFill>
              </a:rPr>
              <a:t>CdP</a:t>
            </a:r>
            <a:r>
              <a:rPr lang="fr-FR" sz="1400" dirty="0">
                <a:solidFill>
                  <a:schemeClr val="bg2"/>
                </a:solidFill>
              </a:rPr>
              <a:t> CHU/ANSSI</a:t>
            </a:r>
          </a:p>
          <a:p>
            <a:pPr algn="ctr">
              <a:spcAft>
                <a:spcPts val="600"/>
              </a:spcAft>
            </a:pPr>
            <a:r>
              <a:rPr lang="fr-FR" sz="1400" dirty="0">
                <a:solidFill>
                  <a:schemeClr val="bg2"/>
                </a:solidFill>
              </a:rPr>
              <a:t>Cellule de crise technique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360EFB3A-21C5-BE77-348B-942C63A7EC2E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717125" y="2876303"/>
            <a:ext cx="5432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>
                <a:solidFill>
                  <a:schemeClr val="accent2"/>
                </a:solidFill>
              </a:rPr>
              <a:t>20:49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BC39E56A-D5E2-315C-9945-CC6CCE51EE0C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1928483" y="2876303"/>
            <a:ext cx="5432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>
                <a:solidFill>
                  <a:schemeClr val="accent2"/>
                </a:solidFill>
              </a:rPr>
              <a:t>20:53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C29063E1-C920-0D39-0DC2-C69E9400EEB8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3106475" y="2876303"/>
            <a:ext cx="60995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>
                <a:solidFill>
                  <a:schemeClr val="accent2"/>
                </a:solidFill>
              </a:rPr>
              <a:t>21h00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CEA028AC-00A0-19F2-E8B8-9609B1EB90AF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4317833" y="2876303"/>
            <a:ext cx="60995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>
                <a:solidFill>
                  <a:schemeClr val="accent2"/>
                </a:solidFill>
              </a:rPr>
              <a:t>21:22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4F7E9DE3-4D5F-69CB-2E42-128D1561B978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6736269" y="2876303"/>
            <a:ext cx="60995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>
                <a:solidFill>
                  <a:schemeClr val="accent2"/>
                </a:solidFill>
              </a:rPr>
              <a:t>23:00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AFA1DFDC-6CCB-70E0-7CC3-C5B90D00C754}"/>
              </a:ext>
            </a:extLst>
          </p:cNvPr>
          <p:cNvSpPr txBox="1"/>
          <p:nvPr>
            <p:custDataLst>
              <p:tags r:id="rId26"/>
            </p:custDataLst>
          </p:nvPr>
        </p:nvSpPr>
        <p:spPr>
          <a:xfrm>
            <a:off x="7947627" y="2876303"/>
            <a:ext cx="60995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>
                <a:solidFill>
                  <a:schemeClr val="accent2"/>
                </a:solidFill>
              </a:rPr>
              <a:t>00:48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E7C9EDB9-7DFD-7E9B-2E5F-16079C80489A}"/>
              </a:ext>
            </a:extLst>
          </p:cNvPr>
          <p:cNvSpPr txBox="1"/>
          <p:nvPr>
            <p:custDataLst>
              <p:tags r:id="rId27"/>
            </p:custDataLst>
          </p:nvPr>
        </p:nvSpPr>
        <p:spPr>
          <a:xfrm>
            <a:off x="9155086" y="2876303"/>
            <a:ext cx="60995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>
                <a:solidFill>
                  <a:schemeClr val="accent2"/>
                </a:solidFill>
              </a:rPr>
              <a:t>06:00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63841768-7B60-5ABD-9419-49CAD264283B}"/>
              </a:ext>
            </a:extLst>
          </p:cNvPr>
          <p:cNvSpPr txBox="1"/>
          <p:nvPr>
            <p:custDataLst>
              <p:tags r:id="rId28"/>
            </p:custDataLst>
          </p:nvPr>
        </p:nvSpPr>
        <p:spPr>
          <a:xfrm>
            <a:off x="10366444" y="2876303"/>
            <a:ext cx="60995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>
                <a:solidFill>
                  <a:schemeClr val="accent2"/>
                </a:solidFill>
              </a:rPr>
              <a:t>08:00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04A6500-F059-6A03-825A-38DBAF7AFEEB}"/>
              </a:ext>
            </a:extLst>
          </p:cNvPr>
          <p:cNvSpPr txBox="1"/>
          <p:nvPr>
            <p:custDataLst>
              <p:tags r:id="rId29"/>
            </p:custDataLst>
          </p:nvPr>
        </p:nvSpPr>
        <p:spPr>
          <a:xfrm>
            <a:off x="5533471" y="2878586"/>
            <a:ext cx="60995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>
                <a:solidFill>
                  <a:schemeClr val="accent2"/>
                </a:solidFill>
              </a:rPr>
              <a:t>22:09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2D3A745-587E-2FC3-6BC8-2EC077B4A577}"/>
              </a:ext>
            </a:extLst>
          </p:cNvPr>
          <p:cNvSpPr txBox="1"/>
          <p:nvPr>
            <p:custDataLst>
              <p:tags r:id="rId30"/>
            </p:custDataLst>
          </p:nvPr>
        </p:nvSpPr>
        <p:spPr>
          <a:xfrm>
            <a:off x="6158779" y="3609510"/>
            <a:ext cx="175458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400" dirty="0">
                <a:solidFill>
                  <a:schemeClr val="bg2"/>
                </a:solidFill>
              </a:rPr>
              <a:t>Cellule de crise par Teams</a:t>
            </a:r>
          </a:p>
          <a:p>
            <a:pPr algn="ctr">
              <a:spcAft>
                <a:spcPts val="600"/>
              </a:spcAft>
            </a:pPr>
            <a:r>
              <a:rPr lang="fr-FR" sz="1400" dirty="0">
                <a:solidFill>
                  <a:schemeClr val="bg2"/>
                </a:solidFill>
              </a:rPr>
              <a:t>DG, DGA, </a:t>
            </a:r>
            <a:r>
              <a:rPr lang="fr-FR" sz="1400" dirty="0" err="1">
                <a:solidFill>
                  <a:schemeClr val="bg2"/>
                </a:solidFill>
              </a:rPr>
              <a:t>pCME</a:t>
            </a:r>
            <a:r>
              <a:rPr lang="fr-FR" sz="1400" dirty="0">
                <a:solidFill>
                  <a:schemeClr val="bg2"/>
                </a:solidFill>
              </a:rPr>
              <a:t>, </a:t>
            </a:r>
            <a:r>
              <a:rPr lang="fr-FR" sz="1400" dirty="0" err="1">
                <a:solidFill>
                  <a:schemeClr val="bg2"/>
                </a:solidFill>
              </a:rPr>
              <a:t>Dir</a:t>
            </a:r>
            <a:r>
              <a:rPr lang="fr-FR" sz="1400" dirty="0">
                <a:solidFill>
                  <a:schemeClr val="bg2"/>
                </a:solidFill>
              </a:rPr>
              <a:t>. Soins, DSI, RSSI, </a:t>
            </a:r>
            <a:r>
              <a:rPr lang="fr-FR" sz="1400" dirty="0" err="1">
                <a:solidFill>
                  <a:schemeClr val="bg2"/>
                </a:solidFill>
              </a:rPr>
              <a:t>Dir</a:t>
            </a:r>
            <a:r>
              <a:rPr lang="fr-FR" sz="1400" dirty="0">
                <a:solidFill>
                  <a:schemeClr val="bg2"/>
                </a:solidFill>
              </a:rPr>
              <a:t>. garde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32C87A0-25B5-3011-08AF-383BA1B5A32F}"/>
              </a:ext>
            </a:extLst>
          </p:cNvPr>
          <p:cNvSpPr txBox="1"/>
          <p:nvPr>
            <p:custDataLst>
              <p:tags r:id="rId31"/>
            </p:custDataLst>
          </p:nvPr>
        </p:nvSpPr>
        <p:spPr>
          <a:xfrm>
            <a:off x="2526481" y="1725300"/>
            <a:ext cx="17545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400" dirty="0">
                <a:solidFill>
                  <a:schemeClr val="bg2"/>
                </a:solidFill>
              </a:rPr>
              <a:t>1 </a:t>
            </a:r>
            <a:r>
              <a:rPr lang="fr-FR" sz="1400" dirty="0" err="1">
                <a:solidFill>
                  <a:schemeClr val="bg2"/>
                </a:solidFill>
              </a:rPr>
              <a:t>PoSit</a:t>
            </a:r>
            <a:r>
              <a:rPr lang="fr-FR" sz="1400" dirty="0">
                <a:solidFill>
                  <a:schemeClr val="bg2"/>
                </a:solidFill>
              </a:rPr>
              <a:t> entre </a:t>
            </a:r>
            <a:r>
              <a:rPr lang="fr-FR" sz="1400" dirty="0" err="1">
                <a:solidFill>
                  <a:schemeClr val="bg2"/>
                </a:solidFill>
              </a:rPr>
              <a:t>Dir</a:t>
            </a:r>
            <a:r>
              <a:rPr lang="fr-FR" sz="1400" dirty="0">
                <a:solidFill>
                  <a:schemeClr val="bg2"/>
                </a:solidFill>
              </a:rPr>
              <a:t>. Soins, </a:t>
            </a:r>
            <a:r>
              <a:rPr lang="fr-FR" sz="1400" dirty="0" err="1">
                <a:solidFill>
                  <a:schemeClr val="bg2"/>
                </a:solidFill>
              </a:rPr>
              <a:t>pCME</a:t>
            </a:r>
            <a:r>
              <a:rPr lang="fr-FR" sz="1400" dirty="0">
                <a:solidFill>
                  <a:schemeClr val="bg2"/>
                </a:solidFill>
              </a:rPr>
              <a:t>, DG et </a:t>
            </a:r>
            <a:r>
              <a:rPr lang="fr-FR" sz="1400" dirty="0" err="1">
                <a:solidFill>
                  <a:schemeClr val="bg2"/>
                </a:solidFill>
              </a:rPr>
              <a:t>Dir</a:t>
            </a:r>
            <a:r>
              <a:rPr lang="fr-FR" sz="1400" dirty="0">
                <a:solidFill>
                  <a:schemeClr val="bg2"/>
                </a:solidFill>
              </a:rPr>
              <a:t>. Transfo Numérique</a:t>
            </a:r>
            <a:endParaRPr lang="fr-FR" sz="1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831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D9DAF0-4108-70EC-939E-16358CD8273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Risques identifiés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4545511-8F18-DDAD-4CAC-7A1D0A1A8769}"/>
              </a:ext>
            </a:extLst>
          </p:cNvPr>
          <p:cNvSpPr>
            <a:spLocks noGrp="1"/>
          </p:cNvSpPr>
          <p:nvPr>
            <p:ph type="ftr" sz="quarter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/>
              <a:t>Ce document est propriété exclusive du CHU de Brest | Il ne peut être utilisé, reproduit ou divulgué sans son autorisation écrite préalable.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07A5A48-23D6-6970-1FAB-049269FB3B9A}"/>
              </a:ext>
            </a:extLst>
          </p:cNvPr>
          <p:cNvSpPr>
            <a:spLocks noGrp="1"/>
          </p:cNvSpPr>
          <p:nvPr>
            <p:ph type="sldNum" sz="quarter" idx="11"/>
            <p:custDataLst>
              <p:tags r:id="rId3"/>
            </p:custDataLst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18</a:t>
            </a:fld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138278E8-5C20-A8AC-3C9A-4837F0B1B5E4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1611334" y="1172312"/>
            <a:ext cx="8969332" cy="4993826"/>
            <a:chOff x="647207" y="1172312"/>
            <a:chExt cx="8969332" cy="4993826"/>
          </a:xfrm>
        </p:grpSpPr>
        <p:sp>
          <p:nvSpPr>
            <p:cNvPr id="6" name="Hexagone 5">
              <a:extLst>
                <a:ext uri="{FF2B5EF4-FFF2-40B4-BE49-F238E27FC236}">
                  <a16:creationId xmlns:a16="http://schemas.microsoft.com/office/drawing/2014/main" id="{8A486532-44BA-0611-7ED7-6BF65E25CBCC}"/>
                </a:ext>
              </a:extLst>
            </p:cNvPr>
            <p:cNvSpPr/>
            <p:nvPr/>
          </p:nvSpPr>
          <p:spPr>
            <a:xfrm>
              <a:off x="647207" y="1625873"/>
              <a:ext cx="2520000" cy="2160000"/>
            </a:xfrm>
            <a:prstGeom prst="hexagon">
              <a:avLst/>
            </a:prstGeom>
            <a:solidFill>
              <a:schemeClr val="bg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>
                  <a:solidFill>
                    <a:schemeClr val="tx2"/>
                  </a:solidFill>
                </a:rPr>
                <a:t>Prise de contrôle à distance du SIH</a:t>
              </a:r>
            </a:p>
          </p:txBody>
        </p:sp>
        <p:sp>
          <p:nvSpPr>
            <p:cNvPr id="7" name="Hexagone 6">
              <a:extLst>
                <a:ext uri="{FF2B5EF4-FFF2-40B4-BE49-F238E27FC236}">
                  <a16:creationId xmlns:a16="http://schemas.microsoft.com/office/drawing/2014/main" id="{B9F60C0F-9708-B157-6025-B79D518CD3A1}"/>
                </a:ext>
              </a:extLst>
            </p:cNvPr>
            <p:cNvSpPr/>
            <p:nvPr/>
          </p:nvSpPr>
          <p:spPr>
            <a:xfrm>
              <a:off x="2780853" y="2795751"/>
              <a:ext cx="2520000" cy="2160000"/>
            </a:xfrm>
            <a:prstGeom prst="hexagon">
              <a:avLst/>
            </a:prstGeom>
            <a:solidFill>
              <a:schemeClr val="bg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>
                  <a:solidFill>
                    <a:schemeClr val="tx2"/>
                  </a:solidFill>
                </a:rPr>
                <a:t>Compromission du domaine du CHU</a:t>
              </a:r>
            </a:p>
          </p:txBody>
        </p:sp>
        <p:sp>
          <p:nvSpPr>
            <p:cNvPr id="8" name="Hexagone 7">
              <a:extLst>
                <a:ext uri="{FF2B5EF4-FFF2-40B4-BE49-F238E27FC236}">
                  <a16:creationId xmlns:a16="http://schemas.microsoft.com/office/drawing/2014/main" id="{2A4AC0B7-B2C4-802C-AA03-0E969054B4CA}"/>
                </a:ext>
              </a:extLst>
            </p:cNvPr>
            <p:cNvSpPr/>
            <p:nvPr/>
          </p:nvSpPr>
          <p:spPr>
            <a:xfrm>
              <a:off x="4939130" y="1625873"/>
              <a:ext cx="2520000" cy="2160000"/>
            </a:xfrm>
            <a:prstGeom prst="hexagon">
              <a:avLst/>
            </a:prstGeom>
            <a:solidFill>
              <a:schemeClr val="bg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>
                  <a:solidFill>
                    <a:schemeClr val="tx2"/>
                  </a:solidFill>
                </a:rPr>
                <a:t>Possibilité de déploiement d’un rançongiciel</a:t>
              </a:r>
            </a:p>
          </p:txBody>
        </p:sp>
        <p:sp>
          <p:nvSpPr>
            <p:cNvPr id="9" name="Hexagone 8">
              <a:extLst>
                <a:ext uri="{FF2B5EF4-FFF2-40B4-BE49-F238E27FC236}">
                  <a16:creationId xmlns:a16="http://schemas.microsoft.com/office/drawing/2014/main" id="{27DF309C-495C-5B91-6221-1E7AA58220CE}"/>
                </a:ext>
              </a:extLst>
            </p:cNvPr>
            <p:cNvSpPr/>
            <p:nvPr/>
          </p:nvSpPr>
          <p:spPr>
            <a:xfrm>
              <a:off x="4939130" y="4006138"/>
              <a:ext cx="2520000" cy="2160000"/>
            </a:xfrm>
            <a:prstGeom prst="hexagon">
              <a:avLst/>
            </a:prstGeom>
            <a:solidFill>
              <a:schemeClr val="bg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>
                  <a:solidFill>
                    <a:schemeClr val="tx2"/>
                  </a:solidFill>
                </a:rPr>
                <a:t>Perte irréversible des données et des ressources</a:t>
              </a:r>
              <a:br>
                <a:rPr lang="fr-FR" sz="1600" dirty="0">
                  <a:solidFill>
                    <a:schemeClr val="tx2"/>
                  </a:solidFill>
                </a:rPr>
              </a:br>
              <a:br>
                <a:rPr lang="fr-FR" sz="800" dirty="0">
                  <a:solidFill>
                    <a:schemeClr val="tx2"/>
                  </a:solidFill>
                </a:rPr>
              </a:br>
              <a:r>
                <a:rPr lang="fr-FR" sz="1200" dirty="0">
                  <a:solidFill>
                    <a:schemeClr val="tx2"/>
                  </a:solidFill>
                </a:rPr>
                <a:t>notamment biomédicales</a:t>
              </a:r>
              <a:endParaRPr lang="fr-FR" sz="1600" dirty="0">
                <a:solidFill>
                  <a:schemeClr val="tx2"/>
                </a:solidFill>
              </a:endParaRPr>
            </a:p>
          </p:txBody>
        </p:sp>
        <p:sp>
          <p:nvSpPr>
            <p:cNvPr id="10" name="Hexagone 9">
              <a:extLst>
                <a:ext uri="{FF2B5EF4-FFF2-40B4-BE49-F238E27FC236}">
                  <a16:creationId xmlns:a16="http://schemas.microsoft.com/office/drawing/2014/main" id="{AD7B6970-7419-E0D8-FE23-E9A69B2C1145}"/>
                </a:ext>
              </a:extLst>
            </p:cNvPr>
            <p:cNvSpPr/>
            <p:nvPr/>
          </p:nvSpPr>
          <p:spPr>
            <a:xfrm>
              <a:off x="7096539" y="2795751"/>
              <a:ext cx="2520000" cy="2160000"/>
            </a:xfrm>
            <a:prstGeom prst="hexagon">
              <a:avLst/>
            </a:prstGeom>
            <a:solidFill>
              <a:schemeClr val="bg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>
                  <a:solidFill>
                    <a:schemeClr val="tx2"/>
                  </a:solidFill>
                </a:rPr>
                <a:t>Vol de données sensibles</a:t>
              </a:r>
              <a:br>
                <a:rPr lang="fr-FR" sz="1600" dirty="0">
                  <a:solidFill>
                    <a:schemeClr val="tx2"/>
                  </a:solidFill>
                </a:rPr>
              </a:br>
              <a:r>
                <a:rPr lang="fr-FR" sz="1600" dirty="0">
                  <a:solidFill>
                    <a:schemeClr val="tx2"/>
                  </a:solidFill>
                </a:rPr>
                <a:t>des patients et/ou des collaborateurs. </a:t>
              </a:r>
            </a:p>
          </p:txBody>
        </p:sp>
        <p:pic>
          <p:nvPicPr>
            <p:cNvPr id="11" name="Image 10" descr="Une image contenant symbole, Graphique, logo, cercle&#10;&#10;Description générée automatiquement">
              <a:extLst>
                <a:ext uri="{FF2B5EF4-FFF2-40B4-BE49-F238E27FC236}">
                  <a16:creationId xmlns:a16="http://schemas.microsoft.com/office/drawing/2014/main" id="{373F28A3-5A9D-22FB-08D1-45493CCAFC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5399" t="-23578" r="-26187" b="-28008"/>
            <a:stretch/>
          </p:blipFill>
          <p:spPr>
            <a:xfrm>
              <a:off x="1457207" y="1172312"/>
              <a:ext cx="900000" cy="900000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tx2"/>
              </a:solidFill>
            </a:ln>
          </p:spPr>
        </p:pic>
        <p:pic>
          <p:nvPicPr>
            <p:cNvPr id="17" name="Image 16" descr="Une image contenant cercle, capture d’écran, Graphique, conception&#10;&#10;Description générée automatiquement">
              <a:extLst>
                <a:ext uri="{FF2B5EF4-FFF2-40B4-BE49-F238E27FC236}">
                  <a16:creationId xmlns:a16="http://schemas.microsoft.com/office/drawing/2014/main" id="{E7A7AFA0-2615-D3EB-1406-1303E5DEAE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33856" t="-34170" r="-32080" b="-31767"/>
            <a:stretch/>
          </p:blipFill>
          <p:spPr>
            <a:xfrm>
              <a:off x="2959992" y="4444116"/>
              <a:ext cx="975904" cy="975904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tx2"/>
              </a:solidFill>
            </a:ln>
          </p:spPr>
        </p:pic>
        <p:pic>
          <p:nvPicPr>
            <p:cNvPr id="19" name="Image 18" descr="Une image contenant symbole, Graphique, Police, capture d’écran&#10;&#10;Description générée automatiquement">
              <a:extLst>
                <a:ext uri="{FF2B5EF4-FFF2-40B4-BE49-F238E27FC236}">
                  <a16:creationId xmlns:a16="http://schemas.microsoft.com/office/drawing/2014/main" id="{60BC1F36-A157-8E2D-D292-01E3DC678C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35773" t="-37545" r="-30893" b="-29122"/>
            <a:stretch/>
          </p:blipFill>
          <p:spPr>
            <a:xfrm>
              <a:off x="5749130" y="1172313"/>
              <a:ext cx="899999" cy="899999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tx2"/>
              </a:solidFill>
            </a:ln>
          </p:spPr>
        </p:pic>
        <p:pic>
          <p:nvPicPr>
            <p:cNvPr id="21" name="Image 20" descr="Une image contenant symbole, Graphique, conception&#10;&#10;Description générée automatiquement">
              <a:extLst>
                <a:ext uri="{FF2B5EF4-FFF2-40B4-BE49-F238E27FC236}">
                  <a16:creationId xmlns:a16="http://schemas.microsoft.com/office/drawing/2014/main" id="{40B0701C-D0D3-895E-A523-640E445F08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31357" t="-33722" r="-35310" b="-32945"/>
            <a:stretch/>
          </p:blipFill>
          <p:spPr>
            <a:xfrm>
              <a:off x="6808484" y="5210644"/>
              <a:ext cx="899998" cy="899998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tx2"/>
              </a:solidFill>
            </a:ln>
          </p:spPr>
        </p:pic>
        <p:pic>
          <p:nvPicPr>
            <p:cNvPr id="23" name="Image 22" descr="Une image contenant Graphique, Police, conception, symbole&#10;&#10;Description générée automatiquement">
              <a:extLst>
                <a:ext uri="{FF2B5EF4-FFF2-40B4-BE49-F238E27FC236}">
                  <a16:creationId xmlns:a16="http://schemas.microsoft.com/office/drawing/2014/main" id="{28F98F39-D60B-D9DE-BADD-909B710A37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1600" t="-40493" r="-36971" b="-38079"/>
            <a:stretch/>
          </p:blipFill>
          <p:spPr>
            <a:xfrm>
              <a:off x="8716541" y="2310976"/>
              <a:ext cx="899998" cy="899998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tx2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746515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" descr="Digital Forensics Investigation - INTELLIGENCE AGENCY - PRIVATE ..." hidden="1">
            <a:extLst>
              <a:ext uri="{FF2B5EF4-FFF2-40B4-BE49-F238E27FC236}">
                <a16:creationId xmlns:a16="http://schemas.microsoft.com/office/drawing/2014/main" id="{33200231-DA19-354C-7124-3FC49E9DAB56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02458" y="-1101240"/>
            <a:ext cx="13851552" cy="871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Hexagone 8">
            <a:extLst>
              <a:ext uri="{FF2B5EF4-FFF2-40B4-BE49-F238E27FC236}">
                <a16:creationId xmlns:a16="http://schemas.microsoft.com/office/drawing/2014/main" id="{8F58DD4C-41B0-6F94-F65A-6E6F0211A3F8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>
          <a:xfrm>
            <a:off x="5613214" y="3695426"/>
            <a:ext cx="1800000" cy="151200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Hexagone 10">
            <a:extLst>
              <a:ext uri="{FF2B5EF4-FFF2-40B4-BE49-F238E27FC236}">
                <a16:creationId xmlns:a16="http://schemas.microsoft.com/office/drawing/2014/main" id="{C6AC9EA1-EA36-509F-DA2A-BBF51174DAB9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>
          <a:xfrm>
            <a:off x="8612493" y="3729899"/>
            <a:ext cx="1800000" cy="151200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Hexagone 12">
            <a:extLst>
              <a:ext uri="{FF2B5EF4-FFF2-40B4-BE49-F238E27FC236}">
                <a16:creationId xmlns:a16="http://schemas.microsoft.com/office/drawing/2014/main" id="{3C59BEC7-5F20-AF31-2A1F-9307971A105F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>
          <a:xfrm>
            <a:off x="7143451" y="1316508"/>
            <a:ext cx="1800000" cy="151200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Hexagone 14">
            <a:extLst>
              <a:ext uri="{FF2B5EF4-FFF2-40B4-BE49-F238E27FC236}">
                <a16:creationId xmlns:a16="http://schemas.microsoft.com/office/drawing/2014/main" id="{608C8AAB-CFFB-6AA6-4F36-E852D9EEFB83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10142730" y="1332320"/>
            <a:ext cx="1800000" cy="151200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Hexagone 21">
            <a:extLst>
              <a:ext uri="{FF2B5EF4-FFF2-40B4-BE49-F238E27FC236}">
                <a16:creationId xmlns:a16="http://schemas.microsoft.com/office/drawing/2014/main" id="{A994222A-69B3-3BA9-7EFC-776E7B729C52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>
          <a:xfrm>
            <a:off x="1085245" y="4484610"/>
            <a:ext cx="1800000" cy="151200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Forme libre 46">
            <a:extLst>
              <a:ext uri="{FF2B5EF4-FFF2-40B4-BE49-F238E27FC236}">
                <a16:creationId xmlns:a16="http://schemas.microsoft.com/office/drawing/2014/main" id="{76677C48-5B57-E191-BC2D-713EA7E03E22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>
          <a:xfrm>
            <a:off x="-30142" y="-14757"/>
            <a:ext cx="12242239" cy="6899101"/>
          </a:xfrm>
          <a:custGeom>
            <a:avLst/>
            <a:gdLst>
              <a:gd name="connsiteX0" fmla="*/ 7495720 w 12242239"/>
              <a:gd name="connsiteY0" fmla="*/ 6124591 h 6899101"/>
              <a:gd name="connsiteX1" fmla="*/ 8539720 w 12242239"/>
              <a:gd name="connsiteY1" fmla="*/ 6124591 h 6899101"/>
              <a:gd name="connsiteX2" fmla="*/ 8917720 w 12242239"/>
              <a:gd name="connsiteY2" fmla="*/ 6880591 h 6899101"/>
              <a:gd name="connsiteX3" fmla="*/ 8908465 w 12242239"/>
              <a:gd name="connsiteY3" fmla="*/ 6899101 h 6899101"/>
              <a:gd name="connsiteX4" fmla="*/ 7126975 w 12242239"/>
              <a:gd name="connsiteY4" fmla="*/ 6899101 h 6899101"/>
              <a:gd name="connsiteX5" fmla="*/ 7117720 w 12242239"/>
              <a:gd name="connsiteY5" fmla="*/ 6880591 h 6899101"/>
              <a:gd name="connsiteX6" fmla="*/ 4503363 w 12242239"/>
              <a:gd name="connsiteY6" fmla="*/ 6113365 h 6899101"/>
              <a:gd name="connsiteX7" fmla="*/ 5547364 w 12242239"/>
              <a:gd name="connsiteY7" fmla="*/ 6113365 h 6899101"/>
              <a:gd name="connsiteX8" fmla="*/ 5925363 w 12242239"/>
              <a:gd name="connsiteY8" fmla="*/ 6869365 h 6899101"/>
              <a:gd name="connsiteX9" fmla="*/ 5910495 w 12242239"/>
              <a:gd name="connsiteY9" fmla="*/ 6899101 h 6899101"/>
              <a:gd name="connsiteX10" fmla="*/ 4140233 w 12242239"/>
              <a:gd name="connsiteY10" fmla="*/ 6899101 h 6899101"/>
              <a:gd name="connsiteX11" fmla="*/ 4125365 w 12242239"/>
              <a:gd name="connsiteY11" fmla="*/ 6869365 h 6899101"/>
              <a:gd name="connsiteX12" fmla="*/ 9004690 w 12242239"/>
              <a:gd name="connsiteY12" fmla="*/ 5348516 h 6899101"/>
              <a:gd name="connsiteX13" fmla="*/ 10048690 w 12242239"/>
              <a:gd name="connsiteY13" fmla="*/ 5348516 h 6899101"/>
              <a:gd name="connsiteX14" fmla="*/ 10426690 w 12242239"/>
              <a:gd name="connsiteY14" fmla="*/ 6104516 h 6899101"/>
              <a:gd name="connsiteX15" fmla="*/ 10048690 w 12242239"/>
              <a:gd name="connsiteY15" fmla="*/ 6860516 h 6899101"/>
              <a:gd name="connsiteX16" fmla="*/ 9004690 w 12242239"/>
              <a:gd name="connsiteY16" fmla="*/ 6860516 h 6899101"/>
              <a:gd name="connsiteX17" fmla="*/ 8626690 w 12242239"/>
              <a:gd name="connsiteY17" fmla="*/ 6104516 h 6899101"/>
              <a:gd name="connsiteX18" fmla="*/ 6020362 w 12242239"/>
              <a:gd name="connsiteY18" fmla="*/ 5314043 h 6899101"/>
              <a:gd name="connsiteX19" fmla="*/ 7064361 w 12242239"/>
              <a:gd name="connsiteY19" fmla="*/ 5314043 h 6899101"/>
              <a:gd name="connsiteX20" fmla="*/ 7442361 w 12242239"/>
              <a:gd name="connsiteY20" fmla="*/ 6070043 h 6899101"/>
              <a:gd name="connsiteX21" fmla="*/ 7064361 w 12242239"/>
              <a:gd name="connsiteY21" fmla="*/ 6826043 h 6899101"/>
              <a:gd name="connsiteX22" fmla="*/ 6020362 w 12242239"/>
              <a:gd name="connsiteY22" fmla="*/ 6826043 h 6899101"/>
              <a:gd name="connsiteX23" fmla="*/ 5642363 w 12242239"/>
              <a:gd name="connsiteY23" fmla="*/ 6070043 h 6899101"/>
              <a:gd name="connsiteX24" fmla="*/ 3015663 w 12242239"/>
              <a:gd name="connsiteY24" fmla="*/ 5308864 h 6899101"/>
              <a:gd name="connsiteX25" fmla="*/ 4059663 w 12242239"/>
              <a:gd name="connsiteY25" fmla="*/ 5308864 h 6899101"/>
              <a:gd name="connsiteX26" fmla="*/ 4437661 w 12242239"/>
              <a:gd name="connsiteY26" fmla="*/ 6064864 h 6899101"/>
              <a:gd name="connsiteX27" fmla="*/ 4059663 w 12242239"/>
              <a:gd name="connsiteY27" fmla="*/ 6820864 h 6899101"/>
              <a:gd name="connsiteX28" fmla="*/ 3015663 w 12242239"/>
              <a:gd name="connsiteY28" fmla="*/ 6820864 h 6899101"/>
              <a:gd name="connsiteX29" fmla="*/ 2637663 w 12242239"/>
              <a:gd name="connsiteY29" fmla="*/ 6064864 h 6899101"/>
              <a:gd name="connsiteX30" fmla="*/ 10514496 w 12242239"/>
              <a:gd name="connsiteY30" fmla="*/ 4544140 h 6899101"/>
              <a:gd name="connsiteX31" fmla="*/ 11558496 w 12242239"/>
              <a:gd name="connsiteY31" fmla="*/ 4544140 h 6899101"/>
              <a:gd name="connsiteX32" fmla="*/ 11936496 w 12242239"/>
              <a:gd name="connsiteY32" fmla="*/ 5300140 h 6899101"/>
              <a:gd name="connsiteX33" fmla="*/ 11558496 w 12242239"/>
              <a:gd name="connsiteY33" fmla="*/ 6056140 h 6899101"/>
              <a:gd name="connsiteX34" fmla="*/ 10514496 w 12242239"/>
              <a:gd name="connsiteY34" fmla="*/ 6056140 h 6899101"/>
              <a:gd name="connsiteX35" fmla="*/ 10136496 w 12242239"/>
              <a:gd name="connsiteY35" fmla="*/ 5300140 h 6899101"/>
              <a:gd name="connsiteX36" fmla="*/ 7509060 w 12242239"/>
              <a:gd name="connsiteY36" fmla="*/ 4517290 h 6899101"/>
              <a:gd name="connsiteX37" fmla="*/ 8553060 w 12242239"/>
              <a:gd name="connsiteY37" fmla="*/ 4517290 h 6899101"/>
              <a:gd name="connsiteX38" fmla="*/ 8931060 w 12242239"/>
              <a:gd name="connsiteY38" fmla="*/ 5273290 h 6899101"/>
              <a:gd name="connsiteX39" fmla="*/ 8553060 w 12242239"/>
              <a:gd name="connsiteY39" fmla="*/ 6029290 h 6899101"/>
              <a:gd name="connsiteX40" fmla="*/ 7509060 w 12242239"/>
              <a:gd name="connsiteY40" fmla="*/ 6029290 h 6899101"/>
              <a:gd name="connsiteX41" fmla="*/ 7131060 w 12242239"/>
              <a:gd name="connsiteY41" fmla="*/ 5273290 h 6899101"/>
              <a:gd name="connsiteX42" fmla="*/ 4524631 w 12242239"/>
              <a:gd name="connsiteY42" fmla="*/ 4514128 h 6899101"/>
              <a:gd name="connsiteX43" fmla="*/ 5568632 w 12242239"/>
              <a:gd name="connsiteY43" fmla="*/ 4514128 h 6899101"/>
              <a:gd name="connsiteX44" fmla="*/ 5946631 w 12242239"/>
              <a:gd name="connsiteY44" fmla="*/ 5270128 h 6899101"/>
              <a:gd name="connsiteX45" fmla="*/ 5568632 w 12242239"/>
              <a:gd name="connsiteY45" fmla="*/ 6026128 h 6899101"/>
              <a:gd name="connsiteX46" fmla="*/ 4524631 w 12242239"/>
              <a:gd name="connsiteY46" fmla="*/ 6026128 h 6899101"/>
              <a:gd name="connsiteX47" fmla="*/ 4146632 w 12242239"/>
              <a:gd name="connsiteY47" fmla="*/ 5270128 h 6899101"/>
              <a:gd name="connsiteX48" fmla="*/ 12023466 w 12242239"/>
              <a:gd name="connsiteY48" fmla="*/ 3749404 h 6899101"/>
              <a:gd name="connsiteX49" fmla="*/ 12242239 w 12242239"/>
              <a:gd name="connsiteY49" fmla="*/ 3749404 h 6899101"/>
              <a:gd name="connsiteX50" fmla="*/ 12242239 w 12242239"/>
              <a:gd name="connsiteY50" fmla="*/ 5261404 h 6899101"/>
              <a:gd name="connsiteX51" fmla="*/ 12023466 w 12242239"/>
              <a:gd name="connsiteY51" fmla="*/ 5261404 h 6899101"/>
              <a:gd name="connsiteX52" fmla="*/ 11645466 w 12242239"/>
              <a:gd name="connsiteY52" fmla="*/ 4505404 h 6899101"/>
              <a:gd name="connsiteX53" fmla="*/ 3023628 w 12242239"/>
              <a:gd name="connsiteY53" fmla="*/ 3708074 h 6899101"/>
              <a:gd name="connsiteX54" fmla="*/ 4067628 w 12242239"/>
              <a:gd name="connsiteY54" fmla="*/ 3708074 h 6899101"/>
              <a:gd name="connsiteX55" fmla="*/ 4445627 w 12242239"/>
              <a:gd name="connsiteY55" fmla="*/ 4464074 h 6899101"/>
              <a:gd name="connsiteX56" fmla="*/ 4067628 w 12242239"/>
              <a:gd name="connsiteY56" fmla="*/ 5220074 h 6899101"/>
              <a:gd name="connsiteX57" fmla="*/ 3023628 w 12242239"/>
              <a:gd name="connsiteY57" fmla="*/ 5220074 h 6899101"/>
              <a:gd name="connsiteX58" fmla="*/ 2645627 w 12242239"/>
              <a:gd name="connsiteY58" fmla="*/ 4464074 h 6899101"/>
              <a:gd name="connsiteX59" fmla="*/ 5688 w 12242239"/>
              <a:gd name="connsiteY59" fmla="*/ 3673602 h 6899101"/>
              <a:gd name="connsiteX60" fmla="*/ 1049688 w 12242239"/>
              <a:gd name="connsiteY60" fmla="*/ 3673602 h 6899101"/>
              <a:gd name="connsiteX61" fmla="*/ 1427688 w 12242239"/>
              <a:gd name="connsiteY61" fmla="*/ 4429601 h 6899101"/>
              <a:gd name="connsiteX62" fmla="*/ 1049688 w 12242239"/>
              <a:gd name="connsiteY62" fmla="*/ 5185601 h 6899101"/>
              <a:gd name="connsiteX63" fmla="*/ 5688 w 12242239"/>
              <a:gd name="connsiteY63" fmla="*/ 5185601 h 6899101"/>
              <a:gd name="connsiteX64" fmla="*/ 0 w 12242239"/>
              <a:gd name="connsiteY64" fmla="*/ 5174226 h 6899101"/>
              <a:gd name="connsiteX65" fmla="*/ 0 w 12242239"/>
              <a:gd name="connsiteY65" fmla="*/ 3684978 h 6899101"/>
              <a:gd name="connsiteX66" fmla="*/ 10543627 w 12242239"/>
              <a:gd name="connsiteY66" fmla="*/ 2937268 h 6899101"/>
              <a:gd name="connsiteX67" fmla="*/ 11587627 w 12242239"/>
              <a:gd name="connsiteY67" fmla="*/ 2937268 h 6899101"/>
              <a:gd name="connsiteX68" fmla="*/ 11965627 w 12242239"/>
              <a:gd name="connsiteY68" fmla="*/ 3693267 h 6899101"/>
              <a:gd name="connsiteX69" fmla="*/ 11587627 w 12242239"/>
              <a:gd name="connsiteY69" fmla="*/ 4449267 h 6899101"/>
              <a:gd name="connsiteX70" fmla="*/ 10543627 w 12242239"/>
              <a:gd name="connsiteY70" fmla="*/ 4449267 h 6899101"/>
              <a:gd name="connsiteX71" fmla="*/ 10165627 w 12242239"/>
              <a:gd name="connsiteY71" fmla="*/ 3693267 h 6899101"/>
              <a:gd name="connsiteX72" fmla="*/ 7530327 w 12242239"/>
              <a:gd name="connsiteY72" fmla="*/ 2915449 h 6899101"/>
              <a:gd name="connsiteX73" fmla="*/ 8574327 w 12242239"/>
              <a:gd name="connsiteY73" fmla="*/ 2915449 h 6899101"/>
              <a:gd name="connsiteX74" fmla="*/ 8952327 w 12242239"/>
              <a:gd name="connsiteY74" fmla="*/ 3671449 h 6899101"/>
              <a:gd name="connsiteX75" fmla="*/ 8574327 w 12242239"/>
              <a:gd name="connsiteY75" fmla="*/ 4427448 h 6899101"/>
              <a:gd name="connsiteX76" fmla="*/ 7530327 w 12242239"/>
              <a:gd name="connsiteY76" fmla="*/ 4427448 h 6899101"/>
              <a:gd name="connsiteX77" fmla="*/ 7152327 w 12242239"/>
              <a:gd name="connsiteY77" fmla="*/ 3671449 h 6899101"/>
              <a:gd name="connsiteX78" fmla="*/ 12057237 w 12242239"/>
              <a:gd name="connsiteY78" fmla="*/ 2157035 h 6899101"/>
              <a:gd name="connsiteX79" fmla="*/ 12242239 w 12242239"/>
              <a:gd name="connsiteY79" fmla="*/ 2157035 h 6899101"/>
              <a:gd name="connsiteX80" fmla="*/ 12242239 w 12242239"/>
              <a:gd name="connsiteY80" fmla="*/ 3669034 h 6899101"/>
              <a:gd name="connsiteX81" fmla="*/ 12057237 w 12242239"/>
              <a:gd name="connsiteY81" fmla="*/ 3669034 h 6899101"/>
              <a:gd name="connsiteX82" fmla="*/ 11679237 w 12242239"/>
              <a:gd name="connsiteY82" fmla="*/ 2913035 h 6899101"/>
              <a:gd name="connsiteX83" fmla="*/ 9039297 w 12242239"/>
              <a:gd name="connsiteY83" fmla="*/ 2138374 h 6899101"/>
              <a:gd name="connsiteX84" fmla="*/ 10083297 w 12242239"/>
              <a:gd name="connsiteY84" fmla="*/ 2138374 h 6899101"/>
              <a:gd name="connsiteX85" fmla="*/ 10461297 w 12242239"/>
              <a:gd name="connsiteY85" fmla="*/ 2894373 h 6899101"/>
              <a:gd name="connsiteX86" fmla="*/ 10083297 w 12242239"/>
              <a:gd name="connsiteY86" fmla="*/ 3650374 h 6899101"/>
              <a:gd name="connsiteX87" fmla="*/ 9039297 w 12242239"/>
              <a:gd name="connsiteY87" fmla="*/ 3650374 h 6899101"/>
              <a:gd name="connsiteX88" fmla="*/ 8661297 w 12242239"/>
              <a:gd name="connsiteY88" fmla="*/ 2894373 h 6899101"/>
              <a:gd name="connsiteX89" fmla="*/ 9060564 w 12242239"/>
              <a:gd name="connsiteY89" fmla="*/ 536533 h 6899101"/>
              <a:gd name="connsiteX90" fmla="*/ 10104564 w 12242239"/>
              <a:gd name="connsiteY90" fmla="*/ 536533 h 6899101"/>
              <a:gd name="connsiteX91" fmla="*/ 10482564 w 12242239"/>
              <a:gd name="connsiteY91" fmla="*/ 1292533 h 6899101"/>
              <a:gd name="connsiteX92" fmla="*/ 10104564 w 12242239"/>
              <a:gd name="connsiteY92" fmla="*/ 2048533 h 6899101"/>
              <a:gd name="connsiteX93" fmla="*/ 9060564 w 12242239"/>
              <a:gd name="connsiteY93" fmla="*/ 2048533 h 6899101"/>
              <a:gd name="connsiteX94" fmla="*/ 8682564 w 12242239"/>
              <a:gd name="connsiteY94" fmla="*/ 1292533 h 6899101"/>
              <a:gd name="connsiteX95" fmla="*/ 8837171 w 12242239"/>
              <a:gd name="connsiteY95" fmla="*/ 0 h 6899101"/>
              <a:gd name="connsiteX96" fmla="*/ 10306691 w 12242239"/>
              <a:gd name="connsiteY96" fmla="*/ 0 h 6899101"/>
              <a:gd name="connsiteX97" fmla="*/ 10093931 w 12242239"/>
              <a:gd name="connsiteY97" fmla="*/ 425519 h 6899101"/>
              <a:gd name="connsiteX98" fmla="*/ 9049931 w 12242239"/>
              <a:gd name="connsiteY98" fmla="*/ 425519 h 6899101"/>
              <a:gd name="connsiteX99" fmla="*/ 7421672 w 12242239"/>
              <a:gd name="connsiteY99" fmla="*/ 0 h 6899101"/>
              <a:gd name="connsiteX100" fmla="*/ 8725516 w 12242239"/>
              <a:gd name="connsiteY100" fmla="*/ 0 h 6899101"/>
              <a:gd name="connsiteX101" fmla="*/ 8973594 w 12242239"/>
              <a:gd name="connsiteY101" fmla="*/ 496157 h 6899101"/>
              <a:gd name="connsiteX102" fmla="*/ 8595594 w 12242239"/>
              <a:gd name="connsiteY102" fmla="*/ 1252157 h 6899101"/>
              <a:gd name="connsiteX103" fmla="*/ 7551594 w 12242239"/>
              <a:gd name="connsiteY103" fmla="*/ 1252157 h 6899101"/>
              <a:gd name="connsiteX104" fmla="*/ 7173594 w 12242239"/>
              <a:gd name="connsiteY104" fmla="*/ 496157 h 689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12242239" h="6899101">
                <a:moveTo>
                  <a:pt x="7495720" y="6124591"/>
                </a:moveTo>
                <a:lnTo>
                  <a:pt x="8539720" y="6124591"/>
                </a:lnTo>
                <a:lnTo>
                  <a:pt x="8917720" y="6880591"/>
                </a:lnTo>
                <a:lnTo>
                  <a:pt x="8908465" y="6899101"/>
                </a:lnTo>
                <a:lnTo>
                  <a:pt x="7126975" y="6899101"/>
                </a:lnTo>
                <a:lnTo>
                  <a:pt x="7117720" y="6880591"/>
                </a:lnTo>
                <a:close/>
                <a:moveTo>
                  <a:pt x="4503363" y="6113365"/>
                </a:moveTo>
                <a:lnTo>
                  <a:pt x="5547364" y="6113365"/>
                </a:lnTo>
                <a:lnTo>
                  <a:pt x="5925363" y="6869365"/>
                </a:lnTo>
                <a:lnTo>
                  <a:pt x="5910495" y="6899101"/>
                </a:lnTo>
                <a:lnTo>
                  <a:pt x="4140233" y="6899101"/>
                </a:lnTo>
                <a:lnTo>
                  <a:pt x="4125365" y="6869365"/>
                </a:lnTo>
                <a:close/>
                <a:moveTo>
                  <a:pt x="9004690" y="5348516"/>
                </a:moveTo>
                <a:lnTo>
                  <a:pt x="10048690" y="5348516"/>
                </a:lnTo>
                <a:lnTo>
                  <a:pt x="10426690" y="6104516"/>
                </a:lnTo>
                <a:lnTo>
                  <a:pt x="10048690" y="6860516"/>
                </a:lnTo>
                <a:lnTo>
                  <a:pt x="9004690" y="6860516"/>
                </a:lnTo>
                <a:lnTo>
                  <a:pt x="8626690" y="6104516"/>
                </a:lnTo>
                <a:close/>
                <a:moveTo>
                  <a:pt x="6020362" y="5314043"/>
                </a:moveTo>
                <a:lnTo>
                  <a:pt x="7064361" y="5314043"/>
                </a:lnTo>
                <a:lnTo>
                  <a:pt x="7442361" y="6070043"/>
                </a:lnTo>
                <a:lnTo>
                  <a:pt x="7064361" y="6826043"/>
                </a:lnTo>
                <a:lnTo>
                  <a:pt x="6020362" y="6826043"/>
                </a:lnTo>
                <a:lnTo>
                  <a:pt x="5642363" y="6070043"/>
                </a:lnTo>
                <a:close/>
                <a:moveTo>
                  <a:pt x="3015663" y="5308864"/>
                </a:moveTo>
                <a:lnTo>
                  <a:pt x="4059663" y="5308864"/>
                </a:lnTo>
                <a:lnTo>
                  <a:pt x="4437661" y="6064864"/>
                </a:lnTo>
                <a:lnTo>
                  <a:pt x="4059663" y="6820864"/>
                </a:lnTo>
                <a:lnTo>
                  <a:pt x="3015663" y="6820864"/>
                </a:lnTo>
                <a:lnTo>
                  <a:pt x="2637663" y="6064864"/>
                </a:lnTo>
                <a:close/>
                <a:moveTo>
                  <a:pt x="10514496" y="4544140"/>
                </a:moveTo>
                <a:lnTo>
                  <a:pt x="11558496" y="4544140"/>
                </a:lnTo>
                <a:lnTo>
                  <a:pt x="11936496" y="5300140"/>
                </a:lnTo>
                <a:lnTo>
                  <a:pt x="11558496" y="6056140"/>
                </a:lnTo>
                <a:lnTo>
                  <a:pt x="10514496" y="6056140"/>
                </a:lnTo>
                <a:lnTo>
                  <a:pt x="10136496" y="5300140"/>
                </a:lnTo>
                <a:close/>
                <a:moveTo>
                  <a:pt x="7509060" y="4517290"/>
                </a:moveTo>
                <a:lnTo>
                  <a:pt x="8553060" y="4517290"/>
                </a:lnTo>
                <a:lnTo>
                  <a:pt x="8931060" y="5273290"/>
                </a:lnTo>
                <a:lnTo>
                  <a:pt x="8553060" y="6029290"/>
                </a:lnTo>
                <a:lnTo>
                  <a:pt x="7509060" y="6029290"/>
                </a:lnTo>
                <a:lnTo>
                  <a:pt x="7131060" y="5273290"/>
                </a:lnTo>
                <a:close/>
                <a:moveTo>
                  <a:pt x="4524631" y="4514128"/>
                </a:moveTo>
                <a:lnTo>
                  <a:pt x="5568632" y="4514128"/>
                </a:lnTo>
                <a:lnTo>
                  <a:pt x="5946631" y="5270128"/>
                </a:lnTo>
                <a:lnTo>
                  <a:pt x="5568632" y="6026128"/>
                </a:lnTo>
                <a:lnTo>
                  <a:pt x="4524631" y="6026128"/>
                </a:lnTo>
                <a:lnTo>
                  <a:pt x="4146632" y="5270128"/>
                </a:lnTo>
                <a:close/>
                <a:moveTo>
                  <a:pt x="12023466" y="3749404"/>
                </a:moveTo>
                <a:lnTo>
                  <a:pt x="12242239" y="3749404"/>
                </a:lnTo>
                <a:lnTo>
                  <a:pt x="12242239" y="5261404"/>
                </a:lnTo>
                <a:lnTo>
                  <a:pt x="12023466" y="5261404"/>
                </a:lnTo>
                <a:lnTo>
                  <a:pt x="11645466" y="4505404"/>
                </a:lnTo>
                <a:close/>
                <a:moveTo>
                  <a:pt x="3023628" y="3708074"/>
                </a:moveTo>
                <a:lnTo>
                  <a:pt x="4067628" y="3708074"/>
                </a:lnTo>
                <a:lnTo>
                  <a:pt x="4445627" y="4464074"/>
                </a:lnTo>
                <a:lnTo>
                  <a:pt x="4067628" y="5220074"/>
                </a:lnTo>
                <a:lnTo>
                  <a:pt x="3023628" y="5220074"/>
                </a:lnTo>
                <a:lnTo>
                  <a:pt x="2645627" y="4464074"/>
                </a:lnTo>
                <a:close/>
                <a:moveTo>
                  <a:pt x="5688" y="3673602"/>
                </a:moveTo>
                <a:lnTo>
                  <a:pt x="1049688" y="3673602"/>
                </a:lnTo>
                <a:lnTo>
                  <a:pt x="1427688" y="4429601"/>
                </a:lnTo>
                <a:lnTo>
                  <a:pt x="1049688" y="5185601"/>
                </a:lnTo>
                <a:lnTo>
                  <a:pt x="5688" y="5185601"/>
                </a:lnTo>
                <a:lnTo>
                  <a:pt x="0" y="5174226"/>
                </a:lnTo>
                <a:lnTo>
                  <a:pt x="0" y="3684978"/>
                </a:lnTo>
                <a:close/>
                <a:moveTo>
                  <a:pt x="10543627" y="2937268"/>
                </a:moveTo>
                <a:lnTo>
                  <a:pt x="11587627" y="2937268"/>
                </a:lnTo>
                <a:lnTo>
                  <a:pt x="11965627" y="3693267"/>
                </a:lnTo>
                <a:lnTo>
                  <a:pt x="11587627" y="4449267"/>
                </a:lnTo>
                <a:lnTo>
                  <a:pt x="10543627" y="4449267"/>
                </a:lnTo>
                <a:lnTo>
                  <a:pt x="10165627" y="3693267"/>
                </a:lnTo>
                <a:close/>
                <a:moveTo>
                  <a:pt x="7530327" y="2915449"/>
                </a:moveTo>
                <a:lnTo>
                  <a:pt x="8574327" y="2915449"/>
                </a:lnTo>
                <a:lnTo>
                  <a:pt x="8952327" y="3671449"/>
                </a:lnTo>
                <a:lnTo>
                  <a:pt x="8574327" y="4427448"/>
                </a:lnTo>
                <a:lnTo>
                  <a:pt x="7530327" y="4427448"/>
                </a:lnTo>
                <a:lnTo>
                  <a:pt x="7152327" y="3671449"/>
                </a:lnTo>
                <a:close/>
                <a:moveTo>
                  <a:pt x="12057237" y="2157035"/>
                </a:moveTo>
                <a:lnTo>
                  <a:pt x="12242239" y="2157035"/>
                </a:lnTo>
                <a:lnTo>
                  <a:pt x="12242239" y="3669034"/>
                </a:lnTo>
                <a:lnTo>
                  <a:pt x="12057237" y="3669034"/>
                </a:lnTo>
                <a:lnTo>
                  <a:pt x="11679237" y="2913035"/>
                </a:lnTo>
                <a:close/>
                <a:moveTo>
                  <a:pt x="9039297" y="2138374"/>
                </a:moveTo>
                <a:lnTo>
                  <a:pt x="10083297" y="2138374"/>
                </a:lnTo>
                <a:lnTo>
                  <a:pt x="10461297" y="2894373"/>
                </a:lnTo>
                <a:lnTo>
                  <a:pt x="10083297" y="3650374"/>
                </a:lnTo>
                <a:lnTo>
                  <a:pt x="9039297" y="3650374"/>
                </a:lnTo>
                <a:lnTo>
                  <a:pt x="8661297" y="2894373"/>
                </a:lnTo>
                <a:close/>
                <a:moveTo>
                  <a:pt x="9060564" y="536533"/>
                </a:moveTo>
                <a:lnTo>
                  <a:pt x="10104564" y="536533"/>
                </a:lnTo>
                <a:lnTo>
                  <a:pt x="10482564" y="1292533"/>
                </a:lnTo>
                <a:lnTo>
                  <a:pt x="10104564" y="2048533"/>
                </a:lnTo>
                <a:lnTo>
                  <a:pt x="9060564" y="2048533"/>
                </a:lnTo>
                <a:lnTo>
                  <a:pt x="8682564" y="1292533"/>
                </a:lnTo>
                <a:close/>
                <a:moveTo>
                  <a:pt x="8837171" y="0"/>
                </a:moveTo>
                <a:lnTo>
                  <a:pt x="10306691" y="0"/>
                </a:lnTo>
                <a:lnTo>
                  <a:pt x="10093931" y="425519"/>
                </a:lnTo>
                <a:lnTo>
                  <a:pt x="9049931" y="425519"/>
                </a:lnTo>
                <a:close/>
                <a:moveTo>
                  <a:pt x="7421672" y="0"/>
                </a:moveTo>
                <a:lnTo>
                  <a:pt x="8725516" y="0"/>
                </a:lnTo>
                <a:lnTo>
                  <a:pt x="8973594" y="496157"/>
                </a:lnTo>
                <a:lnTo>
                  <a:pt x="8595594" y="1252157"/>
                </a:lnTo>
                <a:lnTo>
                  <a:pt x="7551594" y="1252157"/>
                </a:lnTo>
                <a:lnTo>
                  <a:pt x="7173594" y="496157"/>
                </a:lnTo>
                <a:close/>
              </a:path>
            </a:pathLst>
          </a:custGeom>
          <a:blipFill>
            <a:blip r:embed="rId19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rightnessContrast brigh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4709CAD-D604-E24A-795F-9C3BD9ED6EEE}"/>
              </a:ext>
            </a:extLst>
          </p:cNvPr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fr-FR" dirty="0">
                <a:ea typeface="Tahoma"/>
                <a:cs typeface="Tahoma"/>
              </a:rPr>
              <a:t>Intervention du CSIRT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907CCC-3C15-5924-A132-49DFD84C43A1}"/>
              </a:ext>
            </a:extLst>
          </p:cNvPr>
          <p:cNvSpPr>
            <a:spLocks noGrp="1"/>
          </p:cNvSpPr>
          <p:nvPr>
            <p:ph type="ftr" sz="quarter" idx="10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fr-FR"/>
              <a:t>Ce document est propriété exclusive du CHU de Brest | Il ne peut être utilisé, reproduit ou divulgué sans son autorisation écrite préalable.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4D03042-75CD-1ACC-E3FE-F0F163DFF811}"/>
              </a:ext>
            </a:extLst>
          </p:cNvPr>
          <p:cNvSpPr>
            <a:spLocks noGrp="1"/>
          </p:cNvSpPr>
          <p:nvPr>
            <p:ph type="sldNum" sz="quarter" idx="11"/>
            <p:custDataLst>
              <p:tags r:id="rId10"/>
            </p:custDataLst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19</a:t>
            </a:fld>
            <a:endParaRPr lang="fr-FR"/>
          </a:p>
        </p:txBody>
      </p:sp>
      <p:pic>
        <p:nvPicPr>
          <p:cNvPr id="612" name="Image 612" descr="Une image contenant texte, carte de visite&#10;&#10;Description générée automatiquement">
            <a:extLst>
              <a:ext uri="{FF2B5EF4-FFF2-40B4-BE49-F238E27FC236}">
                <a16:creationId xmlns:a16="http://schemas.microsoft.com/office/drawing/2014/main" id="{981843BE-DF1D-A381-4DDD-E2D8B5A6C96B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78"/>
          <a:stretch/>
        </p:blipFill>
        <p:spPr>
          <a:xfrm>
            <a:off x="8734761" y="3750841"/>
            <a:ext cx="1555463" cy="1505385"/>
          </a:xfrm>
          <a:prstGeom prst="rect">
            <a:avLst/>
          </a:prstGeom>
        </p:spPr>
      </p:pic>
      <p:pic>
        <p:nvPicPr>
          <p:cNvPr id="614" name="Image 614">
            <a:extLst>
              <a:ext uri="{FF2B5EF4-FFF2-40B4-BE49-F238E27FC236}">
                <a16:creationId xmlns:a16="http://schemas.microsoft.com/office/drawing/2014/main" id="{45F4F61F-E5D4-14BA-ED86-E21872401A45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 rotWithShape="1">
          <a:blip r:embed="rId2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16899" y="1519849"/>
            <a:ext cx="1066016" cy="1036808"/>
          </a:xfrm>
          <a:prstGeom prst="rect">
            <a:avLst/>
          </a:prstGeom>
        </p:spPr>
      </p:pic>
      <p:pic>
        <p:nvPicPr>
          <p:cNvPr id="615" name="Image 615" descr="Une image contenant logo&#10;&#10;Description générée automatiquement">
            <a:extLst>
              <a:ext uri="{FF2B5EF4-FFF2-40B4-BE49-F238E27FC236}">
                <a16:creationId xmlns:a16="http://schemas.microsoft.com/office/drawing/2014/main" id="{DD7D2D9D-5C0E-BD3F-05C4-B12D8BA98A93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1561" y="4664558"/>
            <a:ext cx="887368" cy="1152104"/>
          </a:xfrm>
          <a:prstGeom prst="rect">
            <a:avLst/>
          </a:prstGeom>
        </p:spPr>
      </p:pic>
      <p:pic>
        <p:nvPicPr>
          <p:cNvPr id="7" name="Graphique 6">
            <a:extLst>
              <a:ext uri="{FF2B5EF4-FFF2-40B4-BE49-F238E27FC236}">
                <a16:creationId xmlns:a16="http://schemas.microsoft.com/office/drawing/2014/main" id="{023C3340-6BC9-919A-1BDB-A659590B3D87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459499" y="1484224"/>
            <a:ext cx="1167904" cy="1167904"/>
          </a:xfrm>
          <a:prstGeom prst="rect">
            <a:avLst/>
          </a:prstGeom>
        </p:spPr>
      </p:pic>
      <p:pic>
        <p:nvPicPr>
          <p:cNvPr id="3" name="Picture 2" descr="ADTimeline">
            <a:extLst>
              <a:ext uri="{FF2B5EF4-FFF2-40B4-BE49-F238E27FC236}">
                <a16:creationId xmlns:a16="http://schemas.microsoft.com/office/drawing/2014/main" id="{9AF88B1B-7793-A5C8-3071-E699F281E752}"/>
              </a:ext>
            </a:extLst>
          </p:cNvPr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7784" y="4114111"/>
            <a:ext cx="1274706" cy="74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Espace réservé du contenu 616">
            <a:extLst>
              <a:ext uri="{FF2B5EF4-FFF2-40B4-BE49-F238E27FC236}">
                <a16:creationId xmlns:a16="http://schemas.microsoft.com/office/drawing/2014/main" id="{85A83057-C4BB-02BB-9FCC-6C151B705CCB}"/>
              </a:ext>
            </a:extLst>
          </p:cNvPr>
          <p:cNvSpPr>
            <a:spLocks noGrp="1"/>
          </p:cNvSpPr>
          <p:nvPr>
            <p:ph idx="1"/>
            <p:custDataLst>
              <p:tags r:id="rId16"/>
            </p:custDataLst>
          </p:nvPr>
        </p:nvSpPr>
        <p:spPr>
          <a:xfrm>
            <a:off x="371483" y="1158294"/>
            <a:ext cx="6716094" cy="20655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sz="1600" dirty="0">
                <a:ea typeface="Tahoma"/>
                <a:cs typeface="Tahoma"/>
              </a:rPr>
              <a:t>Dès le vendredi 10 mars 2023, le CSIRT a mis à disposition des ressources afin de conduire les investigations nécessaires à identifier : </a:t>
            </a:r>
          </a:p>
          <a:p>
            <a:pPr>
              <a:lnSpc>
                <a:spcPct val="100000"/>
              </a:lnSpc>
            </a:pPr>
            <a:r>
              <a:rPr lang="fr-FR" sz="1600" dirty="0">
                <a:ea typeface="Tahoma"/>
                <a:cs typeface="Tahoma"/>
              </a:rPr>
              <a:t>le périmètre de la compromission</a:t>
            </a:r>
          </a:p>
          <a:p>
            <a:pPr>
              <a:lnSpc>
                <a:spcPct val="100000"/>
              </a:lnSpc>
            </a:pPr>
            <a:r>
              <a:rPr lang="fr-FR" sz="1600" dirty="0">
                <a:ea typeface="Tahoma"/>
                <a:cs typeface="Tahoma"/>
              </a:rPr>
              <a:t>la </a:t>
            </a:r>
            <a:r>
              <a:rPr lang="fr-FR" sz="1600" i="1" dirty="0">
                <a:ea typeface="Tahoma"/>
                <a:cs typeface="Tahoma"/>
              </a:rPr>
              <a:t>root cause</a:t>
            </a:r>
            <a:r>
              <a:rPr lang="fr-FR" sz="1600" dirty="0">
                <a:ea typeface="Tahoma"/>
                <a:cs typeface="Tahoma"/>
              </a:rPr>
              <a:t>.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376970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 descr="Une image contenant symbole, Graphique, capture d’écran, Police&#10;&#10;Description générée automatiquement">
            <a:extLst>
              <a:ext uri="{FF2B5EF4-FFF2-40B4-BE49-F238E27FC236}">
                <a16:creationId xmlns:a16="http://schemas.microsoft.com/office/drawing/2014/main" id="{2BC59E17-DBC8-7227-4AB2-94E9CDC52524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5074595" y="2119825"/>
            <a:ext cx="1977423" cy="1977423"/>
          </a:xfr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159DAFB-03AE-A4EA-CED9-9916EAF31F4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6840" y="228600"/>
            <a:ext cx="9184509" cy="538163"/>
          </a:xfrm>
        </p:spPr>
        <p:txBody>
          <a:bodyPr/>
          <a:lstStyle/>
          <a:p>
            <a:r>
              <a:rPr lang="fr-FR" dirty="0"/>
              <a:t>L’Hôpital, une petite ville dans la ville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462F828-F6E4-BE3E-C072-565353DD7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0675" y="6308725"/>
            <a:ext cx="441325" cy="379413"/>
          </a:xfrm>
        </p:spPr>
        <p:txBody>
          <a:bodyPr/>
          <a:lstStyle/>
          <a:p>
            <a:fld id="{B6F15528-21DE-4FAA-801E-634DDDAF4B2B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80735CD-27D1-E6DD-1BF6-8D9AC62C64AD}"/>
              </a:ext>
            </a:extLst>
          </p:cNvPr>
          <p:cNvSpPr txBox="1"/>
          <p:nvPr/>
        </p:nvSpPr>
        <p:spPr>
          <a:xfrm>
            <a:off x="2715258" y="1956365"/>
            <a:ext cx="1508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solidFill>
                  <a:srgbClr val="99CCFF"/>
                </a:solidFill>
              </a:rPr>
              <a:t>Blanchisserie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EE54990-187C-5A1F-140C-F80D81B40A16}"/>
              </a:ext>
            </a:extLst>
          </p:cNvPr>
          <p:cNvSpPr txBox="1"/>
          <p:nvPr/>
        </p:nvSpPr>
        <p:spPr>
          <a:xfrm>
            <a:off x="2824715" y="2585900"/>
            <a:ext cx="1127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solidFill>
                  <a:srgbClr val="99CCFF"/>
                </a:solidFill>
              </a:rPr>
              <a:t>Morgue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78DEF9A-9B7E-E91F-8A73-1CBF1DD4BF75}"/>
              </a:ext>
            </a:extLst>
          </p:cNvPr>
          <p:cNvSpPr txBox="1"/>
          <p:nvPr/>
        </p:nvSpPr>
        <p:spPr>
          <a:xfrm>
            <a:off x="2774406" y="3243940"/>
            <a:ext cx="1215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99CCFF"/>
                </a:solidFill>
              </a:rPr>
              <a:t>Imagerie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2480277-5B17-858B-B4D4-394B7FF172F2}"/>
              </a:ext>
            </a:extLst>
          </p:cNvPr>
          <p:cNvSpPr txBox="1"/>
          <p:nvPr/>
        </p:nvSpPr>
        <p:spPr>
          <a:xfrm>
            <a:off x="2923223" y="4030807"/>
            <a:ext cx="1064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solidFill>
                  <a:srgbClr val="99CCFF"/>
                </a:solidFill>
              </a:rPr>
              <a:t>Biologie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C77B4F1-FBBA-6C05-0360-3E8C8C6296A9}"/>
              </a:ext>
            </a:extLst>
          </p:cNvPr>
          <p:cNvSpPr txBox="1"/>
          <p:nvPr/>
        </p:nvSpPr>
        <p:spPr>
          <a:xfrm>
            <a:off x="4168420" y="5402203"/>
            <a:ext cx="1124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solidFill>
                  <a:srgbClr val="99CCFF"/>
                </a:solidFill>
              </a:rPr>
              <a:t>Garage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09F1A8D-E922-CE26-3D57-D2E5CF0B9164}"/>
              </a:ext>
            </a:extLst>
          </p:cNvPr>
          <p:cNvSpPr txBox="1"/>
          <p:nvPr/>
        </p:nvSpPr>
        <p:spPr>
          <a:xfrm>
            <a:off x="2062126" y="4638817"/>
            <a:ext cx="2274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solidFill>
                  <a:srgbClr val="99CCFF"/>
                </a:solidFill>
              </a:rPr>
              <a:t>Unité de production</a:t>
            </a:r>
          </a:p>
          <a:p>
            <a:pPr algn="r"/>
            <a:r>
              <a:rPr lang="fr-FR" dirty="0">
                <a:solidFill>
                  <a:srgbClr val="99CCFF"/>
                </a:solidFill>
              </a:rPr>
              <a:t>culinaire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1A51000-B250-5AA3-EBFF-4BD6C756AB3D}"/>
              </a:ext>
            </a:extLst>
          </p:cNvPr>
          <p:cNvSpPr txBox="1"/>
          <p:nvPr/>
        </p:nvSpPr>
        <p:spPr>
          <a:xfrm>
            <a:off x="5608849" y="5666258"/>
            <a:ext cx="974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99CCFF"/>
                </a:solidFill>
              </a:rPr>
              <a:t>SAMU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8951591-427D-1283-7A45-B44EE58CD76D}"/>
              </a:ext>
            </a:extLst>
          </p:cNvPr>
          <p:cNvSpPr txBox="1"/>
          <p:nvPr/>
        </p:nvSpPr>
        <p:spPr>
          <a:xfrm>
            <a:off x="7833676" y="4767718"/>
            <a:ext cx="1667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99CCFF"/>
                </a:solidFill>
              </a:rPr>
              <a:t>Parking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6D59DBB-B515-7375-A0EA-9F38E9266EDE}"/>
              </a:ext>
            </a:extLst>
          </p:cNvPr>
          <p:cNvSpPr txBox="1"/>
          <p:nvPr/>
        </p:nvSpPr>
        <p:spPr>
          <a:xfrm>
            <a:off x="8324638" y="3232710"/>
            <a:ext cx="1667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99CCFF"/>
                </a:solidFill>
              </a:rPr>
              <a:t>GTB/GTC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8D8294B1-2046-DCEA-CD4E-A7E3C7461CAA}"/>
              </a:ext>
            </a:extLst>
          </p:cNvPr>
          <p:cNvSpPr txBox="1"/>
          <p:nvPr/>
        </p:nvSpPr>
        <p:spPr>
          <a:xfrm>
            <a:off x="7974689" y="1960428"/>
            <a:ext cx="1667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99CCFF"/>
                </a:solidFill>
              </a:rPr>
              <a:t>Urgences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EE1C392-827F-B617-ECB3-702EE731495E}"/>
              </a:ext>
            </a:extLst>
          </p:cNvPr>
          <p:cNvSpPr txBox="1"/>
          <p:nvPr/>
        </p:nvSpPr>
        <p:spPr>
          <a:xfrm>
            <a:off x="5243187" y="816746"/>
            <a:ext cx="1667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99CCFF"/>
                </a:solidFill>
              </a:rPr>
              <a:t>Pharmacie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BD3852B7-CDC9-6EB2-6F47-E8B840011F31}"/>
              </a:ext>
            </a:extLst>
          </p:cNvPr>
          <p:cNvSpPr txBox="1"/>
          <p:nvPr/>
        </p:nvSpPr>
        <p:spPr>
          <a:xfrm>
            <a:off x="1853865" y="1231902"/>
            <a:ext cx="305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solidFill>
                  <a:srgbClr val="99CCFF"/>
                </a:solidFill>
              </a:rPr>
              <a:t>Blocs opératoires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4ACD3C6-BF16-C996-C7D2-50045B94900A}"/>
              </a:ext>
            </a:extLst>
          </p:cNvPr>
          <p:cNvSpPr txBox="1"/>
          <p:nvPr/>
        </p:nvSpPr>
        <p:spPr>
          <a:xfrm>
            <a:off x="7050774" y="5388059"/>
            <a:ext cx="2892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99CCFF"/>
                </a:solidFill>
              </a:rPr>
              <a:t>Gestion des admissions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92D1335-A75D-ABE5-BDF4-5911854536AB}"/>
              </a:ext>
            </a:extLst>
          </p:cNvPr>
          <p:cNvSpPr txBox="1"/>
          <p:nvPr/>
        </p:nvSpPr>
        <p:spPr>
          <a:xfrm>
            <a:off x="7235774" y="1215014"/>
            <a:ext cx="1335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99CCFF"/>
                </a:solidFill>
              </a:rPr>
              <a:t>Imprimerie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97B4F980-3592-D675-4A70-A20A560341E7}"/>
              </a:ext>
            </a:extLst>
          </p:cNvPr>
          <p:cNvSpPr/>
          <p:nvPr/>
        </p:nvSpPr>
        <p:spPr>
          <a:xfrm>
            <a:off x="4122740" y="1455740"/>
            <a:ext cx="3946520" cy="3946520"/>
          </a:xfrm>
          <a:prstGeom prst="ellipse">
            <a:avLst/>
          </a:prstGeom>
          <a:noFill/>
          <a:ln w="7620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6E43F65-3DEB-4539-74BF-1503ABA0D63A}"/>
              </a:ext>
            </a:extLst>
          </p:cNvPr>
          <p:cNvSpPr txBox="1"/>
          <p:nvPr/>
        </p:nvSpPr>
        <p:spPr>
          <a:xfrm>
            <a:off x="5163141" y="4286686"/>
            <a:ext cx="18657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sz="1800" b="1" dirty="0">
                <a:solidFill>
                  <a:srgbClr val="ED6EA7"/>
                </a:solidFill>
              </a:rPr>
              <a:t>11 000 Pers.</a:t>
            </a:r>
            <a:endParaRPr lang="fr-FR" sz="1800" dirty="0">
              <a:solidFill>
                <a:srgbClr val="ED6EA7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216C32E-FCAD-E94C-1899-021D57E6DA9D}"/>
              </a:ext>
            </a:extLst>
          </p:cNvPr>
          <p:cNvSpPr txBox="1"/>
          <p:nvPr/>
        </p:nvSpPr>
        <p:spPr>
          <a:xfrm>
            <a:off x="8238473" y="2580769"/>
            <a:ext cx="2792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99CCFF"/>
                </a:solidFill>
              </a:rPr>
              <a:t>Capteurs biomédicaux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86B6F5BD-CB18-F9EE-8832-BEE306CAC44D}"/>
              </a:ext>
            </a:extLst>
          </p:cNvPr>
          <p:cNvSpPr txBox="1"/>
          <p:nvPr/>
        </p:nvSpPr>
        <p:spPr>
          <a:xfrm>
            <a:off x="8202272" y="4050293"/>
            <a:ext cx="1667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99CCFF"/>
                </a:solidFill>
              </a:rPr>
              <a:t>Recherche</a:t>
            </a:r>
          </a:p>
        </p:txBody>
      </p:sp>
    </p:spTree>
    <p:extLst>
      <p:ext uri="{BB962C8B-B14F-4D97-AF65-F5344CB8AC3E}">
        <p14:creationId xmlns:p14="http://schemas.microsoft.com/office/powerpoint/2010/main" val="171669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9" grpId="0"/>
      <p:bldP spid="20" grpId="0"/>
      <p:bldP spid="21" grpId="0"/>
      <p:bldP spid="22" grpId="0"/>
      <p:bldP spid="23" grpId="0"/>
      <p:bldP spid="3" grpId="0"/>
      <p:bldP spid="18" grpId="0"/>
      <p:bldP spid="17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>
            <a:extLst>
              <a:ext uri="{FF2B5EF4-FFF2-40B4-BE49-F238E27FC236}">
                <a16:creationId xmlns:a16="http://schemas.microsoft.com/office/drawing/2014/main" id="{10F348A6-D46F-3F6F-F3BA-6F322A19D3A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659315" y="879012"/>
            <a:ext cx="9536325" cy="5616483"/>
          </a:xfrm>
          <a:custGeom>
            <a:avLst/>
            <a:gdLst>
              <a:gd name="connsiteX0" fmla="*/ 0 w 4253948"/>
              <a:gd name="connsiteY0" fmla="*/ 0 h 5565913"/>
              <a:gd name="connsiteX1" fmla="*/ 109330 w 4253948"/>
              <a:gd name="connsiteY1" fmla="*/ 5516217 h 5565913"/>
              <a:gd name="connsiteX2" fmla="*/ 3230217 w 4253948"/>
              <a:gd name="connsiteY2" fmla="*/ 5565913 h 5565913"/>
              <a:gd name="connsiteX3" fmla="*/ 4244009 w 4253948"/>
              <a:gd name="connsiteY3" fmla="*/ 5208104 h 5565913"/>
              <a:gd name="connsiteX4" fmla="*/ 4253948 w 4253948"/>
              <a:gd name="connsiteY4" fmla="*/ 29817 h 5565913"/>
              <a:gd name="connsiteX5" fmla="*/ 0 w 4253948"/>
              <a:gd name="connsiteY5" fmla="*/ 0 h 5565913"/>
              <a:gd name="connsiteX0" fmla="*/ 0 w 4243899"/>
              <a:gd name="connsiteY0" fmla="*/ 0 h 5591033"/>
              <a:gd name="connsiteX1" fmla="*/ 99281 w 4243899"/>
              <a:gd name="connsiteY1" fmla="*/ 5541337 h 5591033"/>
              <a:gd name="connsiteX2" fmla="*/ 3220168 w 4243899"/>
              <a:gd name="connsiteY2" fmla="*/ 5591033 h 5591033"/>
              <a:gd name="connsiteX3" fmla="*/ 4233960 w 4243899"/>
              <a:gd name="connsiteY3" fmla="*/ 5233224 h 5591033"/>
              <a:gd name="connsiteX4" fmla="*/ 4243899 w 4243899"/>
              <a:gd name="connsiteY4" fmla="*/ 54937 h 5591033"/>
              <a:gd name="connsiteX5" fmla="*/ 0 w 4243899"/>
              <a:gd name="connsiteY5" fmla="*/ 0 h 5591033"/>
              <a:gd name="connsiteX0" fmla="*/ 0 w 4263995"/>
              <a:gd name="connsiteY0" fmla="*/ 329 h 5591362"/>
              <a:gd name="connsiteX1" fmla="*/ 99281 w 4263995"/>
              <a:gd name="connsiteY1" fmla="*/ 5541666 h 5591362"/>
              <a:gd name="connsiteX2" fmla="*/ 3220168 w 4263995"/>
              <a:gd name="connsiteY2" fmla="*/ 5591362 h 5591362"/>
              <a:gd name="connsiteX3" fmla="*/ 4233960 w 4263995"/>
              <a:gd name="connsiteY3" fmla="*/ 5233553 h 5591362"/>
              <a:gd name="connsiteX4" fmla="*/ 4263995 w 4263995"/>
              <a:gd name="connsiteY4" fmla="*/ 0 h 5591362"/>
              <a:gd name="connsiteX5" fmla="*/ 0 w 4263995"/>
              <a:gd name="connsiteY5" fmla="*/ 329 h 5591362"/>
              <a:gd name="connsiteX0" fmla="*/ 0 w 4264105"/>
              <a:gd name="connsiteY0" fmla="*/ 329 h 5591362"/>
              <a:gd name="connsiteX1" fmla="*/ 99281 w 4264105"/>
              <a:gd name="connsiteY1" fmla="*/ 5541666 h 5591362"/>
              <a:gd name="connsiteX2" fmla="*/ 3220168 w 4264105"/>
              <a:gd name="connsiteY2" fmla="*/ 5591362 h 5591362"/>
              <a:gd name="connsiteX3" fmla="*/ 4264105 w 4264105"/>
              <a:gd name="connsiteY3" fmla="*/ 5248626 h 5591362"/>
              <a:gd name="connsiteX4" fmla="*/ 4263995 w 4264105"/>
              <a:gd name="connsiteY4" fmla="*/ 0 h 5591362"/>
              <a:gd name="connsiteX5" fmla="*/ 0 w 4264105"/>
              <a:gd name="connsiteY5" fmla="*/ 329 h 5591362"/>
              <a:gd name="connsiteX0" fmla="*/ 0 w 4264105"/>
              <a:gd name="connsiteY0" fmla="*/ 329 h 5616483"/>
              <a:gd name="connsiteX1" fmla="*/ 99281 w 4264105"/>
              <a:gd name="connsiteY1" fmla="*/ 5541666 h 5616483"/>
              <a:gd name="connsiteX2" fmla="*/ 3200071 w 4264105"/>
              <a:gd name="connsiteY2" fmla="*/ 5616483 h 5616483"/>
              <a:gd name="connsiteX3" fmla="*/ 4264105 w 4264105"/>
              <a:gd name="connsiteY3" fmla="*/ 5248626 h 5616483"/>
              <a:gd name="connsiteX4" fmla="*/ 4263995 w 4264105"/>
              <a:gd name="connsiteY4" fmla="*/ 0 h 5616483"/>
              <a:gd name="connsiteX5" fmla="*/ 0 w 4264105"/>
              <a:gd name="connsiteY5" fmla="*/ 329 h 5616483"/>
              <a:gd name="connsiteX0" fmla="*/ 0 w 4264105"/>
              <a:gd name="connsiteY0" fmla="*/ 329 h 5622053"/>
              <a:gd name="connsiteX1" fmla="*/ 64112 w 4264105"/>
              <a:gd name="connsiteY1" fmla="*/ 5622053 h 5622053"/>
              <a:gd name="connsiteX2" fmla="*/ 3200071 w 4264105"/>
              <a:gd name="connsiteY2" fmla="*/ 5616483 h 5622053"/>
              <a:gd name="connsiteX3" fmla="*/ 4264105 w 4264105"/>
              <a:gd name="connsiteY3" fmla="*/ 5248626 h 5622053"/>
              <a:gd name="connsiteX4" fmla="*/ 4263995 w 4264105"/>
              <a:gd name="connsiteY4" fmla="*/ 0 h 5622053"/>
              <a:gd name="connsiteX5" fmla="*/ 0 w 4264105"/>
              <a:gd name="connsiteY5" fmla="*/ 329 h 5622053"/>
              <a:gd name="connsiteX0" fmla="*/ 1116570 w 5380675"/>
              <a:gd name="connsiteY0" fmla="*/ 329 h 5622053"/>
              <a:gd name="connsiteX1" fmla="*/ 0 w 5380675"/>
              <a:gd name="connsiteY1" fmla="*/ 5622053 h 5622053"/>
              <a:gd name="connsiteX2" fmla="*/ 4316641 w 5380675"/>
              <a:gd name="connsiteY2" fmla="*/ 5616483 h 5622053"/>
              <a:gd name="connsiteX3" fmla="*/ 5380675 w 5380675"/>
              <a:gd name="connsiteY3" fmla="*/ 5248626 h 5622053"/>
              <a:gd name="connsiteX4" fmla="*/ 5380565 w 5380675"/>
              <a:gd name="connsiteY4" fmla="*/ 0 h 5622053"/>
              <a:gd name="connsiteX5" fmla="*/ 1116570 w 5380675"/>
              <a:gd name="connsiteY5" fmla="*/ 329 h 5622053"/>
              <a:gd name="connsiteX0" fmla="*/ 0 w 5404592"/>
              <a:gd name="connsiteY0" fmla="*/ 329 h 5622053"/>
              <a:gd name="connsiteX1" fmla="*/ 23917 w 5404592"/>
              <a:gd name="connsiteY1" fmla="*/ 5622053 h 5622053"/>
              <a:gd name="connsiteX2" fmla="*/ 4340558 w 5404592"/>
              <a:gd name="connsiteY2" fmla="*/ 5616483 h 5622053"/>
              <a:gd name="connsiteX3" fmla="*/ 5404592 w 5404592"/>
              <a:gd name="connsiteY3" fmla="*/ 5248626 h 5622053"/>
              <a:gd name="connsiteX4" fmla="*/ 5404482 w 5404592"/>
              <a:gd name="connsiteY4" fmla="*/ 0 h 5622053"/>
              <a:gd name="connsiteX5" fmla="*/ 0 w 5404592"/>
              <a:gd name="connsiteY5" fmla="*/ 329 h 5622053"/>
              <a:gd name="connsiteX0" fmla="*/ 0 w 6838281"/>
              <a:gd name="connsiteY0" fmla="*/ 329 h 5622053"/>
              <a:gd name="connsiteX1" fmla="*/ 1457606 w 6838281"/>
              <a:gd name="connsiteY1" fmla="*/ 5622053 h 5622053"/>
              <a:gd name="connsiteX2" fmla="*/ 5774247 w 6838281"/>
              <a:gd name="connsiteY2" fmla="*/ 5616483 h 5622053"/>
              <a:gd name="connsiteX3" fmla="*/ 6838281 w 6838281"/>
              <a:gd name="connsiteY3" fmla="*/ 5248626 h 5622053"/>
              <a:gd name="connsiteX4" fmla="*/ 6838171 w 6838281"/>
              <a:gd name="connsiteY4" fmla="*/ 0 h 5622053"/>
              <a:gd name="connsiteX5" fmla="*/ 0 w 6838281"/>
              <a:gd name="connsiteY5" fmla="*/ 329 h 5622053"/>
              <a:gd name="connsiteX0" fmla="*/ 0 w 6838281"/>
              <a:gd name="connsiteY0" fmla="*/ 329 h 5622053"/>
              <a:gd name="connsiteX1" fmla="*/ 35206 w 6838281"/>
              <a:gd name="connsiteY1" fmla="*/ 5622053 h 5622053"/>
              <a:gd name="connsiteX2" fmla="*/ 5774247 w 6838281"/>
              <a:gd name="connsiteY2" fmla="*/ 5616483 h 5622053"/>
              <a:gd name="connsiteX3" fmla="*/ 6838281 w 6838281"/>
              <a:gd name="connsiteY3" fmla="*/ 5248626 h 5622053"/>
              <a:gd name="connsiteX4" fmla="*/ 6838171 w 6838281"/>
              <a:gd name="connsiteY4" fmla="*/ 0 h 5622053"/>
              <a:gd name="connsiteX5" fmla="*/ 0 w 6838281"/>
              <a:gd name="connsiteY5" fmla="*/ 329 h 5622053"/>
              <a:gd name="connsiteX0" fmla="*/ 0 w 9536325"/>
              <a:gd name="connsiteY0" fmla="*/ 11618 h 5622053"/>
              <a:gd name="connsiteX1" fmla="*/ 2733250 w 9536325"/>
              <a:gd name="connsiteY1" fmla="*/ 5622053 h 5622053"/>
              <a:gd name="connsiteX2" fmla="*/ 8472291 w 9536325"/>
              <a:gd name="connsiteY2" fmla="*/ 5616483 h 5622053"/>
              <a:gd name="connsiteX3" fmla="*/ 9536325 w 9536325"/>
              <a:gd name="connsiteY3" fmla="*/ 5248626 h 5622053"/>
              <a:gd name="connsiteX4" fmla="*/ 9536215 w 9536325"/>
              <a:gd name="connsiteY4" fmla="*/ 0 h 5622053"/>
              <a:gd name="connsiteX5" fmla="*/ 0 w 9536325"/>
              <a:gd name="connsiteY5" fmla="*/ 11618 h 5622053"/>
              <a:gd name="connsiteX0" fmla="*/ 0 w 9536325"/>
              <a:gd name="connsiteY0" fmla="*/ 11618 h 5616483"/>
              <a:gd name="connsiteX1" fmla="*/ 69072 w 9536325"/>
              <a:gd name="connsiteY1" fmla="*/ 5599475 h 5616483"/>
              <a:gd name="connsiteX2" fmla="*/ 8472291 w 9536325"/>
              <a:gd name="connsiteY2" fmla="*/ 5616483 h 5616483"/>
              <a:gd name="connsiteX3" fmla="*/ 9536325 w 9536325"/>
              <a:gd name="connsiteY3" fmla="*/ 5248626 h 5616483"/>
              <a:gd name="connsiteX4" fmla="*/ 9536215 w 9536325"/>
              <a:gd name="connsiteY4" fmla="*/ 0 h 5616483"/>
              <a:gd name="connsiteX5" fmla="*/ 0 w 9536325"/>
              <a:gd name="connsiteY5" fmla="*/ 11618 h 561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36325" h="5616483">
                <a:moveTo>
                  <a:pt x="0" y="11618"/>
                </a:moveTo>
                <a:lnTo>
                  <a:pt x="69072" y="5599475"/>
                </a:lnTo>
                <a:lnTo>
                  <a:pt x="8472291" y="5616483"/>
                </a:lnTo>
                <a:lnTo>
                  <a:pt x="9536325" y="5248626"/>
                </a:lnTo>
                <a:cubicBezTo>
                  <a:pt x="9536288" y="3499084"/>
                  <a:pt x="9536252" y="1749542"/>
                  <a:pt x="9536215" y="0"/>
                </a:cubicBezTo>
                <a:lnTo>
                  <a:pt x="0" y="11618"/>
                </a:lnTo>
                <a:close/>
              </a:path>
            </a:pathLst>
          </a:custGeom>
          <a:gradFill>
            <a:gsLst>
              <a:gs pos="0">
                <a:schemeClr val="tx2">
                  <a:alpha val="0"/>
                </a:schemeClr>
              </a:gs>
              <a:gs pos="100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207FBA7-8137-29C0-9A3A-09835A489A40}"/>
              </a:ext>
            </a:extLst>
          </p:cNvPr>
          <p:cNvSpPr>
            <a:spLocks noGrp="1"/>
          </p:cNvSpPr>
          <p:nvPr>
            <p:ph type="sldNum" sz="quarter" idx="11"/>
            <p:custDataLst>
              <p:tags r:id="rId2"/>
            </p:custDataLst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5D81CFC-2182-D6C1-5F79-3A3A5ED364B0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/>
              <a:t>La porte d’entrée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C9066D-7D06-E22E-D74D-013AFB644CDC}"/>
              </a:ext>
            </a:extLst>
          </p:cNvPr>
          <p:cNvSpPr>
            <a:spLocks noGrp="1"/>
          </p:cNvSpPr>
          <p:nvPr>
            <p:ph idx="4294967295"/>
            <p:custDataLst>
              <p:tags r:id="rId4"/>
            </p:custDataLst>
          </p:nvPr>
        </p:nvSpPr>
        <p:spPr>
          <a:xfrm>
            <a:off x="6705600" y="1143413"/>
            <a:ext cx="5192889" cy="5018088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fr-FR" dirty="0">
                <a:solidFill>
                  <a:schemeClr val="bg2"/>
                </a:solidFill>
              </a:rPr>
              <a:t>Accès </a:t>
            </a:r>
            <a:r>
              <a:rPr lang="fr-FR" dirty="0">
                <a:solidFill>
                  <a:schemeClr val="accent6"/>
                </a:solidFill>
              </a:rPr>
              <a:t>illégitime</a:t>
            </a:r>
            <a:r>
              <a:rPr lang="fr-FR" dirty="0">
                <a:solidFill>
                  <a:schemeClr val="bg2"/>
                </a:solidFill>
              </a:rPr>
              <a:t> à notre SIH</a:t>
            </a:r>
            <a:br>
              <a:rPr lang="fr-FR" dirty="0">
                <a:solidFill>
                  <a:schemeClr val="bg2"/>
                </a:solidFill>
              </a:rPr>
            </a:br>
            <a:r>
              <a:rPr lang="fr-FR" dirty="0">
                <a:solidFill>
                  <a:schemeClr val="bg2"/>
                </a:solidFill>
              </a:rPr>
              <a:t>via la compromission d’un</a:t>
            </a:r>
            <a:br>
              <a:rPr lang="fr-FR" dirty="0">
                <a:solidFill>
                  <a:schemeClr val="bg2"/>
                </a:solidFill>
              </a:rPr>
            </a:br>
            <a:r>
              <a:rPr lang="fr-FR" sz="2800" dirty="0">
                <a:solidFill>
                  <a:schemeClr val="accent2"/>
                </a:solidFill>
              </a:rPr>
              <a:t>poste de travail personnel</a:t>
            </a:r>
            <a:br>
              <a:rPr lang="fr-FR" dirty="0">
                <a:solidFill>
                  <a:schemeClr val="bg2"/>
                </a:solidFill>
              </a:rPr>
            </a:br>
            <a:r>
              <a:rPr lang="fr-FR" dirty="0">
                <a:solidFill>
                  <a:schemeClr val="bg2"/>
                </a:solidFill>
              </a:rPr>
              <a:t>d’une interne du CHU</a:t>
            </a:r>
          </a:p>
          <a:p>
            <a:pPr marL="0" indent="0" algn="r">
              <a:buNone/>
            </a:pPr>
            <a:endParaRPr lang="fr-FR" dirty="0">
              <a:solidFill>
                <a:schemeClr val="bg2"/>
              </a:solidFill>
            </a:endParaRPr>
          </a:p>
          <a:p>
            <a:pPr marL="0" indent="0" algn="r">
              <a:buNone/>
            </a:pPr>
            <a:r>
              <a:rPr lang="fr-FR" dirty="0">
                <a:solidFill>
                  <a:schemeClr val="bg2"/>
                </a:solidFill>
              </a:rPr>
              <a:t>Accès frauduleux à la</a:t>
            </a:r>
            <a:br>
              <a:rPr lang="fr-FR" dirty="0">
                <a:solidFill>
                  <a:schemeClr val="bg2"/>
                </a:solidFill>
              </a:rPr>
            </a:br>
            <a:r>
              <a:rPr lang="fr-FR" sz="2800" dirty="0">
                <a:solidFill>
                  <a:schemeClr val="accent2"/>
                </a:solidFill>
              </a:rPr>
              <a:t>ferme RDS du CHU de Brest</a:t>
            </a:r>
            <a:br>
              <a:rPr lang="fr-FR" dirty="0">
                <a:solidFill>
                  <a:schemeClr val="bg2"/>
                </a:solidFill>
              </a:rPr>
            </a:br>
            <a:r>
              <a:rPr lang="fr-FR" dirty="0">
                <a:solidFill>
                  <a:schemeClr val="bg2"/>
                </a:solidFill>
              </a:rPr>
              <a:t>qui permet de publier un ensemble d’application métier sur Internet</a:t>
            </a:r>
            <a:br>
              <a:rPr lang="fr-FR" dirty="0">
                <a:solidFill>
                  <a:schemeClr val="bg2"/>
                </a:solidFill>
              </a:rPr>
            </a:br>
            <a:r>
              <a:rPr lang="fr-FR" sz="1800" dirty="0">
                <a:solidFill>
                  <a:schemeClr val="accent3"/>
                </a:solidFill>
              </a:rPr>
              <a:t>(Bureaux VDI)</a:t>
            </a:r>
            <a:endParaRPr lang="fr-FR" dirty="0">
              <a:solidFill>
                <a:schemeClr val="accent3"/>
              </a:solidFill>
            </a:endParaRPr>
          </a:p>
          <a:p>
            <a:pPr marL="0" indent="0" algn="r">
              <a:buNone/>
            </a:pP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044F0F-8B3D-27E3-CC8F-453468F00D7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152938" y="1476071"/>
            <a:ext cx="5804454" cy="3184950"/>
          </a:xfrm>
          <a:prstGeom prst="rect">
            <a:avLst/>
          </a:prstGeom>
          <a:blipFill dpi="0"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D76A0AAB-4EAA-7442-DA34-6EA7C5B9C228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3422467" y="4993541"/>
            <a:ext cx="1286487" cy="408208"/>
            <a:chOff x="3422467" y="4993541"/>
            <a:chExt cx="1286487" cy="408208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4D93F65C-F675-9497-E5A4-1148375C6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22467" y="5258080"/>
              <a:ext cx="1286487" cy="143669"/>
            </a:xfrm>
            <a:prstGeom prst="rect">
              <a:avLst/>
            </a:prstGeom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1D488842-B9F9-E55C-D8A2-AB05B485B2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22467" y="5114411"/>
              <a:ext cx="1286487" cy="143669"/>
            </a:xfrm>
            <a:prstGeom prst="rect">
              <a:avLst/>
            </a:prstGeom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8F3001F-9658-98D9-2CD4-788AC6E87A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"/>
            <a:stretch/>
          </p:blipFill>
          <p:spPr>
            <a:xfrm>
              <a:off x="3667125" y="4993541"/>
              <a:ext cx="803275" cy="143669"/>
            </a:xfrm>
            <a:prstGeom prst="rect">
              <a:avLst/>
            </a:prstGeom>
          </p:spPr>
        </p:pic>
      </p:grpSp>
      <p:sp>
        <p:nvSpPr>
          <p:cNvPr id="6" name="Espace réservé du pied de page 9">
            <a:extLst>
              <a:ext uri="{FF2B5EF4-FFF2-40B4-BE49-F238E27FC236}">
                <a16:creationId xmlns:a16="http://schemas.microsoft.com/office/drawing/2014/main" id="{38214991-7F79-9E19-2E1D-D08353E54436}"/>
              </a:ext>
            </a:extLst>
          </p:cNvPr>
          <p:cNvSpPr>
            <a:spLocks noGrp="1"/>
          </p:cNvSpPr>
          <p:nvPr>
            <p:ph type="ftr" sz="quarter" idx="10"/>
            <p:custDataLst>
              <p:tags r:id="rId7"/>
            </p:custDataLst>
          </p:nvPr>
        </p:nvSpPr>
        <p:spPr>
          <a:xfrm>
            <a:off x="1482507" y="6554503"/>
            <a:ext cx="9606576" cy="258873"/>
          </a:xfrm>
        </p:spPr>
        <p:txBody>
          <a:bodyPr/>
          <a:lstStyle/>
          <a:p>
            <a:r>
              <a:rPr lang="fr-FR"/>
              <a:t>Ce document est propriété exclusive du CHU de Brest | Il ne peut être utilisé, reproduit ou divulgué sans son autorisation écrite préalable.</a:t>
            </a:r>
          </a:p>
        </p:txBody>
      </p:sp>
    </p:spTree>
    <p:extLst>
      <p:ext uri="{BB962C8B-B14F-4D97-AF65-F5344CB8AC3E}">
        <p14:creationId xmlns:p14="http://schemas.microsoft.com/office/powerpoint/2010/main" val="21180503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86AD7F-F2DB-17B8-6A14-7C1980EB40C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sz="2800"/>
              <a:t>La nature de l’attaque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7FA8EBD-8A4F-4B21-2356-523ED91BFD08}"/>
              </a:ext>
            </a:extLst>
          </p:cNvPr>
          <p:cNvSpPr>
            <a:spLocks noGrp="1"/>
          </p:cNvSpPr>
          <p:nvPr>
            <p:ph type="sldNum" sz="quarter" idx="11"/>
            <p:custDataLst>
              <p:tags r:id="rId2"/>
            </p:custDataLst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D3AD90-7116-24F5-DDE3-7481DDB199E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243158" y="1179344"/>
            <a:ext cx="3942320" cy="3256111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CE5E779-AAEC-F354-EB25-C849C893788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5"/>
          <a:stretch>
            <a:fillRect/>
          </a:stretch>
        </p:blipFill>
        <p:spPr>
          <a:xfrm>
            <a:off x="7205491" y="685472"/>
            <a:ext cx="2438400" cy="24384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3228D38-8E0E-29D0-012C-D6F5472CF6F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863026" y="1997220"/>
            <a:ext cx="1203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solidFill>
                  <a:schemeClr val="bg1"/>
                </a:solidFill>
              </a:rPr>
              <a:t>Internet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C60F707-FB78-7485-64E9-D25D3619AE4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6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8430" y="4599285"/>
            <a:ext cx="1023417" cy="1023417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F35D1AD7-1E87-2013-3865-C7E0FB754DA0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06188" y="3113478"/>
            <a:ext cx="523759" cy="27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58D11170-D15B-AB77-C71F-ECEC8AE2D789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6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5063" y="4659111"/>
            <a:ext cx="784555" cy="784555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B7B7826B-5FBA-66AF-1394-F74ACAF5EB5C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3766280" y="5443666"/>
            <a:ext cx="17221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/>
              <a:t>PC personnel</a:t>
            </a:r>
          </a:p>
          <a:p>
            <a:pPr algn="ctr"/>
            <a:r>
              <a:rPr lang="fr-FR" sz="1050"/>
              <a:t>Interne du CHU de Brest</a:t>
            </a:r>
          </a:p>
        </p:txBody>
      </p:sp>
      <p:sp>
        <p:nvSpPr>
          <p:cNvPr id="18" name="Flèche : gauche 17">
            <a:extLst>
              <a:ext uri="{FF2B5EF4-FFF2-40B4-BE49-F238E27FC236}">
                <a16:creationId xmlns:a16="http://schemas.microsoft.com/office/drawing/2014/main" id="{523613B0-5678-9A85-7813-D94D9F774E3B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5354899" y="5113229"/>
            <a:ext cx="1173480" cy="253916"/>
          </a:xfrm>
          <a:prstGeom prst="lef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536F648-6276-CAD6-3FDA-A342C4AE565B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4426289" y="1574721"/>
            <a:ext cx="1999218" cy="277818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A6A6A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9ED200CE-7DCF-2CF4-147A-9F08A87519E3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5591063" y="4131157"/>
            <a:ext cx="87048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50">
                <a:solidFill>
                  <a:schemeClr val="bg2">
                    <a:lumMod val="50000"/>
                  </a:schemeClr>
                </a:solidFill>
              </a:rPr>
              <a:t>Ferme RDS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C6BBBD68-718C-47F7-E181-1D14720C823D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6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341" y="4651999"/>
            <a:ext cx="1023417" cy="1023417"/>
          </a:xfrm>
          <a:prstGeom prst="rect">
            <a:avLst/>
          </a:prstGeom>
        </p:spPr>
      </p:pic>
      <p:sp>
        <p:nvSpPr>
          <p:cNvPr id="26" name="Est égal à 25">
            <a:extLst>
              <a:ext uri="{FF2B5EF4-FFF2-40B4-BE49-F238E27FC236}">
                <a16:creationId xmlns:a16="http://schemas.microsoft.com/office/drawing/2014/main" id="{7111F8D9-8AB6-FCF2-2100-E3BB4A3AAF09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7823779" y="5113229"/>
            <a:ext cx="685800" cy="330437"/>
          </a:xfrm>
          <a:prstGeom prst="mathEqual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BD9D8575-BF30-9C78-292F-88F5399A17D9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7928629" y="4665369"/>
            <a:ext cx="476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>
                <a:solidFill>
                  <a:srgbClr val="7030A0"/>
                </a:solidFill>
              </a:rPr>
              <a:t>?</a:t>
            </a: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2504277A-5B85-837E-2807-622DF4648AE5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6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9635" y="5675416"/>
            <a:ext cx="425093" cy="425093"/>
          </a:xfrm>
          <a:prstGeom prst="rect">
            <a:avLst/>
          </a:prstGeom>
        </p:spPr>
      </p:pic>
      <p:sp>
        <p:nvSpPr>
          <p:cNvPr id="30" name="Flèche : gauche 29">
            <a:extLst>
              <a:ext uri="{FF2B5EF4-FFF2-40B4-BE49-F238E27FC236}">
                <a16:creationId xmlns:a16="http://schemas.microsoft.com/office/drawing/2014/main" id="{0DDC8885-8185-E6A6-7A83-99516FBD47FD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 rot="12143756">
            <a:off x="7388513" y="5780936"/>
            <a:ext cx="413743" cy="194883"/>
          </a:xfrm>
          <a:prstGeom prst="lef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lèche : gauche 30">
            <a:extLst>
              <a:ext uri="{FF2B5EF4-FFF2-40B4-BE49-F238E27FC236}">
                <a16:creationId xmlns:a16="http://schemas.microsoft.com/office/drawing/2014/main" id="{AE8B9BCD-8FB2-49C2-A9DA-52E783E082B2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 rot="8882153">
            <a:off x="8531114" y="5780936"/>
            <a:ext cx="413744" cy="194883"/>
          </a:xfrm>
          <a:prstGeom prst="lef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3" name="Image 3072">
            <a:extLst>
              <a:ext uri="{FF2B5EF4-FFF2-40B4-BE49-F238E27FC236}">
                <a16:creationId xmlns:a16="http://schemas.microsoft.com/office/drawing/2014/main" id="{90C2D85C-16C5-FC54-C051-FC01420A273E}"/>
              </a:ext>
            </a:extLst>
          </p:cNvPr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7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7113" y="1860382"/>
            <a:ext cx="425739" cy="425739"/>
          </a:xfrm>
          <a:prstGeom prst="rect">
            <a:avLst/>
          </a:prstGeom>
        </p:spPr>
      </p:pic>
      <p:pic>
        <p:nvPicPr>
          <p:cNvPr id="3075" name="Image 3074">
            <a:extLst>
              <a:ext uri="{FF2B5EF4-FFF2-40B4-BE49-F238E27FC236}">
                <a16:creationId xmlns:a16="http://schemas.microsoft.com/office/drawing/2014/main" id="{AE572845-DCBE-6757-E157-75E0269C47D2}"/>
              </a:ext>
            </a:extLst>
          </p:cNvPr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7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2404" y="2346709"/>
            <a:ext cx="425739" cy="425739"/>
          </a:xfrm>
          <a:prstGeom prst="rect">
            <a:avLst/>
          </a:prstGeom>
        </p:spPr>
      </p:pic>
      <p:pic>
        <p:nvPicPr>
          <p:cNvPr id="3076" name="Image 3075">
            <a:extLst>
              <a:ext uri="{FF2B5EF4-FFF2-40B4-BE49-F238E27FC236}">
                <a16:creationId xmlns:a16="http://schemas.microsoft.com/office/drawing/2014/main" id="{D756D9A1-27B6-EDDE-C4EB-BE4D371D854E}"/>
              </a:ext>
            </a:extLst>
          </p:cNvPr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7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2405" y="2833255"/>
            <a:ext cx="425739" cy="425739"/>
          </a:xfrm>
          <a:prstGeom prst="rect">
            <a:avLst/>
          </a:prstGeom>
        </p:spPr>
      </p:pic>
      <p:sp>
        <p:nvSpPr>
          <p:cNvPr id="3077" name="ZoneTexte 3076">
            <a:extLst>
              <a:ext uri="{FF2B5EF4-FFF2-40B4-BE49-F238E27FC236}">
                <a16:creationId xmlns:a16="http://schemas.microsoft.com/office/drawing/2014/main" id="{973901CC-A4F6-0F65-162F-96BD04A42ED6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2767769" y="1904672"/>
            <a:ext cx="499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>
                <a:solidFill>
                  <a:schemeClr val="bg2">
                    <a:lumMod val="50000"/>
                  </a:schemeClr>
                </a:solidFill>
              </a:rPr>
              <a:t>DPI</a:t>
            </a:r>
          </a:p>
        </p:txBody>
      </p:sp>
      <p:sp>
        <p:nvSpPr>
          <p:cNvPr id="3078" name="ZoneTexte 3077">
            <a:extLst>
              <a:ext uri="{FF2B5EF4-FFF2-40B4-BE49-F238E27FC236}">
                <a16:creationId xmlns:a16="http://schemas.microsoft.com/office/drawing/2014/main" id="{81999A25-0740-271F-CFB9-BBA8DAC86B42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2462420" y="2365267"/>
            <a:ext cx="804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>
                <a:solidFill>
                  <a:schemeClr val="bg2">
                    <a:lumMod val="50000"/>
                  </a:schemeClr>
                </a:solidFill>
              </a:rPr>
              <a:t>Imagerie</a:t>
            </a:r>
          </a:p>
        </p:txBody>
      </p:sp>
      <p:sp>
        <p:nvSpPr>
          <p:cNvPr id="3079" name="ZoneTexte 3078">
            <a:extLst>
              <a:ext uri="{FF2B5EF4-FFF2-40B4-BE49-F238E27FC236}">
                <a16:creationId xmlns:a16="http://schemas.microsoft.com/office/drawing/2014/main" id="{91D23708-A43E-BB2A-0F49-B52231250AF0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2517305" y="2892033"/>
            <a:ext cx="7497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>
                <a:solidFill>
                  <a:schemeClr val="bg2">
                    <a:lumMod val="50000"/>
                  </a:schemeClr>
                </a:solidFill>
              </a:rPr>
              <a:t>Biologie</a:t>
            </a:r>
          </a:p>
        </p:txBody>
      </p:sp>
      <p:pic>
        <p:nvPicPr>
          <p:cNvPr id="3080" name="Image 3079">
            <a:extLst>
              <a:ext uri="{FF2B5EF4-FFF2-40B4-BE49-F238E27FC236}">
                <a16:creationId xmlns:a16="http://schemas.microsoft.com/office/drawing/2014/main" id="{229E1343-E48E-1A3A-0BB9-58F9B4AD0091}"/>
              </a:ext>
            </a:extLst>
          </p:cNvPr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7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768" y="3352131"/>
            <a:ext cx="425739" cy="425739"/>
          </a:xfrm>
          <a:prstGeom prst="rect">
            <a:avLst/>
          </a:prstGeom>
        </p:spPr>
      </p:pic>
      <p:sp>
        <p:nvSpPr>
          <p:cNvPr id="3081" name="ZoneTexte 3080">
            <a:extLst>
              <a:ext uri="{FF2B5EF4-FFF2-40B4-BE49-F238E27FC236}">
                <a16:creationId xmlns:a16="http://schemas.microsoft.com/office/drawing/2014/main" id="{74CA5D82-9849-EA0E-3BB9-1F115D52C683}"/>
              </a:ext>
            </a:extLst>
          </p:cNvPr>
          <p:cNvSpPr txBox="1"/>
          <p:nvPr>
            <p:custDataLst>
              <p:tags r:id="rId26"/>
            </p:custDataLst>
          </p:nvPr>
        </p:nvSpPr>
        <p:spPr>
          <a:xfrm>
            <a:off x="2140308" y="3410909"/>
            <a:ext cx="11267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>
                <a:solidFill>
                  <a:schemeClr val="bg2">
                    <a:lumMod val="50000"/>
                  </a:schemeClr>
                </a:solidFill>
              </a:rPr>
              <a:t>Médicaments</a:t>
            </a:r>
          </a:p>
        </p:txBody>
      </p:sp>
      <p:sp>
        <p:nvSpPr>
          <p:cNvPr id="3082" name="ZoneTexte 3081">
            <a:extLst>
              <a:ext uri="{FF2B5EF4-FFF2-40B4-BE49-F238E27FC236}">
                <a16:creationId xmlns:a16="http://schemas.microsoft.com/office/drawing/2014/main" id="{6AE3FF61-0B9F-C36C-9E7B-3FAC6071E0AE}"/>
              </a:ext>
            </a:extLst>
          </p:cNvPr>
          <p:cNvSpPr txBox="1"/>
          <p:nvPr>
            <p:custDataLst>
              <p:tags r:id="rId27"/>
            </p:custDataLst>
          </p:nvPr>
        </p:nvSpPr>
        <p:spPr>
          <a:xfrm>
            <a:off x="2517305" y="3855458"/>
            <a:ext cx="1450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2">
                    <a:lumMod val="50000"/>
                  </a:schemeClr>
                </a:solidFill>
              </a:rPr>
              <a:t>[serveurs …]</a:t>
            </a:r>
          </a:p>
        </p:txBody>
      </p:sp>
      <p:grpSp>
        <p:nvGrpSpPr>
          <p:cNvPr id="3100" name="Groupe 3099">
            <a:extLst>
              <a:ext uri="{FF2B5EF4-FFF2-40B4-BE49-F238E27FC236}">
                <a16:creationId xmlns:a16="http://schemas.microsoft.com/office/drawing/2014/main" id="{61080E1E-48C2-2D1A-6930-46FB072BF54E}"/>
              </a:ext>
            </a:extLst>
          </p:cNvPr>
          <p:cNvGrpSpPr/>
          <p:nvPr>
            <p:custDataLst>
              <p:tags r:id="rId28"/>
            </p:custDataLst>
          </p:nvPr>
        </p:nvGrpSpPr>
        <p:grpSpPr>
          <a:xfrm>
            <a:off x="4553759" y="2153279"/>
            <a:ext cx="1400390" cy="498304"/>
            <a:chOff x="6491200" y="2310031"/>
            <a:chExt cx="1400390" cy="498304"/>
          </a:xfrm>
        </p:grpSpPr>
        <p:pic>
          <p:nvPicPr>
            <p:cNvPr id="3085" name="Image 3084">
              <a:extLst>
                <a:ext uri="{FF2B5EF4-FFF2-40B4-BE49-F238E27FC236}">
                  <a16:creationId xmlns:a16="http://schemas.microsoft.com/office/drawing/2014/main" id="{FAF62765-6AE0-416E-2959-0433099159F3}"/>
                </a:ext>
              </a:extLst>
            </p:cNvPr>
            <p:cNvPicPr>
              <a:picLocks noChangeAspect="1"/>
            </p:cNvPicPr>
            <p:nvPr/>
          </p:nvPicPr>
          <p:blipFill>
            <a:blip r:embed="rId7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0812" y="2310032"/>
              <a:ext cx="344331" cy="344331"/>
            </a:xfrm>
            <a:prstGeom prst="rect">
              <a:avLst/>
            </a:prstGeom>
          </p:spPr>
        </p:pic>
        <p:pic>
          <p:nvPicPr>
            <p:cNvPr id="3086" name="Image 3085">
              <a:extLst>
                <a:ext uri="{FF2B5EF4-FFF2-40B4-BE49-F238E27FC236}">
                  <a16:creationId xmlns:a16="http://schemas.microsoft.com/office/drawing/2014/main" id="{3DCDBFE3-2857-0080-C599-0C6F4C11A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7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14565" y="2310031"/>
              <a:ext cx="344331" cy="344331"/>
            </a:xfrm>
            <a:prstGeom prst="rect">
              <a:avLst/>
            </a:prstGeom>
          </p:spPr>
        </p:pic>
        <p:pic>
          <p:nvPicPr>
            <p:cNvPr id="3087" name="Image 3086">
              <a:extLst>
                <a:ext uri="{FF2B5EF4-FFF2-40B4-BE49-F238E27FC236}">
                  <a16:creationId xmlns:a16="http://schemas.microsoft.com/office/drawing/2014/main" id="{10A5864C-D9EE-408A-8001-1D6CA6177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08318" y="2310596"/>
              <a:ext cx="344331" cy="344331"/>
            </a:xfrm>
            <a:prstGeom prst="rect">
              <a:avLst/>
            </a:prstGeom>
          </p:spPr>
        </p:pic>
        <p:sp>
          <p:nvSpPr>
            <p:cNvPr id="3097" name="ZoneTexte 3096">
              <a:extLst>
                <a:ext uri="{FF2B5EF4-FFF2-40B4-BE49-F238E27FC236}">
                  <a16:creationId xmlns:a16="http://schemas.microsoft.com/office/drawing/2014/main" id="{4AB8D0AB-98A9-D8B2-C85D-72055B292F5E}"/>
                </a:ext>
              </a:extLst>
            </p:cNvPr>
            <p:cNvSpPr txBox="1"/>
            <p:nvPr/>
          </p:nvSpPr>
          <p:spPr>
            <a:xfrm>
              <a:off x="6491200" y="2623669"/>
              <a:ext cx="425739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>
                  <a:solidFill>
                    <a:schemeClr val="bg2">
                      <a:lumMod val="50000"/>
                    </a:schemeClr>
                  </a:solidFill>
                </a:rPr>
                <a:t>SHA04</a:t>
              </a:r>
            </a:p>
          </p:txBody>
        </p:sp>
        <p:sp>
          <p:nvSpPr>
            <p:cNvPr id="3098" name="ZoneTexte 3097">
              <a:extLst>
                <a:ext uri="{FF2B5EF4-FFF2-40B4-BE49-F238E27FC236}">
                  <a16:creationId xmlns:a16="http://schemas.microsoft.com/office/drawing/2014/main" id="{A50DE56A-35A2-3B90-0409-2676AA9FFF22}"/>
                </a:ext>
              </a:extLst>
            </p:cNvPr>
            <p:cNvSpPr txBox="1"/>
            <p:nvPr/>
          </p:nvSpPr>
          <p:spPr>
            <a:xfrm>
              <a:off x="6978526" y="2623669"/>
              <a:ext cx="425739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>
                  <a:solidFill>
                    <a:schemeClr val="bg2">
                      <a:lumMod val="50000"/>
                    </a:schemeClr>
                  </a:solidFill>
                </a:rPr>
                <a:t>SHA05</a:t>
              </a:r>
            </a:p>
          </p:txBody>
        </p:sp>
        <p:sp>
          <p:nvSpPr>
            <p:cNvPr id="3099" name="ZoneTexte 3098">
              <a:extLst>
                <a:ext uri="{FF2B5EF4-FFF2-40B4-BE49-F238E27FC236}">
                  <a16:creationId xmlns:a16="http://schemas.microsoft.com/office/drawing/2014/main" id="{4C3778F3-7C6C-645D-2270-5DE336B928D9}"/>
                </a:ext>
              </a:extLst>
            </p:cNvPr>
            <p:cNvSpPr txBox="1"/>
            <p:nvPr/>
          </p:nvSpPr>
          <p:spPr>
            <a:xfrm>
              <a:off x="7465851" y="2623669"/>
              <a:ext cx="425739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>
                  <a:solidFill>
                    <a:schemeClr val="bg2">
                      <a:lumMod val="50000"/>
                    </a:schemeClr>
                  </a:solidFill>
                </a:rPr>
                <a:t>SHA06</a:t>
              </a:r>
            </a:p>
          </p:txBody>
        </p:sp>
      </p:grpSp>
      <p:grpSp>
        <p:nvGrpSpPr>
          <p:cNvPr id="3101" name="Groupe 3100">
            <a:extLst>
              <a:ext uri="{FF2B5EF4-FFF2-40B4-BE49-F238E27FC236}">
                <a16:creationId xmlns:a16="http://schemas.microsoft.com/office/drawing/2014/main" id="{28434BAD-1FA8-680A-3902-C41C01974619}"/>
              </a:ext>
            </a:extLst>
          </p:cNvPr>
          <p:cNvGrpSpPr/>
          <p:nvPr>
            <p:custDataLst>
              <p:tags r:id="rId29"/>
            </p:custDataLst>
          </p:nvPr>
        </p:nvGrpSpPr>
        <p:grpSpPr>
          <a:xfrm>
            <a:off x="4549094" y="2677949"/>
            <a:ext cx="1400390" cy="498304"/>
            <a:chOff x="6491200" y="2310031"/>
            <a:chExt cx="1400390" cy="498304"/>
          </a:xfrm>
        </p:grpSpPr>
        <p:pic>
          <p:nvPicPr>
            <p:cNvPr id="3102" name="Image 3101">
              <a:extLst>
                <a:ext uri="{FF2B5EF4-FFF2-40B4-BE49-F238E27FC236}">
                  <a16:creationId xmlns:a16="http://schemas.microsoft.com/office/drawing/2014/main" id="{4E4EAC25-0164-F92F-3103-D07673F29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0812" y="2310032"/>
              <a:ext cx="344331" cy="344331"/>
            </a:xfrm>
            <a:prstGeom prst="rect">
              <a:avLst/>
            </a:prstGeom>
          </p:spPr>
        </p:pic>
        <p:pic>
          <p:nvPicPr>
            <p:cNvPr id="3103" name="Image 3102">
              <a:extLst>
                <a:ext uri="{FF2B5EF4-FFF2-40B4-BE49-F238E27FC236}">
                  <a16:creationId xmlns:a16="http://schemas.microsoft.com/office/drawing/2014/main" id="{E65808E0-86CE-0C52-83AA-67559D1B22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14565" y="2310031"/>
              <a:ext cx="344331" cy="344331"/>
            </a:xfrm>
            <a:prstGeom prst="rect">
              <a:avLst/>
            </a:prstGeom>
          </p:spPr>
        </p:pic>
        <p:pic>
          <p:nvPicPr>
            <p:cNvPr id="3104" name="Image 3103">
              <a:extLst>
                <a:ext uri="{FF2B5EF4-FFF2-40B4-BE49-F238E27FC236}">
                  <a16:creationId xmlns:a16="http://schemas.microsoft.com/office/drawing/2014/main" id="{A4179E14-3335-2974-BAD9-16C11BED7F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08318" y="2310596"/>
              <a:ext cx="344331" cy="344331"/>
            </a:xfrm>
            <a:prstGeom prst="rect">
              <a:avLst/>
            </a:prstGeom>
          </p:spPr>
        </p:pic>
        <p:sp>
          <p:nvSpPr>
            <p:cNvPr id="3105" name="ZoneTexte 3104">
              <a:extLst>
                <a:ext uri="{FF2B5EF4-FFF2-40B4-BE49-F238E27FC236}">
                  <a16:creationId xmlns:a16="http://schemas.microsoft.com/office/drawing/2014/main" id="{AB9D499B-0CCC-BEB0-3AC5-823EEA43CC1F}"/>
                </a:ext>
              </a:extLst>
            </p:cNvPr>
            <p:cNvSpPr txBox="1"/>
            <p:nvPr/>
          </p:nvSpPr>
          <p:spPr>
            <a:xfrm>
              <a:off x="6491200" y="2623669"/>
              <a:ext cx="425739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>
                  <a:solidFill>
                    <a:schemeClr val="bg2">
                      <a:lumMod val="50000"/>
                    </a:schemeClr>
                  </a:solidFill>
                </a:rPr>
                <a:t>SHA07</a:t>
              </a:r>
            </a:p>
          </p:txBody>
        </p:sp>
        <p:sp>
          <p:nvSpPr>
            <p:cNvPr id="3106" name="ZoneTexte 3105">
              <a:extLst>
                <a:ext uri="{FF2B5EF4-FFF2-40B4-BE49-F238E27FC236}">
                  <a16:creationId xmlns:a16="http://schemas.microsoft.com/office/drawing/2014/main" id="{9B3C6372-A5E1-B312-A220-7B7666A909F7}"/>
                </a:ext>
              </a:extLst>
            </p:cNvPr>
            <p:cNvSpPr txBox="1"/>
            <p:nvPr/>
          </p:nvSpPr>
          <p:spPr>
            <a:xfrm>
              <a:off x="6978526" y="2623669"/>
              <a:ext cx="425739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>
                  <a:solidFill>
                    <a:schemeClr val="bg2">
                      <a:lumMod val="50000"/>
                    </a:schemeClr>
                  </a:solidFill>
                </a:rPr>
                <a:t>SHA08</a:t>
              </a:r>
            </a:p>
          </p:txBody>
        </p:sp>
        <p:sp>
          <p:nvSpPr>
            <p:cNvPr id="3107" name="ZoneTexte 3106">
              <a:extLst>
                <a:ext uri="{FF2B5EF4-FFF2-40B4-BE49-F238E27FC236}">
                  <a16:creationId xmlns:a16="http://schemas.microsoft.com/office/drawing/2014/main" id="{5936B0C6-DF1E-4046-817D-DF60A4D3E79D}"/>
                </a:ext>
              </a:extLst>
            </p:cNvPr>
            <p:cNvSpPr txBox="1"/>
            <p:nvPr/>
          </p:nvSpPr>
          <p:spPr>
            <a:xfrm>
              <a:off x="7465851" y="2623669"/>
              <a:ext cx="425739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>
                  <a:solidFill>
                    <a:schemeClr val="bg2">
                      <a:lumMod val="50000"/>
                    </a:schemeClr>
                  </a:solidFill>
                </a:rPr>
                <a:t>SHA09</a:t>
              </a:r>
            </a:p>
          </p:txBody>
        </p:sp>
      </p:grpSp>
      <p:grpSp>
        <p:nvGrpSpPr>
          <p:cNvPr id="3108" name="Groupe 3107">
            <a:extLst>
              <a:ext uri="{FF2B5EF4-FFF2-40B4-BE49-F238E27FC236}">
                <a16:creationId xmlns:a16="http://schemas.microsoft.com/office/drawing/2014/main" id="{068FB582-135B-CEB1-042B-FCFD62B772F7}"/>
              </a:ext>
            </a:extLst>
          </p:cNvPr>
          <p:cNvGrpSpPr/>
          <p:nvPr>
            <p:custDataLst>
              <p:tags r:id="rId30"/>
            </p:custDataLst>
          </p:nvPr>
        </p:nvGrpSpPr>
        <p:grpSpPr>
          <a:xfrm>
            <a:off x="4553759" y="3202619"/>
            <a:ext cx="1400390" cy="498304"/>
            <a:chOff x="6491200" y="2310031"/>
            <a:chExt cx="1400390" cy="498304"/>
          </a:xfrm>
        </p:grpSpPr>
        <p:pic>
          <p:nvPicPr>
            <p:cNvPr id="3109" name="Image 3108">
              <a:extLst>
                <a:ext uri="{FF2B5EF4-FFF2-40B4-BE49-F238E27FC236}">
                  <a16:creationId xmlns:a16="http://schemas.microsoft.com/office/drawing/2014/main" id="{90178A83-6229-12C5-AD51-B6EEA21FE8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0812" y="2310032"/>
              <a:ext cx="344331" cy="344331"/>
            </a:xfrm>
            <a:prstGeom prst="rect">
              <a:avLst/>
            </a:prstGeom>
          </p:spPr>
        </p:pic>
        <p:pic>
          <p:nvPicPr>
            <p:cNvPr id="3110" name="Image 3109">
              <a:extLst>
                <a:ext uri="{FF2B5EF4-FFF2-40B4-BE49-F238E27FC236}">
                  <a16:creationId xmlns:a16="http://schemas.microsoft.com/office/drawing/2014/main" id="{E408E5FC-9948-2620-71A0-173A158CC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14565" y="2310031"/>
              <a:ext cx="344331" cy="344331"/>
            </a:xfrm>
            <a:prstGeom prst="rect">
              <a:avLst/>
            </a:prstGeom>
          </p:spPr>
        </p:pic>
        <p:pic>
          <p:nvPicPr>
            <p:cNvPr id="3111" name="Image 3110">
              <a:extLst>
                <a:ext uri="{FF2B5EF4-FFF2-40B4-BE49-F238E27FC236}">
                  <a16:creationId xmlns:a16="http://schemas.microsoft.com/office/drawing/2014/main" id="{FE659A5D-E5D3-CBF7-127D-0B093DEC2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08318" y="2310596"/>
              <a:ext cx="344331" cy="344331"/>
            </a:xfrm>
            <a:prstGeom prst="rect">
              <a:avLst/>
            </a:prstGeom>
          </p:spPr>
        </p:pic>
        <p:sp>
          <p:nvSpPr>
            <p:cNvPr id="3112" name="ZoneTexte 3111">
              <a:extLst>
                <a:ext uri="{FF2B5EF4-FFF2-40B4-BE49-F238E27FC236}">
                  <a16:creationId xmlns:a16="http://schemas.microsoft.com/office/drawing/2014/main" id="{D6070B1C-3FFD-D200-BD6B-DD8A5D2C222C}"/>
                </a:ext>
              </a:extLst>
            </p:cNvPr>
            <p:cNvSpPr txBox="1"/>
            <p:nvPr/>
          </p:nvSpPr>
          <p:spPr>
            <a:xfrm>
              <a:off x="6491200" y="2623669"/>
              <a:ext cx="425739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>
                  <a:solidFill>
                    <a:schemeClr val="bg2">
                      <a:lumMod val="50000"/>
                    </a:schemeClr>
                  </a:solidFill>
                </a:rPr>
                <a:t>SHA10</a:t>
              </a:r>
            </a:p>
          </p:txBody>
        </p:sp>
        <p:sp>
          <p:nvSpPr>
            <p:cNvPr id="3113" name="ZoneTexte 3112">
              <a:extLst>
                <a:ext uri="{FF2B5EF4-FFF2-40B4-BE49-F238E27FC236}">
                  <a16:creationId xmlns:a16="http://schemas.microsoft.com/office/drawing/2014/main" id="{A9B5F55E-89E0-C967-8ADD-8FE1CA7C7681}"/>
                </a:ext>
              </a:extLst>
            </p:cNvPr>
            <p:cNvSpPr txBox="1"/>
            <p:nvPr/>
          </p:nvSpPr>
          <p:spPr>
            <a:xfrm>
              <a:off x="6978526" y="2623669"/>
              <a:ext cx="425739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>
                  <a:solidFill>
                    <a:schemeClr val="bg2">
                      <a:lumMod val="50000"/>
                    </a:schemeClr>
                  </a:solidFill>
                </a:rPr>
                <a:t>SHA11</a:t>
              </a:r>
            </a:p>
          </p:txBody>
        </p:sp>
        <p:sp>
          <p:nvSpPr>
            <p:cNvPr id="3114" name="ZoneTexte 3113">
              <a:extLst>
                <a:ext uri="{FF2B5EF4-FFF2-40B4-BE49-F238E27FC236}">
                  <a16:creationId xmlns:a16="http://schemas.microsoft.com/office/drawing/2014/main" id="{C6CDBC0A-C67E-1FB7-264A-0E229EE97A6F}"/>
                </a:ext>
              </a:extLst>
            </p:cNvPr>
            <p:cNvSpPr txBox="1"/>
            <p:nvPr/>
          </p:nvSpPr>
          <p:spPr>
            <a:xfrm>
              <a:off x="7465851" y="2623669"/>
              <a:ext cx="425739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>
                  <a:solidFill>
                    <a:schemeClr val="bg2">
                      <a:lumMod val="50000"/>
                    </a:schemeClr>
                  </a:solidFill>
                </a:rPr>
                <a:t>SHA12</a:t>
              </a:r>
            </a:p>
          </p:txBody>
        </p:sp>
      </p:grpSp>
      <p:grpSp>
        <p:nvGrpSpPr>
          <p:cNvPr id="3115" name="Groupe 3114">
            <a:extLst>
              <a:ext uri="{FF2B5EF4-FFF2-40B4-BE49-F238E27FC236}">
                <a16:creationId xmlns:a16="http://schemas.microsoft.com/office/drawing/2014/main" id="{966743B5-E65C-E1A1-09C9-190BB7B893C7}"/>
              </a:ext>
            </a:extLst>
          </p:cNvPr>
          <p:cNvGrpSpPr/>
          <p:nvPr>
            <p:custDataLst>
              <p:tags r:id="rId31"/>
            </p:custDataLst>
          </p:nvPr>
        </p:nvGrpSpPr>
        <p:grpSpPr>
          <a:xfrm>
            <a:off x="4549094" y="3727288"/>
            <a:ext cx="1400390" cy="498304"/>
            <a:chOff x="6491200" y="2310031"/>
            <a:chExt cx="1400390" cy="498304"/>
          </a:xfrm>
        </p:grpSpPr>
        <p:pic>
          <p:nvPicPr>
            <p:cNvPr id="3116" name="Image 3115">
              <a:extLst>
                <a:ext uri="{FF2B5EF4-FFF2-40B4-BE49-F238E27FC236}">
                  <a16:creationId xmlns:a16="http://schemas.microsoft.com/office/drawing/2014/main" id="{483AEC7D-D19D-0A7C-845F-3BB271C38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7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0812" y="2310032"/>
              <a:ext cx="344331" cy="344331"/>
            </a:xfrm>
            <a:prstGeom prst="rect">
              <a:avLst/>
            </a:prstGeom>
          </p:spPr>
        </p:pic>
        <p:pic>
          <p:nvPicPr>
            <p:cNvPr id="3117" name="Image 3116">
              <a:extLst>
                <a:ext uri="{FF2B5EF4-FFF2-40B4-BE49-F238E27FC236}">
                  <a16:creationId xmlns:a16="http://schemas.microsoft.com/office/drawing/2014/main" id="{9C546CE8-EA4C-155E-2534-4E2E52CB839B}"/>
                </a:ext>
              </a:extLst>
            </p:cNvPr>
            <p:cNvPicPr>
              <a:picLocks noChangeAspect="1"/>
            </p:cNvPicPr>
            <p:nvPr/>
          </p:nvPicPr>
          <p:blipFill>
            <a:blip r:embed="rId7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14565" y="2310031"/>
              <a:ext cx="344331" cy="344331"/>
            </a:xfrm>
            <a:prstGeom prst="rect">
              <a:avLst/>
            </a:prstGeom>
          </p:spPr>
        </p:pic>
        <p:pic>
          <p:nvPicPr>
            <p:cNvPr id="3118" name="Image 3117">
              <a:extLst>
                <a:ext uri="{FF2B5EF4-FFF2-40B4-BE49-F238E27FC236}">
                  <a16:creationId xmlns:a16="http://schemas.microsoft.com/office/drawing/2014/main" id="{1FD6506D-1326-88B9-3C7E-645FC93E2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7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08318" y="2310596"/>
              <a:ext cx="344331" cy="344331"/>
            </a:xfrm>
            <a:prstGeom prst="rect">
              <a:avLst/>
            </a:prstGeom>
          </p:spPr>
        </p:pic>
        <p:sp>
          <p:nvSpPr>
            <p:cNvPr id="3119" name="ZoneTexte 3118">
              <a:extLst>
                <a:ext uri="{FF2B5EF4-FFF2-40B4-BE49-F238E27FC236}">
                  <a16:creationId xmlns:a16="http://schemas.microsoft.com/office/drawing/2014/main" id="{F9831560-B8C1-74EA-E75E-AAA3EB180A73}"/>
                </a:ext>
              </a:extLst>
            </p:cNvPr>
            <p:cNvSpPr txBox="1"/>
            <p:nvPr/>
          </p:nvSpPr>
          <p:spPr>
            <a:xfrm>
              <a:off x="6491200" y="2623669"/>
              <a:ext cx="425739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>
                  <a:solidFill>
                    <a:schemeClr val="bg2">
                      <a:lumMod val="50000"/>
                    </a:schemeClr>
                  </a:solidFill>
                </a:rPr>
                <a:t>SHA13</a:t>
              </a:r>
            </a:p>
          </p:txBody>
        </p:sp>
        <p:sp>
          <p:nvSpPr>
            <p:cNvPr id="3120" name="ZoneTexte 3119">
              <a:extLst>
                <a:ext uri="{FF2B5EF4-FFF2-40B4-BE49-F238E27FC236}">
                  <a16:creationId xmlns:a16="http://schemas.microsoft.com/office/drawing/2014/main" id="{81AB3614-F78D-F4DB-4E0A-400FF276F7E5}"/>
                </a:ext>
              </a:extLst>
            </p:cNvPr>
            <p:cNvSpPr txBox="1"/>
            <p:nvPr/>
          </p:nvSpPr>
          <p:spPr>
            <a:xfrm>
              <a:off x="6978526" y="2623669"/>
              <a:ext cx="425739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>
                  <a:solidFill>
                    <a:schemeClr val="bg2">
                      <a:lumMod val="50000"/>
                    </a:schemeClr>
                  </a:solidFill>
                </a:rPr>
                <a:t>SHA14</a:t>
              </a:r>
            </a:p>
          </p:txBody>
        </p:sp>
        <p:sp>
          <p:nvSpPr>
            <p:cNvPr id="3121" name="ZoneTexte 3120">
              <a:extLst>
                <a:ext uri="{FF2B5EF4-FFF2-40B4-BE49-F238E27FC236}">
                  <a16:creationId xmlns:a16="http://schemas.microsoft.com/office/drawing/2014/main" id="{71A54673-1B81-C74D-60D2-F43F17565446}"/>
                </a:ext>
              </a:extLst>
            </p:cNvPr>
            <p:cNvSpPr txBox="1"/>
            <p:nvPr/>
          </p:nvSpPr>
          <p:spPr>
            <a:xfrm>
              <a:off x="7465851" y="2623669"/>
              <a:ext cx="425739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>
                  <a:solidFill>
                    <a:schemeClr val="bg2">
                      <a:lumMod val="50000"/>
                    </a:schemeClr>
                  </a:solidFill>
                </a:rPr>
                <a:t>SHA15</a:t>
              </a:r>
            </a:p>
          </p:txBody>
        </p:sp>
      </p:grpSp>
      <p:grpSp>
        <p:nvGrpSpPr>
          <p:cNvPr id="3122" name="Groupe 3121">
            <a:extLst>
              <a:ext uri="{FF2B5EF4-FFF2-40B4-BE49-F238E27FC236}">
                <a16:creationId xmlns:a16="http://schemas.microsoft.com/office/drawing/2014/main" id="{1EBF1718-51B3-D33D-FB7F-9DDF4A34814A}"/>
              </a:ext>
            </a:extLst>
          </p:cNvPr>
          <p:cNvGrpSpPr/>
          <p:nvPr>
            <p:custDataLst>
              <p:tags r:id="rId32"/>
            </p:custDataLst>
          </p:nvPr>
        </p:nvGrpSpPr>
        <p:grpSpPr>
          <a:xfrm>
            <a:off x="4549094" y="1628609"/>
            <a:ext cx="1400390" cy="498304"/>
            <a:chOff x="6491200" y="2310031"/>
            <a:chExt cx="1400390" cy="498304"/>
          </a:xfrm>
        </p:grpSpPr>
        <p:pic>
          <p:nvPicPr>
            <p:cNvPr id="3123" name="Image 3122">
              <a:extLst>
                <a:ext uri="{FF2B5EF4-FFF2-40B4-BE49-F238E27FC236}">
                  <a16:creationId xmlns:a16="http://schemas.microsoft.com/office/drawing/2014/main" id="{54F5C240-D908-23FD-51F9-6B4DC23715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0812" y="2310032"/>
              <a:ext cx="344331" cy="344331"/>
            </a:xfrm>
            <a:prstGeom prst="rect">
              <a:avLst/>
            </a:prstGeom>
          </p:spPr>
        </p:pic>
        <p:pic>
          <p:nvPicPr>
            <p:cNvPr id="3124" name="Image 3123">
              <a:extLst>
                <a:ext uri="{FF2B5EF4-FFF2-40B4-BE49-F238E27FC236}">
                  <a16:creationId xmlns:a16="http://schemas.microsoft.com/office/drawing/2014/main" id="{A36C80AB-E1E0-5156-1938-85E30DF7DC71}"/>
                </a:ext>
              </a:extLst>
            </p:cNvPr>
            <p:cNvPicPr>
              <a:picLocks noChangeAspect="1"/>
            </p:cNvPicPr>
            <p:nvPr/>
          </p:nvPicPr>
          <p:blipFill>
            <a:blip r:embed="rId7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14565" y="2310031"/>
              <a:ext cx="344331" cy="344331"/>
            </a:xfrm>
            <a:prstGeom prst="rect">
              <a:avLst/>
            </a:prstGeom>
          </p:spPr>
        </p:pic>
        <p:pic>
          <p:nvPicPr>
            <p:cNvPr id="3125" name="Image 3124">
              <a:extLst>
                <a:ext uri="{FF2B5EF4-FFF2-40B4-BE49-F238E27FC236}">
                  <a16:creationId xmlns:a16="http://schemas.microsoft.com/office/drawing/2014/main" id="{A9B0D370-8340-3A14-6DAB-BAB0E70EB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08318" y="2310596"/>
              <a:ext cx="344331" cy="344331"/>
            </a:xfrm>
            <a:prstGeom prst="rect">
              <a:avLst/>
            </a:prstGeom>
          </p:spPr>
        </p:pic>
        <p:sp>
          <p:nvSpPr>
            <p:cNvPr id="3126" name="ZoneTexte 3125">
              <a:extLst>
                <a:ext uri="{FF2B5EF4-FFF2-40B4-BE49-F238E27FC236}">
                  <a16:creationId xmlns:a16="http://schemas.microsoft.com/office/drawing/2014/main" id="{B248A760-7FD0-178C-7235-849AF50CA70B}"/>
                </a:ext>
              </a:extLst>
            </p:cNvPr>
            <p:cNvSpPr txBox="1"/>
            <p:nvPr/>
          </p:nvSpPr>
          <p:spPr>
            <a:xfrm>
              <a:off x="6491200" y="2623669"/>
              <a:ext cx="425739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>
                  <a:solidFill>
                    <a:schemeClr val="bg2">
                      <a:lumMod val="50000"/>
                    </a:schemeClr>
                  </a:solidFill>
                </a:rPr>
                <a:t>SHA01</a:t>
              </a:r>
            </a:p>
          </p:txBody>
        </p:sp>
        <p:sp>
          <p:nvSpPr>
            <p:cNvPr id="3127" name="ZoneTexte 3126">
              <a:extLst>
                <a:ext uri="{FF2B5EF4-FFF2-40B4-BE49-F238E27FC236}">
                  <a16:creationId xmlns:a16="http://schemas.microsoft.com/office/drawing/2014/main" id="{E4DD0565-1306-BE02-2E59-F42CEE02488C}"/>
                </a:ext>
              </a:extLst>
            </p:cNvPr>
            <p:cNvSpPr txBox="1"/>
            <p:nvPr/>
          </p:nvSpPr>
          <p:spPr>
            <a:xfrm>
              <a:off x="6978526" y="2623669"/>
              <a:ext cx="425739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>
                  <a:solidFill>
                    <a:schemeClr val="bg2">
                      <a:lumMod val="50000"/>
                    </a:schemeClr>
                  </a:solidFill>
                </a:rPr>
                <a:t>SHA02</a:t>
              </a:r>
            </a:p>
          </p:txBody>
        </p:sp>
        <p:sp>
          <p:nvSpPr>
            <p:cNvPr id="3128" name="ZoneTexte 3127">
              <a:extLst>
                <a:ext uri="{FF2B5EF4-FFF2-40B4-BE49-F238E27FC236}">
                  <a16:creationId xmlns:a16="http://schemas.microsoft.com/office/drawing/2014/main" id="{C6AFB16A-3820-0CF0-0908-F67A84FEF7CC}"/>
                </a:ext>
              </a:extLst>
            </p:cNvPr>
            <p:cNvSpPr txBox="1"/>
            <p:nvPr/>
          </p:nvSpPr>
          <p:spPr>
            <a:xfrm>
              <a:off x="7465851" y="2623669"/>
              <a:ext cx="425739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>
                  <a:solidFill>
                    <a:schemeClr val="bg2">
                      <a:lumMod val="50000"/>
                    </a:schemeClr>
                  </a:solidFill>
                </a:rPr>
                <a:t>SHA03</a:t>
              </a:r>
            </a:p>
          </p:txBody>
        </p:sp>
      </p:grpSp>
      <p:pic>
        <p:nvPicPr>
          <p:cNvPr id="3129" name="Image 3128">
            <a:extLst>
              <a:ext uri="{FF2B5EF4-FFF2-40B4-BE49-F238E27FC236}">
                <a16:creationId xmlns:a16="http://schemas.microsoft.com/office/drawing/2014/main" id="{CF4F4E4B-1BF6-39C5-1D02-A06A119672AA}"/>
              </a:ext>
            </a:extLst>
          </p:cNvPr>
          <p:cNvPicPr>
            <a:picLocks noChangeAspect="1"/>
          </p:cNvPicPr>
          <p:nvPr>
            <p:custDataLst>
              <p:tags r:id="rId33"/>
            </p:custDataLst>
          </p:nvPr>
        </p:nvPicPr>
        <p:blipFill>
          <a:blip r:embed="rId7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5133" y="2350571"/>
            <a:ext cx="344331" cy="344331"/>
          </a:xfrm>
          <a:prstGeom prst="rect">
            <a:avLst/>
          </a:prstGeom>
        </p:spPr>
      </p:pic>
      <p:sp>
        <p:nvSpPr>
          <p:cNvPr id="3130" name="ZoneTexte 3129">
            <a:extLst>
              <a:ext uri="{FF2B5EF4-FFF2-40B4-BE49-F238E27FC236}">
                <a16:creationId xmlns:a16="http://schemas.microsoft.com/office/drawing/2014/main" id="{FCC22556-A041-4D71-7AD3-436669A89FBA}"/>
              </a:ext>
            </a:extLst>
          </p:cNvPr>
          <p:cNvSpPr txBox="1"/>
          <p:nvPr>
            <p:custDataLst>
              <p:tags r:id="rId34"/>
            </p:custDataLst>
          </p:nvPr>
        </p:nvSpPr>
        <p:spPr>
          <a:xfrm>
            <a:off x="6106818" y="2663644"/>
            <a:ext cx="66096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>
                <a:solidFill>
                  <a:schemeClr val="bg2">
                    <a:lumMod val="50000"/>
                  </a:schemeClr>
                </a:solidFill>
              </a:rPr>
              <a:t>RD1CB1</a:t>
            </a:r>
          </a:p>
        </p:txBody>
      </p:sp>
      <p:pic>
        <p:nvPicPr>
          <p:cNvPr id="3131" name="Image 3130">
            <a:extLst>
              <a:ext uri="{FF2B5EF4-FFF2-40B4-BE49-F238E27FC236}">
                <a16:creationId xmlns:a16="http://schemas.microsoft.com/office/drawing/2014/main" id="{F487BDA8-2610-6104-D152-57E2DB96F8DD}"/>
              </a:ext>
            </a:extLst>
          </p:cNvPr>
          <p:cNvPicPr>
            <a:picLocks noChangeAspect="1"/>
          </p:cNvPicPr>
          <p:nvPr>
            <p:custDataLst>
              <p:tags r:id="rId35"/>
            </p:custDataLst>
          </p:nvPr>
        </p:nvPicPr>
        <p:blipFill>
          <a:blip r:embed="rId7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5133" y="2885673"/>
            <a:ext cx="344331" cy="344331"/>
          </a:xfrm>
          <a:prstGeom prst="rect">
            <a:avLst/>
          </a:prstGeom>
        </p:spPr>
      </p:pic>
      <p:sp>
        <p:nvSpPr>
          <p:cNvPr id="3132" name="ZoneTexte 3131">
            <a:extLst>
              <a:ext uri="{FF2B5EF4-FFF2-40B4-BE49-F238E27FC236}">
                <a16:creationId xmlns:a16="http://schemas.microsoft.com/office/drawing/2014/main" id="{73F3C7F3-AA09-0E82-B03A-DBE5275B803C}"/>
              </a:ext>
            </a:extLst>
          </p:cNvPr>
          <p:cNvSpPr txBox="1"/>
          <p:nvPr>
            <p:custDataLst>
              <p:tags r:id="rId36"/>
            </p:custDataLst>
          </p:nvPr>
        </p:nvSpPr>
        <p:spPr>
          <a:xfrm>
            <a:off x="6123516" y="3198746"/>
            <a:ext cx="62756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>
                <a:solidFill>
                  <a:schemeClr val="bg2">
                    <a:lumMod val="50000"/>
                  </a:schemeClr>
                </a:solidFill>
              </a:rPr>
              <a:t>RD1CB2</a:t>
            </a:r>
          </a:p>
        </p:txBody>
      </p:sp>
      <p:sp>
        <p:nvSpPr>
          <p:cNvPr id="3133" name="Flèche : double flèche horizontale 3132">
            <a:extLst>
              <a:ext uri="{FF2B5EF4-FFF2-40B4-BE49-F238E27FC236}">
                <a16:creationId xmlns:a16="http://schemas.microsoft.com/office/drawing/2014/main" id="{AE9EBE80-3061-24EA-02BF-C676BBD4A7FA}"/>
              </a:ext>
            </a:extLst>
          </p:cNvPr>
          <p:cNvSpPr/>
          <p:nvPr>
            <p:custDataLst>
              <p:tags r:id="rId37"/>
            </p:custDataLst>
          </p:nvPr>
        </p:nvSpPr>
        <p:spPr>
          <a:xfrm rot="3100735">
            <a:off x="8456821" y="2922245"/>
            <a:ext cx="571500" cy="255893"/>
          </a:xfrm>
          <a:prstGeom prst="left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030A0"/>
              </a:solidFill>
            </a:endParaRPr>
          </a:p>
        </p:txBody>
      </p:sp>
      <p:sp>
        <p:nvSpPr>
          <p:cNvPr id="3134" name="Flèche : double flèche horizontale 3133">
            <a:extLst>
              <a:ext uri="{FF2B5EF4-FFF2-40B4-BE49-F238E27FC236}">
                <a16:creationId xmlns:a16="http://schemas.microsoft.com/office/drawing/2014/main" id="{B992E8C8-F22B-87BF-6A4A-4AF2F5B58E22}"/>
              </a:ext>
            </a:extLst>
          </p:cNvPr>
          <p:cNvSpPr/>
          <p:nvPr>
            <p:custDataLst>
              <p:tags r:id="rId38"/>
            </p:custDataLst>
          </p:nvPr>
        </p:nvSpPr>
        <p:spPr>
          <a:xfrm rot="4984935">
            <a:off x="8770070" y="4118494"/>
            <a:ext cx="571500" cy="255893"/>
          </a:xfrm>
          <a:prstGeom prst="left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030A0"/>
              </a:solidFill>
            </a:endParaRPr>
          </a:p>
        </p:txBody>
      </p:sp>
      <p:pic>
        <p:nvPicPr>
          <p:cNvPr id="3136" name="Image 3135" descr="Une image contenant texte&#10;&#10;Description générée automatiquement">
            <a:extLst>
              <a:ext uri="{FF2B5EF4-FFF2-40B4-BE49-F238E27FC236}">
                <a16:creationId xmlns:a16="http://schemas.microsoft.com/office/drawing/2014/main" id="{4C8C49BE-723A-389E-16EF-D59933B5C8D6}"/>
              </a:ext>
            </a:extLst>
          </p:cNvPr>
          <p:cNvPicPr>
            <a:picLocks noChangeAspect="1"/>
          </p:cNvPicPr>
          <p:nvPr>
            <p:custDataLst>
              <p:tags r:id="rId39"/>
            </p:custDataLst>
          </p:nvPr>
        </p:nvPicPr>
        <p:blipFill>
          <a:blip r:embed="rId7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0694" y="3377395"/>
            <a:ext cx="538223" cy="538223"/>
          </a:xfrm>
          <a:prstGeom prst="rect">
            <a:avLst/>
          </a:prstGeom>
        </p:spPr>
      </p:pic>
      <p:sp>
        <p:nvSpPr>
          <p:cNvPr id="3137" name="Flèche : double flèche horizontale 3136">
            <a:extLst>
              <a:ext uri="{FF2B5EF4-FFF2-40B4-BE49-F238E27FC236}">
                <a16:creationId xmlns:a16="http://schemas.microsoft.com/office/drawing/2014/main" id="{1521F69F-F644-86BF-4E18-9D6607026BD4}"/>
              </a:ext>
            </a:extLst>
          </p:cNvPr>
          <p:cNvSpPr/>
          <p:nvPr>
            <p:custDataLst>
              <p:tags r:id="rId40"/>
            </p:custDataLst>
          </p:nvPr>
        </p:nvSpPr>
        <p:spPr>
          <a:xfrm>
            <a:off x="6640341" y="2437698"/>
            <a:ext cx="571500" cy="255893"/>
          </a:xfrm>
          <a:prstGeom prst="left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030A0"/>
              </a:solidFill>
            </a:endParaRPr>
          </a:p>
        </p:txBody>
      </p:sp>
      <p:sp>
        <p:nvSpPr>
          <p:cNvPr id="3138" name="Flèche : double flèche horizontale 3137">
            <a:extLst>
              <a:ext uri="{FF2B5EF4-FFF2-40B4-BE49-F238E27FC236}">
                <a16:creationId xmlns:a16="http://schemas.microsoft.com/office/drawing/2014/main" id="{0E9037AB-3CB2-1FB1-CEDD-B4DBF9CD9CD5}"/>
              </a:ext>
            </a:extLst>
          </p:cNvPr>
          <p:cNvSpPr/>
          <p:nvPr>
            <p:custDataLst>
              <p:tags r:id="rId41"/>
            </p:custDataLst>
          </p:nvPr>
        </p:nvSpPr>
        <p:spPr>
          <a:xfrm>
            <a:off x="5914648" y="2697433"/>
            <a:ext cx="354864" cy="255893"/>
          </a:xfrm>
          <a:prstGeom prst="left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030A0"/>
              </a:solidFill>
            </a:endParaRPr>
          </a:p>
        </p:txBody>
      </p:sp>
      <p:sp>
        <p:nvSpPr>
          <p:cNvPr id="3139" name="Flèche : double flèche horizontale 3138">
            <a:extLst>
              <a:ext uri="{FF2B5EF4-FFF2-40B4-BE49-F238E27FC236}">
                <a16:creationId xmlns:a16="http://schemas.microsoft.com/office/drawing/2014/main" id="{2441093D-9839-62C7-D21D-C70B63F49DB5}"/>
              </a:ext>
            </a:extLst>
          </p:cNvPr>
          <p:cNvSpPr/>
          <p:nvPr>
            <p:custDataLst>
              <p:tags r:id="rId42"/>
            </p:custDataLst>
          </p:nvPr>
        </p:nvSpPr>
        <p:spPr>
          <a:xfrm rot="2715404">
            <a:off x="4773424" y="1489863"/>
            <a:ext cx="611388" cy="255893"/>
          </a:xfrm>
          <a:prstGeom prst="leftRightArrow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030A0"/>
              </a:solidFill>
            </a:endParaRPr>
          </a:p>
        </p:txBody>
      </p:sp>
      <p:pic>
        <p:nvPicPr>
          <p:cNvPr id="3083" name="Picture 4" descr="Intégration TeamViewer pour Active Directory">
            <a:extLst>
              <a:ext uri="{FF2B5EF4-FFF2-40B4-BE49-F238E27FC236}">
                <a16:creationId xmlns:a16="http://schemas.microsoft.com/office/drawing/2014/main" id="{2BA078EF-92B0-D596-830F-72693834B19B}"/>
              </a:ext>
            </a:extLst>
          </p:cNvPr>
          <p:cNvPicPr>
            <a:picLocks noChangeAspect="1" noChangeArrowheads="1"/>
          </p:cNvPicPr>
          <p:nvPr>
            <p:custDataLst>
              <p:tags r:id="rId43"/>
            </p:custDataLst>
          </p:nvPr>
        </p:nvPicPr>
        <p:blipFill rotWithShape="1">
          <a:blip r:embed="rId7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84099" y="1213312"/>
            <a:ext cx="1456986" cy="26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40" name="Flèche : double flèche horizontale 3139">
            <a:extLst>
              <a:ext uri="{FF2B5EF4-FFF2-40B4-BE49-F238E27FC236}">
                <a16:creationId xmlns:a16="http://schemas.microsoft.com/office/drawing/2014/main" id="{3A1CE4F6-EA0A-D1B8-F193-3D62FA573B99}"/>
              </a:ext>
            </a:extLst>
          </p:cNvPr>
          <p:cNvSpPr/>
          <p:nvPr>
            <p:custDataLst>
              <p:tags r:id="rId44"/>
            </p:custDataLst>
          </p:nvPr>
        </p:nvSpPr>
        <p:spPr>
          <a:xfrm rot="6849919">
            <a:off x="3513084" y="1709841"/>
            <a:ext cx="611388" cy="120453"/>
          </a:xfrm>
          <a:prstGeom prst="leftRightArrow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030A0"/>
              </a:solidFill>
            </a:endParaRPr>
          </a:p>
        </p:txBody>
      </p:sp>
      <p:sp>
        <p:nvSpPr>
          <p:cNvPr id="3141" name="Flèche : double flèche horizontale 3140">
            <a:extLst>
              <a:ext uri="{FF2B5EF4-FFF2-40B4-BE49-F238E27FC236}">
                <a16:creationId xmlns:a16="http://schemas.microsoft.com/office/drawing/2014/main" id="{179BA7F0-0DF9-61F6-C0CC-344DE9C6A9A3}"/>
              </a:ext>
            </a:extLst>
          </p:cNvPr>
          <p:cNvSpPr/>
          <p:nvPr>
            <p:custDataLst>
              <p:tags r:id="rId45"/>
            </p:custDataLst>
          </p:nvPr>
        </p:nvSpPr>
        <p:spPr>
          <a:xfrm rot="6760635">
            <a:off x="3369954" y="1920836"/>
            <a:ext cx="1144106" cy="142775"/>
          </a:xfrm>
          <a:prstGeom prst="leftRightArrow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030A0"/>
              </a:solidFill>
            </a:endParaRPr>
          </a:p>
        </p:txBody>
      </p:sp>
      <p:sp>
        <p:nvSpPr>
          <p:cNvPr id="3143" name="Flèche : double flèche horizontale 3142">
            <a:extLst>
              <a:ext uri="{FF2B5EF4-FFF2-40B4-BE49-F238E27FC236}">
                <a16:creationId xmlns:a16="http://schemas.microsoft.com/office/drawing/2014/main" id="{B5926B73-2442-9A14-7B0E-7CF86D91EC2D}"/>
              </a:ext>
            </a:extLst>
          </p:cNvPr>
          <p:cNvSpPr/>
          <p:nvPr>
            <p:custDataLst>
              <p:tags r:id="rId46"/>
            </p:custDataLst>
          </p:nvPr>
        </p:nvSpPr>
        <p:spPr>
          <a:xfrm rot="6641910">
            <a:off x="3155287" y="2199742"/>
            <a:ext cx="1719550" cy="144173"/>
          </a:xfrm>
          <a:prstGeom prst="leftRightArrow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030A0"/>
              </a:solidFill>
            </a:endParaRPr>
          </a:p>
        </p:txBody>
      </p:sp>
      <p:pic>
        <p:nvPicPr>
          <p:cNvPr id="3145" name="Image 3144" descr="Une image contenant logo&#10;&#10;Description générée automatiquement">
            <a:extLst>
              <a:ext uri="{FF2B5EF4-FFF2-40B4-BE49-F238E27FC236}">
                <a16:creationId xmlns:a16="http://schemas.microsoft.com/office/drawing/2014/main" id="{C859E732-E9DE-04D6-34ED-5F32A06A08D0}"/>
              </a:ext>
            </a:extLst>
          </p:cNvPr>
          <p:cNvPicPr>
            <a:picLocks noChangeAspect="1"/>
          </p:cNvPicPr>
          <p:nvPr>
            <p:custDataLst>
              <p:tags r:id="rId47"/>
            </p:custDataLst>
          </p:nvPr>
        </p:nvPicPr>
        <p:blipFill>
          <a:blip r:embed="rId7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3255" y="1604250"/>
            <a:ext cx="538843" cy="538843"/>
          </a:xfrm>
          <a:prstGeom prst="rect">
            <a:avLst/>
          </a:prstGeom>
        </p:spPr>
      </p:pic>
      <p:pic>
        <p:nvPicPr>
          <p:cNvPr id="3146" name="Image 3145" descr="Une image contenant logo&#10;&#10;Description générée automatiquement">
            <a:extLst>
              <a:ext uri="{FF2B5EF4-FFF2-40B4-BE49-F238E27FC236}">
                <a16:creationId xmlns:a16="http://schemas.microsoft.com/office/drawing/2014/main" id="{A34F6978-1530-C537-73AE-33F73C43A25F}"/>
              </a:ext>
            </a:extLst>
          </p:cNvPr>
          <p:cNvPicPr>
            <a:picLocks noChangeAspect="1"/>
          </p:cNvPicPr>
          <p:nvPr>
            <p:custDataLst>
              <p:tags r:id="rId48"/>
            </p:custDataLst>
          </p:nvPr>
        </p:nvPicPr>
        <p:blipFill>
          <a:blip r:embed="rId7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9619" y="1327722"/>
            <a:ext cx="402986" cy="402986"/>
          </a:xfrm>
          <a:prstGeom prst="rect">
            <a:avLst/>
          </a:prstGeom>
        </p:spPr>
      </p:pic>
      <p:pic>
        <p:nvPicPr>
          <p:cNvPr id="3148" name="Image 3147">
            <a:extLst>
              <a:ext uri="{FF2B5EF4-FFF2-40B4-BE49-F238E27FC236}">
                <a16:creationId xmlns:a16="http://schemas.microsoft.com/office/drawing/2014/main" id="{769B7B8A-EA95-CF19-DF92-B2069E9D5552}"/>
              </a:ext>
            </a:extLst>
          </p:cNvPr>
          <p:cNvPicPr>
            <a:picLocks noChangeAspect="1"/>
          </p:cNvPicPr>
          <p:nvPr>
            <p:custDataLst>
              <p:tags r:id="rId49"/>
            </p:custDataLst>
          </p:nvPr>
        </p:nvPicPr>
        <p:blipFill>
          <a:blip r:embed="rId7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67" y="1743402"/>
            <a:ext cx="219409" cy="219409"/>
          </a:xfrm>
          <a:prstGeom prst="rect">
            <a:avLst/>
          </a:prstGeom>
        </p:spPr>
      </p:pic>
      <p:pic>
        <p:nvPicPr>
          <p:cNvPr id="3149" name="Image 3148">
            <a:extLst>
              <a:ext uri="{FF2B5EF4-FFF2-40B4-BE49-F238E27FC236}">
                <a16:creationId xmlns:a16="http://schemas.microsoft.com/office/drawing/2014/main" id="{5E9AF15B-2066-779B-432A-F4B48DA50ADC}"/>
              </a:ext>
            </a:extLst>
          </p:cNvPr>
          <p:cNvPicPr>
            <a:picLocks noChangeAspect="1"/>
          </p:cNvPicPr>
          <p:nvPr>
            <p:custDataLst>
              <p:tags r:id="rId50"/>
            </p:custDataLst>
          </p:nvPr>
        </p:nvPicPr>
        <p:blipFill>
          <a:blip r:embed="rId7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8652" y="2216304"/>
            <a:ext cx="219409" cy="219409"/>
          </a:xfrm>
          <a:prstGeom prst="rect">
            <a:avLst/>
          </a:prstGeom>
        </p:spPr>
      </p:pic>
      <p:pic>
        <p:nvPicPr>
          <p:cNvPr id="3150" name="Image 3149">
            <a:extLst>
              <a:ext uri="{FF2B5EF4-FFF2-40B4-BE49-F238E27FC236}">
                <a16:creationId xmlns:a16="http://schemas.microsoft.com/office/drawing/2014/main" id="{1F1E460C-6B14-5E99-6982-F2693C0DC2A0}"/>
              </a:ext>
            </a:extLst>
          </p:cNvPr>
          <p:cNvPicPr>
            <a:picLocks noChangeAspect="1"/>
          </p:cNvPicPr>
          <p:nvPr>
            <p:custDataLst>
              <p:tags r:id="rId51"/>
            </p:custDataLst>
          </p:nvPr>
        </p:nvPicPr>
        <p:blipFill>
          <a:blip r:embed="rId7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4583" y="3251508"/>
            <a:ext cx="219409" cy="219409"/>
          </a:xfrm>
          <a:prstGeom prst="rect">
            <a:avLst/>
          </a:prstGeom>
        </p:spPr>
      </p:pic>
      <p:pic>
        <p:nvPicPr>
          <p:cNvPr id="3151" name="Image 3150">
            <a:extLst>
              <a:ext uri="{FF2B5EF4-FFF2-40B4-BE49-F238E27FC236}">
                <a16:creationId xmlns:a16="http://schemas.microsoft.com/office/drawing/2014/main" id="{0AF0492B-171A-9BE7-A62D-F7FB2FF2E801}"/>
              </a:ext>
            </a:extLst>
          </p:cNvPr>
          <p:cNvPicPr>
            <a:picLocks noChangeAspect="1"/>
          </p:cNvPicPr>
          <p:nvPr>
            <p:custDataLst>
              <p:tags r:id="rId52"/>
            </p:custDataLst>
          </p:nvPr>
        </p:nvPicPr>
        <p:blipFill>
          <a:blip r:embed="rId7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790" y="3264680"/>
            <a:ext cx="219409" cy="219409"/>
          </a:xfrm>
          <a:prstGeom prst="rect">
            <a:avLst/>
          </a:prstGeom>
        </p:spPr>
      </p:pic>
      <p:pic>
        <p:nvPicPr>
          <p:cNvPr id="3152" name="Image 3151">
            <a:extLst>
              <a:ext uri="{FF2B5EF4-FFF2-40B4-BE49-F238E27FC236}">
                <a16:creationId xmlns:a16="http://schemas.microsoft.com/office/drawing/2014/main" id="{2FAF0D55-ED90-D6BF-241C-607A67DF6ECC}"/>
              </a:ext>
            </a:extLst>
          </p:cNvPr>
          <p:cNvPicPr>
            <a:picLocks noChangeAspect="1"/>
          </p:cNvPicPr>
          <p:nvPr>
            <p:custDataLst>
              <p:tags r:id="rId53"/>
            </p:custDataLst>
          </p:nvPr>
        </p:nvPicPr>
        <p:blipFill>
          <a:blip r:embed="rId7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8672" y="3802069"/>
            <a:ext cx="219409" cy="219409"/>
          </a:xfrm>
          <a:prstGeom prst="rect">
            <a:avLst/>
          </a:prstGeom>
        </p:spPr>
      </p:pic>
      <p:pic>
        <p:nvPicPr>
          <p:cNvPr id="3153" name="Image 3152">
            <a:extLst>
              <a:ext uri="{FF2B5EF4-FFF2-40B4-BE49-F238E27FC236}">
                <a16:creationId xmlns:a16="http://schemas.microsoft.com/office/drawing/2014/main" id="{6C58856C-80CE-1F51-031A-7AB6361BA9B0}"/>
              </a:ext>
            </a:extLst>
          </p:cNvPr>
          <p:cNvPicPr>
            <a:picLocks noChangeAspect="1"/>
          </p:cNvPicPr>
          <p:nvPr>
            <p:custDataLst>
              <p:tags r:id="rId54"/>
            </p:custDataLst>
          </p:nvPr>
        </p:nvPicPr>
        <p:blipFill>
          <a:blip r:embed="rId7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580" y="2738226"/>
            <a:ext cx="219409" cy="219409"/>
          </a:xfrm>
          <a:prstGeom prst="rect">
            <a:avLst/>
          </a:prstGeom>
        </p:spPr>
      </p:pic>
      <p:sp>
        <p:nvSpPr>
          <p:cNvPr id="3155" name="Espace réservé du pied de page 3154">
            <a:extLst>
              <a:ext uri="{FF2B5EF4-FFF2-40B4-BE49-F238E27FC236}">
                <a16:creationId xmlns:a16="http://schemas.microsoft.com/office/drawing/2014/main" id="{C0AB28F2-DF18-16C6-DDA5-187A391877F2}"/>
              </a:ext>
            </a:extLst>
          </p:cNvPr>
          <p:cNvSpPr>
            <a:spLocks noGrp="1"/>
          </p:cNvSpPr>
          <p:nvPr>
            <p:ph type="ftr" sz="quarter" idx="10"/>
            <p:custDataLst>
              <p:tags r:id="rId55"/>
            </p:custDataLst>
          </p:nvPr>
        </p:nvSpPr>
        <p:spPr/>
        <p:txBody>
          <a:bodyPr/>
          <a:lstStyle/>
          <a:p>
            <a:r>
              <a:rPr lang="fr-FR"/>
              <a:t>Ce document est propriété exclusive du CHU de Brest | Il ne peut être utilisé, reproduit ou divulgué sans son autorisation écrite préalable.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6A903DB0-E170-0A2C-2246-18A1CA644D0F}"/>
              </a:ext>
            </a:extLst>
          </p:cNvPr>
          <p:cNvSpPr/>
          <p:nvPr>
            <p:custDataLst>
              <p:tags r:id="rId56"/>
            </p:custDataLst>
          </p:nvPr>
        </p:nvSpPr>
        <p:spPr>
          <a:xfrm>
            <a:off x="5813508" y="5072027"/>
            <a:ext cx="351658" cy="33252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F24DB17B-787C-3700-2F06-3E58D91DF040}"/>
              </a:ext>
            </a:extLst>
          </p:cNvPr>
          <p:cNvSpPr/>
          <p:nvPr>
            <p:custDataLst>
              <p:tags r:id="rId57"/>
            </p:custDataLst>
          </p:nvPr>
        </p:nvSpPr>
        <p:spPr>
          <a:xfrm>
            <a:off x="7248956" y="5976792"/>
            <a:ext cx="351658" cy="33252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05B4E26F-A8F1-11B7-1D30-88B60AB60C1C}"/>
              </a:ext>
            </a:extLst>
          </p:cNvPr>
          <p:cNvSpPr/>
          <p:nvPr>
            <p:custDataLst>
              <p:tags r:id="rId58"/>
            </p:custDataLst>
          </p:nvPr>
        </p:nvSpPr>
        <p:spPr>
          <a:xfrm>
            <a:off x="8772647" y="5960374"/>
            <a:ext cx="351658" cy="33252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AF682415-496C-93E2-9572-79887EBB8D57}"/>
              </a:ext>
            </a:extLst>
          </p:cNvPr>
          <p:cNvSpPr/>
          <p:nvPr>
            <p:custDataLst>
              <p:tags r:id="rId59"/>
            </p:custDataLst>
          </p:nvPr>
        </p:nvSpPr>
        <p:spPr>
          <a:xfrm>
            <a:off x="8228739" y="3479828"/>
            <a:ext cx="351658" cy="33252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DAB9B608-574F-3878-2659-691B45FBD6F1}"/>
              </a:ext>
            </a:extLst>
          </p:cNvPr>
          <p:cNvSpPr/>
          <p:nvPr>
            <p:custDataLst>
              <p:tags r:id="rId60"/>
            </p:custDataLst>
          </p:nvPr>
        </p:nvSpPr>
        <p:spPr>
          <a:xfrm>
            <a:off x="5989337" y="1888844"/>
            <a:ext cx="351658" cy="33252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13" name="Image 2074" descr="Une image contenant logo&#10;&#10;Description générée automatiquement">
            <a:extLst>
              <a:ext uri="{FF2B5EF4-FFF2-40B4-BE49-F238E27FC236}">
                <a16:creationId xmlns:a16="http://schemas.microsoft.com/office/drawing/2014/main" id="{D70A9CDB-DA35-A62D-8364-7C1E12D8AAF1}"/>
              </a:ext>
            </a:extLst>
          </p:cNvPr>
          <p:cNvPicPr>
            <a:picLocks noChangeAspect="1"/>
          </p:cNvPicPr>
          <p:nvPr>
            <p:custDataLst>
              <p:tags r:id="rId61"/>
            </p:custDataLst>
          </p:nvPr>
        </p:nvPicPr>
        <p:blipFill>
          <a:blip r:embed="rId7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8184" y="3591039"/>
            <a:ext cx="281849" cy="272667"/>
          </a:xfrm>
          <a:prstGeom prst="rect">
            <a:avLst/>
          </a:prstGeom>
        </p:spPr>
      </p:pic>
      <p:pic>
        <p:nvPicPr>
          <p:cNvPr id="20" name="Image 2074" descr="Une image contenant logo&#10;&#10;Description générée automatiquement">
            <a:extLst>
              <a:ext uri="{FF2B5EF4-FFF2-40B4-BE49-F238E27FC236}">
                <a16:creationId xmlns:a16="http://schemas.microsoft.com/office/drawing/2014/main" id="{8994AF52-52C8-B317-1590-16426DCE0EFF}"/>
              </a:ext>
            </a:extLst>
          </p:cNvPr>
          <p:cNvPicPr>
            <a:picLocks noChangeAspect="1"/>
          </p:cNvPicPr>
          <p:nvPr>
            <p:custDataLst>
              <p:tags r:id="rId62"/>
            </p:custDataLst>
          </p:nvPr>
        </p:nvPicPr>
        <p:blipFill>
          <a:blip r:embed="rId7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6666" y="2011954"/>
            <a:ext cx="281849" cy="27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8244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14069524-2E9F-6E52-17A3-55E7C739DD41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1380465" y="1158874"/>
          <a:ext cx="10515600" cy="4918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BAD87284-D5F0-4D2D-00D5-E865BF2BD3A1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Répartition des actions illégitimes par heure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78BDAEA-851E-E0A5-87A0-28D0AEDE9AE3}"/>
              </a:ext>
            </a:extLst>
          </p:cNvPr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/>
              <a:t>Ce document est propriété exclusive du CHU de Brest | Il ne peut être utilisé, reproduit ou divulgué sans son autorisation écrite préalable.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F78E1A-1CFF-2DE8-E5FA-364B1ACDAF2A}"/>
              </a:ext>
            </a:extLst>
          </p:cNvPr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22</a:t>
            </a:fld>
            <a:endParaRPr lang="fr-FR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1701D3A3-16F6-8034-D6E9-852769404DB6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 flipV="1">
            <a:off x="4926722" y="3253563"/>
            <a:ext cx="0" cy="237742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A61F4D63-86E3-FA91-1BD1-F99307FE5BC2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 flipV="1">
            <a:off x="8278818" y="2658140"/>
            <a:ext cx="0" cy="2972847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31C54B23-B1F4-97FB-1F6C-529FA4F5FF9E}"/>
              </a:ext>
            </a:extLst>
          </p:cNvPr>
          <p:cNvGraphicFramePr>
            <a:graphicFrameLocks noGrp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3504197423"/>
              </p:ext>
            </p:extLst>
          </p:nvPr>
        </p:nvGraphicFramePr>
        <p:xfrm>
          <a:off x="0" y="1081456"/>
          <a:ext cx="11483161" cy="4493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26550260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1C8BD4-8A69-165C-6345-AE9E69D20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L’EDR me permet de qualifier rapidement l’alerte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70C3F0-F699-0C7B-7DE7-737232A9B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5DB1F87-D29A-E4D5-2B3D-839BA8C2A0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Ce document est propriété exclusive du CHU de Brest | Il ne peut être utilisé, reproduit ou divulgué sans son autorisation écrite préalable.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8C9852A-6A0C-48A1-ACAE-810B80BB96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23</a:t>
            </a:fld>
            <a:endParaRPr lang="fr-FR"/>
          </a:p>
        </p:txBody>
      </p:sp>
      <p:pic>
        <p:nvPicPr>
          <p:cNvPr id="6" name="Image 9">
            <a:extLst>
              <a:ext uri="{FF2B5EF4-FFF2-40B4-BE49-F238E27FC236}">
                <a16:creationId xmlns:a16="http://schemas.microsoft.com/office/drawing/2014/main" id="{BB6A82C0-139E-AECB-5936-64A4847D49F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41061" y="1150148"/>
            <a:ext cx="8435034" cy="5017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43D8E91C-203E-20DC-D7BD-D6E1BB4E137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632593" y="4097790"/>
            <a:ext cx="7000248" cy="1644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54429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A87109-6665-D4D9-81CD-3BD64EE6A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Autre exemple : le CH de Saint-Renan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5F8AE954-072F-A5DF-F2DC-CB1231AAE0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16295"/>
            <a:ext cx="10515600" cy="4903248"/>
          </a:xfr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AB5579E-6916-3DA8-5E9E-B61476D58E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Ce document est propriété exclusive du CHU de Brest | Il ne peut être utilisé, reproduit ou divulgué sans son autorisation écrite préalable.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B49CA42-9587-A0E6-592E-BA359436D5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18514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1D197A-B0A7-5963-643A-C08483996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passage en crise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88F27E-3E47-8E84-7120-81C2AA014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FR" sz="3200" dirty="0"/>
              <a:t>Une fois que l’alerte est qualifiée </a:t>
            </a:r>
            <a:r>
              <a:rPr lang="fr-FR" sz="3200" dirty="0">
                <a:sym typeface="Wingdings" panose="05000000000000000000" pitchFamily="2" charset="2"/>
              </a:rPr>
              <a:t> </a:t>
            </a:r>
            <a:r>
              <a:rPr lang="fr-FR" sz="3200" dirty="0"/>
              <a:t>les investigations commencent. </a:t>
            </a:r>
          </a:p>
          <a:p>
            <a:pPr marL="0" indent="0" algn="ctr">
              <a:buNone/>
            </a:pPr>
            <a:endParaRPr lang="fr-FR" sz="3200" dirty="0"/>
          </a:p>
          <a:p>
            <a:pPr marL="0" indent="0" algn="ctr">
              <a:buNone/>
            </a:pPr>
            <a:r>
              <a:rPr lang="fr-FR" sz="3200" dirty="0"/>
              <a:t>Le principal outil à disposition : l’EDR.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B266B8-B575-AC42-316E-50379E3D8C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Ce document est propriété exclusive du CHU de Brest | Il ne peut être utilisé, reproduit ou divulgué sans son autorisation écrite préalable.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D073B7B-89AC-D7C9-B98A-3DB6821222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24124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769CF83E-DAAB-B703-2DC3-338E3323F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investigations avec un EDR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9E473E5-C59B-86A0-94A5-B533288F5E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3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DC520868-39B2-E8E4-D998-D5787860F3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C851615-0123-E3D8-5DB5-994597D9EE4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50675" y="6308725"/>
            <a:ext cx="441325" cy="379413"/>
          </a:xfrm>
        </p:spPr>
        <p:txBody>
          <a:bodyPr/>
          <a:lstStyle/>
          <a:p>
            <a:fld id="{B6F15528-21DE-4FAA-801E-634DDDAF4B2B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E9D5FA9-D0A4-EFB1-DDFB-4554BC72C66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586038" y="6554788"/>
            <a:ext cx="9605962" cy="258762"/>
          </a:xfrm>
        </p:spPr>
        <p:txBody>
          <a:bodyPr/>
          <a:lstStyle/>
          <a:p>
            <a:r>
              <a:rPr lang="fr-FR"/>
              <a:t>Ce document est propriété exclusive du CHU de Brest | Il ne peut être utilisé, reproduit ou divulgué sans son autorisation écrite préalable.</a:t>
            </a:r>
          </a:p>
        </p:txBody>
      </p:sp>
    </p:spTree>
    <p:extLst>
      <p:ext uri="{BB962C8B-B14F-4D97-AF65-F5344CB8AC3E}">
        <p14:creationId xmlns:p14="http://schemas.microsoft.com/office/powerpoint/2010/main" val="11489003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EC27C739-C7DF-ECD1-A549-E0FDD686E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propriétés d’un EDR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7554622-738F-BA37-F788-F2822E434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9329"/>
            <a:ext cx="7472680" cy="5017634"/>
          </a:xfrm>
        </p:spPr>
        <p:txBody>
          <a:bodyPr anchor="ctr"/>
          <a:lstStyle/>
          <a:p>
            <a:pPr marL="0" indent="0">
              <a:buNone/>
            </a:pPr>
            <a:r>
              <a:rPr lang="fr-FR" b="1" dirty="0"/>
              <a:t>L’EDR permet de réaliser un grand nombre d’actions comme des prélèvements sur les équipements compromis. </a:t>
            </a:r>
          </a:p>
          <a:p>
            <a:r>
              <a:rPr lang="fr-FR" dirty="0"/>
              <a:t>Identification des commandes passées par l’utilisateur</a:t>
            </a:r>
          </a:p>
          <a:p>
            <a:r>
              <a:rPr lang="fr-FR" dirty="0"/>
              <a:t>Voir les connexions réseaux entre les équipements</a:t>
            </a:r>
          </a:p>
          <a:p>
            <a:r>
              <a:rPr lang="fr-FR" dirty="0"/>
              <a:t>Télécharger de charges actives </a:t>
            </a:r>
          </a:p>
          <a:p>
            <a:r>
              <a:rPr lang="fr-FR" dirty="0"/>
              <a:t>Collecter la mémoire vive de l’équipement</a:t>
            </a:r>
          </a:p>
          <a:p>
            <a:r>
              <a:rPr lang="fr-FR" dirty="0"/>
              <a:t>Collecter la MFT</a:t>
            </a:r>
          </a:p>
          <a:p>
            <a:r>
              <a:rPr lang="fr-FR" dirty="0"/>
              <a:t>Collecter les journaux</a:t>
            </a:r>
          </a:p>
          <a:p>
            <a:r>
              <a:rPr lang="fr-FR" dirty="0"/>
              <a:t>Télécharger des binaires suspects </a:t>
            </a:r>
          </a:p>
          <a:p>
            <a:r>
              <a:rPr lang="fr-FR" dirty="0"/>
              <a:t>Télécharger des scripts malveillants </a:t>
            </a:r>
          </a:p>
          <a:p>
            <a:r>
              <a:rPr lang="fr-FR" dirty="0"/>
              <a:t>…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90D21CD-58A3-5855-E623-152A0C78DA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27</a:t>
            </a:fld>
            <a:endParaRPr lang="fr-FR"/>
          </a:p>
        </p:txBody>
      </p:sp>
      <p:pic>
        <p:nvPicPr>
          <p:cNvPr id="4" name="Image 3" descr="Une image contenant cercle, Graphique, capture d’écran, graphisme&#10;&#10;Le contenu généré par l’IA peut être incorrect.">
            <a:extLst>
              <a:ext uri="{FF2B5EF4-FFF2-40B4-BE49-F238E27FC236}">
                <a16:creationId xmlns:a16="http://schemas.microsoft.com/office/drawing/2014/main" id="{EBA77D17-0320-60A5-020A-B5C67F900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8398" y="2606038"/>
            <a:ext cx="2316482" cy="231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8312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2118E2-1F2C-6923-350B-1255729FC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 on reprend le CH de Saint-Renan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CEAEE4-57F0-336A-1EE3-A278917D9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b="1" dirty="0"/>
              <a:t>Le SIH est entièrement chiffré le vendredi 30/06 à 23h30. </a:t>
            </a:r>
          </a:p>
          <a:p>
            <a:endParaRPr lang="fr-FR" dirty="0"/>
          </a:p>
          <a:p>
            <a:r>
              <a:rPr lang="fr-FR" dirty="0"/>
              <a:t>Les équipes de la DTSN du CHU, le responsable technique ainsi que le RSSI arrivent le matin à 8h pour investiguer. </a:t>
            </a:r>
          </a:p>
          <a:p>
            <a:pPr marL="0" indent="0" algn="ctr">
              <a:buNone/>
            </a:pPr>
            <a:r>
              <a:rPr lang="fr-FR" b="1" dirty="0"/>
              <a:t>Sauf que…</a:t>
            </a:r>
          </a:p>
          <a:p>
            <a:r>
              <a:rPr lang="fr-FR" dirty="0"/>
              <a:t>Aucun accès à l’hyperviseur. </a:t>
            </a:r>
          </a:p>
          <a:p>
            <a:r>
              <a:rPr lang="fr-FR" dirty="0"/>
              <a:t>Le mot de passe du compte </a:t>
            </a:r>
            <a:r>
              <a:rPr lang="fr-FR" b="1" dirty="0">
                <a:latin typeface="Consolas" panose="020B0609020204030204" pitchFamily="49" charset="0"/>
              </a:rPr>
              <a:t>administrateur</a:t>
            </a:r>
            <a:r>
              <a:rPr lang="fr-FR" dirty="0"/>
              <a:t> a été changé par l’attaquant !</a:t>
            </a:r>
          </a:p>
          <a:p>
            <a:r>
              <a:rPr lang="fr-FR" dirty="0"/>
              <a:t>Heureusement, l’EDR enregistre les commandes, notamment les commandes </a:t>
            </a:r>
            <a:r>
              <a:rPr lang="fr-FR" dirty="0" err="1"/>
              <a:t>Powershell</a:t>
            </a:r>
            <a:r>
              <a:rPr lang="fr-FR" dirty="0"/>
              <a:t>.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159E583-D15D-31EE-7F89-52E6BCC50F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Ce document est propriété exclusive du CHU de Brest | Il ne peut être utilisé, reproduit ou divulgué sans son autorisation écrite préalable.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2F5EEF-5BE3-4F20-2FF1-AEC39DB04A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28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7AD9C68-0778-CFDE-6090-FE0B37B83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34050"/>
            <a:ext cx="12066914" cy="66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70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B1AB7F-B358-16D6-CDEE-9E869AA10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connexions réseaux vues par l’EDR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645B3C5-0890-6322-02D3-8401EFAC6D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Ce document est propriété exclusive du CHU de Brest | Il ne peut être utilisé, reproduit ou divulgué sans son autorisation écrite préalable.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3C0027F-603C-23C5-1AED-BDA2CC1261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29</a:t>
            </a:fld>
            <a:endParaRPr lang="fr-FR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B0652C60-D046-EA15-2C93-A2F4579BFD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472" y="2300140"/>
            <a:ext cx="11149088" cy="423615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6B5EE03-EF0C-1DBF-7781-265EDFD34D91}"/>
              </a:ext>
            </a:extLst>
          </p:cNvPr>
          <p:cNvSpPr txBox="1"/>
          <p:nvPr/>
        </p:nvSpPr>
        <p:spPr>
          <a:xfrm>
            <a:off x="191367" y="1210626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30/06 à 22h46 Scan SMB (port 445 et 3389) sur quasiment 610 IP.</a:t>
            </a:r>
          </a:p>
        </p:txBody>
      </p:sp>
    </p:spTree>
    <p:extLst>
      <p:ext uri="{BB962C8B-B14F-4D97-AF65-F5344CB8AC3E}">
        <p14:creationId xmlns:p14="http://schemas.microsoft.com/office/powerpoint/2010/main" val="4279856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8B0CEC9-F0F3-2BC1-D36F-1FBF5020F69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-1" y="3226858"/>
            <a:ext cx="12192000" cy="2907389"/>
          </a:xfrm>
          <a:prstGeom prst="rect">
            <a:avLst/>
          </a:prstGeom>
          <a:solidFill>
            <a:srgbClr val="0027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177D417-514B-4097-9CFD-0530F68337A0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/>
              <a:t>Quelques chiffres pour le CHU de Brest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884D9A-3700-4E9B-B93B-59EF19560798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701125" y="1135215"/>
            <a:ext cx="7048915" cy="1956343"/>
          </a:xfrm>
        </p:spPr>
        <p:txBody>
          <a:bodyPr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fr-FR" sz="1600" b="1" dirty="0"/>
              <a:t>2 500 lits et places </a:t>
            </a:r>
            <a:r>
              <a:rPr lang="fr-FR" sz="1600" dirty="0"/>
              <a:t>sur 7 sites géographiques</a:t>
            </a:r>
            <a:endParaRPr lang="fr-FR" sz="1600" b="1" dirty="0"/>
          </a:p>
          <a:p>
            <a:pPr>
              <a:spcBef>
                <a:spcPts val="600"/>
              </a:spcBef>
            </a:pPr>
            <a:endParaRPr lang="fr-FR" sz="1600" b="1" dirty="0"/>
          </a:p>
          <a:p>
            <a:pPr>
              <a:spcBef>
                <a:spcPts val="600"/>
              </a:spcBef>
            </a:pPr>
            <a:r>
              <a:rPr lang="fr-FR" sz="1600" b="1" dirty="0"/>
              <a:t>210 000 </a:t>
            </a:r>
            <a:r>
              <a:rPr lang="fr-FR" sz="1600" dirty="0"/>
              <a:t>venues en imagerie médicale par an</a:t>
            </a:r>
          </a:p>
          <a:p>
            <a:pPr>
              <a:spcBef>
                <a:spcPts val="600"/>
              </a:spcBef>
            </a:pPr>
            <a:r>
              <a:rPr lang="fr-FR" sz="1600" b="1" dirty="0"/>
              <a:t>800 000</a:t>
            </a:r>
            <a:r>
              <a:rPr lang="fr-FR" sz="1600" dirty="0"/>
              <a:t> dossiers d’analyses de biologie médicale par an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993BAB9-D91E-4ADC-871B-755A2A62BB42}"/>
              </a:ext>
            </a:extLst>
          </p:cNvPr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/>
              <a:t>Ce document est propriété exclusive du CHU de Brest | Il ne peut être utilisé, reproduit ou divulgué sans son autorisation écrite préalable.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545587-AD8E-4EAA-861B-2BA87C6B5C46}"/>
              </a:ext>
            </a:extLst>
          </p:cNvPr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D1E2910-9D0D-4302-A9E6-A6F87626D2A0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845854" y="3417979"/>
            <a:ext cx="1183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ED6EA7"/>
                </a:solidFill>
              </a:rPr>
              <a:t>300</a:t>
            </a:r>
            <a:endParaRPr lang="fr-FR" sz="4400" b="1" dirty="0">
              <a:solidFill>
                <a:srgbClr val="ED6EA7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B464CDD-2C0F-4243-BB5E-06C62F644550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755724" y="4293583"/>
            <a:ext cx="1363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</a:rPr>
              <a:t>800</a:t>
            </a:r>
            <a:endParaRPr lang="fr-FR" sz="4400" b="1" dirty="0">
              <a:solidFill>
                <a:schemeClr val="bg1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B32D585-BFD3-496C-A3E5-60F55BF3B89C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693306" y="5170157"/>
            <a:ext cx="1488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ED6EA7"/>
                </a:solidFill>
              </a:rPr>
              <a:t>160</a:t>
            </a:r>
            <a:endParaRPr lang="fr-FR" sz="4400" b="1" dirty="0">
              <a:solidFill>
                <a:srgbClr val="ED6EA7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71588BD-B62F-4E4C-A745-0C098A6C6AB2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4698700" y="3417979"/>
            <a:ext cx="1183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</a:rPr>
              <a:t>3 </a:t>
            </a:r>
            <a:r>
              <a:rPr lang="fr-FR" sz="2800" b="1" dirty="0">
                <a:solidFill>
                  <a:schemeClr val="bg1"/>
                </a:solidFill>
              </a:rPr>
              <a:t>Po</a:t>
            </a:r>
            <a:endParaRPr lang="fr-FR" sz="4000" b="1" dirty="0">
              <a:solidFill>
                <a:schemeClr val="bg1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7513B8D-FA08-43A5-9355-C3A65B15BFCD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8844053" y="3417979"/>
            <a:ext cx="1183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ED6EA7"/>
                </a:solidFill>
              </a:rPr>
              <a:t>34k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EAE36BE-0C01-44E6-AD8F-0313CAA944CF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8844053" y="4293583"/>
            <a:ext cx="1184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F571B9C-F1F6-4C97-8467-F5240EA276AB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8844053" y="5170157"/>
            <a:ext cx="1004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ED6EA7"/>
                </a:solidFill>
              </a:rPr>
              <a:t>60’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60D96EB8-4307-4B44-AA92-2CFDC61CF114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9330" y="1607108"/>
            <a:ext cx="1878663" cy="1115835"/>
          </a:xfrm>
          <a:prstGeom prst="rect">
            <a:avLst/>
          </a:prstGeom>
        </p:spPr>
      </p:pic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8473DFAF-2D3F-4EE2-8461-F094CA673A2A}"/>
              </a:ext>
            </a:extLst>
          </p:cNvPr>
          <p:cNvCxnSpPr>
            <a:cxnSpLocks/>
          </p:cNvCxnSpPr>
          <p:nvPr>
            <p:custDataLst>
              <p:tags r:id="rId14"/>
            </p:custDataLst>
          </p:nvPr>
        </p:nvCxnSpPr>
        <p:spPr>
          <a:xfrm>
            <a:off x="4544096" y="1186855"/>
            <a:ext cx="0" cy="1787573"/>
          </a:xfrm>
          <a:prstGeom prst="line">
            <a:avLst/>
          </a:prstGeom>
          <a:ln w="19050">
            <a:solidFill>
              <a:srgbClr val="1B36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2E12AB97-325C-32B8-7B8A-B2D738796079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4698700" y="4293583"/>
            <a:ext cx="1180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ED6EA7"/>
                </a:solidFill>
              </a:rPr>
              <a:t>20k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257A007-75EE-39FF-244C-5EFBAB673109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4698700" y="5175695"/>
            <a:ext cx="1004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</a:rPr>
              <a:t>20</a:t>
            </a:r>
            <a:endParaRPr lang="fr-FR" sz="4400" b="1" dirty="0">
              <a:solidFill>
                <a:schemeClr val="bg1"/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1E6BF1F5-B30C-EE45-049F-FAFBFDBCB39D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5798890" y="4324361"/>
            <a:ext cx="18786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ED6EA7"/>
                </a:solidFill>
              </a:rPr>
              <a:t>équipements biomédicaux</a:t>
            </a:r>
            <a:endParaRPr lang="fr-FR" dirty="0">
              <a:solidFill>
                <a:srgbClr val="ED6EA7"/>
              </a:solidFill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FE57348-2397-9CDE-6468-17C76C61D764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5457701" y="5206473"/>
            <a:ext cx="18786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a</a:t>
            </a:r>
            <a:r>
              <a:rPr lang="fr-FR" sz="1800" b="1" dirty="0">
                <a:solidFill>
                  <a:schemeClr val="bg1"/>
                </a:solidFill>
              </a:rPr>
              <a:t>pplications exposées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303431EA-CE0D-3CB5-F7B0-FF3CF413B2CF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1922843" y="3448757"/>
            <a:ext cx="18786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ED6EA7"/>
                </a:solidFill>
              </a:rPr>
              <a:t>a</a:t>
            </a:r>
            <a:r>
              <a:rPr lang="fr-FR" sz="1800" b="1" dirty="0">
                <a:solidFill>
                  <a:srgbClr val="ED6EA7"/>
                </a:solidFill>
              </a:rPr>
              <a:t>pplications métiers</a:t>
            </a:r>
            <a:endParaRPr lang="fr-FR" dirty="0">
              <a:solidFill>
                <a:srgbClr val="ED6EA7"/>
              </a:solidFill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6E2908E5-3840-D8F7-969D-F8EB641B3E6F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1968734" y="4361262"/>
            <a:ext cx="18786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serveurs</a:t>
            </a:r>
          </a:p>
          <a:p>
            <a:r>
              <a:rPr lang="fr-FR" sz="1600" b="1" dirty="0">
                <a:solidFill>
                  <a:schemeClr val="bg1"/>
                </a:solidFill>
              </a:rPr>
              <a:t>virtuels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B062D94B-7BDA-334A-A0A8-4AE3698CCBCE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1968735" y="5200935"/>
            <a:ext cx="18786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ED6EA7"/>
                </a:solidFill>
              </a:rPr>
              <a:t>b</a:t>
            </a:r>
            <a:r>
              <a:rPr lang="fr-FR" sz="1800" b="1" dirty="0">
                <a:solidFill>
                  <a:srgbClr val="ED6EA7"/>
                </a:solidFill>
              </a:rPr>
              <a:t>ases de données</a:t>
            </a:r>
            <a:endParaRPr lang="fr-FR" dirty="0">
              <a:solidFill>
                <a:srgbClr val="ED6EA7"/>
              </a:solidFill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9361BDCC-2576-65EE-17A3-E479715A6302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5798890" y="3448757"/>
            <a:ext cx="20572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taille des bases de données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8A962D71-895B-A467-2F68-1A929EB9DC9E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9982007" y="3448757"/>
            <a:ext cx="18629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ED6EA7"/>
                </a:solidFill>
              </a:rPr>
              <a:t>mails </a:t>
            </a:r>
            <a:r>
              <a:rPr lang="fr-FR" b="1" dirty="0" err="1">
                <a:solidFill>
                  <a:srgbClr val="ED6EA7"/>
                </a:solidFill>
              </a:rPr>
              <a:t>ext</a:t>
            </a:r>
            <a:r>
              <a:rPr lang="fr-FR" b="1" dirty="0">
                <a:solidFill>
                  <a:srgbClr val="ED6EA7"/>
                </a:solidFill>
              </a:rPr>
              <a:t> reçus / jour</a:t>
            </a:r>
            <a:endParaRPr lang="fr-FR" dirty="0">
              <a:solidFill>
                <a:srgbClr val="ED6EA7"/>
              </a:solidFill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DEDEE454-706E-9C3E-1009-C87ECA7230BD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9979400" y="4315287"/>
            <a:ext cx="18629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Phishing</a:t>
            </a:r>
          </a:p>
          <a:p>
            <a:r>
              <a:rPr lang="fr-FR" b="1" dirty="0">
                <a:solidFill>
                  <a:schemeClr val="bg1"/>
                </a:solidFill>
              </a:rPr>
              <a:t>Par heure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A9D8E20D-2985-A7E5-6E92-3E7CE8D62593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9982006" y="5200935"/>
            <a:ext cx="18629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ED6EA7"/>
                </a:solidFill>
              </a:rPr>
              <a:t>charges malveillantes</a:t>
            </a:r>
            <a:endParaRPr lang="fr-FR" dirty="0">
              <a:solidFill>
                <a:srgbClr val="ED6EA7"/>
              </a:solidFill>
            </a:endParaRPr>
          </a:p>
        </p:txBody>
      </p:sp>
      <p:pic>
        <p:nvPicPr>
          <p:cNvPr id="47" name="Image 46" descr="Une image contenant Graphique, Police, symbole, cercle&#10;&#10;Description générée automatiquement">
            <a:extLst>
              <a:ext uri="{FF2B5EF4-FFF2-40B4-BE49-F238E27FC236}">
                <a16:creationId xmlns:a16="http://schemas.microsoft.com/office/drawing/2014/main" id="{20D5E754-B6F5-C93D-F741-5DE2FCB0A412}"/>
              </a:ext>
            </a:extLst>
          </p:cNvPr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390" y="4413526"/>
            <a:ext cx="468000" cy="468000"/>
          </a:xfrm>
          <a:prstGeom prst="rect">
            <a:avLst/>
          </a:prstGeom>
        </p:spPr>
      </p:pic>
      <p:pic>
        <p:nvPicPr>
          <p:cNvPr id="49" name="Image 48" descr="Une image contenant Graphique, Police, conception, graphisme&#10;&#10;Description générée automatiquement">
            <a:extLst>
              <a:ext uri="{FF2B5EF4-FFF2-40B4-BE49-F238E27FC236}">
                <a16:creationId xmlns:a16="http://schemas.microsoft.com/office/drawing/2014/main" id="{3B1A8A75-92BA-BF16-0CC8-DD6891F663DF}"/>
              </a:ext>
            </a:extLst>
          </p:cNvPr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196" y="3537922"/>
            <a:ext cx="468000" cy="468000"/>
          </a:xfrm>
          <a:prstGeom prst="rect">
            <a:avLst/>
          </a:prstGeom>
        </p:spPr>
      </p:pic>
      <p:pic>
        <p:nvPicPr>
          <p:cNvPr id="51" name="Image 50" descr="Une image contenant Graphique, Caractère coloré, art, conception&#10;&#10;Description générée automatiquement">
            <a:extLst>
              <a:ext uri="{FF2B5EF4-FFF2-40B4-BE49-F238E27FC236}">
                <a16:creationId xmlns:a16="http://schemas.microsoft.com/office/drawing/2014/main" id="{2D2C7CE7-8912-FC3A-3965-E3BF0B9100E7}"/>
              </a:ext>
            </a:extLst>
          </p:cNvPr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9144" y="5290100"/>
            <a:ext cx="468000" cy="468000"/>
          </a:xfrm>
          <a:prstGeom prst="rect">
            <a:avLst/>
          </a:prstGeom>
        </p:spPr>
      </p:pic>
      <p:pic>
        <p:nvPicPr>
          <p:cNvPr id="53" name="Image 52" descr="Une image contenant cercle, art&#10;&#10;Description générée automatiquement">
            <a:extLst>
              <a:ext uri="{FF2B5EF4-FFF2-40B4-BE49-F238E27FC236}">
                <a16:creationId xmlns:a16="http://schemas.microsoft.com/office/drawing/2014/main" id="{F313B836-1C8C-BB47-485E-06D0F11AB2B1}"/>
              </a:ext>
            </a:extLst>
          </p:cNvPr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196" y="5290100"/>
            <a:ext cx="468000" cy="468000"/>
          </a:xfrm>
          <a:prstGeom prst="rect">
            <a:avLst/>
          </a:prstGeom>
        </p:spPr>
      </p:pic>
      <p:pic>
        <p:nvPicPr>
          <p:cNvPr id="55" name="Image 54" descr="Une image contenant Graphique, symbole, Police, cercle&#10;&#10;Description générée automatiquement">
            <a:extLst>
              <a:ext uri="{FF2B5EF4-FFF2-40B4-BE49-F238E27FC236}">
                <a16:creationId xmlns:a16="http://schemas.microsoft.com/office/drawing/2014/main" id="{40C31FBF-A33C-5BD7-EF27-AE87B09F214F}"/>
              </a:ext>
            </a:extLst>
          </p:cNvPr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4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4896" y="3537922"/>
            <a:ext cx="468000" cy="468000"/>
          </a:xfrm>
          <a:prstGeom prst="rect">
            <a:avLst/>
          </a:prstGeom>
        </p:spPr>
      </p:pic>
      <p:pic>
        <p:nvPicPr>
          <p:cNvPr id="19" name="Image 18" descr="Une image contenant capture d’écran, ligne, Rectangle, cercle&#10;&#10;Description générée automatiquement">
            <a:extLst>
              <a:ext uri="{FF2B5EF4-FFF2-40B4-BE49-F238E27FC236}">
                <a16:creationId xmlns:a16="http://schemas.microsoft.com/office/drawing/2014/main" id="{F7D07881-674B-8655-DB28-785168A6AB89}"/>
              </a:ext>
            </a:extLst>
          </p:cNvPr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256" y="4404453"/>
            <a:ext cx="468000" cy="468000"/>
          </a:xfrm>
          <a:prstGeom prst="rect">
            <a:avLst/>
          </a:prstGeom>
        </p:spPr>
      </p:pic>
      <p:pic>
        <p:nvPicPr>
          <p:cNvPr id="22" name="Image 21" descr="Une image contenant symbole, Police, logo, Graphique&#10;&#10;Description générée automatiquement">
            <a:extLst>
              <a:ext uri="{FF2B5EF4-FFF2-40B4-BE49-F238E27FC236}">
                <a16:creationId xmlns:a16="http://schemas.microsoft.com/office/drawing/2014/main" id="{9C1F78F3-03E8-6D18-F7BD-EBF4C2E5A911}"/>
              </a:ext>
            </a:extLst>
          </p:cNvPr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390" y="3580807"/>
            <a:ext cx="468000" cy="468000"/>
          </a:xfrm>
          <a:prstGeom prst="rect">
            <a:avLst/>
          </a:prstGeom>
        </p:spPr>
      </p:pic>
      <p:pic>
        <p:nvPicPr>
          <p:cNvPr id="32" name="Image 31" descr="Une image contenant symbole, Graphique, Police, cercle&#10;&#10;Description générée automatiquement">
            <a:extLst>
              <a:ext uri="{FF2B5EF4-FFF2-40B4-BE49-F238E27FC236}">
                <a16:creationId xmlns:a16="http://schemas.microsoft.com/office/drawing/2014/main" id="{04B21AA8-C6EB-F8DC-34B3-FF865832D306}"/>
              </a:ext>
            </a:extLst>
          </p:cNvPr>
          <p:cNvPicPr>
            <a:picLocks noChangeAspect="1"/>
          </p:cNvPicPr>
          <p:nvPr>
            <p:custDataLst>
              <p:tags r:id="rId33"/>
            </p:custDataLst>
          </p:nvPr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4896" y="4382698"/>
            <a:ext cx="468000" cy="468000"/>
          </a:xfrm>
          <a:prstGeom prst="rect">
            <a:avLst/>
          </a:prstGeom>
        </p:spPr>
      </p:pic>
      <p:pic>
        <p:nvPicPr>
          <p:cNvPr id="35" name="Image 34" descr="Une image contenant Police, Graphique, symbole, logo&#10;&#10;Description générée automatiquement">
            <a:extLst>
              <a:ext uri="{FF2B5EF4-FFF2-40B4-BE49-F238E27FC236}">
                <a16:creationId xmlns:a16="http://schemas.microsoft.com/office/drawing/2014/main" id="{45C3E603-3114-F3AD-B94F-7A8969B2CE7D}"/>
              </a:ext>
            </a:extLst>
          </p:cNvPr>
          <p:cNvPicPr>
            <a:picLocks noChangeAspect="1"/>
          </p:cNvPicPr>
          <p:nvPr>
            <p:custDataLst>
              <p:tags r:id="rId34"/>
            </p:custDataLst>
          </p:nvPr>
        </p:nvPicPr>
        <p:blipFill>
          <a:blip r:embed="rId4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0678" y="5295638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6172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DC9037-9A7E-B324-767A-B0E32738A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connexions réseaux vues par l’EDR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D746ED3C-33EB-E601-09E0-8159C2830E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554" y="1228543"/>
            <a:ext cx="2123716" cy="5018088"/>
          </a:xfr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FC09164-CCF3-C624-C520-36E39501E3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Ce document est propriété exclusive du CHU de Brest | Il ne peut être utilisé, reproduit ou divulgué sans son autorisation écrite préalable.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411F12A-CD2A-F4BA-A2F1-BF1A7D9D26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30</a:t>
            </a:fld>
            <a:endParaRPr lang="fr-FR"/>
          </a:p>
        </p:txBody>
      </p:sp>
      <p:pic>
        <p:nvPicPr>
          <p:cNvPr id="9" name="Image 8" descr="Une image contenant texte, capture d’écran, logiciel, Icône d’ordinateur&#10;&#10;Le contenu généré par l’IA peut être incorrect.">
            <a:extLst>
              <a:ext uri="{FF2B5EF4-FFF2-40B4-BE49-F238E27FC236}">
                <a16:creationId xmlns:a16="http://schemas.microsoft.com/office/drawing/2014/main" id="{845956D6-C865-EFFA-5410-DFD09B3E0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5195" y="1780314"/>
            <a:ext cx="9315629" cy="391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0147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7E72C1-63BC-0C5B-8126-72DC2618E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journaux Windows vus par l’EDR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8AA09AA-EBF0-D97B-309C-A6419B4744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Ce document est propriété exclusive du CHU de Brest | Il ne peut être utilisé, reproduit ou divulgué sans son autorisation écrite préalable.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2715C3F-8A2E-937B-9A25-731AAAC557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31</a:t>
            </a:fld>
            <a:endParaRPr lang="fr-FR"/>
          </a:p>
        </p:txBody>
      </p:sp>
      <p:pic>
        <p:nvPicPr>
          <p:cNvPr id="6" name="Espace réservé du contenu 6">
            <a:extLst>
              <a:ext uri="{FF2B5EF4-FFF2-40B4-BE49-F238E27FC236}">
                <a16:creationId xmlns:a16="http://schemas.microsoft.com/office/drawing/2014/main" id="{B1E7F728-B552-21D5-F5A6-FAC803D361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62392" y="879566"/>
            <a:ext cx="9917318" cy="5619193"/>
          </a:xfrm>
        </p:spPr>
      </p:pic>
    </p:spTree>
    <p:extLst>
      <p:ext uri="{BB962C8B-B14F-4D97-AF65-F5344CB8AC3E}">
        <p14:creationId xmlns:p14="http://schemas.microsoft.com/office/powerpoint/2010/main" val="28222491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3A596C-CD08-47BB-97BA-0A30ACAEB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alertes de l’EDR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A13ACF7-BD1A-C4EC-CA3F-15B9444144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Ce document est propriété exclusive du CHU de Brest | Il ne peut être utilisé, reproduit ou divulgué sans son autorisation écrite préalable.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BB73321-0DA0-151C-F88C-E1C4CFB7AC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32</a:t>
            </a:fld>
            <a:endParaRPr lang="fr-FR"/>
          </a:p>
        </p:txBody>
      </p:sp>
      <p:pic>
        <p:nvPicPr>
          <p:cNvPr id="6" name="Espace réservé du contenu 6">
            <a:extLst>
              <a:ext uri="{FF2B5EF4-FFF2-40B4-BE49-F238E27FC236}">
                <a16:creationId xmlns:a16="http://schemas.microsoft.com/office/drawing/2014/main" id="{9FFD59BB-5B05-B505-C52B-42F0D070F0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76175"/>
            <a:ext cx="10515600" cy="4783487"/>
          </a:xfrm>
        </p:spPr>
      </p:pic>
    </p:spTree>
    <p:extLst>
      <p:ext uri="{BB962C8B-B14F-4D97-AF65-F5344CB8AC3E}">
        <p14:creationId xmlns:p14="http://schemas.microsoft.com/office/powerpoint/2010/main" val="141643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A31FA5-D007-1903-5E2B-61F02C420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alertes de l’EDR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D3AEC2D-F2AB-9E4B-3A8E-756C59CF11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Ce document est propriété exclusive du CHU de Brest | Il ne peut être utilisé, reproduit ou divulgué sans son autorisation écrite préalable.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61D184E-C755-DF07-CAA9-D504F71EEA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33</a:t>
            </a:fld>
            <a:endParaRPr lang="fr-FR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BE1E2F61-A4E8-35D2-E7AD-A575F3CF4E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6167" y="1158875"/>
            <a:ext cx="9659665" cy="5018088"/>
          </a:xfrm>
        </p:spPr>
      </p:pic>
    </p:spTree>
    <p:extLst>
      <p:ext uri="{BB962C8B-B14F-4D97-AF65-F5344CB8AC3E}">
        <p14:creationId xmlns:p14="http://schemas.microsoft.com/office/powerpoint/2010/main" val="11834679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18BAC8-A369-A4D9-2BC6-7BEBB5345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alertes de l’EDR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F8812CB-E957-A547-8B35-035B2F774E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Ce document est propriété exclusive du CHU de Brest | Il ne peut être utilisé, reproduit ou divulgué sans son autorisation écrite préalable.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791D45B-388C-55B0-5FD2-B299F13A01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34</a:t>
            </a:fld>
            <a:endParaRPr lang="fr-FR"/>
          </a:p>
        </p:txBody>
      </p:sp>
      <p:pic>
        <p:nvPicPr>
          <p:cNvPr id="6" name="Espace réservé du contenu 6">
            <a:extLst>
              <a:ext uri="{FF2B5EF4-FFF2-40B4-BE49-F238E27FC236}">
                <a16:creationId xmlns:a16="http://schemas.microsoft.com/office/drawing/2014/main" id="{CE0EEEDE-D84C-B9A0-EAA0-9A37361206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132" y="2091537"/>
            <a:ext cx="11703735" cy="2674925"/>
          </a:xfrm>
        </p:spPr>
      </p:pic>
    </p:spTree>
    <p:extLst>
      <p:ext uri="{BB962C8B-B14F-4D97-AF65-F5344CB8AC3E}">
        <p14:creationId xmlns:p14="http://schemas.microsoft.com/office/powerpoint/2010/main" val="15138410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B061BD-79F6-98E5-649F-CE735F307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alertes de l’EDR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C070B1-F864-0DE5-7C89-C3A551F83B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fr-FR" dirty="0"/>
              <a:t>L’EDR permet de commencer à retracer le chemin réalisé par l’attaquant grâce à l’historique des commandes passées et des connexions réseaux.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Concernant les alertes de l’EDR :</a:t>
            </a:r>
          </a:p>
          <a:p>
            <a:pPr>
              <a:buFontTx/>
              <a:buChar char="-"/>
            </a:pPr>
            <a:r>
              <a:rPr lang="fr-FR" dirty="0"/>
              <a:t>Elles n’ont pas eu le temps d’être traité par le SOC (30 min)</a:t>
            </a:r>
          </a:p>
          <a:p>
            <a:pPr>
              <a:buFontTx/>
              <a:buChar char="-"/>
            </a:pPr>
            <a:r>
              <a:rPr lang="fr-FR" dirty="0"/>
              <a:t>Elles n’ont pas permis de bloquer l’attaque car l’EDR était en mode « DETECT » et non en mode « PREVENT ».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>
                <a:solidFill>
                  <a:schemeClr val="accent6"/>
                </a:solidFill>
              </a:rPr>
              <a:t>Conséquence : 1 semaines d’interruption des systèmes d’information hospitaliers pour un CH de 230 lits (205 agents).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L’EDR en mode « BLOCK » aurait probablement pu éviter cet incident.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1C8002A-770F-D1AE-FC50-E432B9EA82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Ce document est propriété exclusive du CHU de Brest | Il ne peut être utilisé, reproduit ou divulgué sans son autorisation écrite préalable.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D26A2A7-8650-A881-4ECA-584CFE8271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23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C95A6B5A-8F3B-D538-8BF6-F1F200F862D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FR" dirty="0"/>
              <a:t>Revenons à l’exemple du CHU.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39A65F8-E22E-2B55-7192-02682D7A6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36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3D1E169-0CC6-1864-855D-29B1A5A006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Ce document est propriété exclusive du CHU de Brest | Il ne peut être utilisé, reproduit ou divulgué sans son autorisation écrite préalable.</a:t>
            </a:r>
          </a:p>
        </p:txBody>
      </p:sp>
    </p:spTree>
    <p:extLst>
      <p:ext uri="{BB962C8B-B14F-4D97-AF65-F5344CB8AC3E}">
        <p14:creationId xmlns:p14="http://schemas.microsoft.com/office/powerpoint/2010/main" val="10356223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:a16="http://schemas.microsoft.com/office/drawing/2014/main" id="{16BD9131-515B-2291-A3DE-0470E462E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Revenons à l’exemple du CHU : Récupérer de l’information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CF030A5-5585-4050-658E-DC90BD9AB0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50040" y="6309320"/>
            <a:ext cx="441960" cy="378879"/>
          </a:xfrm>
        </p:spPr>
        <p:txBody>
          <a:bodyPr/>
          <a:lstStyle/>
          <a:p>
            <a:fld id="{B6F15528-21DE-4FAA-801E-634DDDAF4B2B}" type="slidenum">
              <a:rPr lang="fr-FR" smtClean="0"/>
              <a:pPr/>
              <a:t>37</a:t>
            </a:fld>
            <a:endParaRPr lang="fr-FR"/>
          </a:p>
        </p:txBody>
      </p:sp>
      <p:pic>
        <p:nvPicPr>
          <p:cNvPr id="13" name="Image 8" descr="Une image contenant table&#10;&#10;Description générée automatiquement">
            <a:extLst>
              <a:ext uri="{FF2B5EF4-FFF2-40B4-BE49-F238E27FC236}">
                <a16:creationId xmlns:a16="http://schemas.microsoft.com/office/drawing/2014/main" id="{1662FFA7-003F-C7B1-3329-8541C01A44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03234" y="1591323"/>
            <a:ext cx="11988766" cy="379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8174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CB04DA-D876-C079-4CF9-12ABACA009B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>
                <a:ea typeface="Tahoma"/>
                <a:cs typeface="Tahoma"/>
              </a:rPr>
              <a:t>Récupérer de l’information</a:t>
            </a:r>
            <a:endParaRPr lang="fr-FR" dirty="0"/>
          </a:p>
        </p:txBody>
      </p:sp>
      <p:pic>
        <p:nvPicPr>
          <p:cNvPr id="6" name="Image 6" descr="Une image contenant texte, ciel, capture d’écran, jour&#10;&#10;Description générée automatiquement">
            <a:extLst>
              <a:ext uri="{FF2B5EF4-FFF2-40B4-BE49-F238E27FC236}">
                <a16:creationId xmlns:a16="http://schemas.microsoft.com/office/drawing/2014/main" id="{6C3FE6C7-5785-6894-3C2C-4B95FEE6171D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38200" y="1640275"/>
            <a:ext cx="10515600" cy="2252699"/>
          </a:xfr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0D7D4F3-AAC0-CB4A-FA8B-E01C4AD42B89}"/>
              </a:ext>
            </a:extLst>
          </p:cNvPr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/>
              <a:t>Ce document est confidentiel. Propriété exclusive du CHU de Brest &amp; LEXFO SAS | Il ne peut être utilisé, reproduit ou divulgué sans son autorisation écrite préalable.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605F1AD-7EF6-FCCA-B442-9EE7F65EE59C}"/>
              </a:ext>
            </a:extLst>
          </p:cNvPr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38</a:t>
            </a:fld>
            <a:endParaRPr lang="fr-FR"/>
          </a:p>
        </p:txBody>
      </p:sp>
      <p:graphicFrame>
        <p:nvGraphicFramePr>
          <p:cNvPr id="7" name="Diagramme 7">
            <a:extLst>
              <a:ext uri="{FF2B5EF4-FFF2-40B4-BE49-F238E27FC236}">
                <a16:creationId xmlns:a16="http://schemas.microsoft.com/office/drawing/2014/main" id="{DA9C9719-1408-2860-A3C2-B48C4FAA78B5}"/>
              </a:ext>
            </a:extLst>
          </p:cNvPr>
          <p:cNvGraphicFramePr/>
          <p:nvPr>
            <p:custDataLst>
              <p:tags r:id="rId5"/>
            </p:custDataLst>
          </p:nvPr>
        </p:nvGraphicFramePr>
        <p:xfrm>
          <a:off x="837127" y="3811073"/>
          <a:ext cx="6322774" cy="2348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130" name="Espace réservé du contenu 2">
            <a:extLst>
              <a:ext uri="{FF2B5EF4-FFF2-40B4-BE49-F238E27FC236}">
                <a16:creationId xmlns:a16="http://schemas.microsoft.com/office/drawing/2014/main" id="{B2C22043-0736-46FF-FCBA-8B33190861C2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838200" y="1159329"/>
            <a:ext cx="10515600" cy="50176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b="1">
                <a:solidFill>
                  <a:srgbClr val="D46112"/>
                </a:solidFill>
                <a:ea typeface="Tahoma"/>
                <a:cs typeface="Tahoma"/>
              </a:rPr>
              <a:t>Beacons Cobalt Strike</a:t>
            </a:r>
            <a:endParaRPr lang="fr-FR">
              <a:solidFill>
                <a:srgbClr val="D46112"/>
              </a:solidFill>
              <a:ea typeface="Tahoma"/>
              <a:cs typeface="Tahoma"/>
            </a:endParaRPr>
          </a:p>
        </p:txBody>
      </p:sp>
      <p:sp>
        <p:nvSpPr>
          <p:cNvPr id="1221" name="ZoneTexte 1220">
            <a:extLst>
              <a:ext uri="{FF2B5EF4-FFF2-40B4-BE49-F238E27FC236}">
                <a16:creationId xmlns:a16="http://schemas.microsoft.com/office/drawing/2014/main" id="{426DBF66-6AFC-CFC0-0A01-7765031BE26D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7428963" y="4101921"/>
            <a:ext cx="4170608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/>
              <a:t>Command &amp; Control</a:t>
            </a:r>
            <a:endParaRPr lang="fr-FR" sz="1400" b="1">
              <a:ea typeface="Tahoma"/>
              <a:cs typeface="Tahoma"/>
            </a:endParaRPr>
          </a:p>
          <a:p>
            <a:endParaRPr lang="en-US" sz="1400"/>
          </a:p>
          <a:p>
            <a:r>
              <a:rPr lang="en-US" sz="1400" err="1"/>
              <a:t>youthconscience</a:t>
            </a:r>
            <a:r>
              <a:rPr lang="en-US" sz="1400"/>
              <a:t>[.]com</a:t>
            </a:r>
            <a:endParaRPr lang="fr-FR" sz="1400">
              <a:ea typeface="Tahoma"/>
              <a:cs typeface="Tahoma"/>
            </a:endParaRPr>
          </a:p>
          <a:p>
            <a:endParaRPr lang="en-US" sz="1400"/>
          </a:p>
          <a:p>
            <a:r>
              <a:rPr lang="en-US" sz="1200" err="1"/>
              <a:t>hxxps:</a:t>
            </a:r>
            <a:r>
              <a:rPr lang="en-US" sz="1200" i="1" err="1"/>
              <a:t>youthconscience</a:t>
            </a:r>
            <a:r>
              <a:rPr lang="en-US" sz="1200" i="1"/>
              <a:t>[.]com/Remove/x/996NV95ZCC</a:t>
            </a:r>
            <a:endParaRPr lang="en-US" sz="1200">
              <a:ea typeface="Tahoma"/>
              <a:cs typeface="Tahoma"/>
            </a:endParaRPr>
          </a:p>
          <a:p>
            <a:r>
              <a:rPr lang="en-US" sz="1200" i="1" err="1"/>
              <a:t>hxxps:</a:t>
            </a:r>
            <a:r>
              <a:rPr lang="en-US" sz="1200" err="1"/>
              <a:t>youthconscience</a:t>
            </a:r>
            <a:r>
              <a:rPr lang="en-US" sz="1200"/>
              <a:t>[.]com/activate/v3.45/JAIUN0X5L</a:t>
            </a:r>
            <a:endParaRPr lang="en-US" sz="1200">
              <a:ea typeface="Tahoma"/>
              <a:cs typeface="Tahoma"/>
            </a:endParaRPr>
          </a:p>
          <a:p>
            <a:endParaRPr lang="en-US" sz="1400"/>
          </a:p>
          <a:p>
            <a:r>
              <a:rPr lang="en-US" sz="1400">
                <a:latin typeface="Consolas"/>
              </a:rPr>
              <a:t>147[.]78[.]47[.]242</a:t>
            </a:r>
            <a:endParaRPr lang="en-US" sz="1400">
              <a:latin typeface="Consolas"/>
              <a:ea typeface="Tahoma"/>
              <a:cs typeface="Tahoma"/>
            </a:endParaRPr>
          </a:p>
        </p:txBody>
      </p:sp>
      <p:grpSp>
        <p:nvGrpSpPr>
          <p:cNvPr id="1281" name="Groupe 1280">
            <a:extLst>
              <a:ext uri="{FF2B5EF4-FFF2-40B4-BE49-F238E27FC236}">
                <a16:creationId xmlns:a16="http://schemas.microsoft.com/office/drawing/2014/main" id="{CED670CD-F56F-C0B4-2A4B-05ACC82FF694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8342416" y="1057620"/>
            <a:ext cx="2902549" cy="432149"/>
            <a:chOff x="6917377" y="1087308"/>
            <a:chExt cx="2902549" cy="432149"/>
          </a:xfrm>
        </p:grpSpPr>
        <p:grpSp>
          <p:nvGrpSpPr>
            <p:cNvPr id="1277" name="Groupe 1276">
              <a:extLst>
                <a:ext uri="{FF2B5EF4-FFF2-40B4-BE49-F238E27FC236}">
                  <a16:creationId xmlns:a16="http://schemas.microsoft.com/office/drawing/2014/main" id="{A44EC143-B91F-3DC6-06A9-53F9A073AB56}"/>
                </a:ext>
              </a:extLst>
            </p:cNvPr>
            <p:cNvGrpSpPr/>
            <p:nvPr/>
          </p:nvGrpSpPr>
          <p:grpSpPr>
            <a:xfrm>
              <a:off x="9348029" y="1087308"/>
              <a:ext cx="471897" cy="430798"/>
              <a:chOff x="5142185" y="1542529"/>
              <a:chExt cx="471897" cy="430798"/>
            </a:xfrm>
          </p:grpSpPr>
          <p:sp>
            <p:nvSpPr>
              <p:cNvPr id="1279" name="Rectangle 1278">
                <a:extLst>
                  <a:ext uri="{FF2B5EF4-FFF2-40B4-BE49-F238E27FC236}">
                    <a16:creationId xmlns:a16="http://schemas.microsoft.com/office/drawing/2014/main" id="{74D0477D-53B6-45FF-9C63-E52F0482A92A}"/>
                  </a:ext>
                </a:extLst>
              </p:cNvPr>
              <p:cNvSpPr/>
              <p:nvPr/>
            </p:nvSpPr>
            <p:spPr>
              <a:xfrm>
                <a:off x="5142185" y="1557773"/>
                <a:ext cx="471897" cy="182583"/>
              </a:xfrm>
              <a:prstGeom prst="rect">
                <a:avLst/>
              </a:prstGeom>
              <a:solidFill>
                <a:srgbClr val="C00000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lang="fr-FR" sz="600" b="1">
                    <a:solidFill>
                      <a:schemeClr val="bg1"/>
                    </a:solidFill>
                  </a:rPr>
                  <a:t>MARS</a:t>
                </a:r>
              </a:p>
            </p:txBody>
          </p:sp>
          <p:sp>
            <p:nvSpPr>
              <p:cNvPr id="1280" name="Rectangle 1279">
                <a:extLst>
                  <a:ext uri="{FF2B5EF4-FFF2-40B4-BE49-F238E27FC236}">
                    <a16:creationId xmlns:a16="http://schemas.microsoft.com/office/drawing/2014/main" id="{04B3B45C-9C04-F3C5-C37B-610E96B63FEB}"/>
                  </a:ext>
                </a:extLst>
              </p:cNvPr>
              <p:cNvSpPr/>
              <p:nvPr/>
            </p:nvSpPr>
            <p:spPr>
              <a:xfrm>
                <a:off x="5145932" y="1542529"/>
                <a:ext cx="453116" cy="430798"/>
              </a:xfrm>
              <a:prstGeom prst="rect">
                <a:avLst/>
              </a:prstGeom>
              <a:noFill/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lang="fr-FR" sz="1000" b="1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  <p:sp>
          <p:nvSpPr>
            <p:cNvPr id="1278" name="ZoneTexte 1277">
              <a:extLst>
                <a:ext uri="{FF2B5EF4-FFF2-40B4-BE49-F238E27FC236}">
                  <a16:creationId xmlns:a16="http://schemas.microsoft.com/office/drawing/2014/main" id="{14CA375E-683E-9A8A-4745-63F825E1229D}"/>
                </a:ext>
              </a:extLst>
            </p:cNvPr>
            <p:cNvSpPr txBox="1"/>
            <p:nvPr/>
          </p:nvSpPr>
          <p:spPr>
            <a:xfrm>
              <a:off x="6917377" y="1088570"/>
              <a:ext cx="2434440" cy="43088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fr-FR" sz="1100">
                  <a:ea typeface="Tahoma"/>
                  <a:cs typeface="Tahoma"/>
                </a:rPr>
                <a:t>VS-RD1SHA09</a:t>
              </a:r>
            </a:p>
            <a:p>
              <a:pPr algn="r"/>
              <a:r>
                <a:rPr lang="fr-FR" sz="1100" b="1">
                  <a:ea typeface="Tahoma"/>
                  <a:cs typeface="Tahoma"/>
                </a:rPr>
                <a:t>15h36 GMT+01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57031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3" name="Image 1103">
            <a:extLst>
              <a:ext uri="{FF2B5EF4-FFF2-40B4-BE49-F238E27FC236}">
                <a16:creationId xmlns:a16="http://schemas.microsoft.com/office/drawing/2014/main" id="{62C50F25-3A51-6A49-1F99-B595D2EDFFC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40954" y="1718167"/>
            <a:ext cx="10457533" cy="200507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8CB04DA-D876-C079-4CF9-12ABACA009B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>
                <a:ea typeface="Tahoma"/>
                <a:cs typeface="Tahoma"/>
              </a:rPr>
              <a:t>Récupérer de l’information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0D7D4F3-AAC0-CB4A-FA8B-E01C4AD42B89}"/>
              </a:ext>
            </a:extLst>
          </p:cNvPr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/>
              <a:t>Ce document est confidentiel. Propriété exclusive du CHU de Brest &amp; LEXFO SAS | Il ne peut être utilisé, reproduit ou divulgué sans son autorisation écrite préalable.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605F1AD-7EF6-FCCA-B442-9EE7F65EE59C}"/>
              </a:ext>
            </a:extLst>
          </p:cNvPr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39</a:t>
            </a:fld>
            <a:endParaRPr lang="fr-FR"/>
          </a:p>
        </p:txBody>
      </p:sp>
      <p:graphicFrame>
        <p:nvGraphicFramePr>
          <p:cNvPr id="7" name="Diagramme 7">
            <a:extLst>
              <a:ext uri="{FF2B5EF4-FFF2-40B4-BE49-F238E27FC236}">
                <a16:creationId xmlns:a16="http://schemas.microsoft.com/office/drawing/2014/main" id="{DA9C9719-1408-2860-A3C2-B48C4FAA78B5}"/>
              </a:ext>
            </a:extLst>
          </p:cNvPr>
          <p:cNvGraphicFramePr/>
          <p:nvPr>
            <p:custDataLst>
              <p:tags r:id="rId5"/>
            </p:custDataLst>
          </p:nvPr>
        </p:nvGraphicFramePr>
        <p:xfrm>
          <a:off x="837127" y="4008995"/>
          <a:ext cx="6322774" cy="2170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130" name="Espace réservé du contenu 2">
            <a:extLst>
              <a:ext uri="{FF2B5EF4-FFF2-40B4-BE49-F238E27FC236}">
                <a16:creationId xmlns:a16="http://schemas.microsoft.com/office/drawing/2014/main" id="{B2C22043-0736-46FF-FCBA-8B33190861C2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838200" y="1159329"/>
            <a:ext cx="10515600" cy="50176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>
                <a:solidFill>
                  <a:srgbClr val="D46112"/>
                </a:solidFill>
                <a:ea typeface="+mn-lt"/>
                <a:cs typeface="+mn-lt"/>
              </a:rPr>
              <a:t>cleanlpe1day.exe </a:t>
            </a:r>
            <a:endParaRPr lang="fr-FR" dirty="0"/>
          </a:p>
        </p:txBody>
      </p:sp>
      <p:grpSp>
        <p:nvGrpSpPr>
          <p:cNvPr id="2623" name="Groupe 2622">
            <a:extLst>
              <a:ext uri="{FF2B5EF4-FFF2-40B4-BE49-F238E27FC236}">
                <a16:creationId xmlns:a16="http://schemas.microsoft.com/office/drawing/2014/main" id="{7D8BF892-E412-5119-4370-A4D7DB5214A5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9460675" y="1057620"/>
            <a:ext cx="1784290" cy="432149"/>
            <a:chOff x="8035636" y="1087308"/>
            <a:chExt cx="1784290" cy="432149"/>
          </a:xfrm>
        </p:grpSpPr>
        <p:grpSp>
          <p:nvGrpSpPr>
            <p:cNvPr id="2596" name="Groupe 2595">
              <a:extLst>
                <a:ext uri="{FF2B5EF4-FFF2-40B4-BE49-F238E27FC236}">
                  <a16:creationId xmlns:a16="http://schemas.microsoft.com/office/drawing/2014/main" id="{E978C298-8AE7-C3A2-42BB-ABFA7E143064}"/>
                </a:ext>
              </a:extLst>
            </p:cNvPr>
            <p:cNvGrpSpPr/>
            <p:nvPr/>
          </p:nvGrpSpPr>
          <p:grpSpPr>
            <a:xfrm>
              <a:off x="9348029" y="1087308"/>
              <a:ext cx="471897" cy="430798"/>
              <a:chOff x="5142185" y="1542529"/>
              <a:chExt cx="471897" cy="430798"/>
            </a:xfrm>
          </p:grpSpPr>
          <p:sp>
            <p:nvSpPr>
              <p:cNvPr id="2595" name="Rectangle 2594">
                <a:extLst>
                  <a:ext uri="{FF2B5EF4-FFF2-40B4-BE49-F238E27FC236}">
                    <a16:creationId xmlns:a16="http://schemas.microsoft.com/office/drawing/2014/main" id="{7AF964F9-01CA-A1DA-9AE9-4A30978CFED7}"/>
                  </a:ext>
                </a:extLst>
              </p:cNvPr>
              <p:cNvSpPr/>
              <p:nvPr/>
            </p:nvSpPr>
            <p:spPr>
              <a:xfrm>
                <a:off x="5142185" y="1557773"/>
                <a:ext cx="471897" cy="182583"/>
              </a:xfrm>
              <a:prstGeom prst="rect">
                <a:avLst/>
              </a:prstGeom>
              <a:solidFill>
                <a:srgbClr val="C00000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lang="fr-FR" sz="600" b="1">
                    <a:solidFill>
                      <a:schemeClr val="bg1"/>
                    </a:solidFill>
                  </a:rPr>
                  <a:t>MARS</a:t>
                </a:r>
              </a:p>
            </p:txBody>
          </p:sp>
          <p:sp>
            <p:nvSpPr>
              <p:cNvPr id="2594" name="Rectangle 2593">
                <a:extLst>
                  <a:ext uri="{FF2B5EF4-FFF2-40B4-BE49-F238E27FC236}">
                    <a16:creationId xmlns:a16="http://schemas.microsoft.com/office/drawing/2014/main" id="{D9BD1E6B-B2DA-E387-492C-0569CA8EE082}"/>
                  </a:ext>
                </a:extLst>
              </p:cNvPr>
              <p:cNvSpPr/>
              <p:nvPr/>
            </p:nvSpPr>
            <p:spPr>
              <a:xfrm>
                <a:off x="5145932" y="1542529"/>
                <a:ext cx="453116" cy="430798"/>
              </a:xfrm>
              <a:prstGeom prst="rect">
                <a:avLst/>
              </a:prstGeom>
              <a:noFill/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lang="fr-FR" sz="1000" b="1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  <p:sp>
          <p:nvSpPr>
            <p:cNvPr id="2605" name="ZoneTexte 2604">
              <a:extLst>
                <a:ext uri="{FF2B5EF4-FFF2-40B4-BE49-F238E27FC236}">
                  <a16:creationId xmlns:a16="http://schemas.microsoft.com/office/drawing/2014/main" id="{27E6B510-5A48-3B58-DDAB-11AA8A01FF7E}"/>
                </a:ext>
              </a:extLst>
            </p:cNvPr>
            <p:cNvSpPr txBox="1"/>
            <p:nvPr/>
          </p:nvSpPr>
          <p:spPr>
            <a:xfrm>
              <a:off x="8035636" y="1088570"/>
              <a:ext cx="1316181" cy="43088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fr-FR" sz="1100">
                  <a:ea typeface="Tahoma"/>
                  <a:cs typeface="Tahoma"/>
                </a:rPr>
                <a:t>VS-RD1SHA02</a:t>
              </a:r>
            </a:p>
            <a:p>
              <a:pPr algn="r"/>
              <a:r>
                <a:rPr lang="fr-FR" sz="1100" b="1">
                  <a:ea typeface="Tahoma"/>
                  <a:cs typeface="Tahoma"/>
                </a:rPr>
                <a:t>17h06 GMT+01</a:t>
              </a:r>
            </a:p>
          </p:txBody>
        </p:sp>
      </p:grpSp>
      <p:sp>
        <p:nvSpPr>
          <p:cNvPr id="3150" name="ZoneTexte 3149">
            <a:extLst>
              <a:ext uri="{FF2B5EF4-FFF2-40B4-BE49-F238E27FC236}">
                <a16:creationId xmlns:a16="http://schemas.microsoft.com/office/drawing/2014/main" id="{49B9F8A1-5E23-5648-6DF3-6D38C3D25C11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7441895" y="4191918"/>
            <a:ext cx="3753078" cy="19082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/>
              <a:t>CVE-2022-24521</a:t>
            </a:r>
            <a:br>
              <a:rPr lang="en-US" sz="1600" b="1">
                <a:ea typeface="Tahoma"/>
                <a:cs typeface="Tahoma"/>
              </a:rPr>
            </a:br>
            <a:r>
              <a:rPr lang="en-US" sz="1600"/>
              <a:t>Windows Common Log File System</a:t>
            </a:r>
          </a:p>
          <a:p>
            <a:endParaRPr lang="en-US" sz="1600">
              <a:ea typeface="Tahoma"/>
              <a:cs typeface="Tahoma"/>
            </a:endParaRPr>
          </a:p>
          <a:p>
            <a:r>
              <a:rPr lang="en-US" sz="1400" i="1">
                <a:ea typeface="+mn-lt"/>
                <a:cs typeface="+mn-lt"/>
              </a:rPr>
              <a:t>Trigger CLFS bug to overwrite </a:t>
            </a:r>
            <a:r>
              <a:rPr lang="en-US" sz="1400" i="1" err="1">
                <a:ea typeface="+mn-lt"/>
                <a:cs typeface="+mn-lt"/>
              </a:rPr>
              <a:t>usermode</a:t>
            </a:r>
            <a:r>
              <a:rPr lang="en-US" sz="1400" i="1">
                <a:ea typeface="+mn-lt"/>
                <a:cs typeface="+mn-lt"/>
              </a:rPr>
              <a:t> process token to elevate to system privileges</a:t>
            </a:r>
          </a:p>
          <a:p>
            <a:endParaRPr lang="en-US" sz="1400" i="1">
              <a:ea typeface="+mn-lt"/>
              <a:cs typeface="+mn-lt"/>
            </a:endParaRPr>
          </a:p>
          <a:p>
            <a:r>
              <a:rPr lang="en-US" sz="1400">
                <a:ea typeface="+mn-lt"/>
                <a:cs typeface="+mn-lt"/>
                <a:hlinkClick r:id="rId17"/>
              </a:rPr>
              <a:t>https://www.pixiepointsecurity.com/blog/nday-cve-2022-24521.html</a:t>
            </a:r>
            <a:endParaRPr lang="en-US" sz="1600">
              <a:ea typeface="+mn-lt"/>
              <a:cs typeface="+mn-lt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E67A423-FEAC-F840-1937-FB7AB5210B04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 rot="1020000">
            <a:off x="10557832" y="4009264"/>
            <a:ext cx="1266939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400" dirty="0">
                <a:solidFill>
                  <a:srgbClr val="C00000"/>
                </a:solidFill>
                <a:ea typeface="Tahoma"/>
                <a:cs typeface="Tahoma"/>
              </a:rPr>
              <a:t>Arguments manquants</a:t>
            </a:r>
            <a:endParaRPr lang="fr-FR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406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9672715-611B-B623-EC2B-C0BBCA25DF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2374989-C646-BC25-3344-D18688295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contexte du CHU en 2022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09257C2F-91B5-AD12-7F58-DEE4955D87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38E0B87-1252-F713-307D-62349542C8F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586038" y="6554788"/>
            <a:ext cx="9605962" cy="258762"/>
          </a:xfrm>
        </p:spPr>
        <p:txBody>
          <a:bodyPr/>
          <a:lstStyle/>
          <a:p>
            <a:r>
              <a:rPr lang="fr-FR"/>
              <a:t>Ce document est propriété exclusive du CHU de Brest | Il ne peut être utilisé, reproduit ou divulgué sans son autorisation écrite préalable.</a:t>
            </a:r>
          </a:p>
        </p:txBody>
      </p:sp>
    </p:spTree>
    <p:extLst>
      <p:ext uri="{BB962C8B-B14F-4D97-AF65-F5344CB8AC3E}">
        <p14:creationId xmlns:p14="http://schemas.microsoft.com/office/powerpoint/2010/main" val="9258381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CB04DA-D876-C079-4CF9-12ABACA009B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>
                <a:ea typeface="Tahoma"/>
                <a:cs typeface="Tahoma"/>
              </a:rPr>
              <a:t>Récupérer de l’information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0D7D4F3-AAC0-CB4A-FA8B-E01C4AD42B89}"/>
              </a:ext>
            </a:extLst>
          </p:cNvPr>
          <p:cNvSpPr>
            <a:spLocks noGrp="1"/>
          </p:cNvSpPr>
          <p:nvPr>
            <p:ph type="ftr" sz="quarter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/>
              <a:t>Ce document est confidentiel. Propriété exclusive du CHU de Brest &amp; LEXFO SAS | Il ne peut être utilisé, reproduit ou divulgué sans son autorisation écrite préalable.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605F1AD-7EF6-FCCA-B442-9EE7F65EE59C}"/>
              </a:ext>
            </a:extLst>
          </p:cNvPr>
          <p:cNvSpPr>
            <a:spLocks noGrp="1"/>
          </p:cNvSpPr>
          <p:nvPr>
            <p:ph type="sldNum" sz="quarter" idx="11"/>
            <p:custDataLst>
              <p:tags r:id="rId3"/>
            </p:custDataLst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40</a:t>
            </a:fld>
            <a:endParaRPr lang="fr-FR"/>
          </a:p>
        </p:txBody>
      </p:sp>
      <p:graphicFrame>
        <p:nvGraphicFramePr>
          <p:cNvPr id="7" name="Diagramme 7">
            <a:extLst>
              <a:ext uri="{FF2B5EF4-FFF2-40B4-BE49-F238E27FC236}">
                <a16:creationId xmlns:a16="http://schemas.microsoft.com/office/drawing/2014/main" id="{DA9C9719-1408-2860-A3C2-B48C4FAA78B5}"/>
              </a:ext>
            </a:extLst>
          </p:cNvPr>
          <p:cNvGraphicFramePr/>
          <p:nvPr>
            <p:custDataLst>
              <p:tags r:id="rId4"/>
            </p:custDataLst>
          </p:nvPr>
        </p:nvGraphicFramePr>
        <p:xfrm>
          <a:off x="837127" y="4008995"/>
          <a:ext cx="6322774" cy="2170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130" name="Espace réservé du contenu 2">
            <a:extLst>
              <a:ext uri="{FF2B5EF4-FFF2-40B4-BE49-F238E27FC236}">
                <a16:creationId xmlns:a16="http://schemas.microsoft.com/office/drawing/2014/main" id="{B2C22043-0736-46FF-FCBA-8B33190861C2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838200" y="1159329"/>
            <a:ext cx="10515600" cy="50176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err="1">
                <a:solidFill>
                  <a:srgbClr val="D46112"/>
                </a:solidFill>
                <a:ea typeface="Tahoma"/>
                <a:cs typeface="Tahoma"/>
              </a:rPr>
              <a:t>AccountRestore</a:t>
            </a:r>
            <a:r>
              <a:rPr lang="fr-FR" b="1">
                <a:solidFill>
                  <a:srgbClr val="D46112"/>
                </a:solidFill>
                <a:ea typeface="Tahoma"/>
                <a:cs typeface="Tahoma"/>
              </a:rPr>
              <a:t> (svchost.exe)</a:t>
            </a:r>
            <a:endParaRPr lang="fr-FR">
              <a:solidFill>
                <a:srgbClr val="D46112"/>
              </a:solidFill>
              <a:ea typeface="Tahoma"/>
              <a:cs typeface="Tahoma"/>
            </a:endParaRPr>
          </a:p>
        </p:txBody>
      </p:sp>
      <p:pic>
        <p:nvPicPr>
          <p:cNvPr id="54" name="Image 54" descr="Une image contenant table&#10;&#10;Description générée automatiquement">
            <a:extLst>
              <a:ext uri="{FF2B5EF4-FFF2-40B4-BE49-F238E27FC236}">
                <a16:creationId xmlns:a16="http://schemas.microsoft.com/office/drawing/2014/main" id="{90EBFE95-EF60-EBEE-47CC-95EBA75E0546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15"/>
          <a:srcRect l="36" t="32627" r="-121" b="424"/>
          <a:stretch/>
        </p:blipFill>
        <p:spPr>
          <a:xfrm>
            <a:off x="838200" y="1717330"/>
            <a:ext cx="10518574" cy="2008435"/>
          </a:xfrm>
          <a:prstGeom prst="rect">
            <a:avLst/>
          </a:prstGeom>
        </p:spPr>
      </p:pic>
      <p:pic>
        <p:nvPicPr>
          <p:cNvPr id="2564" name="Image 2563">
            <a:extLst>
              <a:ext uri="{FF2B5EF4-FFF2-40B4-BE49-F238E27FC236}">
                <a16:creationId xmlns:a16="http://schemas.microsoft.com/office/drawing/2014/main" id="{35D302A7-2144-0489-7E2D-E230B2B91A8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7562504" y="3833626"/>
            <a:ext cx="3785854" cy="2342613"/>
          </a:xfrm>
          <a:prstGeom prst="rect">
            <a:avLst/>
          </a:prstGeom>
        </p:spPr>
      </p:pic>
      <p:grpSp>
        <p:nvGrpSpPr>
          <p:cNvPr id="2623" name="Groupe 2622">
            <a:extLst>
              <a:ext uri="{FF2B5EF4-FFF2-40B4-BE49-F238E27FC236}">
                <a16:creationId xmlns:a16="http://schemas.microsoft.com/office/drawing/2014/main" id="{7D8BF892-E412-5119-4370-A4D7DB5214A5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9460675" y="1057620"/>
            <a:ext cx="1784290" cy="432149"/>
            <a:chOff x="8035636" y="1087308"/>
            <a:chExt cx="1784290" cy="432149"/>
          </a:xfrm>
        </p:grpSpPr>
        <p:grpSp>
          <p:nvGrpSpPr>
            <p:cNvPr id="2596" name="Groupe 2595">
              <a:extLst>
                <a:ext uri="{FF2B5EF4-FFF2-40B4-BE49-F238E27FC236}">
                  <a16:creationId xmlns:a16="http://schemas.microsoft.com/office/drawing/2014/main" id="{E978C298-8AE7-C3A2-42BB-ABFA7E143064}"/>
                </a:ext>
              </a:extLst>
            </p:cNvPr>
            <p:cNvGrpSpPr/>
            <p:nvPr/>
          </p:nvGrpSpPr>
          <p:grpSpPr>
            <a:xfrm>
              <a:off x="9348029" y="1087308"/>
              <a:ext cx="471897" cy="430798"/>
              <a:chOff x="5142185" y="1542529"/>
              <a:chExt cx="471897" cy="430798"/>
            </a:xfrm>
          </p:grpSpPr>
          <p:sp>
            <p:nvSpPr>
              <p:cNvPr id="2595" name="Rectangle 2594">
                <a:extLst>
                  <a:ext uri="{FF2B5EF4-FFF2-40B4-BE49-F238E27FC236}">
                    <a16:creationId xmlns:a16="http://schemas.microsoft.com/office/drawing/2014/main" id="{7AF964F9-01CA-A1DA-9AE9-4A30978CFED7}"/>
                  </a:ext>
                </a:extLst>
              </p:cNvPr>
              <p:cNvSpPr/>
              <p:nvPr/>
            </p:nvSpPr>
            <p:spPr>
              <a:xfrm>
                <a:off x="5142185" y="1557773"/>
                <a:ext cx="471897" cy="182583"/>
              </a:xfrm>
              <a:prstGeom prst="rect">
                <a:avLst/>
              </a:prstGeom>
              <a:solidFill>
                <a:srgbClr val="C00000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lang="fr-FR" sz="600" b="1">
                    <a:solidFill>
                      <a:schemeClr val="bg1"/>
                    </a:solidFill>
                  </a:rPr>
                  <a:t>MARS</a:t>
                </a:r>
              </a:p>
            </p:txBody>
          </p:sp>
          <p:sp>
            <p:nvSpPr>
              <p:cNvPr id="2594" name="Rectangle 2593">
                <a:extLst>
                  <a:ext uri="{FF2B5EF4-FFF2-40B4-BE49-F238E27FC236}">
                    <a16:creationId xmlns:a16="http://schemas.microsoft.com/office/drawing/2014/main" id="{D9BD1E6B-B2DA-E387-492C-0569CA8EE082}"/>
                  </a:ext>
                </a:extLst>
              </p:cNvPr>
              <p:cNvSpPr/>
              <p:nvPr/>
            </p:nvSpPr>
            <p:spPr>
              <a:xfrm>
                <a:off x="5145932" y="1542529"/>
                <a:ext cx="453116" cy="430798"/>
              </a:xfrm>
              <a:prstGeom prst="rect">
                <a:avLst/>
              </a:prstGeom>
              <a:noFill/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lang="fr-FR" sz="1000" b="1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  <p:sp>
          <p:nvSpPr>
            <p:cNvPr id="2605" name="ZoneTexte 2604">
              <a:extLst>
                <a:ext uri="{FF2B5EF4-FFF2-40B4-BE49-F238E27FC236}">
                  <a16:creationId xmlns:a16="http://schemas.microsoft.com/office/drawing/2014/main" id="{27E6B510-5A48-3B58-DDAB-11AA8A01FF7E}"/>
                </a:ext>
              </a:extLst>
            </p:cNvPr>
            <p:cNvSpPr txBox="1"/>
            <p:nvPr/>
          </p:nvSpPr>
          <p:spPr>
            <a:xfrm>
              <a:off x="8035636" y="1088570"/>
              <a:ext cx="1316181" cy="43088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fr-FR" sz="1100">
                  <a:ea typeface="Tahoma"/>
                  <a:cs typeface="Tahoma"/>
                </a:rPr>
                <a:t>VS-RD1SHA02</a:t>
              </a:r>
            </a:p>
            <a:p>
              <a:pPr algn="r"/>
              <a:r>
                <a:rPr lang="fr-FR" sz="1100" b="1">
                  <a:ea typeface="Tahoma"/>
                  <a:cs typeface="Tahoma"/>
                </a:rPr>
                <a:t>17h09 GMT+01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64607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F4412E-B654-5A3D-55D5-5305491B871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>
                <a:ea typeface="Tahoma"/>
                <a:cs typeface="Tahoma"/>
              </a:rPr>
              <a:t>Comprendre les opérations de l’attaquant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749DDD-3454-966F-B494-A94A3DCD3DDC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159329"/>
            <a:ext cx="10525496" cy="24644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b="1">
                <a:solidFill>
                  <a:srgbClr val="D46112"/>
                </a:solidFill>
                <a:ea typeface="Tahoma"/>
                <a:cs typeface="Tahoma"/>
              </a:rPr>
              <a:t>Historique de commande SHA09</a:t>
            </a:r>
          </a:p>
          <a:p>
            <a:endParaRPr lang="fr-FR">
              <a:solidFill>
                <a:srgbClr val="000000"/>
              </a:solidFill>
              <a:ea typeface="Tahoma"/>
              <a:cs typeface="Tahoma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1269CB8-5724-97E6-BE00-BF208D3CD657}"/>
              </a:ext>
            </a:extLst>
          </p:cNvPr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/>
              <a:t>Ce document est confidentiel. Propriété exclusive du CHU de Brest &amp; LEXFO SAS | Il ne peut être utilisé, reproduit ou divulgué sans son autorisation écrite préalable.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6D29789-1519-455B-7293-17E9C685A747}"/>
              </a:ext>
            </a:extLst>
          </p:cNvPr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41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BDA93EA-4504-BE88-DC2C-3A5DAB2DFC25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B61A532-8C11-5709-5FDA-76DB30E87112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826050" y="1580197"/>
            <a:ext cx="10530932" cy="16158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latin typeface="Consolas"/>
              </a:rPr>
              <a:t>2023-02-26 22:29:54.227     CHU-BREST\0157704A        net group /domain</a:t>
            </a:r>
            <a:br>
              <a:rPr lang="en-US" sz="1100">
                <a:latin typeface="Consolas"/>
              </a:rPr>
            </a:br>
            <a:r>
              <a:rPr lang="en-US" sz="1100">
                <a:latin typeface="Consolas"/>
              </a:rPr>
              <a:t>2023-02-26 22:30:23.963     CHU-BREST\0157704A        net group Admins du </a:t>
            </a:r>
            <a:r>
              <a:rPr lang="en-US" sz="1100" err="1">
                <a:latin typeface="Consolas"/>
              </a:rPr>
              <a:t>domaine</a:t>
            </a:r>
            <a:r>
              <a:rPr lang="en-US" sz="1100">
                <a:latin typeface="Consolas"/>
              </a:rPr>
              <a:t> /domain</a:t>
            </a:r>
            <a:br>
              <a:rPr lang="en-US" sz="1100">
                <a:latin typeface="Consolas"/>
              </a:rPr>
            </a:br>
            <a:r>
              <a:rPr lang="en-US" sz="1100">
                <a:latin typeface="Consolas"/>
              </a:rPr>
              <a:t>2023-03-09 14:31:45.243     CHU-BREST\0157704A        </a:t>
            </a:r>
            <a:r>
              <a:rPr lang="en-US" sz="1100" err="1">
                <a:latin typeface="Consolas"/>
              </a:rPr>
              <a:t>nslookup</a:t>
            </a:r>
            <a:r>
              <a:rPr lang="en-US" sz="1100">
                <a:latin typeface="Consolas"/>
              </a:rPr>
              <a:t> google.com</a:t>
            </a:r>
            <a:br>
              <a:rPr lang="en-US" sz="1100">
                <a:latin typeface="Consolas"/>
              </a:rPr>
            </a:br>
            <a:r>
              <a:rPr lang="en-US" sz="1100">
                <a:latin typeface="Consolas"/>
              </a:rPr>
              <a:t>2023-03-09 14:32:03.840     CHU-BREST\0157704A        </a:t>
            </a:r>
            <a:r>
              <a:rPr lang="en-US" sz="1100" err="1">
                <a:latin typeface="Consolas"/>
              </a:rPr>
              <a:t>nltest</a:t>
            </a:r>
            <a:r>
              <a:rPr lang="en-US" sz="1100">
                <a:latin typeface="Consolas"/>
              </a:rPr>
              <a:t> /</a:t>
            </a:r>
            <a:r>
              <a:rPr lang="en-US" sz="1100" err="1">
                <a:latin typeface="Consolas"/>
              </a:rPr>
              <a:t>dclist:chu-brest.fr</a:t>
            </a:r>
            <a:br>
              <a:rPr lang="en-US" sz="1100">
                <a:latin typeface="Consolas"/>
              </a:rPr>
            </a:br>
            <a:r>
              <a:rPr lang="en-US" sz="1100">
                <a:latin typeface="Consolas"/>
              </a:rPr>
              <a:t>2023-03-09 14:49:49.385     CHU-BREST\0157704A        net local admin access /domain</a:t>
            </a:r>
            <a:br>
              <a:rPr lang="en-US" sz="1100">
                <a:latin typeface="Consolas"/>
              </a:rPr>
            </a:br>
            <a:r>
              <a:rPr lang="en-US" sz="1100">
                <a:latin typeface="Consolas"/>
              </a:rPr>
              <a:t>2023-03-09 14:50:37.496     CHU-BREST\0157704A        net user 0157704A /domain</a:t>
            </a:r>
            <a:endParaRPr lang="fr-FR" sz="1100">
              <a:latin typeface="Tahoma"/>
              <a:ea typeface="Tahoma"/>
              <a:cs typeface="Tahoma"/>
            </a:endParaRPr>
          </a:p>
          <a:p>
            <a:r>
              <a:rPr lang="en-US" sz="1100">
                <a:latin typeface="Consolas"/>
                <a:ea typeface="+mn-lt"/>
                <a:cs typeface="+mn-lt"/>
              </a:rPr>
              <a:t>2023-03-09 14:58:31.</a:t>
            </a:r>
            <a:r>
              <a:rPr lang="en-US" sz="1100">
                <a:latin typeface="Consolas"/>
              </a:rPr>
              <a:t>947     CHU-BREST\0157704A        rundll32.exe host.dll, </a:t>
            </a:r>
            <a:r>
              <a:rPr lang="en-US" sz="1100" err="1">
                <a:latin typeface="Consolas"/>
              </a:rPr>
              <a:t>rundll</a:t>
            </a:r>
            <a:r>
              <a:rPr lang="en-US" sz="1100">
                <a:latin typeface="Consolas"/>
              </a:rPr>
              <a:t> </a:t>
            </a:r>
            <a:endParaRPr lang="fr-FR" sz="1100">
              <a:latin typeface="Consolas"/>
            </a:endParaRPr>
          </a:p>
          <a:p>
            <a:r>
              <a:rPr lang="en-US" sz="1100">
                <a:latin typeface="Consolas"/>
              </a:rPr>
              <a:t>2023-03-09 14:58:31.962     CHU-BREST\0157704A        rundll32.exe host.dll, </a:t>
            </a:r>
            <a:r>
              <a:rPr lang="en-US" sz="1100" err="1">
                <a:latin typeface="Consolas"/>
              </a:rPr>
              <a:t>rundll</a:t>
            </a:r>
            <a:r>
              <a:rPr lang="en-US" sz="1100">
                <a:latin typeface="Consolas"/>
              </a:rPr>
              <a:t> </a:t>
            </a:r>
            <a:br>
              <a:rPr lang="en-US" sz="1100">
                <a:latin typeface="Consolas"/>
              </a:rPr>
            </a:br>
            <a:r>
              <a:rPr lang="en-US" sz="1100">
                <a:latin typeface="Consolas"/>
              </a:rPr>
              <a:t>2023-03-09 15:05:15.812     CHU-BREST\0157704A        ping RD1.chu-brest.fr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3E936DD-FDDD-7DFE-6A92-180812700221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826051" y="3872107"/>
            <a:ext cx="10511640" cy="21236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latin typeface="Consolas"/>
              </a:rPr>
              <a:t>2023-03-09 16:04:17.792     CHU-BREST\0157704A      cleanlpe1day.exe </a:t>
            </a:r>
            <a:br>
              <a:rPr lang="en-US" sz="1100">
                <a:latin typeface="Consolas"/>
              </a:rPr>
            </a:br>
            <a:r>
              <a:rPr lang="en-US" sz="1100">
                <a:latin typeface="Consolas"/>
              </a:rPr>
              <a:t>2023-03-09 16:04:52.749     CHU-BREST\0157704A      net user supp Supp@123 /add </a:t>
            </a:r>
            <a:br>
              <a:rPr lang="en-US" sz="1100">
                <a:latin typeface="Consolas"/>
              </a:rPr>
            </a:br>
            <a:r>
              <a:rPr lang="en-US" sz="1100">
                <a:latin typeface="Consolas"/>
              </a:rPr>
              <a:t>2023-03-09 16:05:01.438     CHU-BREST\0157704A      mmc </a:t>
            </a:r>
            <a:br>
              <a:rPr lang="en-US" sz="1100">
                <a:latin typeface="Consolas"/>
              </a:rPr>
            </a:br>
            <a:r>
              <a:rPr lang="en-US" sz="1100">
                <a:latin typeface="Consolas"/>
              </a:rPr>
              <a:t>2023-03-09 16:05:54.140     CHU-BREST\0157704A      net user SinedCron Supp@111! </a:t>
            </a:r>
            <a:br>
              <a:rPr lang="en-US" sz="1100">
                <a:latin typeface="Consolas"/>
              </a:rPr>
            </a:br>
            <a:r>
              <a:rPr lang="en-US" sz="1100">
                <a:latin typeface="Consolas"/>
              </a:rPr>
              <a:t>2023-03-09 16:06:40.689     CHU-BREST\0157704A      net user SinedCron Supp@111! </a:t>
            </a:r>
            <a:br>
              <a:rPr lang="en-US" sz="1100">
                <a:latin typeface="Consolas"/>
              </a:rPr>
            </a:br>
            <a:r>
              <a:rPr lang="en-US" sz="1100">
                <a:latin typeface="Consolas"/>
              </a:rPr>
              <a:t>2023-03-09 16:06:55.226     CHU-BREST\0157704A      whoami </a:t>
            </a:r>
            <a:br>
              <a:rPr lang="en-US" sz="1100">
                <a:latin typeface="Consolas"/>
              </a:rPr>
            </a:br>
            <a:r>
              <a:rPr lang="en-US" sz="1100">
                <a:latin typeface="Consolas"/>
              </a:rPr>
              <a:t>2023-03-09 16:07:01.429     CHU-BREST\0157704A      C:\Users\TEMP.CHU-BREST\Downloads\cleanlpe1day\cleanlpe1day.exe </a:t>
            </a:r>
            <a:br>
              <a:rPr lang="en-US" sz="1100">
                <a:latin typeface="Consolas"/>
              </a:rPr>
            </a:br>
            <a:r>
              <a:rPr lang="en-US" sz="1100">
                <a:latin typeface="Consolas"/>
              </a:rPr>
              <a:t>2023-03-09 16:07:06.260     CHU-BREST\0157704A      whoami </a:t>
            </a:r>
            <a:br>
              <a:rPr lang="en-US" sz="1100">
                <a:latin typeface="Consolas"/>
              </a:rPr>
            </a:br>
            <a:r>
              <a:rPr lang="en-US" sz="1100">
                <a:latin typeface="Consolas"/>
              </a:rPr>
              <a:t>2023-03-09 16:07:14.212     CHU-BREST\0157704A      C:\Users\TEMP.CHU-BREST\Downloads\cleanlpe1day\cleanlpe1day.exe </a:t>
            </a:r>
            <a:br>
              <a:rPr lang="en-US" sz="1100">
                <a:latin typeface="Consolas"/>
              </a:rPr>
            </a:br>
            <a:r>
              <a:rPr lang="en-US" sz="1100">
                <a:latin typeface="Consolas"/>
              </a:rPr>
              <a:t>2023-03-09 16:07:20.043     CHU-BREST\0157704A      whoami </a:t>
            </a:r>
            <a:br>
              <a:rPr lang="en-US" sz="1100">
                <a:latin typeface="Consolas"/>
              </a:rPr>
            </a:br>
            <a:r>
              <a:rPr lang="en-US" sz="1100">
                <a:latin typeface="Consolas"/>
              </a:rPr>
              <a:t>2023-03-09 16:07:22.965     CHU-BREST\0157704A      C:\Users\TEMP.CHU-BREST\Downloads\cleanlpe1day\cleanlpe1day.exe </a:t>
            </a:r>
            <a:br>
              <a:rPr lang="en-US" sz="1100">
                <a:latin typeface="Consolas"/>
              </a:rPr>
            </a:br>
            <a:r>
              <a:rPr lang="en-US" sz="1100">
                <a:latin typeface="Consolas"/>
              </a:rPr>
              <a:t>2023-03-09 16:07:38.385     CHU-BREST\0157704A      net user supp @Supp11@32 /add 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88558069-1D4F-C4EC-C910-4B52CA200F68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832262" y="3430720"/>
            <a:ext cx="10525496" cy="28271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b="1">
                <a:solidFill>
                  <a:srgbClr val="D46112"/>
                </a:solidFill>
                <a:ea typeface="Tahoma"/>
                <a:cs typeface="Tahoma"/>
              </a:rPr>
              <a:t>Historique de commande SHA02</a:t>
            </a:r>
          </a:p>
          <a:p>
            <a:endParaRPr lang="fr-FR">
              <a:solidFill>
                <a:srgbClr val="000000"/>
              </a:solidFill>
              <a:ea typeface="Tahoma"/>
              <a:cs typeface="Tahoma"/>
            </a:endParaRPr>
          </a:p>
        </p:txBody>
      </p:sp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DBC170A3-391F-C6C5-A88C-6B7DC620DED9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7380809" y="3721586"/>
            <a:ext cx="4541933" cy="966935"/>
          </a:xfrm>
          <a:prstGeom prst="rect">
            <a:avLst/>
          </a:prstGeom>
        </p:spPr>
      </p:pic>
      <p:pic>
        <p:nvPicPr>
          <p:cNvPr id="15" name="Espace réservé du contenu 6" descr="Une image contenant graphique&#10;&#10;Description générée automatiquement">
            <a:extLst>
              <a:ext uri="{FF2B5EF4-FFF2-40B4-BE49-F238E27FC236}">
                <a16:creationId xmlns:a16="http://schemas.microsoft.com/office/drawing/2014/main" id="{6C4A324D-F5B4-6203-86C9-D5D07447AACE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8052240" y="1671700"/>
            <a:ext cx="2544685" cy="165120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99FA3FA-CAB6-3D83-B9AC-16DC4E6BACE8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9461975" y="2411715"/>
            <a:ext cx="2336258" cy="1013841"/>
          </a:xfrm>
          <a:prstGeom prst="rect">
            <a:avLst/>
          </a:prstGeom>
        </p:spPr>
      </p:pic>
      <p:pic>
        <p:nvPicPr>
          <p:cNvPr id="16" name="Image 16">
            <a:extLst>
              <a:ext uri="{FF2B5EF4-FFF2-40B4-BE49-F238E27FC236}">
                <a16:creationId xmlns:a16="http://schemas.microsoft.com/office/drawing/2014/main" id="{EC35A428-E6E2-662D-99E7-204277A4559A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0064051" y="4499394"/>
            <a:ext cx="2011038" cy="692686"/>
          </a:xfrm>
          <a:prstGeom prst="rect">
            <a:avLst/>
          </a:prstGeom>
        </p:spPr>
      </p:pic>
      <p:grpSp>
        <p:nvGrpSpPr>
          <p:cNvPr id="22" name="Groupe 21">
            <a:extLst>
              <a:ext uri="{FF2B5EF4-FFF2-40B4-BE49-F238E27FC236}">
                <a16:creationId xmlns:a16="http://schemas.microsoft.com/office/drawing/2014/main" id="{6BF09953-5C37-5CD8-B26D-78D51491C269}"/>
              </a:ext>
            </a:extLst>
          </p:cNvPr>
          <p:cNvGrpSpPr/>
          <p:nvPr>
            <p:custDataLst>
              <p:tags r:id="rId13"/>
            </p:custDataLst>
          </p:nvPr>
        </p:nvGrpSpPr>
        <p:grpSpPr>
          <a:xfrm>
            <a:off x="8121802" y="1054060"/>
            <a:ext cx="3123163" cy="434358"/>
            <a:chOff x="6696763" y="1083748"/>
            <a:chExt cx="3123163" cy="434358"/>
          </a:xfrm>
        </p:grpSpPr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id="{17426BD2-55EC-F00D-86C8-552FD25BCFC3}"/>
                </a:ext>
              </a:extLst>
            </p:cNvPr>
            <p:cNvGrpSpPr/>
            <p:nvPr/>
          </p:nvGrpSpPr>
          <p:grpSpPr>
            <a:xfrm>
              <a:off x="9348029" y="1087308"/>
              <a:ext cx="471897" cy="430798"/>
              <a:chOff x="5142185" y="1542529"/>
              <a:chExt cx="471897" cy="430798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521F07D-E292-3418-C71A-938158F90B9E}"/>
                  </a:ext>
                </a:extLst>
              </p:cNvPr>
              <p:cNvSpPr/>
              <p:nvPr/>
            </p:nvSpPr>
            <p:spPr>
              <a:xfrm>
                <a:off x="5142185" y="1557773"/>
                <a:ext cx="471897" cy="182583"/>
              </a:xfrm>
              <a:prstGeom prst="rect">
                <a:avLst/>
              </a:prstGeom>
              <a:solidFill>
                <a:srgbClr val="C00000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lang="fr-FR" sz="600" b="1">
                    <a:solidFill>
                      <a:schemeClr val="bg1"/>
                    </a:solidFill>
                  </a:rPr>
                  <a:t>MARS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850F9FC-35F5-6AB3-3B1F-A2BE8979E097}"/>
                  </a:ext>
                </a:extLst>
              </p:cNvPr>
              <p:cNvSpPr/>
              <p:nvPr/>
            </p:nvSpPr>
            <p:spPr>
              <a:xfrm>
                <a:off x="5145932" y="1542529"/>
                <a:ext cx="453116" cy="430798"/>
              </a:xfrm>
              <a:prstGeom prst="rect">
                <a:avLst/>
              </a:prstGeom>
              <a:noFill/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lang="fr-FR" sz="1000" b="1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7FDD75BF-569F-5BF7-CA17-8E5BB6C36DBE}"/>
                </a:ext>
              </a:extLst>
            </p:cNvPr>
            <p:cNvSpPr txBox="1"/>
            <p:nvPr/>
          </p:nvSpPr>
          <p:spPr>
            <a:xfrm>
              <a:off x="6696763" y="1083748"/>
              <a:ext cx="2655054" cy="43088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fr-FR" sz="1100">
                  <a:ea typeface="Tahoma"/>
                  <a:cs typeface="Tahoma"/>
                </a:rPr>
                <a:t>VS-RD1SHA09/02</a:t>
              </a:r>
            </a:p>
            <a:p>
              <a:pPr algn="r"/>
              <a:r>
                <a:rPr lang="fr-FR" sz="1100" b="1">
                  <a:ea typeface="Tahoma"/>
                  <a:cs typeface="Tahoma"/>
                </a:rPr>
                <a:t>Entre 15h30 et 17h20 GMT+01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08790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5C517F-CAB2-2C51-809E-55FA83A1D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Retrouver la confiance dans son SI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774CE8-B313-2A99-8BF3-A61A0A7E7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fr-FR" dirty="0"/>
              <a:t>L’EDR permet également de s’assurer que les attaquants n’ont pas disséminé de code malveillant sur l’ensemble du parc. </a:t>
            </a:r>
          </a:p>
          <a:p>
            <a:endParaRPr lang="fr-FR" dirty="0"/>
          </a:p>
          <a:p>
            <a:r>
              <a:rPr lang="fr-FR" dirty="0"/>
              <a:t>Grâce à des « jobs », il est possible de scanner l’ensemble du parc à la recherche : </a:t>
            </a:r>
          </a:p>
          <a:p>
            <a:pPr lvl="1"/>
            <a:r>
              <a:rPr lang="fr-FR" dirty="0"/>
              <a:t>D’entrées malveillantes dans la base de registre</a:t>
            </a:r>
          </a:p>
          <a:p>
            <a:pPr lvl="1"/>
            <a:r>
              <a:rPr lang="fr-FR" dirty="0"/>
              <a:t>De fichiers déposés sur les postes de travail etc.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15D2EE1-1ACB-0ABE-73B8-778E5EDAD6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Ce document est propriété exclusive du CHU de Brest | Il ne peut être utilisé, reproduit ou divulgué sans son autorisation écrite préalable.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38CADF5-28EB-8DF0-2223-46A3DAE564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65548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4F23C3-18FE-A4F5-8B5E-413CC9618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6C331268-A20F-60AB-EDCA-47FE2D884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Puis explorer l’ensemble du parc. 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315B144-1FBC-C1A1-749B-66B11BD0AA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43</a:t>
            </a:fld>
            <a:endParaRPr lang="fr-FR"/>
          </a:p>
        </p:txBody>
      </p:sp>
      <p:pic>
        <p:nvPicPr>
          <p:cNvPr id="8" name="Image 7" descr="Une image contenant table&#10;&#10;Description générée automatiquement">
            <a:extLst>
              <a:ext uri="{FF2B5EF4-FFF2-40B4-BE49-F238E27FC236}">
                <a16:creationId xmlns:a16="http://schemas.microsoft.com/office/drawing/2014/main" id="{AEF8779E-5AE1-B314-E21E-E4517DFE012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38200" y="1359011"/>
            <a:ext cx="9041489" cy="4438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5817E70-DFE0-0B04-A950-2385A0EB6D1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5"/>
          <a:srcRect r="34558"/>
          <a:stretch/>
        </p:blipFill>
        <p:spPr>
          <a:xfrm>
            <a:off x="5300621" y="1061928"/>
            <a:ext cx="6048132" cy="5029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34434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B368CF3-9FAD-A27B-6171-8D66D0D21650}"/>
              </a:ext>
            </a:extLst>
          </p:cNvPr>
          <p:cNvSpPr>
            <a:spLocks noGrp="1"/>
          </p:cNvSpPr>
          <p:nvPr>
            <p:ph type="sldNum" sz="quarter" idx="4294967295"/>
            <p:custDataLst>
              <p:tags r:id="rId1"/>
            </p:custDataLst>
          </p:nvPr>
        </p:nvSpPr>
        <p:spPr>
          <a:xfrm>
            <a:off x="11750040" y="6309320"/>
            <a:ext cx="441960" cy="378879"/>
          </a:xfrm>
        </p:spPr>
        <p:txBody>
          <a:bodyPr/>
          <a:lstStyle/>
          <a:p>
            <a:fld id="{B6F15528-21DE-4FAA-801E-634DDDAF4B2B}" type="slidenum">
              <a:rPr lang="fr-FR" smtClean="0"/>
              <a:pPr/>
              <a:t>44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E98E720C-DAA7-E824-81E6-858217038EE7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Les mesures de remédiation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087AE3D-3479-5DBE-3681-02B49B9CA6B5}"/>
              </a:ext>
            </a:extLst>
          </p:cNvPr>
          <p:cNvSpPr>
            <a:spLocks noGrp="1"/>
          </p:cNvSpPr>
          <p:nvPr>
            <p:ph type="body" sz="quarter" idx="12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A0F55A99-DB2A-D6DA-1279-D1A1B6EE4C44}"/>
              </a:ext>
            </a:extLst>
          </p:cNvPr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29000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7296D7-56D8-2620-AC1C-8B3E95D377F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28703" y="2790333"/>
            <a:ext cx="8137525" cy="2528585"/>
          </a:xfrm>
        </p:spPr>
        <p:txBody>
          <a:bodyPr/>
          <a:lstStyle/>
          <a:p>
            <a:r>
              <a:rPr lang="fr-FR" dirty="0"/>
              <a:t>Mais comment s’assurer que le menace n’est plus là si l’EDR n’est installé sur l’ensemble des équipements ?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7B23D7F-8F60-8B3C-BC88-C1E0FB9F6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45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F1DE8CF-CD7E-CA6D-9577-C53F56A85E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Ce document est propriété exclusive du CHU de Brest | Il ne peut être utilisé, reproduit ou divulgué sans son autorisation écrite préalable.</a:t>
            </a:r>
          </a:p>
        </p:txBody>
      </p:sp>
      <p:pic>
        <p:nvPicPr>
          <p:cNvPr id="7" name="Image 6" descr="Une image contenant Graphique, symbole, Police, clipart&#10;&#10;Le contenu généré par l’IA peut être incorrect.">
            <a:extLst>
              <a:ext uri="{FF2B5EF4-FFF2-40B4-BE49-F238E27FC236}">
                <a16:creationId xmlns:a16="http://schemas.microsoft.com/office/drawing/2014/main" id="{CE1A856A-1350-8A37-A877-40AE0C624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630" y="559178"/>
            <a:ext cx="2438740" cy="243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7638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42A5DF-5DFF-E454-2714-1BBCD9ADA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F7437E4-70BD-5408-7E10-ABBEC57FEE3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28703" y="1854041"/>
            <a:ext cx="8137525" cy="1889919"/>
          </a:xfrm>
        </p:spPr>
        <p:txBody>
          <a:bodyPr/>
          <a:lstStyle/>
          <a:p>
            <a:r>
              <a:rPr lang="fr-FR" dirty="0"/>
              <a:t>Il faut couvrir les angles morts</a:t>
            </a:r>
          </a:p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C3AE3A2-DCFA-09FC-77DE-F432CE58D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46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701B88E-7FF3-8211-75A9-A34F0B1992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Ce document est propriété exclusive du CHU de Brest | Il ne peut être utilisé, reproduit ou divulgué sans son autorisation écrite préalable.</a:t>
            </a:r>
          </a:p>
        </p:txBody>
      </p:sp>
      <p:pic>
        <p:nvPicPr>
          <p:cNvPr id="8" name="Image 7" descr="Une image contenant dessin humoristique, Dessin animé, illustration, clipart&#10;&#10;Le contenu généré par l’IA peut être incorrect.">
            <a:extLst>
              <a:ext uri="{FF2B5EF4-FFF2-40B4-BE49-F238E27FC236}">
                <a16:creationId xmlns:a16="http://schemas.microsoft.com/office/drawing/2014/main" id="{1209C64D-F6B1-9CC3-E79F-E50D22320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2057" y="3023064"/>
            <a:ext cx="2610815" cy="261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2312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20FD78-61E0-023D-11E7-A595E5F67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Il manque des serveurs et des </a:t>
            </a:r>
            <a:r>
              <a:rPr lang="fr-FR" dirty="0" err="1"/>
              <a:t>PdT</a:t>
            </a:r>
            <a:r>
              <a:rPr lang="fr-FR" dirty="0"/>
              <a:t> !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ECCEAD-0EB9-01AE-AF34-7D6990A89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fr-FR" dirty="0"/>
              <a:t>En effet, notamment dans le domaine biomédical, les éditeurs sont très réticents à mettre des AV / EDR sur leurs serveurs et pdt qui sont déployés au sein du CHU de Brest. 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Donc…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Angles morts. 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02C45F3-0C8E-A582-69C2-7296B98A9B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Ce document est propriété exclusive du CHU de Brest | Il ne peut être utilisé, reproduit ou divulgué sans son autorisation écrite préalable.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6AE6018-D833-EC84-AE58-6C13AE4222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98994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9FCC08-E48A-2154-7765-7AC6BAB76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phase de remédiation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38E004-33B7-6799-215A-9773C1D42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fr-FR" dirty="0"/>
              <a:t>Pour reprendre une activité nominale et faire que le RSSI soit en confiance, l’ensemble des équipements biomédicaux pouvant accueillir l’EDR l’ont installé. </a:t>
            </a:r>
          </a:p>
          <a:p>
            <a:endParaRPr lang="fr-FR" dirty="0"/>
          </a:p>
          <a:p>
            <a:r>
              <a:rPr lang="fr-FR" dirty="0"/>
              <a:t>Résultat : Aucun effet de bord sur les équipements. </a:t>
            </a:r>
          </a:p>
          <a:p>
            <a:endParaRPr lang="fr-FR" dirty="0"/>
          </a:p>
          <a:p>
            <a:r>
              <a:rPr lang="fr-FR" dirty="0"/>
              <a:t>L’incident de sécurité a donc permis d’augmenter mon niveau de visibilité sur l’ensemble des équipements.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6D30FE8-3C37-BA9D-338F-C0A9332837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Ce document est propriété exclusive du CHU de Brest | Il ne peut être utilisé, reproduit ou divulgué sans son autorisation écrite préalable.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6DA8198-258A-FCCD-478B-538635BB2C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52012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98261A-8412-331F-69FC-10EEB863A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Passage en mode prévention (PREVENT)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0E4BFAD-889B-B64C-D688-0B29A94C4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107" y="1159329"/>
            <a:ext cx="10960693" cy="5017634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Il s’agit d’une </a:t>
            </a:r>
            <a:r>
              <a:rPr lang="fr-FR" b="1" u="sng" dirty="0"/>
              <a:t>politique de blocage </a:t>
            </a:r>
            <a:r>
              <a:rPr lang="fr-FR" dirty="0"/>
              <a:t>identique pour les établissements de santé.</a:t>
            </a:r>
          </a:p>
          <a:p>
            <a:endParaRPr lang="fr-FR" dirty="0"/>
          </a:p>
          <a:p>
            <a:r>
              <a:rPr lang="fr-FR" sz="1600" dirty="0"/>
              <a:t>Règle </a:t>
            </a:r>
            <a:r>
              <a:rPr lang="fr-FR" sz="1600" b="1" dirty="0"/>
              <a:t>SIGMA</a:t>
            </a:r>
          </a:p>
          <a:p>
            <a:pPr lvl="1"/>
            <a:r>
              <a:rPr lang="fr-FR" sz="1400" dirty="0"/>
              <a:t>Permet de détecter un malware sur ce qu’il fait (se base sur l’analyse de logs) – Ex : exécution d’un script </a:t>
            </a:r>
            <a:r>
              <a:rPr lang="fr-FR" sz="1400" dirty="0" err="1"/>
              <a:t>powershell</a:t>
            </a:r>
            <a:endParaRPr lang="fr-FR" sz="1400" dirty="0"/>
          </a:p>
          <a:p>
            <a:pPr lvl="1"/>
            <a:r>
              <a:rPr lang="fr-FR" sz="1400" dirty="0"/>
              <a:t>Import depuis un MISP (1 324 règles)</a:t>
            </a:r>
          </a:p>
          <a:p>
            <a:pPr lvl="1"/>
            <a:r>
              <a:rPr lang="fr-FR" sz="1400" i="1" u="sng" dirty="0"/>
              <a:t>Paramètre :</a:t>
            </a:r>
            <a:r>
              <a:rPr lang="fr-FR" sz="1400" dirty="0"/>
              <a:t> Alerte et bloque</a:t>
            </a:r>
          </a:p>
          <a:p>
            <a:r>
              <a:rPr lang="fr-FR" sz="1600" dirty="0"/>
              <a:t>Règle </a:t>
            </a:r>
            <a:r>
              <a:rPr lang="fr-FR" sz="1600" b="1" dirty="0" err="1"/>
              <a:t>IoC</a:t>
            </a:r>
            <a:endParaRPr lang="fr-FR" sz="1600" b="1" dirty="0"/>
          </a:p>
          <a:p>
            <a:pPr lvl="1"/>
            <a:r>
              <a:rPr lang="fr-FR" sz="1400" dirty="0"/>
              <a:t>Permet de détecter des fichiers provenant </a:t>
            </a:r>
            <a:r>
              <a:rPr lang="fr-FR" sz="1400" dirty="0" err="1"/>
              <a:t>d’IoC</a:t>
            </a:r>
            <a:r>
              <a:rPr lang="fr-FR" sz="1400" dirty="0"/>
              <a:t> de CERT par exemple</a:t>
            </a:r>
          </a:p>
          <a:p>
            <a:pPr lvl="1"/>
            <a:r>
              <a:rPr lang="fr-FR" sz="1400" i="1" u="sng" dirty="0"/>
              <a:t>Paramètre :</a:t>
            </a:r>
            <a:r>
              <a:rPr lang="fr-FR" sz="1400" dirty="0"/>
              <a:t> Alerte et bloque</a:t>
            </a:r>
          </a:p>
          <a:p>
            <a:r>
              <a:rPr lang="fr-FR" sz="1600" dirty="0"/>
              <a:t>Règle </a:t>
            </a:r>
            <a:r>
              <a:rPr lang="fr-FR" sz="1600" b="1" dirty="0"/>
              <a:t>YARA</a:t>
            </a:r>
          </a:p>
          <a:p>
            <a:pPr lvl="1"/>
            <a:r>
              <a:rPr lang="fr-FR" sz="1400" dirty="0"/>
              <a:t>Détecte les malwares sur sa structure (modèles textuels ou binaires)</a:t>
            </a:r>
          </a:p>
          <a:p>
            <a:pPr lvl="1"/>
            <a:r>
              <a:rPr lang="fr-FR" sz="1400" dirty="0"/>
              <a:t>Règles locales (163 règles) et import depuis un MISP (190 règles)</a:t>
            </a:r>
          </a:p>
          <a:p>
            <a:pPr lvl="1"/>
            <a:r>
              <a:rPr lang="fr-FR" sz="1400" i="1" u="sng" dirty="0"/>
              <a:t>Paramètre :</a:t>
            </a:r>
            <a:r>
              <a:rPr lang="fr-FR" sz="1400" dirty="0"/>
              <a:t> Alerte et bloque</a:t>
            </a:r>
          </a:p>
          <a:p>
            <a:r>
              <a:rPr lang="fr-FR" sz="1600" dirty="0"/>
              <a:t>Règle </a:t>
            </a:r>
            <a:r>
              <a:rPr lang="fr-FR" sz="1600" b="1" dirty="0"/>
              <a:t>HL-AI</a:t>
            </a:r>
          </a:p>
          <a:p>
            <a:pPr lvl="1"/>
            <a:r>
              <a:rPr lang="fr-FR" sz="1400" dirty="0"/>
              <a:t>Le moteur HL-AI est le moteur de détection à base d'intelligence artificielle développé par </a:t>
            </a:r>
            <a:r>
              <a:rPr lang="fr-FR" sz="1400" dirty="0" err="1"/>
              <a:t>HarfangLab</a:t>
            </a:r>
            <a:r>
              <a:rPr lang="fr-FR" sz="1400" dirty="0"/>
              <a:t>.</a:t>
            </a:r>
          </a:p>
          <a:p>
            <a:pPr lvl="1"/>
            <a:r>
              <a:rPr lang="fr-FR" sz="1400" i="1" u="sng" dirty="0"/>
              <a:t>Paramètre :</a:t>
            </a:r>
            <a:r>
              <a:rPr lang="fr-FR" sz="1400" dirty="0"/>
              <a:t> Alerte et bloque (bloque uniquement les alertes CRITIQUE)</a:t>
            </a:r>
          </a:p>
          <a:p>
            <a:r>
              <a:rPr lang="fr-FR" sz="1600" dirty="0"/>
              <a:t>Règle </a:t>
            </a:r>
            <a:r>
              <a:rPr lang="fr-FR" sz="1600" b="1" dirty="0" err="1"/>
              <a:t>Ransomguard</a:t>
            </a:r>
            <a:endParaRPr lang="fr-FR" sz="1600" b="1" dirty="0"/>
          </a:p>
          <a:p>
            <a:pPr lvl="1"/>
            <a:r>
              <a:rPr lang="fr-FR" sz="1400" dirty="0"/>
              <a:t>Il crée des fichiers canaris et surveille toute modification, chiffrement ou </a:t>
            </a:r>
            <a:r>
              <a:rPr lang="fr-FR" sz="1400" dirty="0" err="1"/>
              <a:t>supression</a:t>
            </a:r>
            <a:r>
              <a:rPr lang="fr-FR" sz="1400" dirty="0"/>
              <a:t> anormale de ces fichiers qui peut intervenir pendant une attaque par ransomware.</a:t>
            </a:r>
          </a:p>
          <a:p>
            <a:pPr lvl="1"/>
            <a:r>
              <a:rPr lang="fr-FR" sz="1400" i="1" u="sng" dirty="0"/>
              <a:t>Paramètre :</a:t>
            </a:r>
            <a:r>
              <a:rPr lang="fr-FR" sz="1400" dirty="0"/>
              <a:t> Alerte et bloque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Ce document est confidentiel et a été réalisé pour l'usage exclusif du CHRU de Brest | Il ne peut être utilisé, reproduit ou divulgué sans son autorisation écrite préalable.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49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5994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48317C08-7F3D-347E-B469-357B2E1A0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choix de l’EDR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2FBAC0E-5562-50AD-FE84-52AEAEE24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307" y="1180594"/>
            <a:ext cx="7273732" cy="5017634"/>
          </a:xfrm>
        </p:spPr>
        <p:txBody>
          <a:bodyPr anchor="ctr">
            <a:normAutofit lnSpcReduction="10000"/>
          </a:bodyPr>
          <a:lstStyle/>
          <a:p>
            <a:r>
              <a:rPr lang="fr-FR" dirty="0"/>
              <a:t>Choix d’</a:t>
            </a:r>
            <a:r>
              <a:rPr lang="fr-FR" dirty="0" err="1"/>
              <a:t>HarfangLab</a:t>
            </a:r>
            <a:r>
              <a:rPr lang="fr-FR" dirty="0"/>
              <a:t> par le CHU : Juillet 2022</a:t>
            </a:r>
          </a:p>
          <a:p>
            <a:r>
              <a:rPr lang="fr-FR" dirty="0"/>
              <a:t>Financement de France Relance</a:t>
            </a:r>
          </a:p>
          <a:p>
            <a:r>
              <a:rPr lang="fr-FR" dirty="0"/>
              <a:t>Décommissionnement de Kaspersky et mise en œuvre de Windows Defender avec MECM</a:t>
            </a:r>
          </a:p>
          <a:p>
            <a:r>
              <a:rPr lang="fr-FR" dirty="0"/>
              <a:t>EDR </a:t>
            </a:r>
            <a:r>
              <a:rPr lang="fr-FR" dirty="0" err="1"/>
              <a:t>HarfangLab</a:t>
            </a:r>
            <a:r>
              <a:rPr lang="fr-FR" dirty="0"/>
              <a:t> supervisé par un prestataire de service</a:t>
            </a:r>
          </a:p>
          <a:p>
            <a:endParaRPr lang="fr-FR" dirty="0"/>
          </a:p>
          <a:p>
            <a:r>
              <a:rPr lang="fr-FR" dirty="0"/>
              <a:t>Début de la mise en place : </a:t>
            </a:r>
            <a:r>
              <a:rPr lang="fr-FR" u="sng" dirty="0"/>
              <a:t>octobre 2022</a:t>
            </a:r>
          </a:p>
          <a:p>
            <a:pPr lvl="1"/>
            <a:r>
              <a:rPr lang="fr-FR" dirty="0"/>
              <a:t>Phase des postes de travail </a:t>
            </a:r>
          </a:p>
          <a:p>
            <a:pPr lvl="2"/>
            <a:r>
              <a:rPr lang="fr-FR" dirty="0"/>
              <a:t>D’abord avec </a:t>
            </a:r>
            <a:r>
              <a:rPr lang="fr-FR" dirty="0" err="1"/>
              <a:t>MaJ</a:t>
            </a:r>
            <a:r>
              <a:rPr lang="fr-FR" dirty="0"/>
              <a:t> via MECM mais mauvaise idée. </a:t>
            </a:r>
          </a:p>
          <a:p>
            <a:pPr lvl="1"/>
            <a:r>
              <a:rPr lang="fr-FR" dirty="0"/>
              <a:t>Phase des serveurs Linux</a:t>
            </a:r>
          </a:p>
          <a:p>
            <a:pPr lvl="1"/>
            <a:r>
              <a:rPr lang="fr-FR" dirty="0"/>
              <a:t>Phase des serveurs Windows</a:t>
            </a:r>
          </a:p>
          <a:p>
            <a:pPr lvl="1"/>
            <a:r>
              <a:rPr lang="fr-FR" dirty="0"/>
              <a:t>Le tout en phase de détection et non de </a:t>
            </a:r>
            <a:r>
              <a:rPr lang="fr-FR" b="1" u="sng" dirty="0"/>
              <a:t>blocage</a:t>
            </a:r>
            <a:r>
              <a:rPr lang="fr-FR" dirty="0"/>
              <a:t> car la DTSN était réticente sur les effets de bord potentiels. </a:t>
            </a:r>
          </a:p>
          <a:p>
            <a:pPr marL="457200" lvl="1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Cela concerne uniquement le domaine AD, géré par la DTSN.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784F73F-1424-57A6-8891-83EA211C93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1026" name="Picture 2" descr="Cybersécurité : HarfangLab lève 25 millions d'euros">
            <a:extLst>
              <a:ext uri="{FF2B5EF4-FFF2-40B4-BE49-F238E27FC236}">
                <a16:creationId xmlns:a16="http://schemas.microsoft.com/office/drawing/2014/main" id="{01CF93CD-23A6-95CB-E9CD-B8DEC5FE39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3" t="30597" r="19240" b="32548"/>
          <a:stretch/>
        </p:blipFill>
        <p:spPr bwMode="auto">
          <a:xfrm>
            <a:off x="441961" y="2218094"/>
            <a:ext cx="3477767" cy="108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ulletin CERT Advens">
            <a:extLst>
              <a:ext uri="{FF2B5EF4-FFF2-40B4-BE49-F238E27FC236}">
                <a16:creationId xmlns:a16="http://schemas.microsoft.com/office/drawing/2014/main" id="{A21705A9-720E-E12A-566B-1B5BFCFC5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82" y="3564159"/>
            <a:ext cx="2456121" cy="85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44C5B24-B9CD-3051-348C-E074C5A82B80}"/>
              </a:ext>
            </a:extLst>
          </p:cNvPr>
          <p:cNvSpPr txBox="1"/>
          <p:nvPr/>
        </p:nvSpPr>
        <p:spPr>
          <a:xfrm>
            <a:off x="1895349" y="2904822"/>
            <a:ext cx="5709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>
                <a:solidFill>
                  <a:srgbClr val="C00000"/>
                </a:solidFill>
              </a:rPr>
              <a:t>X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953BEEB-4E2B-5C6D-0D56-64CC2FE9C3B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06" y="5490168"/>
            <a:ext cx="2405475" cy="779945"/>
          </a:xfrm>
          <a:prstGeom prst="rect">
            <a:avLst/>
          </a:prstGeom>
        </p:spPr>
      </p:pic>
      <p:sp>
        <p:nvSpPr>
          <p:cNvPr id="12" name="Flèche : bas 11">
            <a:extLst>
              <a:ext uri="{FF2B5EF4-FFF2-40B4-BE49-F238E27FC236}">
                <a16:creationId xmlns:a16="http://schemas.microsoft.com/office/drawing/2014/main" id="{E551FC17-2F11-6E0E-86C9-519C4904F341}"/>
              </a:ext>
            </a:extLst>
          </p:cNvPr>
          <p:cNvSpPr/>
          <p:nvPr/>
        </p:nvSpPr>
        <p:spPr>
          <a:xfrm rot="10800000">
            <a:off x="1968739" y="5027465"/>
            <a:ext cx="329938" cy="371264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53245C-2C52-6DAF-A200-EADC86C3E8E9}"/>
              </a:ext>
            </a:extLst>
          </p:cNvPr>
          <p:cNvSpPr/>
          <p:nvPr/>
        </p:nvSpPr>
        <p:spPr>
          <a:xfrm>
            <a:off x="273377" y="1998483"/>
            <a:ext cx="3780149" cy="2780907"/>
          </a:xfrm>
          <a:custGeom>
            <a:avLst/>
            <a:gdLst>
              <a:gd name="connsiteX0" fmla="*/ 0 w 3780149"/>
              <a:gd name="connsiteY0" fmla="*/ 0 h 2780907"/>
              <a:gd name="connsiteX1" fmla="*/ 667826 w 3780149"/>
              <a:gd name="connsiteY1" fmla="*/ 0 h 2780907"/>
              <a:gd name="connsiteX2" fmla="*/ 1335653 w 3780149"/>
              <a:gd name="connsiteY2" fmla="*/ 0 h 2780907"/>
              <a:gd name="connsiteX3" fmla="*/ 1852273 w 3780149"/>
              <a:gd name="connsiteY3" fmla="*/ 0 h 2780907"/>
              <a:gd name="connsiteX4" fmla="*/ 2557901 w 3780149"/>
              <a:gd name="connsiteY4" fmla="*/ 0 h 2780907"/>
              <a:gd name="connsiteX5" fmla="*/ 3225727 w 3780149"/>
              <a:gd name="connsiteY5" fmla="*/ 0 h 2780907"/>
              <a:gd name="connsiteX6" fmla="*/ 3780149 w 3780149"/>
              <a:gd name="connsiteY6" fmla="*/ 0 h 2780907"/>
              <a:gd name="connsiteX7" fmla="*/ 3780149 w 3780149"/>
              <a:gd name="connsiteY7" fmla="*/ 667418 h 2780907"/>
              <a:gd name="connsiteX8" fmla="*/ 3780149 w 3780149"/>
              <a:gd name="connsiteY8" fmla="*/ 1307026 h 2780907"/>
              <a:gd name="connsiteX9" fmla="*/ 3780149 w 3780149"/>
              <a:gd name="connsiteY9" fmla="*/ 1946635 h 2780907"/>
              <a:gd name="connsiteX10" fmla="*/ 3780149 w 3780149"/>
              <a:gd name="connsiteY10" fmla="*/ 2780907 h 2780907"/>
              <a:gd name="connsiteX11" fmla="*/ 3263529 w 3780149"/>
              <a:gd name="connsiteY11" fmla="*/ 2780907 h 2780907"/>
              <a:gd name="connsiteX12" fmla="*/ 2557901 w 3780149"/>
              <a:gd name="connsiteY12" fmla="*/ 2780907 h 2780907"/>
              <a:gd name="connsiteX13" fmla="*/ 2041280 w 3780149"/>
              <a:gd name="connsiteY13" fmla="*/ 2780907 h 2780907"/>
              <a:gd name="connsiteX14" fmla="*/ 1411256 w 3780149"/>
              <a:gd name="connsiteY14" fmla="*/ 2780907 h 2780907"/>
              <a:gd name="connsiteX15" fmla="*/ 894635 w 3780149"/>
              <a:gd name="connsiteY15" fmla="*/ 2780907 h 2780907"/>
              <a:gd name="connsiteX16" fmla="*/ 0 w 3780149"/>
              <a:gd name="connsiteY16" fmla="*/ 2780907 h 2780907"/>
              <a:gd name="connsiteX17" fmla="*/ 0 w 3780149"/>
              <a:gd name="connsiteY17" fmla="*/ 2030062 h 2780907"/>
              <a:gd name="connsiteX18" fmla="*/ 0 w 3780149"/>
              <a:gd name="connsiteY18" fmla="*/ 1362644 h 2780907"/>
              <a:gd name="connsiteX19" fmla="*/ 0 w 3780149"/>
              <a:gd name="connsiteY19" fmla="*/ 723036 h 2780907"/>
              <a:gd name="connsiteX20" fmla="*/ 0 w 3780149"/>
              <a:gd name="connsiteY20" fmla="*/ 0 h 2780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80149" h="2780907" extrusionOk="0">
                <a:moveTo>
                  <a:pt x="0" y="0"/>
                </a:moveTo>
                <a:cubicBezTo>
                  <a:pt x="164883" y="30876"/>
                  <a:pt x="355599" y="-7542"/>
                  <a:pt x="667826" y="0"/>
                </a:cubicBezTo>
                <a:cubicBezTo>
                  <a:pt x="980053" y="7542"/>
                  <a:pt x="1043630" y="29645"/>
                  <a:pt x="1335653" y="0"/>
                </a:cubicBezTo>
                <a:cubicBezTo>
                  <a:pt x="1627676" y="-29645"/>
                  <a:pt x="1628151" y="-23542"/>
                  <a:pt x="1852273" y="0"/>
                </a:cubicBezTo>
                <a:cubicBezTo>
                  <a:pt x="2076395" y="23542"/>
                  <a:pt x="2211911" y="8514"/>
                  <a:pt x="2557901" y="0"/>
                </a:cubicBezTo>
                <a:cubicBezTo>
                  <a:pt x="2903891" y="-8514"/>
                  <a:pt x="2974714" y="19849"/>
                  <a:pt x="3225727" y="0"/>
                </a:cubicBezTo>
                <a:cubicBezTo>
                  <a:pt x="3476740" y="-19849"/>
                  <a:pt x="3577692" y="-10885"/>
                  <a:pt x="3780149" y="0"/>
                </a:cubicBezTo>
                <a:cubicBezTo>
                  <a:pt x="3792754" y="245303"/>
                  <a:pt x="3766742" y="419961"/>
                  <a:pt x="3780149" y="667418"/>
                </a:cubicBezTo>
                <a:cubicBezTo>
                  <a:pt x="3793556" y="914875"/>
                  <a:pt x="3793347" y="1057242"/>
                  <a:pt x="3780149" y="1307026"/>
                </a:cubicBezTo>
                <a:cubicBezTo>
                  <a:pt x="3766951" y="1556810"/>
                  <a:pt x="3790766" y="1739876"/>
                  <a:pt x="3780149" y="1946635"/>
                </a:cubicBezTo>
                <a:cubicBezTo>
                  <a:pt x="3769532" y="2153394"/>
                  <a:pt x="3767355" y="2591748"/>
                  <a:pt x="3780149" y="2780907"/>
                </a:cubicBezTo>
                <a:cubicBezTo>
                  <a:pt x="3554490" y="2789906"/>
                  <a:pt x="3421122" y="2781447"/>
                  <a:pt x="3263529" y="2780907"/>
                </a:cubicBezTo>
                <a:cubicBezTo>
                  <a:pt x="3105936" y="2780367"/>
                  <a:pt x="2903466" y="2789552"/>
                  <a:pt x="2557901" y="2780907"/>
                </a:cubicBezTo>
                <a:cubicBezTo>
                  <a:pt x="2212336" y="2772262"/>
                  <a:pt x="2147592" y="2779824"/>
                  <a:pt x="2041280" y="2780907"/>
                </a:cubicBezTo>
                <a:cubicBezTo>
                  <a:pt x="1934968" y="2781990"/>
                  <a:pt x="1669315" y="2811153"/>
                  <a:pt x="1411256" y="2780907"/>
                </a:cubicBezTo>
                <a:cubicBezTo>
                  <a:pt x="1153197" y="2750661"/>
                  <a:pt x="1051766" y="2806242"/>
                  <a:pt x="894635" y="2780907"/>
                </a:cubicBezTo>
                <a:cubicBezTo>
                  <a:pt x="737504" y="2755572"/>
                  <a:pt x="295173" y="2751608"/>
                  <a:pt x="0" y="2780907"/>
                </a:cubicBezTo>
                <a:cubicBezTo>
                  <a:pt x="30596" y="2514719"/>
                  <a:pt x="-26865" y="2236139"/>
                  <a:pt x="0" y="2030062"/>
                </a:cubicBezTo>
                <a:cubicBezTo>
                  <a:pt x="26865" y="1823986"/>
                  <a:pt x="1637" y="1582927"/>
                  <a:pt x="0" y="1362644"/>
                </a:cubicBezTo>
                <a:cubicBezTo>
                  <a:pt x="-1637" y="1142361"/>
                  <a:pt x="17289" y="1038367"/>
                  <a:pt x="0" y="723036"/>
                </a:cubicBezTo>
                <a:cubicBezTo>
                  <a:pt x="-17289" y="407705"/>
                  <a:pt x="13283" y="303794"/>
                  <a:pt x="0" y="0"/>
                </a:cubicBezTo>
                <a:close/>
              </a:path>
            </a:pathLst>
          </a:custGeom>
          <a:noFill/>
          <a:ln w="28575">
            <a:solidFill>
              <a:srgbClr val="00273F"/>
            </a:solidFill>
            <a:extLst>
              <a:ext uri="{C807C97D-BFC1-408E-A445-0C87EB9F89A2}">
                <ask:lineSketchStyleProps xmlns:ask="http://schemas.microsoft.com/office/drawing/2018/sketchyshapes" sd="110033365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47339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F185B2-97BB-F0BE-943F-766A1EF01CF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Les enseignements d’un tel incident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4D57923-FEEA-8608-349E-B0E3E40AD098}"/>
              </a:ext>
            </a:extLst>
          </p:cNvPr>
          <p:cNvSpPr>
            <a:spLocks noGrp="1"/>
          </p:cNvSpPr>
          <p:nvPr>
            <p:ph type="ftr" sz="quarter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/>
              <a:t>Ce document est propriété exclusive du CHU de Brest | Il ne peut être utilisé, reproduit ou divulgué sans son autorisation écrite préalable.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E6A3464-B868-163F-EDC0-6F00F0712F33}"/>
              </a:ext>
            </a:extLst>
          </p:cNvPr>
          <p:cNvSpPr>
            <a:spLocks noGrp="1"/>
          </p:cNvSpPr>
          <p:nvPr>
            <p:ph type="sldNum" sz="quarter" idx="11"/>
            <p:custDataLst>
              <p:tags r:id="rId3"/>
            </p:custDataLst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50</a:t>
            </a:fld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E9CB9C-F813-78A7-7384-2D658381D95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37929" y="1943100"/>
            <a:ext cx="3558209" cy="2841336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12000" rtlCol="0" anchor="t"/>
          <a:lstStyle/>
          <a:p>
            <a:pPr algn="ctr"/>
            <a:r>
              <a:rPr lang="fr-FR" dirty="0"/>
              <a:t>La cyberattaque a </a:t>
            </a:r>
            <a:r>
              <a:rPr lang="fr-FR" dirty="0">
                <a:solidFill>
                  <a:schemeClr val="tx2">
                    <a:lumMod val="50000"/>
                    <a:lumOff val="50000"/>
                  </a:schemeClr>
                </a:solidFill>
              </a:rPr>
              <a:t>accéléré</a:t>
            </a:r>
            <a:r>
              <a:rPr lang="fr-FR" dirty="0"/>
              <a:t> drastiquement la mise en œuvre</a:t>
            </a:r>
            <a:br>
              <a:rPr lang="fr-FR" dirty="0"/>
            </a:br>
            <a:r>
              <a:rPr lang="fr-FR" dirty="0"/>
              <a:t>des mesures de </a:t>
            </a:r>
            <a:r>
              <a:rPr lang="fr-FR" dirty="0">
                <a:solidFill>
                  <a:schemeClr val="tx2">
                    <a:lumMod val="50000"/>
                    <a:lumOff val="50000"/>
                  </a:schemeClr>
                </a:solidFill>
              </a:rPr>
              <a:t>cybersécurité</a:t>
            </a:r>
            <a:r>
              <a:rPr lang="fr-FR" dirty="0"/>
              <a:t> qui étaient prévues à la suite d’une analyse de risque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8CA840-D0B7-4C31-39BE-61D93119C857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295865" y="1943100"/>
            <a:ext cx="3558208" cy="3569347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12000" rtlCol="0" anchor="t"/>
          <a:lstStyle/>
          <a:p>
            <a:pPr algn="ctr"/>
            <a:r>
              <a:rPr lang="fr-FR" dirty="0"/>
              <a:t>L’ensemble de ces mesures a pu se faire grâce à l’</a:t>
            </a:r>
            <a:r>
              <a:rPr lang="fr-F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implication de l’ensemble des équipes de la DSI</a:t>
            </a:r>
            <a:br>
              <a:rPr lang="fr-FR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fr-FR" sz="1400" dirty="0"/>
              <a:t>(qui était sensibilisées aux cybermenaces)</a:t>
            </a:r>
            <a:br>
              <a:rPr lang="fr-FR" sz="1400" dirty="0"/>
            </a:br>
            <a:r>
              <a:rPr lang="fr-FR" dirty="0"/>
              <a:t>et à l’</a:t>
            </a:r>
            <a:r>
              <a:rPr lang="fr-F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aide des établissements de santé </a:t>
            </a:r>
            <a:r>
              <a:rPr lang="fr-FR" dirty="0"/>
              <a:t>du territoire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0D3A3D4-AD05-5325-5DCD-DD2085A3EC21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316896" y="1940015"/>
            <a:ext cx="3558208" cy="229947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12000" rtlCol="0" anchor="t"/>
          <a:lstStyle/>
          <a:p>
            <a:pPr algn="ctr"/>
            <a:r>
              <a:rPr lang="fr-FR" dirty="0"/>
              <a:t>L’incident a permis de mettre en exergue la </a:t>
            </a:r>
            <a:r>
              <a:rPr lang="fr-FR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possibilité de faire des changements </a:t>
            </a:r>
            <a:r>
              <a:rPr lang="fr-FR" dirty="0"/>
              <a:t>structurels qui semblaient impossibles à cause des répercussions potentielles</a:t>
            </a:r>
          </a:p>
        </p:txBody>
      </p:sp>
      <p:sp>
        <p:nvSpPr>
          <p:cNvPr id="24" name="Hexagone 23">
            <a:extLst>
              <a:ext uri="{FF2B5EF4-FFF2-40B4-BE49-F238E27FC236}">
                <a16:creationId xmlns:a16="http://schemas.microsoft.com/office/drawing/2014/main" id="{5B3AB4B1-2E5E-275C-045C-39583B3F269A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>
          <a:xfrm>
            <a:off x="1577033" y="1342808"/>
            <a:ext cx="1080000" cy="936000"/>
          </a:xfrm>
          <a:prstGeom prst="hexagon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Hexagone 57">
            <a:extLst>
              <a:ext uri="{FF2B5EF4-FFF2-40B4-BE49-F238E27FC236}">
                <a16:creationId xmlns:a16="http://schemas.microsoft.com/office/drawing/2014/main" id="{3D31F472-4F80-BB39-4C1D-D69076923D07}"/>
              </a:ext>
            </a:extLst>
          </p:cNvPr>
          <p:cNvSpPr>
            <a:spLocks/>
          </p:cNvSpPr>
          <p:nvPr>
            <p:custDataLst>
              <p:tags r:id="rId8"/>
            </p:custDataLst>
          </p:nvPr>
        </p:nvSpPr>
        <p:spPr>
          <a:xfrm>
            <a:off x="5556001" y="1342808"/>
            <a:ext cx="1080000" cy="936000"/>
          </a:xfrm>
          <a:prstGeom prst="hexagon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Hexagone 59">
            <a:extLst>
              <a:ext uri="{FF2B5EF4-FFF2-40B4-BE49-F238E27FC236}">
                <a16:creationId xmlns:a16="http://schemas.microsoft.com/office/drawing/2014/main" id="{88A0800D-6FDB-2C95-73FD-33CBBEB1B1F5}"/>
              </a:ext>
            </a:extLst>
          </p:cNvPr>
          <p:cNvSpPr>
            <a:spLocks/>
          </p:cNvSpPr>
          <p:nvPr>
            <p:custDataLst>
              <p:tags r:id="rId9"/>
            </p:custDataLst>
          </p:nvPr>
        </p:nvSpPr>
        <p:spPr>
          <a:xfrm>
            <a:off x="9534967" y="1345553"/>
            <a:ext cx="1080000" cy="936000"/>
          </a:xfrm>
          <a:prstGeom prst="hexagon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511460-40CD-25F8-C1F9-BF65742C4842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337926" y="4895272"/>
            <a:ext cx="3558209" cy="60911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rIns="90000" rtlCol="0" anchor="ctr"/>
          <a:lstStyle/>
          <a:p>
            <a:pPr algn="ctr"/>
            <a:r>
              <a:rPr lang="fr-FR" sz="1400" dirty="0"/>
              <a:t>Plan de sécurisation sur 3 ans</a:t>
            </a:r>
            <a:br>
              <a:rPr lang="fr-FR" sz="1400" dirty="0"/>
            </a:br>
            <a:r>
              <a:rPr lang="fr-FR" sz="1400" dirty="0"/>
              <a:t>réalisé en </a:t>
            </a:r>
            <a:r>
              <a:rPr lang="fr-FR" sz="1400" dirty="0">
                <a:solidFill>
                  <a:schemeClr val="accent6"/>
                </a:solidFill>
              </a:rPr>
              <a:t>6 mois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21E71F-B73F-5968-8913-F2DDDA346161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4316895" y="4359565"/>
            <a:ext cx="3558209" cy="114482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rIns="90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fr-FR" sz="1400" dirty="0"/>
              <a:t>Changement de proxy/reverse proxy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fr-FR" sz="1400" dirty="0"/>
              <a:t>Suppression des comptes Domain Admin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fr-FR" sz="1400" dirty="0"/>
              <a:t>EDR sur les équipements biomédicaux</a:t>
            </a:r>
          </a:p>
        </p:txBody>
      </p:sp>
      <p:pic>
        <p:nvPicPr>
          <p:cNvPr id="13" name="Graphique 12" descr="Utilisateurs avec un remplissage uni">
            <a:extLst>
              <a:ext uri="{FF2B5EF4-FFF2-40B4-BE49-F238E27FC236}">
                <a16:creationId xmlns:a16="http://schemas.microsoft.com/office/drawing/2014/main" id="{A1A8EC02-0973-A805-87F4-381151ACDACD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714967" y="1449499"/>
            <a:ext cx="720000" cy="720000"/>
          </a:xfrm>
          <a:prstGeom prst="rect">
            <a:avLst/>
          </a:prstGeom>
        </p:spPr>
      </p:pic>
      <p:pic>
        <p:nvPicPr>
          <p:cNvPr id="17" name="Graphique 16" descr="Calendrier journalier avec un remplissage uni">
            <a:extLst>
              <a:ext uri="{FF2B5EF4-FFF2-40B4-BE49-F238E27FC236}">
                <a16:creationId xmlns:a16="http://schemas.microsoft.com/office/drawing/2014/main" id="{FC423A87-5AD1-3331-E342-0AD23CF3512A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757031" y="1457555"/>
            <a:ext cx="720000" cy="720000"/>
          </a:xfrm>
          <a:prstGeom prst="rect">
            <a:avLst/>
          </a:prstGeom>
        </p:spPr>
      </p:pic>
      <p:pic>
        <p:nvPicPr>
          <p:cNvPr id="22" name="Graphique 21" descr="Cône de signalisation avec un remplissage uni">
            <a:extLst>
              <a:ext uri="{FF2B5EF4-FFF2-40B4-BE49-F238E27FC236}">
                <a16:creationId xmlns:a16="http://schemas.microsoft.com/office/drawing/2014/main" id="{0A185C91-0F27-13C7-A8E9-666C264F2FA8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736000" y="1449499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1018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0A9CB67-094B-B630-70BB-E1175F1452A7}"/>
              </a:ext>
            </a:extLst>
          </p:cNvPr>
          <p:cNvSpPr>
            <a:spLocks noGrp="1"/>
          </p:cNvSpPr>
          <p:nvPr>
            <p:ph type="sldNum" sz="quarter" idx="4294967295"/>
            <p:custDataLst>
              <p:tags r:id="rId1"/>
            </p:custDataLst>
          </p:nvPr>
        </p:nvSpPr>
        <p:spPr>
          <a:xfrm>
            <a:off x="11750040" y="6309320"/>
            <a:ext cx="441960" cy="378879"/>
          </a:xfrm>
        </p:spPr>
        <p:txBody>
          <a:bodyPr/>
          <a:lstStyle/>
          <a:p>
            <a:fld id="{B6F15528-21DE-4FAA-801E-634DDDAF4B2B}" type="slidenum">
              <a:rPr lang="fr-FR" smtClean="0"/>
              <a:pPr/>
              <a:t>51</a:t>
            </a:fld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7339F5B-DEBD-5F3C-13CC-424C5B2B7489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Conclusion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D4084B03-7E6E-C66C-C958-9586F50EB2E7}"/>
              </a:ext>
            </a:extLst>
          </p:cNvPr>
          <p:cNvSpPr>
            <a:spLocks noGrp="1"/>
          </p:cNvSpPr>
          <p:nvPr>
            <p:ph type="body" sz="quarter" idx="12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dirty="0"/>
              <a:t>4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9D6B471-B531-E405-6527-DD610DDF0788}"/>
              </a:ext>
            </a:extLst>
          </p:cNvPr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sz="2400" dirty="0"/>
              <a:t>L’EDR, un outil central pour la réponse à incident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74705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9CB25F-2ABD-7D8B-AF70-EBC3A89F8D5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FR"/>
              <a:t>Les étapes de la gestion de crises numérique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ECC4549-9370-0714-3B24-F659A56A5D70}"/>
              </a:ext>
            </a:extLst>
          </p:cNvPr>
          <p:cNvSpPr>
            <a:spLocks noGrp="1"/>
          </p:cNvSpPr>
          <p:nvPr>
            <p:ph type="sldNum" sz="quarter" idx="11"/>
            <p:custDataLst>
              <p:tags r:id="rId2"/>
            </p:custDataLst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65A5C87-DF58-40C8-B092-1DE63DB4547E}" type="slidenum">
              <a:rPr lang="fr-FR" smtClean="0"/>
              <a:pPr/>
              <a:t>52</a:t>
            </a:fld>
            <a:endParaRPr lang="fr-FR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9DA34EAA-32FC-940A-E7DF-E296DA05056B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 flipV="1">
            <a:off x="838200" y="1915200"/>
            <a:ext cx="0" cy="3700800"/>
          </a:xfrm>
          <a:prstGeom prst="straightConnector1">
            <a:avLst/>
          </a:prstGeom>
          <a:ln w="5715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FB627AF4-CBAB-D16E-F039-F71CE52DAA72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823800" y="5616000"/>
            <a:ext cx="10263000" cy="0"/>
          </a:xfrm>
          <a:prstGeom prst="straightConnector1">
            <a:avLst/>
          </a:prstGeom>
          <a:ln w="5715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DB3AFD14-F748-0B2D-ED97-E8531F93B69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82400" y="1548167"/>
            <a:ext cx="106993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Intensité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A20D431-A7F4-5007-2BE9-74DFAB2F1814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0614000" y="5189711"/>
            <a:ext cx="10572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b="1">
                <a:solidFill>
                  <a:schemeClr val="bg1"/>
                </a:solidFill>
              </a:rPr>
              <a:t>Temps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7E11B66-C222-EC2C-12B1-63B1436AAE36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830347" y="3798367"/>
            <a:ext cx="10008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chemeClr val="bg1"/>
                </a:solidFill>
              </a:rPr>
              <a:t>Période </a:t>
            </a:r>
          </a:p>
          <a:p>
            <a:pPr algn="ctr"/>
            <a:r>
              <a:rPr lang="fr-FR" sz="1100" dirty="0">
                <a:solidFill>
                  <a:schemeClr val="bg1"/>
                </a:solidFill>
              </a:rPr>
              <a:t>d’incubation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0AA7FEF-3B27-E203-EDB5-AB5118C2EF7B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2835855" y="4204588"/>
            <a:ext cx="12003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Evènement déclencheur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95F2C36-438D-1FD3-38B4-45A63CA33BCE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3956399" y="1341077"/>
            <a:ext cx="10008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chemeClr val="bg1"/>
                </a:solidFill>
              </a:rPr>
              <a:t>Phase aiguë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5E10117-50CD-972C-B36A-F5185F2446DC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5171505" y="3417986"/>
            <a:ext cx="116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chemeClr val="bg1"/>
                </a:solidFill>
              </a:rPr>
              <a:t>Réponses opérationnelles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813F253-1EBC-7522-CD8F-75DB9CCF7640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7697608" y="5172439"/>
            <a:ext cx="10008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chemeClr val="bg1"/>
                </a:solidFill>
              </a:rPr>
              <a:t>14/04</a:t>
            </a:r>
          </a:p>
          <a:p>
            <a:pPr algn="ctr"/>
            <a:r>
              <a:rPr lang="fr-FR" sz="1100" dirty="0">
                <a:solidFill>
                  <a:schemeClr val="bg1"/>
                </a:solidFill>
              </a:rPr>
              <a:t>Internet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2A6314E9-CB6F-FE46-D020-F3F8CE3841C4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8437857" y="3820642"/>
            <a:ext cx="15332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chemeClr val="bg1"/>
                </a:solidFill>
              </a:rPr>
              <a:t>RETEX</a:t>
            </a:r>
          </a:p>
          <a:p>
            <a:pPr algn="ctr"/>
            <a:r>
              <a:rPr lang="fr-FR" sz="1100" dirty="0">
                <a:solidFill>
                  <a:schemeClr val="bg1"/>
                </a:solidFill>
              </a:rPr>
              <a:t>et </a:t>
            </a:r>
          </a:p>
          <a:p>
            <a:pPr algn="ctr"/>
            <a:r>
              <a:rPr lang="fr-FR" sz="1100" dirty="0">
                <a:solidFill>
                  <a:schemeClr val="bg1"/>
                </a:solidFill>
              </a:rPr>
              <a:t>accompagnement</a:t>
            </a:r>
          </a:p>
          <a:p>
            <a:pPr algn="ctr"/>
            <a:r>
              <a:rPr lang="fr-FR" sz="1100" dirty="0">
                <a:solidFill>
                  <a:schemeClr val="bg1"/>
                </a:solidFill>
              </a:rPr>
              <a:t>au changement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1D942F3-FB05-0282-7917-41F1AEF457B9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9613194" y="4531042"/>
            <a:ext cx="17406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>
                <a:solidFill>
                  <a:schemeClr val="bg1"/>
                </a:solidFill>
              </a:rPr>
              <a:t>Ajustements techniques managériaux</a:t>
            </a: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142BBD38-63B7-B7BB-BCAF-33F8406DDAD2}"/>
              </a:ext>
            </a:extLst>
          </p:cNvPr>
          <p:cNvCxnSpPr>
            <a:cxnSpLocks/>
          </p:cNvCxnSpPr>
          <p:nvPr>
            <p:custDataLst>
              <p:tags r:id="rId14"/>
            </p:custDataLst>
          </p:nvPr>
        </p:nvCxnSpPr>
        <p:spPr>
          <a:xfrm flipH="1">
            <a:off x="9207499" y="4580241"/>
            <a:ext cx="1" cy="596412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E9193C5C-BDA5-CD31-5388-5585174E9588}"/>
              </a:ext>
            </a:extLst>
          </p:cNvPr>
          <p:cNvCxnSpPr/>
          <p:nvPr>
            <p:custDataLst>
              <p:tags r:id="rId15"/>
            </p:custDataLst>
          </p:nvPr>
        </p:nvCxnSpPr>
        <p:spPr>
          <a:xfrm flipH="1">
            <a:off x="10403998" y="4981187"/>
            <a:ext cx="1" cy="596412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3BDD3077-3605-61FE-D5D7-6AAD3914443D}"/>
              </a:ext>
            </a:extLst>
          </p:cNvPr>
          <p:cNvCxnSpPr>
            <a:cxnSpLocks/>
          </p:cNvCxnSpPr>
          <p:nvPr>
            <p:custDataLst>
              <p:tags r:id="rId16"/>
            </p:custDataLst>
          </p:nvPr>
        </p:nvCxnSpPr>
        <p:spPr>
          <a:xfrm flipH="1">
            <a:off x="7353120" y="4010148"/>
            <a:ext cx="317680" cy="591139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7C51A0D3-8D93-4F0D-0AA2-3DEE761C2380}"/>
              </a:ext>
            </a:extLst>
          </p:cNvPr>
          <p:cNvCxnSpPr/>
          <p:nvPr>
            <p:custDataLst>
              <p:tags r:id="rId17"/>
            </p:custDataLst>
          </p:nvPr>
        </p:nvCxnSpPr>
        <p:spPr>
          <a:xfrm flipH="1">
            <a:off x="4464048" y="1600182"/>
            <a:ext cx="1" cy="596412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33136D77-EFA8-C491-88EF-45A93DE8B7C4}"/>
              </a:ext>
            </a:extLst>
          </p:cNvPr>
          <p:cNvCxnSpPr>
            <a:cxnSpLocks/>
          </p:cNvCxnSpPr>
          <p:nvPr>
            <p:custDataLst>
              <p:tags r:id="rId18"/>
            </p:custDataLst>
          </p:nvPr>
        </p:nvCxnSpPr>
        <p:spPr>
          <a:xfrm flipV="1">
            <a:off x="5748001" y="2196594"/>
            <a:ext cx="0" cy="730888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07DCD207-FFF9-B2E9-CBAE-2D5F358AC7DA}"/>
              </a:ext>
            </a:extLst>
          </p:cNvPr>
          <p:cNvCxnSpPr>
            <a:cxnSpLocks/>
            <a:stCxn id="17" idx="2"/>
          </p:cNvCxnSpPr>
          <p:nvPr>
            <p:custDataLst>
              <p:tags r:id="rId19"/>
            </p:custDataLst>
          </p:nvPr>
        </p:nvCxnSpPr>
        <p:spPr>
          <a:xfrm>
            <a:off x="3436052" y="4635475"/>
            <a:ext cx="39746" cy="435225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A4F58B9A-F977-37FA-498A-452DA6337AAD}"/>
              </a:ext>
            </a:extLst>
          </p:cNvPr>
          <p:cNvCxnSpPr>
            <a:cxnSpLocks/>
          </p:cNvCxnSpPr>
          <p:nvPr>
            <p:custDataLst>
              <p:tags r:id="rId20"/>
            </p:custDataLst>
          </p:nvPr>
        </p:nvCxnSpPr>
        <p:spPr>
          <a:xfrm>
            <a:off x="1384569" y="4284580"/>
            <a:ext cx="196229" cy="572417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lipse 32">
            <a:extLst>
              <a:ext uri="{FF2B5EF4-FFF2-40B4-BE49-F238E27FC236}">
                <a16:creationId xmlns:a16="http://schemas.microsoft.com/office/drawing/2014/main" id="{DC4976D7-2944-3E6D-16F7-A3090ACD1F63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1227450" y="3589526"/>
            <a:ext cx="206595" cy="206595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0162659F-3B5E-B413-50B8-4A0E1842B9E9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3372500" y="4010148"/>
            <a:ext cx="206595" cy="206595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7532F670-309B-74AE-61A7-4F936C5BD273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4360749" y="1163724"/>
            <a:ext cx="206595" cy="206595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5E9C7473-BA10-1241-FE11-364D59F334DD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5652608" y="2990394"/>
            <a:ext cx="206595" cy="206595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B2B49CC2-870F-CF11-D6BB-58158010768B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7768312" y="3419692"/>
            <a:ext cx="203800" cy="206595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8FF7EED1-7978-B555-14B3-0484FB6031F8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9086766" y="3562473"/>
            <a:ext cx="206595" cy="206595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B2AF33E9-9475-ACC3-CC06-A2520FAD6829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10245873" y="4335688"/>
            <a:ext cx="206595" cy="206595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3655A467-BA0C-0F6D-38C4-609B0CBE6417}"/>
              </a:ext>
            </a:extLst>
          </p:cNvPr>
          <p:cNvSpPr txBox="1"/>
          <p:nvPr>
            <p:custDataLst>
              <p:tags r:id="rId28"/>
            </p:custDataLst>
          </p:nvPr>
        </p:nvSpPr>
        <p:spPr>
          <a:xfrm>
            <a:off x="1215996" y="5178459"/>
            <a:ext cx="39973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>
                <a:solidFill>
                  <a:schemeClr val="bg1"/>
                </a:solidFill>
              </a:rPr>
              <a:t>Signaux avertisseurs</a:t>
            </a:r>
          </a:p>
          <a:p>
            <a:r>
              <a:rPr lang="fr-FR" sz="1100" i="1" dirty="0">
                <a:solidFill>
                  <a:schemeClr val="bg1"/>
                </a:solidFill>
              </a:rPr>
              <a:t>Vulnérabilités techniques &amp; organisationnelles</a:t>
            </a:r>
          </a:p>
        </p:txBody>
      </p: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113A9234-0CAC-80A6-9B47-01DC7B387129}"/>
              </a:ext>
            </a:extLst>
          </p:cNvPr>
          <p:cNvCxnSpPr>
            <a:cxnSpLocks/>
          </p:cNvCxnSpPr>
          <p:nvPr>
            <p:custDataLst>
              <p:tags r:id="rId29"/>
            </p:custDataLst>
          </p:nvPr>
        </p:nvCxnSpPr>
        <p:spPr>
          <a:xfrm>
            <a:off x="3475797" y="5873864"/>
            <a:ext cx="5581803" cy="0"/>
          </a:xfrm>
          <a:prstGeom prst="straightConnector1">
            <a:avLst/>
          </a:prstGeom>
          <a:ln w="76200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B505D59A-58A9-4C4D-5504-F4BF5527ECF5}"/>
              </a:ext>
            </a:extLst>
          </p:cNvPr>
          <p:cNvCxnSpPr>
            <a:cxnSpLocks/>
          </p:cNvCxnSpPr>
          <p:nvPr>
            <p:custDataLst>
              <p:tags r:id="rId30"/>
            </p:custDataLst>
          </p:nvPr>
        </p:nvCxnSpPr>
        <p:spPr>
          <a:xfrm>
            <a:off x="838200" y="5873864"/>
            <a:ext cx="2615097" cy="0"/>
          </a:xfrm>
          <a:prstGeom prst="straightConnector1">
            <a:avLst/>
          </a:prstGeom>
          <a:ln w="762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DE9A13BE-3F6E-2CC4-2766-04532C2D1D30}"/>
              </a:ext>
            </a:extLst>
          </p:cNvPr>
          <p:cNvCxnSpPr>
            <a:cxnSpLocks/>
          </p:cNvCxnSpPr>
          <p:nvPr>
            <p:custDataLst>
              <p:tags r:id="rId31"/>
            </p:custDataLst>
          </p:nvPr>
        </p:nvCxnSpPr>
        <p:spPr>
          <a:xfrm>
            <a:off x="9041621" y="5873864"/>
            <a:ext cx="2045179" cy="0"/>
          </a:xfrm>
          <a:prstGeom prst="straightConnector1">
            <a:avLst/>
          </a:prstGeom>
          <a:ln w="762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>
            <a:extLst>
              <a:ext uri="{FF2B5EF4-FFF2-40B4-BE49-F238E27FC236}">
                <a16:creationId xmlns:a16="http://schemas.microsoft.com/office/drawing/2014/main" id="{FE6292FE-10F5-30D4-9ADD-48299213A50E}"/>
              </a:ext>
            </a:extLst>
          </p:cNvPr>
          <p:cNvSpPr txBox="1"/>
          <p:nvPr>
            <p:custDataLst>
              <p:tags r:id="rId32"/>
            </p:custDataLst>
          </p:nvPr>
        </p:nvSpPr>
        <p:spPr>
          <a:xfrm>
            <a:off x="4957200" y="5943150"/>
            <a:ext cx="2404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6"/>
                </a:solidFill>
              </a:rPr>
              <a:t>Crise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2C75600A-D717-C471-7D08-5923F7FCB381}"/>
              </a:ext>
            </a:extLst>
          </p:cNvPr>
          <p:cNvSpPr txBox="1"/>
          <p:nvPr>
            <p:custDataLst>
              <p:tags r:id="rId33"/>
            </p:custDataLst>
          </p:nvPr>
        </p:nvSpPr>
        <p:spPr>
          <a:xfrm>
            <a:off x="9057600" y="5943150"/>
            <a:ext cx="2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accent2"/>
                </a:solidFill>
              </a:rPr>
              <a:t>Fonctionnement</a:t>
            </a:r>
            <a:r>
              <a:rPr lang="fr-FR" sz="1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fr-FR" sz="1400" b="1" dirty="0">
                <a:solidFill>
                  <a:schemeClr val="accent3">
                    <a:lumMod val="75000"/>
                  </a:schemeClr>
                </a:solidFill>
              </a:rPr>
              <a:t>Quasi-normal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16F193DF-6E0E-00DB-2B87-06BD120172DE}"/>
              </a:ext>
            </a:extLst>
          </p:cNvPr>
          <p:cNvSpPr txBox="1"/>
          <p:nvPr>
            <p:custDataLst>
              <p:tags r:id="rId34"/>
            </p:custDataLst>
          </p:nvPr>
        </p:nvSpPr>
        <p:spPr>
          <a:xfrm>
            <a:off x="856799" y="5943150"/>
            <a:ext cx="2596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>
                <a:solidFill>
                  <a:schemeClr val="accent2"/>
                </a:solidFill>
              </a:rPr>
              <a:t>Fonctionnement </a:t>
            </a:r>
          </a:p>
          <a:p>
            <a:pPr algn="ctr"/>
            <a:r>
              <a:rPr lang="fr-FR" sz="1400" b="1">
                <a:solidFill>
                  <a:schemeClr val="accent2"/>
                </a:solidFill>
              </a:rPr>
              <a:t>normal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4E8E2484-13D1-E9E5-DF53-35A1272D1AE1}"/>
              </a:ext>
            </a:extLst>
          </p:cNvPr>
          <p:cNvSpPr txBox="1"/>
          <p:nvPr>
            <p:custDataLst>
              <p:tags r:id="rId35"/>
            </p:custDataLst>
          </p:nvPr>
        </p:nvSpPr>
        <p:spPr>
          <a:xfrm>
            <a:off x="4029441" y="4022970"/>
            <a:ext cx="2342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>
                <a:solidFill>
                  <a:schemeClr val="bg1"/>
                </a:solidFill>
              </a:rPr>
              <a:t>Facteurs aggravants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CA24EFE-FE0A-7AEA-71EC-6D73AC7B0CE4}"/>
              </a:ext>
            </a:extLst>
          </p:cNvPr>
          <p:cNvSpPr txBox="1"/>
          <p:nvPr>
            <p:custDataLst>
              <p:tags r:id="rId36"/>
            </p:custDataLst>
          </p:nvPr>
        </p:nvSpPr>
        <p:spPr>
          <a:xfrm>
            <a:off x="7369811" y="3117068"/>
            <a:ext cx="10008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chemeClr val="bg1"/>
                </a:solidFill>
              </a:rPr>
              <a:t>31/03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5A6DF18-A719-0DB9-F006-8B9B56B12280}"/>
              </a:ext>
            </a:extLst>
          </p:cNvPr>
          <p:cNvSpPr txBox="1"/>
          <p:nvPr>
            <p:custDataLst>
              <p:tags r:id="rId37"/>
            </p:custDataLst>
          </p:nvPr>
        </p:nvSpPr>
        <p:spPr>
          <a:xfrm>
            <a:off x="2961005" y="3719789"/>
            <a:ext cx="10008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chemeClr val="bg1"/>
                </a:solidFill>
              </a:rPr>
              <a:t>09/03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9B1A2D5-3C34-DE73-803D-12C22BEF5FBC}"/>
              </a:ext>
            </a:extLst>
          </p:cNvPr>
          <p:cNvSpPr txBox="1"/>
          <p:nvPr>
            <p:custDataLst>
              <p:tags r:id="rId38"/>
            </p:custDataLst>
          </p:nvPr>
        </p:nvSpPr>
        <p:spPr>
          <a:xfrm>
            <a:off x="3963647" y="884902"/>
            <a:ext cx="10008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>
                <a:solidFill>
                  <a:schemeClr val="bg1"/>
                </a:solidFill>
              </a:rPr>
              <a:t>10/03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ECE6A25-EAF5-BB10-338D-0F2626BAE554}"/>
              </a:ext>
            </a:extLst>
          </p:cNvPr>
          <p:cNvSpPr txBox="1"/>
          <p:nvPr>
            <p:custDataLst>
              <p:tags r:id="rId39"/>
            </p:custDataLst>
          </p:nvPr>
        </p:nvSpPr>
        <p:spPr>
          <a:xfrm>
            <a:off x="5247600" y="3192480"/>
            <a:ext cx="10008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chemeClr val="bg1"/>
                </a:solidFill>
              </a:rPr>
              <a:t>13/03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8E41E20-6518-8F2A-D4F3-BA7ACCA3266D}"/>
              </a:ext>
            </a:extLst>
          </p:cNvPr>
          <p:cNvSpPr txBox="1"/>
          <p:nvPr>
            <p:custDataLst>
              <p:tags r:id="rId40"/>
            </p:custDataLst>
          </p:nvPr>
        </p:nvSpPr>
        <p:spPr>
          <a:xfrm>
            <a:off x="819696" y="3291932"/>
            <a:ext cx="10008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chemeClr val="bg1"/>
                </a:solidFill>
              </a:rPr>
              <a:t>21/02</a:t>
            </a:r>
          </a:p>
        </p:txBody>
      </p:sp>
      <p:sp>
        <p:nvSpPr>
          <p:cNvPr id="41" name="Forme libre : forme 40">
            <a:extLst>
              <a:ext uri="{FF2B5EF4-FFF2-40B4-BE49-F238E27FC236}">
                <a16:creationId xmlns:a16="http://schemas.microsoft.com/office/drawing/2014/main" id="{096B7E37-E810-6774-59BD-9FA905DED192}"/>
              </a:ext>
            </a:extLst>
          </p:cNvPr>
          <p:cNvSpPr/>
          <p:nvPr>
            <p:custDataLst>
              <p:tags r:id="rId41"/>
            </p:custDataLst>
          </p:nvPr>
        </p:nvSpPr>
        <p:spPr>
          <a:xfrm>
            <a:off x="889000" y="2030384"/>
            <a:ext cx="8318500" cy="3329016"/>
          </a:xfrm>
          <a:custGeom>
            <a:avLst/>
            <a:gdLst>
              <a:gd name="connsiteX0" fmla="*/ 0 w 8318500"/>
              <a:gd name="connsiteY0" fmla="*/ 3329016 h 3329016"/>
              <a:gd name="connsiteX1" fmla="*/ 755650 w 8318500"/>
              <a:gd name="connsiteY1" fmla="*/ 2909916 h 3329016"/>
              <a:gd name="connsiteX2" fmla="*/ 1384300 w 8318500"/>
              <a:gd name="connsiteY2" fmla="*/ 3144866 h 3329016"/>
              <a:gd name="connsiteX3" fmla="*/ 1955800 w 8318500"/>
              <a:gd name="connsiteY3" fmla="*/ 3036916 h 3329016"/>
              <a:gd name="connsiteX4" fmla="*/ 2406650 w 8318500"/>
              <a:gd name="connsiteY4" fmla="*/ 3138516 h 3329016"/>
              <a:gd name="connsiteX5" fmla="*/ 2965450 w 8318500"/>
              <a:gd name="connsiteY5" fmla="*/ 2649566 h 3329016"/>
              <a:gd name="connsiteX6" fmla="*/ 3632200 w 8318500"/>
              <a:gd name="connsiteY6" fmla="*/ 255616 h 3329016"/>
              <a:gd name="connsiteX7" fmla="*/ 5416550 w 8318500"/>
              <a:gd name="connsiteY7" fmla="*/ 204816 h 3329016"/>
              <a:gd name="connsiteX8" fmla="*/ 5918200 w 8318500"/>
              <a:gd name="connsiteY8" fmla="*/ 1468466 h 3329016"/>
              <a:gd name="connsiteX9" fmla="*/ 6064250 w 8318500"/>
              <a:gd name="connsiteY9" fmla="*/ 1887566 h 3329016"/>
              <a:gd name="connsiteX10" fmla="*/ 6394450 w 8318500"/>
              <a:gd name="connsiteY10" fmla="*/ 2598766 h 3329016"/>
              <a:gd name="connsiteX11" fmla="*/ 7613650 w 8318500"/>
              <a:gd name="connsiteY11" fmla="*/ 3043266 h 3329016"/>
              <a:gd name="connsiteX12" fmla="*/ 8318500 w 8318500"/>
              <a:gd name="connsiteY12" fmla="*/ 3259166 h 3329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318500" h="3329016">
                <a:moveTo>
                  <a:pt x="0" y="3329016"/>
                </a:moveTo>
                <a:cubicBezTo>
                  <a:pt x="262466" y="3134812"/>
                  <a:pt x="524933" y="2940608"/>
                  <a:pt x="755650" y="2909916"/>
                </a:cubicBezTo>
                <a:cubicBezTo>
                  <a:pt x="986367" y="2879224"/>
                  <a:pt x="1184275" y="3123699"/>
                  <a:pt x="1384300" y="3144866"/>
                </a:cubicBezTo>
                <a:cubicBezTo>
                  <a:pt x="1584325" y="3166033"/>
                  <a:pt x="1785408" y="3037974"/>
                  <a:pt x="1955800" y="3036916"/>
                </a:cubicBezTo>
                <a:cubicBezTo>
                  <a:pt x="2126192" y="3035858"/>
                  <a:pt x="2238375" y="3203074"/>
                  <a:pt x="2406650" y="3138516"/>
                </a:cubicBezTo>
                <a:cubicBezTo>
                  <a:pt x="2574925" y="3073958"/>
                  <a:pt x="2761192" y="3130049"/>
                  <a:pt x="2965450" y="2649566"/>
                </a:cubicBezTo>
                <a:cubicBezTo>
                  <a:pt x="3169708" y="2169083"/>
                  <a:pt x="3223683" y="663074"/>
                  <a:pt x="3632200" y="255616"/>
                </a:cubicBezTo>
                <a:cubicBezTo>
                  <a:pt x="4040717" y="-151842"/>
                  <a:pt x="5035550" y="2674"/>
                  <a:pt x="5416550" y="204816"/>
                </a:cubicBezTo>
                <a:cubicBezTo>
                  <a:pt x="5797550" y="406958"/>
                  <a:pt x="5810250" y="1188008"/>
                  <a:pt x="5918200" y="1468466"/>
                </a:cubicBezTo>
                <a:cubicBezTo>
                  <a:pt x="6026150" y="1748924"/>
                  <a:pt x="5984875" y="1699183"/>
                  <a:pt x="6064250" y="1887566"/>
                </a:cubicBezTo>
                <a:cubicBezTo>
                  <a:pt x="6143625" y="2075949"/>
                  <a:pt x="6136217" y="2406149"/>
                  <a:pt x="6394450" y="2598766"/>
                </a:cubicBezTo>
                <a:cubicBezTo>
                  <a:pt x="6652683" y="2791383"/>
                  <a:pt x="7292975" y="2933199"/>
                  <a:pt x="7613650" y="3043266"/>
                </a:cubicBezTo>
                <a:cubicBezTo>
                  <a:pt x="7934325" y="3153333"/>
                  <a:pt x="8011583" y="3205191"/>
                  <a:pt x="8318500" y="3259166"/>
                </a:cubicBezTo>
              </a:path>
            </a:pathLst>
          </a:cu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A0695785-5BE1-C3D0-DCA7-065627111CA1}"/>
              </a:ext>
            </a:extLst>
          </p:cNvPr>
          <p:cNvSpPr txBox="1"/>
          <p:nvPr>
            <p:custDataLst>
              <p:tags r:id="rId42"/>
            </p:custDataLst>
          </p:nvPr>
        </p:nvSpPr>
        <p:spPr>
          <a:xfrm>
            <a:off x="1990154" y="4229070"/>
            <a:ext cx="10008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chemeClr val="bg1"/>
                </a:solidFill>
              </a:rPr>
              <a:t>Période </a:t>
            </a:r>
          </a:p>
          <a:p>
            <a:pPr algn="ctr"/>
            <a:r>
              <a:rPr lang="fr-FR" sz="1100" dirty="0">
                <a:solidFill>
                  <a:schemeClr val="bg1"/>
                </a:solidFill>
              </a:rPr>
              <a:t>d’incubation</a:t>
            </a:r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1C2043AE-0CB8-7381-E0DE-9FE47A997512}"/>
              </a:ext>
            </a:extLst>
          </p:cNvPr>
          <p:cNvSpPr/>
          <p:nvPr>
            <p:custDataLst>
              <p:tags r:id="rId43"/>
            </p:custDataLst>
          </p:nvPr>
        </p:nvSpPr>
        <p:spPr>
          <a:xfrm>
            <a:off x="2387257" y="4020229"/>
            <a:ext cx="206595" cy="206595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A41A4A69-949B-B3B4-E235-4777B34E1E95}"/>
              </a:ext>
            </a:extLst>
          </p:cNvPr>
          <p:cNvSpPr txBox="1"/>
          <p:nvPr>
            <p:custDataLst>
              <p:tags r:id="rId44"/>
            </p:custDataLst>
          </p:nvPr>
        </p:nvSpPr>
        <p:spPr>
          <a:xfrm>
            <a:off x="1979503" y="3722635"/>
            <a:ext cx="10008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chemeClr val="bg1"/>
                </a:solidFill>
              </a:rPr>
              <a:t>26/02</a:t>
            </a:r>
          </a:p>
        </p:txBody>
      </p: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D8FAECD5-04BA-E59F-2AA6-E9BCD06DE023}"/>
              </a:ext>
            </a:extLst>
          </p:cNvPr>
          <p:cNvCxnSpPr>
            <a:cxnSpLocks/>
            <a:stCxn id="52" idx="2"/>
          </p:cNvCxnSpPr>
          <p:nvPr>
            <p:custDataLst>
              <p:tags r:id="rId45"/>
            </p:custDataLst>
          </p:nvPr>
        </p:nvCxnSpPr>
        <p:spPr>
          <a:xfrm>
            <a:off x="2490555" y="4659957"/>
            <a:ext cx="300027" cy="380455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orme libre : forme 59">
            <a:extLst>
              <a:ext uri="{FF2B5EF4-FFF2-40B4-BE49-F238E27FC236}">
                <a16:creationId xmlns:a16="http://schemas.microsoft.com/office/drawing/2014/main" id="{E2B8082C-78BE-2EFF-7F34-01D3B8CCDFB2}"/>
              </a:ext>
            </a:extLst>
          </p:cNvPr>
          <p:cNvSpPr/>
          <p:nvPr>
            <p:custDataLst>
              <p:tags r:id="rId46"/>
            </p:custDataLst>
          </p:nvPr>
        </p:nvSpPr>
        <p:spPr>
          <a:xfrm>
            <a:off x="9194800" y="5289550"/>
            <a:ext cx="1682750" cy="281897"/>
          </a:xfrm>
          <a:custGeom>
            <a:avLst/>
            <a:gdLst>
              <a:gd name="connsiteX0" fmla="*/ 0 w 1682750"/>
              <a:gd name="connsiteY0" fmla="*/ 0 h 281897"/>
              <a:gd name="connsiteX1" fmla="*/ 800100 w 1682750"/>
              <a:gd name="connsiteY1" fmla="*/ 260350 h 281897"/>
              <a:gd name="connsiteX2" fmla="*/ 1682750 w 1682750"/>
              <a:gd name="connsiteY2" fmla="*/ 266700 h 281897"/>
              <a:gd name="connsiteX3" fmla="*/ 1682750 w 1682750"/>
              <a:gd name="connsiteY3" fmla="*/ 266700 h 281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2750" h="281897">
                <a:moveTo>
                  <a:pt x="0" y="0"/>
                </a:moveTo>
                <a:cubicBezTo>
                  <a:pt x="259821" y="107950"/>
                  <a:pt x="519642" y="215900"/>
                  <a:pt x="800100" y="260350"/>
                </a:cubicBezTo>
                <a:cubicBezTo>
                  <a:pt x="1080558" y="304800"/>
                  <a:pt x="1682750" y="266700"/>
                  <a:pt x="1682750" y="266700"/>
                </a:cubicBezTo>
                <a:lnTo>
                  <a:pt x="1682750" y="266700"/>
                </a:lnTo>
              </a:path>
            </a:pathLst>
          </a:cu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F13740C8-6778-24EA-522E-BCCA82B09B5F}"/>
              </a:ext>
            </a:extLst>
          </p:cNvPr>
          <p:cNvSpPr/>
          <p:nvPr>
            <p:custDataLst>
              <p:tags r:id="rId47"/>
            </p:custDataLst>
          </p:nvPr>
        </p:nvSpPr>
        <p:spPr>
          <a:xfrm>
            <a:off x="6626441" y="3320153"/>
            <a:ext cx="335124" cy="335124"/>
          </a:xfrm>
          <a:prstGeom prst="ellipse">
            <a:avLst/>
          </a:prstGeom>
          <a:solidFill>
            <a:srgbClr val="00273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E23B6BB6-1032-A570-99FE-58FD2AAB5534}"/>
              </a:ext>
            </a:extLst>
          </p:cNvPr>
          <p:cNvSpPr txBox="1"/>
          <p:nvPr>
            <p:custDataLst>
              <p:tags r:id="rId48"/>
            </p:custDataLst>
          </p:nvPr>
        </p:nvSpPr>
        <p:spPr>
          <a:xfrm>
            <a:off x="7380130" y="3645090"/>
            <a:ext cx="10008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chemeClr val="bg1"/>
                </a:solidFill>
              </a:rPr>
              <a:t>Sortie de</a:t>
            </a:r>
          </a:p>
          <a:p>
            <a:pPr algn="ctr"/>
            <a:r>
              <a:rPr lang="fr-FR" sz="1100" dirty="0">
                <a:solidFill>
                  <a:schemeClr val="bg1"/>
                </a:solidFill>
              </a:rPr>
              <a:t>crise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828ECB00-2091-7142-C673-FCBF2AF47846}"/>
              </a:ext>
            </a:extLst>
          </p:cNvPr>
          <p:cNvSpPr txBox="1"/>
          <p:nvPr>
            <p:custDataLst>
              <p:tags r:id="rId49"/>
            </p:custDataLst>
          </p:nvPr>
        </p:nvSpPr>
        <p:spPr>
          <a:xfrm>
            <a:off x="6716226" y="2828836"/>
            <a:ext cx="100080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chemeClr val="bg1"/>
                </a:solidFill>
              </a:rPr>
              <a:t>22/03</a:t>
            </a:r>
          </a:p>
          <a:p>
            <a:pPr algn="ctr"/>
            <a:r>
              <a:rPr lang="fr-FR" sz="1100" dirty="0">
                <a:solidFill>
                  <a:schemeClr val="bg1"/>
                </a:solidFill>
              </a:rPr>
              <a:t>Changement </a:t>
            </a:r>
            <a:r>
              <a:rPr lang="fr-FR" sz="1100" dirty="0" err="1">
                <a:solidFill>
                  <a:schemeClr val="bg1"/>
                </a:solidFill>
              </a:rPr>
              <a:t>mdp</a:t>
            </a:r>
            <a:endParaRPr lang="fr-FR" sz="1100" dirty="0">
              <a:solidFill>
                <a:schemeClr val="bg1"/>
              </a:solidFill>
            </a:endParaRPr>
          </a:p>
        </p:txBody>
      </p:sp>
      <p:pic>
        <p:nvPicPr>
          <p:cNvPr id="15" name="Image 14" descr="Une image contenant étoile, créativité, astronomie&#10;&#10;Description générée automatiquement">
            <a:extLst>
              <a:ext uri="{FF2B5EF4-FFF2-40B4-BE49-F238E27FC236}">
                <a16:creationId xmlns:a16="http://schemas.microsoft.com/office/drawing/2014/main" id="{2BBF47AF-C03B-6738-52B6-BC5FC5C86927}"/>
              </a:ext>
            </a:extLst>
          </p:cNvPr>
          <p:cNvPicPr>
            <a:picLocks noChangeAspect="1"/>
          </p:cNvPicPr>
          <p:nvPr>
            <p:custDataLst>
              <p:tags r:id="rId50"/>
            </p:custDataLst>
          </p:nvPr>
        </p:nvPicPr>
        <p:blipFill>
          <a:blip r:embed="rId5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6446" y="3386065"/>
            <a:ext cx="195114" cy="195114"/>
          </a:xfrm>
          <a:prstGeom prst="rect">
            <a:avLst/>
          </a:prstGeom>
        </p:spPr>
      </p:pic>
      <p:sp>
        <p:nvSpPr>
          <p:cNvPr id="29" name="Ellipse 28">
            <a:extLst>
              <a:ext uri="{FF2B5EF4-FFF2-40B4-BE49-F238E27FC236}">
                <a16:creationId xmlns:a16="http://schemas.microsoft.com/office/drawing/2014/main" id="{97662FA9-17B4-B2C7-0304-0DF50F2FF054}"/>
              </a:ext>
            </a:extLst>
          </p:cNvPr>
          <p:cNvSpPr/>
          <p:nvPr>
            <p:custDataLst>
              <p:tags r:id="rId51"/>
            </p:custDataLst>
          </p:nvPr>
        </p:nvSpPr>
        <p:spPr>
          <a:xfrm>
            <a:off x="8035488" y="4789057"/>
            <a:ext cx="335124" cy="335124"/>
          </a:xfrm>
          <a:prstGeom prst="ellipse">
            <a:avLst/>
          </a:prstGeom>
          <a:solidFill>
            <a:srgbClr val="00273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2" name="Image 31" descr="Une image contenant étoile, créativité, astronomie&#10;&#10;Description générée automatiquement">
            <a:extLst>
              <a:ext uri="{FF2B5EF4-FFF2-40B4-BE49-F238E27FC236}">
                <a16:creationId xmlns:a16="http://schemas.microsoft.com/office/drawing/2014/main" id="{57A00564-6419-A13D-3DCE-6348AF3312BF}"/>
              </a:ext>
            </a:extLst>
          </p:cNvPr>
          <p:cNvPicPr>
            <a:picLocks noChangeAspect="1"/>
          </p:cNvPicPr>
          <p:nvPr>
            <p:custDataLst>
              <p:tags r:id="rId52"/>
            </p:custDataLst>
          </p:nvPr>
        </p:nvPicPr>
        <p:blipFill>
          <a:blip r:embed="rId5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5493" y="4854969"/>
            <a:ext cx="195114" cy="195114"/>
          </a:xfrm>
          <a:prstGeom prst="rect">
            <a:avLst/>
          </a:prstGeom>
        </p:spPr>
      </p:pic>
      <p:sp>
        <p:nvSpPr>
          <p:cNvPr id="47" name="Espace réservé du pied de page 9">
            <a:extLst>
              <a:ext uri="{FF2B5EF4-FFF2-40B4-BE49-F238E27FC236}">
                <a16:creationId xmlns:a16="http://schemas.microsoft.com/office/drawing/2014/main" id="{6FB17E40-9A27-3636-DC7F-F8435E7018FB}"/>
              </a:ext>
            </a:extLst>
          </p:cNvPr>
          <p:cNvSpPr>
            <a:spLocks noGrp="1"/>
          </p:cNvSpPr>
          <p:nvPr>
            <p:ph type="ftr" sz="quarter" idx="10"/>
            <p:custDataLst>
              <p:tags r:id="rId53"/>
            </p:custDataLst>
          </p:nvPr>
        </p:nvSpPr>
        <p:spPr>
          <a:xfrm>
            <a:off x="1482507" y="6554503"/>
            <a:ext cx="9606576" cy="258873"/>
          </a:xfrm>
        </p:spPr>
        <p:txBody>
          <a:bodyPr/>
          <a:lstStyle/>
          <a:p>
            <a:r>
              <a:rPr lang="fr-FR"/>
              <a:t>Ce document est propriété exclusive du CHU de Brest | Il ne peut être utilisé, reproduit ou divulgué sans son autorisation écrite préalable.</a:t>
            </a:r>
          </a:p>
        </p:txBody>
      </p:sp>
    </p:spTree>
    <p:extLst>
      <p:ext uri="{BB962C8B-B14F-4D97-AF65-F5344CB8AC3E}">
        <p14:creationId xmlns:p14="http://schemas.microsoft.com/office/powerpoint/2010/main" val="2456761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147C3047-7D8E-CBE4-7892-4CA99617263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Conclusion du retour d’expérience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2AA90BF-C4CD-B811-01E2-C2E636761C8C}"/>
              </a:ext>
            </a:extLst>
          </p:cNvPr>
          <p:cNvSpPr>
            <a:spLocks noGrp="1"/>
          </p:cNvSpPr>
          <p:nvPr>
            <p:ph type="ftr" sz="quarter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/>
              <a:t>Ce document est propriété exclusive du CHU de Brest | Il ne peut être utilisé, reproduit ou divulgué sans son autorisation écrite préalable.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40B07BB-1D7C-E0B8-CFF6-838284DA3F66}"/>
              </a:ext>
            </a:extLst>
          </p:cNvPr>
          <p:cNvSpPr>
            <a:spLocks noGrp="1"/>
          </p:cNvSpPr>
          <p:nvPr>
            <p:ph type="sldNum" sz="quarter" idx="11"/>
            <p:custDataLst>
              <p:tags r:id="rId3"/>
            </p:custDataLst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53</a:t>
            </a:fld>
            <a:endParaRPr lang="fr-FR"/>
          </a:p>
        </p:txBody>
      </p:sp>
      <p:sp>
        <p:nvSpPr>
          <p:cNvPr id="6" name="Flèche : bas 5">
            <a:extLst>
              <a:ext uri="{FF2B5EF4-FFF2-40B4-BE49-F238E27FC236}">
                <a16:creationId xmlns:a16="http://schemas.microsoft.com/office/drawing/2014/main" id="{53131180-A57D-51F9-9062-C4FB93B1880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77800" y="1159329"/>
            <a:ext cx="787400" cy="5149991"/>
          </a:xfrm>
          <a:prstGeom prst="downArrow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FB85C1D-D046-59A0-9B35-3E01F642E627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800100" y="1318043"/>
            <a:ext cx="2885780" cy="42473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800"/>
              </a:spcAft>
            </a:pP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J-16 : 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</a:rPr>
              <a:t>Premières opérations des attaquants</a:t>
            </a:r>
          </a:p>
          <a:p>
            <a:pPr>
              <a:spcAft>
                <a:spcPts val="1800"/>
              </a:spcAft>
            </a:pP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J-11 : 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</a:rPr>
              <a:t>Deuxième tentative des attaquants</a:t>
            </a:r>
          </a:p>
          <a:p>
            <a:pPr>
              <a:spcAft>
                <a:spcPts val="1800"/>
              </a:spcAft>
            </a:pP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J : 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</a:rPr>
              <a:t>Elément déclencheur de la crise – coupure Internet. Début des mesures de remédiation de l’ANSSI/CHU.</a:t>
            </a:r>
          </a:p>
          <a:p>
            <a:pPr>
              <a:spcAft>
                <a:spcPts val="1800"/>
              </a:spcAft>
            </a:pP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J+1 : 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</a:rPr>
              <a:t>Début des investigations du PRIS. </a:t>
            </a:r>
          </a:p>
          <a:p>
            <a:pPr>
              <a:spcAft>
                <a:spcPts val="1800"/>
              </a:spcAft>
            </a:pP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J+8 : 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</a:rPr>
              <a:t>Fin des investigations. Identification du périmètre compromis terminé.</a:t>
            </a:r>
          </a:p>
          <a:p>
            <a:pPr>
              <a:spcAft>
                <a:spcPts val="1800"/>
              </a:spcAft>
            </a:pP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J+22 : 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</a:rPr>
              <a:t>Fin officielle de la gestion de crise.</a:t>
            </a:r>
          </a:p>
          <a:p>
            <a:pPr>
              <a:spcAft>
                <a:spcPts val="1800"/>
              </a:spcAft>
            </a:pP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J+36 : 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</a:rPr>
              <a:t>Réouverture d’Internet au CHU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A3C7944A-AEE5-BF99-53D4-6BF9D27B24EA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60931" y="1451728"/>
            <a:ext cx="228600" cy="228600"/>
          </a:xfrm>
          <a:prstGeom prst="ellipse">
            <a:avLst/>
          </a:prstGeom>
          <a:solidFill>
            <a:srgbClr val="FFFFFF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C57ABFA2-966A-CE85-B116-0BD10F8B70E0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60931" y="2072214"/>
            <a:ext cx="228600" cy="228600"/>
          </a:xfrm>
          <a:prstGeom prst="ellipse">
            <a:avLst/>
          </a:prstGeom>
          <a:solidFill>
            <a:srgbClr val="FFFFFF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340F32E4-947F-EB23-B330-88183D06A64D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460931" y="2720139"/>
            <a:ext cx="228600" cy="228600"/>
          </a:xfrm>
          <a:prstGeom prst="ellipse">
            <a:avLst/>
          </a:prstGeom>
          <a:solidFill>
            <a:srgbClr val="FFFFFF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4C7C6159-91FE-5F42-9656-A5AF05DDA8B1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460931" y="3415975"/>
            <a:ext cx="228600" cy="228600"/>
          </a:xfrm>
          <a:prstGeom prst="ellipse">
            <a:avLst/>
          </a:prstGeom>
          <a:solidFill>
            <a:srgbClr val="FFFFFF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0AB2466-F177-B9AF-A56C-12B3C829F0E9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60931" y="4111811"/>
            <a:ext cx="228600" cy="228600"/>
          </a:xfrm>
          <a:prstGeom prst="ellipse">
            <a:avLst/>
          </a:prstGeom>
          <a:solidFill>
            <a:srgbClr val="FFFFFF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9C40DDDD-6ED4-D0C1-2EBF-7F96EF7F3551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460931" y="4762093"/>
            <a:ext cx="228600" cy="228600"/>
          </a:xfrm>
          <a:prstGeom prst="ellipse">
            <a:avLst/>
          </a:prstGeom>
          <a:solidFill>
            <a:srgbClr val="FFFFFF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004AE8A8-EF1A-11B2-8DA7-D85031F8EE3B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460931" y="5310220"/>
            <a:ext cx="228600" cy="228600"/>
          </a:xfrm>
          <a:prstGeom prst="ellipse">
            <a:avLst/>
          </a:prstGeom>
          <a:solidFill>
            <a:srgbClr val="FFFFFF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26F4B1-5668-6B01-07D5-D24AAEEDEEAE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4039861" y="1801432"/>
            <a:ext cx="7710179" cy="1843143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32000">
              <a:spcAft>
                <a:spcPts val="600"/>
              </a:spcAft>
            </a:pPr>
            <a:r>
              <a:rPr lang="fr-FR" sz="1200" dirty="0"/>
              <a:t>Réaction rapide du CHU de Brest grâce à l’alerte de l’ANSSI</a:t>
            </a:r>
          </a:p>
          <a:p>
            <a:pPr marL="432000">
              <a:spcAft>
                <a:spcPts val="600"/>
              </a:spcAft>
            </a:pPr>
            <a:r>
              <a:rPr lang="fr-FR" sz="1200" dirty="0"/>
              <a:t>Identification rapide du mode opératoire et du périmètre de compromission par LEXFO</a:t>
            </a:r>
          </a:p>
          <a:p>
            <a:pPr marL="432000">
              <a:spcAft>
                <a:spcPts val="600"/>
              </a:spcAft>
            </a:pPr>
            <a:r>
              <a:rPr lang="fr-FR" sz="1200" dirty="0"/>
              <a:t>Réouverture des services validés collégialement </a:t>
            </a:r>
          </a:p>
          <a:p>
            <a:pPr marL="432000">
              <a:spcAft>
                <a:spcPts val="600"/>
              </a:spcAft>
            </a:pPr>
            <a:r>
              <a:rPr lang="fr-FR" sz="1200" dirty="0"/>
              <a:t>Compromission effective grâce à une identification simple facteur</a:t>
            </a:r>
          </a:p>
          <a:p>
            <a:pPr marL="432000">
              <a:spcAft>
                <a:spcPts val="600"/>
              </a:spcAft>
            </a:pPr>
            <a:r>
              <a:rPr lang="fr-FR" sz="1200" dirty="0"/>
              <a:t>Utilisation d’outil grand public pour les opérations de reconnaissance</a:t>
            </a:r>
          </a:p>
          <a:p>
            <a:pPr marL="432000">
              <a:spcAft>
                <a:spcPts val="600"/>
              </a:spcAft>
            </a:pPr>
            <a:r>
              <a:rPr lang="fr-FR" sz="1200" dirty="0"/>
              <a:t>Compromission stoppée car les mises à jour de correction des vulnérabilités sont appliquées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479289-A93C-6D31-A9F3-998C953BF73B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4034100" y="1262590"/>
            <a:ext cx="3595425" cy="538842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fr-FR" b="1" dirty="0">
                <a:solidFill>
                  <a:srgbClr val="00273F"/>
                </a:solidFill>
              </a:rPr>
              <a:t>Résultats et éléments clés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7E1299D-28B0-366D-5C91-228ADAECE33A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4039861" y="4358661"/>
            <a:ext cx="7710179" cy="1843143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32000">
              <a:spcAft>
                <a:spcPts val="600"/>
              </a:spcAft>
            </a:pPr>
            <a:r>
              <a:rPr lang="fr-FR" sz="1200" dirty="0"/>
              <a:t>Importance de la collaboration dans la réponse à incident (ANSSI, CSIRT, ARS et le CHU). </a:t>
            </a:r>
          </a:p>
          <a:p>
            <a:pPr marL="432000">
              <a:spcAft>
                <a:spcPts val="600"/>
              </a:spcAft>
            </a:pPr>
            <a:r>
              <a:rPr lang="fr-FR" sz="1200" dirty="0"/>
              <a:t>Collaboration sur les investigations entre le CHU / ANSSI / LEXFO (via l’EDR </a:t>
            </a:r>
            <a:r>
              <a:rPr lang="fr-FR" sz="1200" dirty="0" err="1"/>
              <a:t>HarfangLab</a:t>
            </a:r>
            <a:r>
              <a:rPr lang="fr-FR" sz="1200" dirty="0"/>
              <a:t>)</a:t>
            </a:r>
          </a:p>
          <a:p>
            <a:pPr marL="432000">
              <a:spcAft>
                <a:spcPts val="600"/>
              </a:spcAft>
            </a:pPr>
            <a:r>
              <a:rPr lang="fr-FR" sz="1200" dirty="0"/>
              <a:t>Identification rapide du périmètre de compromission permet de donner une perspective de reprise aux services de soins et administratifs </a:t>
            </a:r>
          </a:p>
          <a:p>
            <a:pPr marL="432000">
              <a:spcAft>
                <a:spcPts val="600"/>
              </a:spcAft>
            </a:pPr>
            <a:r>
              <a:rPr lang="fr-FR" sz="1200" dirty="0"/>
              <a:t>Entraîner les équipes IT à réaliser des relevés de journaux et à réaliser les premiers gestes (isolation de sauvegardes par exemple) sur les outils à disposition</a:t>
            </a:r>
          </a:p>
          <a:p>
            <a:pPr marL="432000">
              <a:spcAft>
                <a:spcPts val="600"/>
              </a:spcAft>
            </a:pPr>
            <a:r>
              <a:rPr lang="fr-FR" sz="1200" dirty="0"/>
              <a:t>Mise en place d’un canal unique de communication pour les agents pour identifier les effets de bord.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BF13C4C-929D-349E-39F1-06539662F3BB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4034100" y="3819819"/>
            <a:ext cx="3595425" cy="538842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fr-FR" b="1" dirty="0">
                <a:solidFill>
                  <a:srgbClr val="00273F"/>
                </a:solidFill>
              </a:rPr>
              <a:t>Points à retenir</a:t>
            </a:r>
          </a:p>
        </p:txBody>
      </p:sp>
    </p:spTree>
    <p:extLst>
      <p:ext uri="{BB962C8B-B14F-4D97-AF65-F5344CB8AC3E}">
        <p14:creationId xmlns:p14="http://schemas.microsoft.com/office/powerpoint/2010/main" val="14113992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678B260-01C4-32FF-75F6-7FB62F5FF084}"/>
              </a:ext>
            </a:extLst>
          </p:cNvPr>
          <p:cNvSpPr>
            <a:spLocks noGrp="1"/>
          </p:cNvSpPr>
          <p:nvPr>
            <p:ph type="sldNum" sz="quarter" idx="11"/>
            <p:custDataLst>
              <p:tags r:id="rId1"/>
            </p:custDataLst>
          </p:nvPr>
        </p:nvSpPr>
        <p:spPr>
          <a:xfrm>
            <a:off x="11750040" y="6309320"/>
            <a:ext cx="441960" cy="378879"/>
          </a:xfrm>
        </p:spPr>
        <p:txBody>
          <a:bodyPr/>
          <a:lstStyle/>
          <a:p>
            <a:fld id="{B6F15528-21DE-4FAA-801E-634DDDAF4B2B}" type="slidenum">
              <a:rPr lang="fr-FR" smtClean="0"/>
              <a:pPr/>
              <a:t>54</a:t>
            </a:fld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0DB90BF2-764A-93C4-27FF-5CEB0B86B79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05458" y="1846263"/>
            <a:ext cx="10183230" cy="44624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dirty="0"/>
              <a:t>Les différents rôles de l’EDR sur le système d’information hospitalier du CHU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Avant une cyberattaque :</a:t>
            </a:r>
          </a:p>
          <a:p>
            <a:pPr lvl="1"/>
            <a:r>
              <a:rPr lang="fr-FR" dirty="0"/>
              <a:t>Permet d’empêcher les attaquants d’exécuter les charges malveillantes et de récupérer des informations</a:t>
            </a:r>
          </a:p>
          <a:p>
            <a:pPr lvl="1"/>
            <a:r>
              <a:rPr lang="fr-FR" dirty="0"/>
              <a:t>Permet de s’assurer que les éditeurs respectent bien les bonnes pratiques de cybersécurité</a:t>
            </a:r>
          </a:p>
          <a:p>
            <a:pPr lvl="1"/>
            <a:r>
              <a:rPr lang="fr-FR" dirty="0"/>
              <a:t>Permet de supprimer les logiciels pirates des utilisateurs</a:t>
            </a:r>
          </a:p>
          <a:p>
            <a:pPr lvl="1"/>
            <a:endParaRPr lang="fr-FR" dirty="0"/>
          </a:p>
          <a:p>
            <a:r>
              <a:rPr lang="fr-FR" dirty="0"/>
              <a:t>Pendant une cyberattaque : </a:t>
            </a:r>
          </a:p>
          <a:p>
            <a:pPr lvl="1"/>
            <a:r>
              <a:rPr lang="fr-FR" dirty="0"/>
              <a:t>Permet de récupérer de l’information sur le mode opératoire de l’attaquant (d'effectuer de passe des comptes à privilèges)</a:t>
            </a:r>
          </a:p>
          <a:p>
            <a:pPr lvl="1"/>
            <a:r>
              <a:rPr lang="fr-FR" dirty="0"/>
              <a:t>Permet d’effectuer des recherches sur un large périmètre (via règles YARA notamment)</a:t>
            </a:r>
          </a:p>
          <a:p>
            <a:pPr lvl="1"/>
            <a:endParaRPr lang="fr-FR" dirty="0"/>
          </a:p>
          <a:p>
            <a:r>
              <a:rPr lang="fr-FR" dirty="0"/>
              <a:t>Après une cyberattaque :</a:t>
            </a:r>
          </a:p>
          <a:p>
            <a:pPr lvl="1"/>
            <a:r>
              <a:rPr lang="fr-FR" dirty="0"/>
              <a:t>Permet de s’assurer que les modes opératoires repérés précédemment seront immédiatement détectés et bloqués. </a:t>
            </a:r>
          </a:p>
          <a:p>
            <a:pPr lvl="1"/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9191015-AD0F-3E20-A500-A50004059F84}"/>
              </a:ext>
            </a:extLst>
          </p:cNvPr>
          <p:cNvSpPr>
            <a:spLocks noGrp="1"/>
          </p:cNvSpPr>
          <p:nvPr>
            <p:ph type="ftr" sz="quarter" idx="10"/>
            <p:custDataLst>
              <p:tags r:id="rId2"/>
            </p:custDataLst>
          </p:nvPr>
        </p:nvSpPr>
        <p:spPr>
          <a:xfrm>
            <a:off x="1482507" y="6554503"/>
            <a:ext cx="9606576" cy="258873"/>
          </a:xfrm>
        </p:spPr>
        <p:txBody>
          <a:bodyPr/>
          <a:lstStyle/>
          <a:p>
            <a:r>
              <a:rPr lang="fr-FR"/>
              <a:t>Ce document est propriété exclusive du CHU de Brest | Il ne peut être utilisé, reproduit ou divulgué sans son autorisation écrite préalable.</a:t>
            </a:r>
          </a:p>
        </p:txBody>
      </p:sp>
    </p:spTree>
    <p:extLst>
      <p:ext uri="{BB962C8B-B14F-4D97-AF65-F5344CB8AC3E}">
        <p14:creationId xmlns:p14="http://schemas.microsoft.com/office/powerpoint/2010/main" val="16801159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/>
              <a:t>Merci pour votre attention.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FA5A5F6-F625-DC8B-591C-C3331ADB664C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8805097" y="6528688"/>
            <a:ext cx="36192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solidFill>
                  <a:schemeClr val="bg1"/>
                </a:solidFill>
              </a:rPr>
              <a:t>Icônes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conçues</a:t>
            </a:r>
            <a:r>
              <a:rPr lang="en-US" sz="1100" dirty="0">
                <a:solidFill>
                  <a:schemeClr val="bg1"/>
                </a:solidFill>
              </a:rPr>
              <a:t> par </a:t>
            </a:r>
            <a:r>
              <a:rPr lang="en-US" sz="1100" dirty="0" err="1">
                <a:solidFill>
                  <a:schemeClr val="bg1"/>
                </a:solidFill>
              </a:rPr>
              <a:t>Freepik</a:t>
            </a:r>
            <a:r>
              <a:rPr lang="en-US" sz="1100" dirty="0">
                <a:solidFill>
                  <a:schemeClr val="bg1"/>
                </a:solidFill>
              </a:rPr>
              <a:t> from www.flaticon.com.</a:t>
            </a:r>
            <a:endParaRPr lang="fr-FR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425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548450-8880-D8A6-495C-B4BBFC66F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étapes du déploiement</a:t>
            </a:r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DB15636D-3384-A894-C3D8-D53D0C67DA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5274169"/>
              </p:ext>
            </p:extLst>
          </p:nvPr>
        </p:nvGraphicFramePr>
        <p:xfrm>
          <a:off x="838200" y="1158875"/>
          <a:ext cx="10515600" cy="5018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EC2CEBA-A538-471C-97D3-CE70FE6305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Ce document est confidentiel et a été réalisé pour l'usage exclusif du CHRU de Brest | Il ne peut être utilisé, reproduit ou divulgué sans son autorisation écrite préalable.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2EC96C1-6552-CB89-B847-8121ED67FA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6530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830FAF-0047-5314-F2E1-CA2B850C03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0879" y="1164402"/>
            <a:ext cx="5181600" cy="4993142"/>
          </a:xfrm>
        </p:spPr>
        <p:txBody>
          <a:bodyPr anchor="ctr"/>
          <a:lstStyle/>
          <a:p>
            <a:pPr marL="0" indent="0">
              <a:buNone/>
            </a:pPr>
            <a:r>
              <a:rPr lang="fr-FR" dirty="0"/>
              <a:t>Le CHU de Brest va déployer : </a:t>
            </a:r>
          </a:p>
          <a:p>
            <a:pPr lvl="1"/>
            <a:r>
              <a:rPr lang="fr-FR" dirty="0"/>
              <a:t>Sur les postes de travail via MECM de Microsoft</a:t>
            </a:r>
          </a:p>
          <a:p>
            <a:pPr lvl="1"/>
            <a:r>
              <a:rPr lang="fr-FR" dirty="0"/>
              <a:t>Sur les serveurs Windows par GPO</a:t>
            </a:r>
          </a:p>
          <a:p>
            <a:pPr lvl="1"/>
            <a:r>
              <a:rPr lang="fr-FR" dirty="0"/>
              <a:t>Sur les serveurs Linux à la main</a:t>
            </a:r>
          </a:p>
          <a:p>
            <a:pPr lvl="1"/>
            <a:r>
              <a:rPr lang="fr-FR" dirty="0"/>
              <a:t>Sur les serveurs relevant du biomédical</a:t>
            </a:r>
          </a:p>
          <a:p>
            <a:pPr lvl="2"/>
            <a:r>
              <a:rPr lang="fr-FR" dirty="0"/>
              <a:t>Difficile politiquement</a:t>
            </a:r>
          </a:p>
          <a:p>
            <a:pPr lvl="1"/>
            <a:r>
              <a:rPr lang="fr-FR" dirty="0"/>
              <a:t>Sur les serveurs relevant de la DTA</a:t>
            </a:r>
          </a:p>
          <a:p>
            <a:pPr lvl="2"/>
            <a:r>
              <a:rPr lang="fr-FR" dirty="0"/>
              <a:t>Difficile politiquement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E51620C-05B3-045E-937C-41B39B777D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Ce document est confidentiel et a été réalisé pour l'usage exclusif du CHRU de Brest | Il ne peut être utilisé, reproduit ou divulgué sans son autorisation écrite préalable.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A5D698-A83C-EE21-DB83-6F08838285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9128A8A-6A77-3381-08C4-A4475D7DF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modes de déploiement choisis</a:t>
            </a:r>
          </a:p>
        </p:txBody>
      </p:sp>
      <p:pic>
        <p:nvPicPr>
          <p:cNvPr id="8" name="Espace réservé du contenu 4">
            <a:extLst>
              <a:ext uri="{FF2B5EF4-FFF2-40B4-BE49-F238E27FC236}">
                <a16:creationId xmlns:a16="http://schemas.microsoft.com/office/drawing/2014/main" id="{B2373F77-DE2E-6501-D6BF-1A9224E66D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16036" y="1374681"/>
            <a:ext cx="6960781" cy="438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0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6912EA-F10D-3F38-8A63-2B8AD4432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premières dates au CHU de Brest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52401A-6156-28E5-7831-ABF7E7F45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10/10/2022 : Décommissionnement de Kaspersky + Installation et paramétrage de Windows Defender</a:t>
            </a:r>
          </a:p>
          <a:p>
            <a:r>
              <a:rPr lang="fr-FR" dirty="0"/>
              <a:t>14/10/2022 : Réception des éléments techniques par </a:t>
            </a:r>
            <a:r>
              <a:rPr lang="fr-FR" dirty="0" err="1"/>
              <a:t>aDvens</a:t>
            </a:r>
            <a:r>
              <a:rPr lang="fr-FR" dirty="0"/>
              <a:t> : </a:t>
            </a:r>
          </a:p>
          <a:p>
            <a:r>
              <a:rPr lang="fr-FR" dirty="0"/>
              <a:t>17/10/2022 : Création du package MSI par l’équipe Poste de Travail : </a:t>
            </a:r>
          </a:p>
          <a:p>
            <a:r>
              <a:rPr lang="fr-FR" dirty="0"/>
              <a:t>17/10/2022 : Déploiement sur les PC de test du CHU (4 </a:t>
            </a:r>
            <a:r>
              <a:rPr lang="fr-FR" dirty="0" err="1"/>
              <a:t>PdT</a:t>
            </a:r>
            <a:r>
              <a:rPr lang="fr-FR" dirty="0"/>
              <a:t>)</a:t>
            </a:r>
          </a:p>
          <a:p>
            <a:r>
              <a:rPr lang="fr-FR" dirty="0"/>
              <a:t>18/10/2022 : Passage en CAB (Comité des changements)</a:t>
            </a:r>
          </a:p>
          <a:p>
            <a:r>
              <a:rPr lang="fr-FR" dirty="0"/>
              <a:t>18/10/2022 : Déploiement sur les </a:t>
            </a:r>
            <a:r>
              <a:rPr lang="fr-FR" dirty="0" err="1"/>
              <a:t>PdT</a:t>
            </a:r>
            <a:r>
              <a:rPr lang="fr-FR" dirty="0"/>
              <a:t> de la DSI (60 </a:t>
            </a:r>
            <a:r>
              <a:rPr lang="fr-FR" dirty="0" err="1"/>
              <a:t>PdT</a:t>
            </a:r>
            <a:r>
              <a:rPr lang="fr-FR" dirty="0"/>
              <a:t>)</a:t>
            </a:r>
          </a:p>
          <a:p>
            <a:r>
              <a:rPr lang="fr-FR" dirty="0"/>
              <a:t>24/10/2022 : Réunion avec </a:t>
            </a:r>
            <a:r>
              <a:rPr lang="fr-FR" dirty="0" err="1"/>
              <a:t>aDvens</a:t>
            </a:r>
            <a:r>
              <a:rPr lang="fr-FR" dirty="0"/>
              <a:t> pour les problèmes avec </a:t>
            </a:r>
            <a:r>
              <a:rPr lang="fr-FR" dirty="0" err="1"/>
              <a:t>HarfangLab</a:t>
            </a:r>
            <a:r>
              <a:rPr lang="fr-FR" dirty="0"/>
              <a:t> (accès console, </a:t>
            </a:r>
            <a:r>
              <a:rPr lang="fr-FR" dirty="0" err="1"/>
              <a:t>MàJ</a:t>
            </a:r>
            <a:r>
              <a:rPr lang="fr-FR" dirty="0"/>
              <a:t> automatique)</a:t>
            </a:r>
          </a:p>
          <a:p>
            <a:r>
              <a:rPr lang="fr-FR" dirty="0"/>
              <a:t>10/11/2022 : Passage en CAB : </a:t>
            </a:r>
          </a:p>
          <a:p>
            <a:r>
              <a:rPr lang="fr-FR" dirty="0"/>
              <a:t>14/11/2022 : Déploiement sur le tout le parc IT (8 500 </a:t>
            </a:r>
            <a:r>
              <a:rPr lang="fr-FR" dirty="0" err="1"/>
              <a:t>PdT</a:t>
            </a:r>
            <a:r>
              <a:rPr lang="fr-FR" dirty="0"/>
              <a:t>)</a:t>
            </a:r>
          </a:p>
          <a:p>
            <a:r>
              <a:rPr lang="fr-FR" dirty="0"/>
              <a:t>01/12/2022 : Déploiement sur l’ensemble des serveurs Windows</a:t>
            </a:r>
          </a:p>
          <a:p>
            <a:r>
              <a:rPr lang="fr-FR" dirty="0"/>
              <a:t>01/12/2022 : Déploiement sur les serveurs Linux</a:t>
            </a:r>
          </a:p>
          <a:p>
            <a:endParaRPr lang="fr-FR" dirty="0"/>
          </a:p>
          <a:p>
            <a:pPr lvl="2"/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3E6E58E-178C-071E-CE9C-7E18AEB69A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Ce document est confidentiel et a été réalisé pour l'usage exclusif du CHRU de Brest | Il ne peut être utilisé, reproduit ou divulgué sans son autorisation écrite préalable.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C538C49-9D99-06CB-4A9E-0ABF546DFC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5753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751ED-A782-A97B-9D88-3E154867F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premier accès au </a:t>
            </a:r>
            <a:r>
              <a:rPr lang="fr-FR" dirty="0" err="1"/>
              <a:t>dashboard</a:t>
            </a:r>
            <a:endParaRPr lang="fr-FR" dirty="0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B154DB64-CFDD-0A90-2225-A5719E527F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6281" y="1158875"/>
            <a:ext cx="10299437" cy="5018088"/>
          </a:xfr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537DC6D-1FAF-588D-670B-6284963E2E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Ce document est confidentiel et a été réalisé pour l'usage exclusif du CHRU de Brest | Il ne peut être utilisé, reproduit ou divulgué sans son autorisation écrite préalable.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762A3CF-8DB2-C0AE-1496-57F3727E2C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3" name="Espace réservé du contenu 6">
            <a:extLst>
              <a:ext uri="{FF2B5EF4-FFF2-40B4-BE49-F238E27FC236}">
                <a16:creationId xmlns:a16="http://schemas.microsoft.com/office/drawing/2014/main" id="{048BDCF1-AF2A-9724-2DC2-B7A238790E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451" t="50359" r="43565" b="24850"/>
          <a:stretch/>
        </p:blipFill>
        <p:spPr>
          <a:xfrm>
            <a:off x="313317" y="1982658"/>
            <a:ext cx="11436723" cy="337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35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7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8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9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3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6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7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8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9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3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4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7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8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9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8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9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0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2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3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4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5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6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8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9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0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1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2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3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Thème Office">
  <a:themeElements>
    <a:clrScheme name="CHU Brest">
      <a:dk1>
        <a:srgbClr val="000000"/>
      </a:dk1>
      <a:lt1>
        <a:srgbClr val="FFFFFF"/>
      </a:lt1>
      <a:dk2>
        <a:srgbClr val="00263E"/>
      </a:dk2>
      <a:lt2>
        <a:srgbClr val="E7E6E6"/>
      </a:lt2>
      <a:accent1>
        <a:srgbClr val="EC6D89"/>
      </a:accent1>
      <a:accent2>
        <a:srgbClr val="00AD8B"/>
      </a:accent2>
      <a:accent3>
        <a:srgbClr val="2583AD"/>
      </a:accent3>
      <a:accent4>
        <a:srgbClr val="FBB800"/>
      </a:accent4>
      <a:accent5>
        <a:srgbClr val="5973BD"/>
      </a:accent5>
      <a:accent6>
        <a:srgbClr val="E83E50"/>
      </a:accent6>
      <a:hlink>
        <a:srgbClr val="EC6D89"/>
      </a:hlink>
      <a:folHlink>
        <a:srgbClr val="B94693"/>
      </a:folHlink>
    </a:clrScheme>
    <a:fontScheme name="CHU BRES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3" id="{CB4E4673-A8DE-427B-BB03-CB397E38810B}" vid="{FEB9579B-A2F2-437B-A718-DD8997DD82A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596B40B4B82E49A55BBAB34EF56293" ma:contentTypeVersion="3" ma:contentTypeDescription="Crée un document." ma:contentTypeScope="" ma:versionID="63673e62c96b991fedb26584d30e34a4">
  <xsd:schema xmlns:xsd="http://www.w3.org/2001/XMLSchema" xmlns:xs="http://www.w3.org/2001/XMLSchema" xmlns:p="http://schemas.microsoft.com/office/2006/metadata/properties" xmlns:ns2="8bb86480-e65d-43a9-97c4-38d342634af2" targetNamespace="http://schemas.microsoft.com/office/2006/metadata/properties" ma:root="true" ma:fieldsID="207e877554f401d472250aee31802972" ns2:_="">
    <xsd:import namespace="8bb86480-e65d-43a9-97c4-38d342634a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b86480-e65d-43a9-97c4-38d342634a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15D420-3137-4716-B259-FDE62A64D25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D9683B9-D82A-4602-B8EB-AF3F083865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b86480-e65d-43a9-97c4-38d342634a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E9541C8-3E4B-463D-9F17-210ACEB833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2023_04_MODELE_POWERPOINT_CHRU_vJSC</Template>
  <TotalTime>14206</TotalTime>
  <Words>4155</Words>
  <Application>Microsoft Office PowerPoint</Application>
  <PresentationFormat>Grand écran</PresentationFormat>
  <Paragraphs>557</Paragraphs>
  <Slides>55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55</vt:i4>
      </vt:variant>
    </vt:vector>
  </HeadingPairs>
  <TitlesOfParts>
    <vt:vector size="61" baseType="lpstr">
      <vt:lpstr>Arial</vt:lpstr>
      <vt:lpstr>Calibri</vt:lpstr>
      <vt:lpstr>Consolas</vt:lpstr>
      <vt:lpstr>Tahoma</vt:lpstr>
      <vt:lpstr>Wingdings</vt:lpstr>
      <vt:lpstr>Thème Office</vt:lpstr>
      <vt:lpstr>L’EDR, de la réponse à incident, à la pierre angulaire de la cybersécurité du CHU de Brest</vt:lpstr>
      <vt:lpstr>L’Hôpital, une petite ville dans la ville</vt:lpstr>
      <vt:lpstr>Quelques chiffres pour le CHU de Brest</vt:lpstr>
      <vt:lpstr>Le contexte du CHU en 2022</vt:lpstr>
      <vt:lpstr>Le choix de l’EDR</vt:lpstr>
      <vt:lpstr>Les étapes du déploiement</vt:lpstr>
      <vt:lpstr>Les modes de déploiement choisis</vt:lpstr>
      <vt:lpstr>Les premières dates au CHU de Brest</vt:lpstr>
      <vt:lpstr>Le premier accès au dashboard</vt:lpstr>
      <vt:lpstr>Présentation PowerPoint</vt:lpstr>
      <vt:lpstr>En parallèle, on a surveillé la consommation des ressources</vt:lpstr>
      <vt:lpstr>En parallèle, on a surveillé la consommation des ressources</vt:lpstr>
      <vt:lpstr>En parallèle, on a surveillé la consommation des ressources</vt:lpstr>
      <vt:lpstr>Présentation PowerPoint</vt:lpstr>
      <vt:lpstr>Situation en mars 2023</vt:lpstr>
      <vt:lpstr>Que s’est-il passé ?</vt:lpstr>
      <vt:lpstr>Les premières heures de la cyberattaque</vt:lpstr>
      <vt:lpstr>Risques identifiés</vt:lpstr>
      <vt:lpstr>Intervention du CSIRT</vt:lpstr>
      <vt:lpstr>La porte d’entrée</vt:lpstr>
      <vt:lpstr>La nature de l’attaque</vt:lpstr>
      <vt:lpstr>Répartition des actions illégitimes par heure</vt:lpstr>
      <vt:lpstr>L’EDR me permet de qualifier rapidement l’alerte</vt:lpstr>
      <vt:lpstr>Autre exemple : le CH de Saint-Renan</vt:lpstr>
      <vt:lpstr>Le passage en crise</vt:lpstr>
      <vt:lpstr>Les investigations avec un EDR</vt:lpstr>
      <vt:lpstr>Les propriétés d’un EDR</vt:lpstr>
      <vt:lpstr>Si on reprend le CH de Saint-Renan</vt:lpstr>
      <vt:lpstr>Les connexions réseaux vues par l’EDR </vt:lpstr>
      <vt:lpstr>Les connexions réseaux vues par l’EDR</vt:lpstr>
      <vt:lpstr>Les journaux Windows vus par l’EDR</vt:lpstr>
      <vt:lpstr>Les alertes de l’EDR</vt:lpstr>
      <vt:lpstr>Les alertes de l’EDR</vt:lpstr>
      <vt:lpstr>Les alertes de l’EDR</vt:lpstr>
      <vt:lpstr>Les alertes de l’EDR</vt:lpstr>
      <vt:lpstr>Présentation PowerPoint</vt:lpstr>
      <vt:lpstr>Revenons à l’exemple du CHU : Récupérer de l’information</vt:lpstr>
      <vt:lpstr>Récupérer de l’information</vt:lpstr>
      <vt:lpstr>Récupérer de l’information</vt:lpstr>
      <vt:lpstr>Récupérer de l’information</vt:lpstr>
      <vt:lpstr>Comprendre les opérations de l’attaquant</vt:lpstr>
      <vt:lpstr>Retrouver la confiance dans son SI</vt:lpstr>
      <vt:lpstr>Puis explorer l’ensemble du parc. </vt:lpstr>
      <vt:lpstr>Les mesures de remédiation</vt:lpstr>
      <vt:lpstr>Présentation PowerPoint</vt:lpstr>
      <vt:lpstr>Présentation PowerPoint</vt:lpstr>
      <vt:lpstr>Il manque des serveurs et des PdT !</vt:lpstr>
      <vt:lpstr>La phase de remédiation</vt:lpstr>
      <vt:lpstr>Passage en mode prévention (PREVENT)</vt:lpstr>
      <vt:lpstr>Les enseignements d’un tel incident</vt:lpstr>
      <vt:lpstr>Conclusion</vt:lpstr>
      <vt:lpstr>Les étapes de la gestion de crises numérique </vt:lpstr>
      <vt:lpstr>Conclusion du retour d’expérience</vt:lpstr>
      <vt:lpstr>Présentation PowerPoint</vt:lpstr>
      <vt:lpstr>Merci pour votre attention.</vt:lpstr>
    </vt:vector>
  </TitlesOfParts>
  <Company>CHRU BREST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RetEx Cyberattaque</dc:title>
  <dc:creator>CHAVANNE JEAN SYLVAIN</dc:creator>
  <cp:lastModifiedBy>CHAVANNE JEAN SYLVAIN</cp:lastModifiedBy>
  <cp:revision>137</cp:revision>
  <dcterms:created xsi:type="dcterms:W3CDTF">2023-06-04T13:23:48Z</dcterms:created>
  <dcterms:modified xsi:type="dcterms:W3CDTF">2025-04-02T11:53:30Z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0x010100DE596B40B4B82E49A55BBAB34EF56293</vt:lpwstr>
  </property>
</Properties>
</file>