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5" r:id="rId3"/>
    <p:sldId id="264" r:id="rId4"/>
    <p:sldId id="266" r:id="rId5"/>
    <p:sldId id="268" r:id="rId6"/>
    <p:sldId id="269" r:id="rId7"/>
    <p:sldId id="267" r:id="rId8"/>
    <p:sldId id="270"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763B0-B734-4973-BF39-48DA24FCEC92}" type="datetimeFigureOut">
              <a:rPr lang="fr-FR" smtClean="0"/>
              <a:pPr/>
              <a:t>27/03/2017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2497E-92EF-424B-A9C8-2D2768489DC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a:t>
            </a:r>
            <a:r>
              <a:rPr lang="fr-FR" baseline="0" dirty="0" smtClean="0"/>
              <a:t> le 1 : </a:t>
            </a:r>
            <a:r>
              <a:rPr lang="fr-FR" dirty="0" smtClean="0"/>
              <a:t>Recensement des outils</a:t>
            </a:r>
            <a:r>
              <a:rPr lang="fr-FR" baseline="0" dirty="0" smtClean="0"/>
              <a:t> communs dans la salle, avec le réseau ou labo ou contact et quel est son utilité</a:t>
            </a:r>
          </a:p>
          <a:p>
            <a:r>
              <a:rPr lang="fr-FR" baseline="0" dirty="0" smtClean="0"/>
              <a:t>Pour le 3 : proposer une cellule au sein de la plateforme </a:t>
            </a:r>
            <a:r>
              <a:rPr lang="fr-FR" baseline="0" dirty="0" err="1" smtClean="0"/>
              <a:t>reseaux</a:t>
            </a:r>
            <a:r>
              <a:rPr lang="fr-FR" baseline="0" dirty="0" smtClean="0"/>
              <a:t> MI avec 3-4 noms, qui portent les nouveaux projets, remontent les problèmes et descendent les infos vers les communautés d’utilisateurs ou labo. Groupe interface et interlocuteur de la DDAI, MI, instituts CNRS ou organismes recherche (si collaboration), fournisseur des outils, </a:t>
            </a:r>
            <a:r>
              <a:rPr lang="fr-FR" baseline="0" dirty="0" err="1" smtClean="0"/>
              <a:t>etc</a:t>
            </a:r>
            <a:endParaRPr lang="fr-FR" baseline="0"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91491E8-EC92-4BFE-A418-3144F4EFBE80}" type="slidenum">
              <a:rPr lang="fr-FR" smtClean="0"/>
              <a:pPr/>
              <a:t>3</a:t>
            </a:fld>
            <a:endParaRPr lang="fr-FR"/>
          </a:p>
        </p:txBody>
      </p:sp>
    </p:spTree>
    <p:extLst>
      <p:ext uri="{BB962C8B-B14F-4D97-AF65-F5344CB8AC3E}">
        <p14:creationId xmlns="" xmlns:p14="http://schemas.microsoft.com/office/powerpoint/2010/main" val="31893019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5" name="Espace réservé du pied de page 4"/>
          <p:cNvSpPr>
            <a:spLocks noGrp="1"/>
          </p:cNvSpPr>
          <p:nvPr>
            <p:ph type="ftr" sz="quarter" idx="11"/>
          </p:nvPr>
        </p:nvSpPr>
        <p:spPr/>
        <p:txBody>
          <a:bodyPr/>
          <a:lstStyle/>
          <a:p>
            <a:endParaRPr lang="fr-FR" dirty="0"/>
          </a:p>
        </p:txBody>
      </p:sp>
      <p:pic>
        <p:nvPicPr>
          <p:cNvPr id="1028"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80989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Imag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946344" y="5661248"/>
            <a:ext cx="1197234" cy="1197234"/>
          </a:xfrm>
          <a:prstGeom prst="rect">
            <a:avLst/>
          </a:prstGeom>
        </p:spPr>
      </p:pic>
    </p:spTree>
    <p:extLst>
      <p:ext uri="{BB962C8B-B14F-4D97-AF65-F5344CB8AC3E}">
        <p14:creationId xmlns="" xmlns:p14="http://schemas.microsoft.com/office/powerpoint/2010/main" val="324336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809896"/>
            <a:ext cx="8229600" cy="809775"/>
          </a:xfrm>
        </p:spPr>
        <p:txBody>
          <a:bodyPr/>
          <a:lstStyle/>
          <a:p>
            <a:r>
              <a:rPr lang="fr-FR" dirty="0" smtClean="0"/>
              <a:t>Modifiez le style du titre</a:t>
            </a:r>
            <a:endParaRPr lang="fr-FR" dirty="0"/>
          </a:p>
        </p:txBody>
      </p:sp>
      <p:sp>
        <p:nvSpPr>
          <p:cNvPr id="3" name="Espace réservé du contenu 2"/>
          <p:cNvSpPr>
            <a:spLocks noGrp="1"/>
          </p:cNvSpPr>
          <p:nvPr>
            <p:ph idx="1"/>
          </p:nvPr>
        </p:nvSpPr>
        <p:spPr>
          <a:xfrm>
            <a:off x="457200" y="1700808"/>
            <a:ext cx="8229600" cy="4425355"/>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7DBAB55F-8FC4-4EBC-9B32-3D3DF4F9A9BD}" type="datetimeFigureOut">
              <a:rPr lang="fr-FR" smtClean="0"/>
              <a:pPr/>
              <a:t>27/03/2017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C2535A-0DCA-4D31-854B-42B2F47FC9CD}" type="slidenum">
              <a:rPr lang="fr-FR" smtClean="0"/>
              <a:pPr/>
              <a:t>‹N°›</a:t>
            </a:fld>
            <a:endParaRPr lang="fr-FR"/>
          </a:p>
        </p:txBody>
      </p:sp>
      <p:pic>
        <p:nvPicPr>
          <p:cNvPr id="7"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80989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586203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AB55F-8FC4-4EBC-9B32-3D3DF4F9A9BD}" type="datetimeFigureOut">
              <a:rPr lang="fr-FR" smtClean="0"/>
              <a:pPr/>
              <a:t>27/03/2017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2535A-0DCA-4D31-854B-42B2F47FC9CD}" type="slidenum">
              <a:rPr lang="fr-FR" smtClean="0"/>
              <a:pPr/>
              <a:t>‹N°›</a:t>
            </a:fld>
            <a:endParaRPr lang="fr-FR"/>
          </a:p>
        </p:txBody>
      </p:sp>
    </p:spTree>
    <p:extLst>
      <p:ext uri="{BB962C8B-B14F-4D97-AF65-F5344CB8AC3E}">
        <p14:creationId xmlns="" xmlns:p14="http://schemas.microsoft.com/office/powerpoint/2010/main" val="182285511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gif"/><Relationship Id="rId7" Type="http://schemas.openxmlformats.org/officeDocument/2006/relationships/image" Target="../media/image8.gif"/><Relationship Id="rId12" Type="http://schemas.openxmlformats.org/officeDocument/2006/relationships/image" Target="../media/image13.jpe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5" Type="http://schemas.openxmlformats.org/officeDocument/2006/relationships/image" Target="../media/image16.pn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gif"/><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116633"/>
            <a:ext cx="7488832" cy="864096"/>
          </a:xfrm>
        </p:spPr>
        <p:txBody>
          <a:bodyPr>
            <a:normAutofit fontScale="90000"/>
          </a:bodyPr>
          <a:lstStyle/>
          <a:p>
            <a:r>
              <a:rPr lang="fr-FR" sz="2800" dirty="0" smtClean="0">
                <a:solidFill>
                  <a:srgbClr val="FF0000"/>
                </a:solidFill>
              </a:rPr>
              <a:t/>
            </a:r>
            <a:br>
              <a:rPr lang="fr-FR" sz="2800" dirty="0" smtClean="0">
                <a:solidFill>
                  <a:srgbClr val="FF0000"/>
                </a:solidFill>
              </a:rPr>
            </a:br>
            <a:r>
              <a:rPr lang="fr-FR" sz="2000" dirty="0" smtClean="0">
                <a:solidFill>
                  <a:srgbClr val="FF0000"/>
                </a:solidFill>
              </a:rPr>
              <a:t/>
            </a:r>
            <a:br>
              <a:rPr lang="fr-FR" sz="2000" dirty="0" smtClean="0">
                <a:solidFill>
                  <a:srgbClr val="FF0000"/>
                </a:solidFill>
              </a:rPr>
            </a:br>
            <a:endParaRPr lang="fr-FR" sz="2000" dirty="0"/>
          </a:p>
        </p:txBody>
      </p:sp>
      <p:sp>
        <p:nvSpPr>
          <p:cNvPr id="3" name="Sous-titre 2"/>
          <p:cNvSpPr>
            <a:spLocks noGrp="1"/>
          </p:cNvSpPr>
          <p:nvPr>
            <p:ph type="subTitle" idx="1"/>
          </p:nvPr>
        </p:nvSpPr>
        <p:spPr>
          <a:xfrm>
            <a:off x="-252536" y="3789040"/>
            <a:ext cx="9144000" cy="4248472"/>
          </a:xfrm>
        </p:spPr>
        <p:txBody>
          <a:bodyPr>
            <a:normAutofit/>
          </a:bodyPr>
          <a:lstStyle/>
          <a:p>
            <a:pPr algn="l"/>
            <a:endParaRPr lang="fr-FR" sz="1800" dirty="0" smtClean="0">
              <a:solidFill>
                <a:schemeClr val="tx1"/>
              </a:solidFill>
            </a:endParaRPr>
          </a:p>
          <a:p>
            <a:pPr algn="l"/>
            <a:endParaRPr lang="fr-FR" sz="1800" dirty="0">
              <a:solidFill>
                <a:schemeClr val="tx1"/>
              </a:solidFill>
            </a:endParaRPr>
          </a:p>
          <a:p>
            <a:pPr algn="l"/>
            <a:endParaRPr lang="fr-FR" sz="1800" dirty="0" smtClean="0">
              <a:solidFill>
                <a:schemeClr val="tx1"/>
              </a:solidFill>
            </a:endParaRPr>
          </a:p>
          <a:p>
            <a:pPr algn="l"/>
            <a:endParaRPr lang="fr-FR" sz="1800" dirty="0">
              <a:solidFill>
                <a:schemeClr val="tx1"/>
              </a:solidFill>
            </a:endParaRPr>
          </a:p>
        </p:txBody>
      </p:sp>
      <p:sp>
        <p:nvSpPr>
          <p:cNvPr id="8" name="Espace réservé du numéro de diapositive 7"/>
          <p:cNvSpPr>
            <a:spLocks noGrp="1"/>
          </p:cNvSpPr>
          <p:nvPr>
            <p:ph type="sldNum" sz="quarter" idx="4294967295"/>
          </p:nvPr>
        </p:nvSpPr>
        <p:spPr>
          <a:xfrm>
            <a:off x="6553200" y="6356350"/>
            <a:ext cx="2133600" cy="365125"/>
          </a:xfrm>
          <a:prstGeom prst="rect">
            <a:avLst/>
          </a:prstGeom>
        </p:spPr>
        <p:txBody>
          <a:bodyPr/>
          <a:lstStyle/>
          <a:p>
            <a:fld id="{5D69A4FC-7A4E-41DB-8969-2A194EB9781C}" type="slidenum">
              <a:rPr lang="fr-FR" smtClean="0"/>
              <a:pPr/>
              <a:t>1</a:t>
            </a:fld>
            <a:endParaRPr lang="fr-FR" dirty="0"/>
          </a:p>
        </p:txBody>
      </p:sp>
      <p:sp>
        <p:nvSpPr>
          <p:cNvPr id="10" name="ZoneTexte 9"/>
          <p:cNvSpPr txBox="1"/>
          <p:nvPr/>
        </p:nvSpPr>
        <p:spPr>
          <a:xfrm>
            <a:off x="287016" y="332656"/>
            <a:ext cx="8856984" cy="3939540"/>
          </a:xfrm>
          <a:prstGeom prst="rect">
            <a:avLst/>
          </a:prstGeom>
          <a:noFill/>
        </p:spPr>
        <p:txBody>
          <a:bodyPr wrap="square" rtlCol="0">
            <a:spAutoFit/>
          </a:bodyPr>
          <a:lstStyle/>
          <a:p>
            <a:pPr algn="ctr"/>
            <a:r>
              <a:rPr lang="fr-FR" sz="3200" b="1" dirty="0" smtClean="0">
                <a:solidFill>
                  <a:prstClr val="black"/>
                </a:solidFill>
              </a:rPr>
              <a:t>      	</a:t>
            </a:r>
            <a:endParaRPr lang="fr-FR" sz="3200" b="1" dirty="0" smtClean="0">
              <a:solidFill>
                <a:srgbClr val="0070C0"/>
              </a:solidFill>
            </a:endParaRPr>
          </a:p>
          <a:p>
            <a:pPr algn="ctr"/>
            <a:endParaRPr lang="fr-FR" b="1" dirty="0" smtClean="0">
              <a:solidFill>
                <a:prstClr val="black"/>
              </a:solidFill>
            </a:endParaRPr>
          </a:p>
          <a:p>
            <a:endParaRPr lang="fr-FR" dirty="0" smtClean="0">
              <a:solidFill>
                <a:prstClr val="black"/>
              </a:solidFill>
            </a:endParaRPr>
          </a:p>
          <a:p>
            <a:pPr lvl="2"/>
            <a:endParaRPr lang="fr-FR" dirty="0">
              <a:solidFill>
                <a:prstClr val="black"/>
              </a:solidFill>
            </a:endParaRPr>
          </a:p>
          <a:p>
            <a:pPr lvl="1"/>
            <a:endParaRPr lang="fr-FR" dirty="0" smtClean="0">
              <a:solidFill>
                <a:prstClr val="black"/>
              </a:solidFill>
            </a:endParaRPr>
          </a:p>
          <a:p>
            <a:pPr marL="285750" lvl="2" indent="-285750">
              <a:buFont typeface="Wingdings" panose="05000000000000000000" pitchFamily="2" charset="2"/>
              <a:buChar char="v"/>
            </a:pPr>
            <a:endParaRPr lang="fr-FR" sz="2000" dirty="0">
              <a:solidFill>
                <a:prstClr val="black"/>
              </a:solidFill>
            </a:endParaRPr>
          </a:p>
          <a:p>
            <a:pPr lvl="2">
              <a:buFont typeface="Wingdings" pitchFamily="2" charset="2"/>
              <a:buChar char="v"/>
            </a:pPr>
            <a:endParaRPr lang="fr-FR" dirty="0" smtClean="0">
              <a:solidFill>
                <a:prstClr val="black"/>
              </a:solidFill>
            </a:endParaRPr>
          </a:p>
          <a:p>
            <a:pPr lvl="1">
              <a:buFont typeface="Wingdings" pitchFamily="2" charset="2"/>
              <a:buChar char="v"/>
            </a:pPr>
            <a:endParaRPr lang="fr-FR" dirty="0" smtClean="0">
              <a:solidFill>
                <a:prstClr val="black"/>
              </a:solidFill>
            </a:endParaRPr>
          </a:p>
          <a:p>
            <a:pPr>
              <a:buFont typeface="Wingdings" pitchFamily="2" charset="2"/>
              <a:buChar char="v"/>
            </a:pPr>
            <a:endParaRPr lang="fr-FR" dirty="0" smtClean="0">
              <a:solidFill>
                <a:prstClr val="black"/>
              </a:solidFill>
            </a:endParaRPr>
          </a:p>
          <a:p>
            <a:pPr lvl="1">
              <a:buFont typeface="Wingdings" pitchFamily="2" charset="2"/>
              <a:buChar char="v"/>
            </a:pPr>
            <a:endParaRPr lang="fr-FR" dirty="0" smtClean="0">
              <a:solidFill>
                <a:prstClr val="black"/>
              </a:solidFill>
            </a:endParaRPr>
          </a:p>
          <a:p>
            <a:pPr>
              <a:buFont typeface="Wingdings" pitchFamily="2" charset="2"/>
              <a:buChar char="v"/>
            </a:pPr>
            <a:endParaRPr lang="fr-FR" dirty="0" smtClean="0"/>
          </a:p>
          <a:p>
            <a:pPr>
              <a:buNone/>
            </a:pPr>
            <a:endParaRPr lang="fr-FR" dirty="0" smtClean="0"/>
          </a:p>
          <a:p>
            <a:pPr>
              <a:buFontTx/>
              <a:buChar char="-"/>
            </a:pPr>
            <a:endParaRPr lang="fr-FR" dirty="0" smtClean="0">
              <a:solidFill>
                <a:srgbClr val="FF0000"/>
              </a:solidFill>
            </a:endParaRPr>
          </a:p>
        </p:txBody>
      </p:sp>
      <p:pic>
        <p:nvPicPr>
          <p:cNvPr id="11" name="Image 10"/>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1052736"/>
            <a:ext cx="2510696" cy="180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Text Box 489"/>
          <p:cNvSpPr txBox="1">
            <a:spLocks noChangeArrowheads="1"/>
          </p:cNvSpPr>
          <p:nvPr/>
        </p:nvSpPr>
        <p:spPr bwMode="auto">
          <a:xfrm>
            <a:off x="1600514" y="1811316"/>
            <a:ext cx="883254" cy="3407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46800" rIns="0" bIns="4680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r>
              <a:rPr lang="fr-FR" altLang="fr-FR" sz="1600" b="1" dirty="0" smtClean="0">
                <a:solidFill>
                  <a:srgbClr val="FF0000"/>
                </a:solidFill>
                <a:latin typeface="Tahoma" pitchFamily="34" charset="0"/>
              </a:rPr>
              <a:t>COMSOL</a:t>
            </a:r>
            <a:endParaRPr lang="fr-FR" altLang="fr-FR" sz="1600" b="1" dirty="0">
              <a:solidFill>
                <a:srgbClr val="FF0000"/>
              </a:solidFill>
              <a:latin typeface="Tahoma" pitchFamily="34" charset="0"/>
            </a:endParaRPr>
          </a:p>
        </p:txBody>
      </p:sp>
      <p:pic>
        <p:nvPicPr>
          <p:cNvPr id="13" name="Image 1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836712"/>
            <a:ext cx="468000" cy="468000"/>
          </a:xfrm>
          <a:prstGeom prst="rect">
            <a:avLst/>
          </a:prstGeom>
        </p:spPr>
      </p:pic>
      <p:pic>
        <p:nvPicPr>
          <p:cNvPr id="14"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15816" y="1052736"/>
            <a:ext cx="1900501" cy="118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5" name="Image 1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2843808" y="908720"/>
            <a:ext cx="467921" cy="411771"/>
          </a:xfrm>
          <a:prstGeom prst="rect">
            <a:avLst/>
          </a:prstGeom>
        </p:spPr>
      </p:pic>
      <p:sp>
        <p:nvSpPr>
          <p:cNvPr id="16" name="Text Box 489"/>
          <p:cNvSpPr txBox="1">
            <a:spLocks noChangeArrowheads="1"/>
          </p:cNvSpPr>
          <p:nvPr/>
        </p:nvSpPr>
        <p:spPr bwMode="auto">
          <a:xfrm>
            <a:off x="3204168" y="753811"/>
            <a:ext cx="2880000" cy="5869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46800" rIns="0" bIns="4680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r-FR" altLang="fr-FR" sz="1600" b="1" dirty="0" smtClean="0">
                <a:solidFill>
                  <a:srgbClr val="FF0000"/>
                </a:solidFill>
                <a:latin typeface="Tahoma" pitchFamily="34" charset="0"/>
              </a:rPr>
              <a:t>CAO : </a:t>
            </a:r>
            <a:r>
              <a:rPr lang="fr-FR" altLang="fr-FR" sz="1600" dirty="0" smtClean="0">
                <a:solidFill>
                  <a:srgbClr val="FF0000"/>
                </a:solidFill>
                <a:latin typeface="Tahoma" pitchFamily="34" charset="0"/>
              </a:rPr>
              <a:t>CATIA en mécanique</a:t>
            </a:r>
          </a:p>
          <a:p>
            <a:pPr algn="ctr"/>
            <a:r>
              <a:rPr lang="fr-FR" altLang="fr-FR" sz="1600" dirty="0" smtClean="0">
                <a:solidFill>
                  <a:srgbClr val="FF0000"/>
                </a:solidFill>
                <a:latin typeface="Tahoma" pitchFamily="34" charset="0"/>
              </a:rPr>
              <a:t>ALTIUM en électronique</a:t>
            </a:r>
            <a:endParaRPr lang="fr-FR" altLang="fr-FR" sz="1600" dirty="0">
              <a:solidFill>
                <a:srgbClr val="FF0000"/>
              </a:solidFill>
              <a:latin typeface="Tahoma" pitchFamily="34" charset="0"/>
            </a:endParaRPr>
          </a:p>
        </p:txBody>
      </p:sp>
      <p:sp>
        <p:nvSpPr>
          <p:cNvPr id="4" name="AutoShape 2" descr="Résultat de recherche d'images pour &quot;ALTIUM RDE CNRS&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 name="Image 19"/>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012160" y="908720"/>
            <a:ext cx="1350000" cy="1800000"/>
          </a:xfrm>
          <a:prstGeom prst="rect">
            <a:avLst/>
          </a:prstGeom>
        </p:spPr>
      </p:pic>
      <p:pic>
        <p:nvPicPr>
          <p:cNvPr id="21" name="Image 20"/>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6372200" y="1052736"/>
            <a:ext cx="468000" cy="351000"/>
          </a:xfrm>
          <a:prstGeom prst="rect">
            <a:avLst/>
          </a:prstGeom>
        </p:spPr>
      </p:pic>
      <p:pic>
        <p:nvPicPr>
          <p:cNvPr id="25" name="Picture 6"/>
          <p:cNvPicPr>
            <a:picLocks noChangeAspect="1" noChangeArrowheads="1"/>
          </p:cNvPicPr>
          <p:nvPr/>
        </p:nvPicPr>
        <p:blipFill>
          <a:blip r:embed="rId8" cstate="print"/>
          <a:srcRect/>
          <a:stretch>
            <a:fillRect/>
          </a:stretch>
        </p:blipFill>
        <p:spPr bwMode="auto">
          <a:xfrm>
            <a:off x="5436096" y="4293096"/>
            <a:ext cx="2476730" cy="1908000"/>
          </a:xfrm>
          <a:prstGeom prst="rect">
            <a:avLst/>
          </a:prstGeom>
          <a:noFill/>
          <a:ln w="9525">
            <a:noFill/>
            <a:miter lim="800000"/>
            <a:headEnd/>
            <a:tailEnd/>
          </a:ln>
        </p:spPr>
      </p:pic>
      <p:pic>
        <p:nvPicPr>
          <p:cNvPr id="27" name="Image 26"/>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8028384" y="4365104"/>
            <a:ext cx="976718" cy="664169"/>
          </a:xfrm>
          <a:prstGeom prst="rect">
            <a:avLst/>
          </a:prstGeom>
        </p:spPr>
      </p:pic>
      <p:sp>
        <p:nvSpPr>
          <p:cNvPr id="24" name="ZoneTexte 23"/>
          <p:cNvSpPr txBox="1"/>
          <p:nvPr/>
        </p:nvSpPr>
        <p:spPr>
          <a:xfrm>
            <a:off x="6732240" y="2636912"/>
            <a:ext cx="1243033" cy="369332"/>
          </a:xfrm>
          <a:prstGeom prst="rect">
            <a:avLst/>
          </a:prstGeom>
          <a:noFill/>
        </p:spPr>
        <p:txBody>
          <a:bodyPr wrap="none" rtlCol="0">
            <a:spAutoFit/>
          </a:bodyPr>
          <a:lstStyle/>
          <a:p>
            <a:r>
              <a:rPr lang="fr-FR" b="1" dirty="0" smtClean="0">
                <a:solidFill>
                  <a:srgbClr val="FF0000"/>
                </a:solidFill>
              </a:rPr>
              <a:t>Métrologie</a:t>
            </a:r>
            <a:endParaRPr lang="fr-FR" b="1" dirty="0">
              <a:solidFill>
                <a:srgbClr val="FF0000"/>
              </a:solidFill>
            </a:endParaRPr>
          </a:p>
        </p:txBody>
      </p:sp>
      <p:sp>
        <p:nvSpPr>
          <p:cNvPr id="29" name="ZoneTexte 28"/>
          <p:cNvSpPr txBox="1"/>
          <p:nvPr/>
        </p:nvSpPr>
        <p:spPr>
          <a:xfrm>
            <a:off x="2339752" y="5157192"/>
            <a:ext cx="2753126" cy="646331"/>
          </a:xfrm>
          <a:prstGeom prst="rect">
            <a:avLst/>
          </a:prstGeom>
          <a:noFill/>
        </p:spPr>
        <p:txBody>
          <a:bodyPr wrap="none" rtlCol="0">
            <a:spAutoFit/>
          </a:bodyPr>
          <a:lstStyle/>
          <a:p>
            <a:pPr algn="ctr"/>
            <a:r>
              <a:rPr lang="fr-FR" b="1" dirty="0" smtClean="0">
                <a:solidFill>
                  <a:srgbClr val="FF0000"/>
                </a:solidFill>
              </a:rPr>
              <a:t>Plateforme ou Equipement</a:t>
            </a:r>
          </a:p>
          <a:p>
            <a:pPr algn="ctr"/>
            <a:r>
              <a:rPr lang="fr-FR" b="1" dirty="0" smtClean="0">
                <a:solidFill>
                  <a:srgbClr val="FF0000"/>
                </a:solidFill>
              </a:rPr>
              <a:t>Commun</a:t>
            </a:r>
            <a:endParaRPr lang="fr-FR" b="1" dirty="0">
              <a:solidFill>
                <a:srgbClr val="FF0000"/>
              </a:solidFill>
            </a:endParaRPr>
          </a:p>
        </p:txBody>
      </p:sp>
      <p:pic>
        <p:nvPicPr>
          <p:cNvPr id="30" name="Picture 3"/>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107504" y="4797152"/>
            <a:ext cx="1873256" cy="180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1" name="Image 30"/>
          <p:cNvPicPr>
            <a:picLocks noChangeAspect="1"/>
          </p:cNvPicPr>
          <p:nvPr/>
        </p:nvPicPr>
        <p:blipFill>
          <a:blip r:embed="rId11" cstate="print">
            <a:extLst>
              <a:ext uri="{28A0092B-C50C-407E-A947-70E740481C1C}">
                <a14:useLocalDpi xmlns="" xmlns:a14="http://schemas.microsoft.com/office/drawing/2010/main" val="0"/>
              </a:ext>
            </a:extLst>
          </a:blip>
          <a:stretch>
            <a:fillRect/>
          </a:stretch>
        </p:blipFill>
        <p:spPr>
          <a:xfrm>
            <a:off x="244251" y="6002039"/>
            <a:ext cx="1872000" cy="273598"/>
          </a:xfrm>
          <a:prstGeom prst="rect">
            <a:avLst/>
          </a:prstGeom>
          <a:solidFill>
            <a:schemeClr val="accent1"/>
          </a:solidFill>
        </p:spPr>
      </p:pic>
      <p:sp>
        <p:nvSpPr>
          <p:cNvPr id="33" name="Titre 1"/>
          <p:cNvSpPr txBox="1">
            <a:spLocks/>
          </p:cNvSpPr>
          <p:nvPr/>
        </p:nvSpPr>
        <p:spPr>
          <a:xfrm>
            <a:off x="136379" y="2564904"/>
            <a:ext cx="8856984" cy="1872208"/>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2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rgbClr val="C00000"/>
                </a:solidFill>
                <a:effectLst/>
                <a:uLnTx/>
                <a:uFillTx/>
                <a:latin typeface="Comic Sans MS" pitchFamily="66" charset="0"/>
                <a:ea typeface="+mj-ea"/>
                <a:cs typeface="+mj-cs"/>
              </a:rPr>
              <a:t>Atelier</a:t>
            </a:r>
          </a:p>
          <a:p>
            <a:pPr marL="0" marR="0" lvl="0" indent="0" algn="ctr" defTabSz="914400" rtl="0" eaLnBrk="1" fontAlgn="auto" latinLnBrk="0" hangingPunct="1">
              <a:lnSpc>
                <a:spcPct val="12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rgbClr val="C00000"/>
                </a:solidFill>
                <a:effectLst/>
                <a:uLnTx/>
                <a:uFillTx/>
                <a:latin typeface="Comic Sans MS" pitchFamily="66" charset="0"/>
                <a:ea typeface="+mj-ea"/>
                <a:cs typeface="+mj-cs"/>
              </a:rPr>
              <a:t>« Outils communs technologiques : définition, modalité, utilisation »</a:t>
            </a:r>
          </a:p>
        </p:txBody>
      </p:sp>
      <p:sp>
        <p:nvSpPr>
          <p:cNvPr id="34" name="ZoneTexte 33"/>
          <p:cNvSpPr txBox="1"/>
          <p:nvPr/>
        </p:nvSpPr>
        <p:spPr>
          <a:xfrm>
            <a:off x="2555776" y="6309320"/>
            <a:ext cx="3605474" cy="400110"/>
          </a:xfrm>
          <a:prstGeom prst="rect">
            <a:avLst/>
          </a:prstGeom>
          <a:noFill/>
        </p:spPr>
        <p:txBody>
          <a:bodyPr wrap="none" rtlCol="0">
            <a:spAutoFit/>
          </a:bodyPr>
          <a:lstStyle/>
          <a:p>
            <a:r>
              <a:rPr lang="fr-FR" sz="2000" b="1" i="1" dirty="0" smtClean="0">
                <a:latin typeface="Comic Sans MS" pitchFamily="66" charset="0"/>
              </a:rPr>
              <a:t>Pour ne citer que ceux là !!!</a:t>
            </a:r>
            <a:endParaRPr lang="fr-FR" sz="2000" b="1" i="1" dirty="0">
              <a:latin typeface="Comic Sans MS" pitchFamily="66" charset="0"/>
            </a:endParaRPr>
          </a:p>
        </p:txBody>
      </p:sp>
      <p:pic>
        <p:nvPicPr>
          <p:cNvPr id="23" name="Picture 1" descr="I:\2015-05 - ELMI 2015-Barcelone\Illustrations\IMG_3179.JPG"/>
          <p:cNvPicPr>
            <a:picLocks noChangeAspect="1" noChangeArrowheads="1"/>
          </p:cNvPicPr>
          <p:nvPr/>
        </p:nvPicPr>
        <p:blipFill>
          <a:blip r:embed="rId12" cstate="print"/>
          <a:srcRect l="13902" t="6179" r="21223"/>
          <a:stretch>
            <a:fillRect/>
          </a:stretch>
        </p:blipFill>
        <p:spPr bwMode="auto">
          <a:xfrm>
            <a:off x="7380312" y="908720"/>
            <a:ext cx="1659548" cy="1800000"/>
          </a:xfrm>
          <a:prstGeom prst="rect">
            <a:avLst/>
          </a:prstGeom>
          <a:noFill/>
          <a:ln>
            <a:noFill/>
          </a:ln>
          <a:effectLst/>
        </p:spPr>
      </p:pic>
      <p:pic>
        <p:nvPicPr>
          <p:cNvPr id="26" name="Picture 2"/>
          <p:cNvPicPr>
            <a:picLocks noChangeAspect="1" noChangeArrowheads="1"/>
          </p:cNvPicPr>
          <p:nvPr/>
        </p:nvPicPr>
        <p:blipFill>
          <a:blip r:embed="rId13" cstate="print"/>
          <a:srcRect/>
          <a:stretch>
            <a:fillRect/>
          </a:stretch>
        </p:blipFill>
        <p:spPr bwMode="auto">
          <a:xfrm>
            <a:off x="8244408" y="2492896"/>
            <a:ext cx="792000" cy="268332"/>
          </a:xfrm>
          <a:prstGeom prst="rect">
            <a:avLst/>
          </a:prstGeom>
          <a:noFill/>
          <a:ln w="9525">
            <a:noFill/>
            <a:miter lim="800000"/>
            <a:headEnd/>
            <a:tailEnd/>
          </a:ln>
        </p:spPr>
      </p:pic>
      <p:pic>
        <p:nvPicPr>
          <p:cNvPr id="36" name="Picture 4" descr="D:\RDE\Copil\Interrégion\21 mai 2015\presentation C PERTEL DR17\v3d.PNG"/>
          <p:cNvPicPr>
            <a:picLocks noChangeAspect="1" noChangeArrowheads="1"/>
          </p:cNvPicPr>
          <p:nvPr/>
        </p:nvPicPr>
        <p:blipFill rotWithShape="1">
          <a:blip r:embed="rId14" cstate="print">
            <a:extLst>
              <a:ext uri="{28A0092B-C50C-407E-A947-70E740481C1C}">
                <a14:useLocalDpi xmlns="" xmlns:a14="http://schemas.microsoft.com/office/drawing/2010/main" val="0"/>
              </a:ext>
            </a:extLst>
          </a:blip>
          <a:srcRect l="7708"/>
          <a:stretch/>
        </p:blipFill>
        <p:spPr bwMode="auto">
          <a:xfrm>
            <a:off x="4427984" y="1556792"/>
            <a:ext cx="1442609" cy="1010560"/>
          </a:xfrm>
          <a:prstGeom prst="rect">
            <a:avLst/>
          </a:prstGeom>
          <a:noFill/>
          <a:extLst>
            <a:ext uri="{909E8E84-426E-40DD-AFC4-6F175D3DCCD1}">
              <a14:hiddenFill xmlns="" xmlns:a14="http://schemas.microsoft.com/office/drawing/2010/main">
                <a:solidFill>
                  <a:srgbClr val="FFFFFF"/>
                </a:solidFill>
              </a14:hiddenFill>
            </a:ext>
          </a:extLst>
        </p:spPr>
      </p:pic>
      <p:pic>
        <p:nvPicPr>
          <p:cNvPr id="35" name="Picture 4" descr="D:\RDE\Copil\Groupe achats\CAO\Altium\ico altium generic.png"/>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4563589" y="2104567"/>
            <a:ext cx="449095" cy="234688"/>
          </a:xfrm>
          <a:prstGeom prst="rect">
            <a:avLst/>
          </a:prstGeom>
          <a:noFill/>
          <a:extLst>
            <a:ext uri="{909E8E84-426E-40DD-AFC4-6F175D3DCCD1}">
              <a14:hiddenFill xmlns="" xmlns:a14="http://schemas.microsoft.com/office/drawing/2010/main">
                <a:solidFill>
                  <a:srgbClr val="FFFFFF"/>
                </a:solidFill>
              </a14:hiddenFill>
            </a:ext>
          </a:extLst>
        </p:spPr>
      </p:pic>
      <p:pic>
        <p:nvPicPr>
          <p:cNvPr id="37" name="Picture 4" descr="D:\RDE\Copil\rde_nat.png"/>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5148064" y="1340768"/>
            <a:ext cx="559241" cy="3900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2624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1000" fill="hold"/>
                                        <p:tgtEl>
                                          <p:spTgt spid="36"/>
                                        </p:tgtEl>
                                        <p:attrNameLst>
                                          <p:attrName>ppt_w</p:attrName>
                                        </p:attrNameLst>
                                      </p:cBhvr>
                                      <p:tavLst>
                                        <p:tav tm="0">
                                          <p:val>
                                            <p:fltVal val="0"/>
                                          </p:val>
                                        </p:tav>
                                        <p:tav tm="100000">
                                          <p:val>
                                            <p:strVal val="#ppt_w"/>
                                          </p:val>
                                        </p:tav>
                                      </p:tavLst>
                                    </p:anim>
                                    <p:anim calcmode="lin" valueType="num">
                                      <p:cBhvr>
                                        <p:cTn id="13" dur="1000" fill="hold"/>
                                        <p:tgtEl>
                                          <p:spTgt spid="36"/>
                                        </p:tgtEl>
                                        <p:attrNameLst>
                                          <p:attrName>ppt_h</p:attrName>
                                        </p:attrNameLst>
                                      </p:cBhvr>
                                      <p:tavLst>
                                        <p:tav tm="0">
                                          <p:val>
                                            <p:fltVal val="0"/>
                                          </p:val>
                                        </p:tav>
                                        <p:tav tm="100000">
                                          <p:val>
                                            <p:strVal val="#ppt_h"/>
                                          </p:val>
                                        </p:tav>
                                      </p:tavLst>
                                    </p:anim>
                                    <p:anim calcmode="lin" valueType="num">
                                      <p:cBhvr>
                                        <p:cTn id="14" dur="1000" fill="hold"/>
                                        <p:tgtEl>
                                          <p:spTgt spid="36"/>
                                        </p:tgtEl>
                                        <p:attrNameLst>
                                          <p:attrName>style.rotation</p:attrName>
                                        </p:attrNameLst>
                                      </p:cBhvr>
                                      <p:tavLst>
                                        <p:tav tm="0">
                                          <p:val>
                                            <p:fltVal val="90"/>
                                          </p:val>
                                        </p:tav>
                                        <p:tav tm="100000">
                                          <p:val>
                                            <p:fltVal val="0"/>
                                          </p:val>
                                        </p:tav>
                                      </p:tavLst>
                                    </p:anim>
                                    <p:animEffect transition="in" filter="fade">
                                      <p:cBhvr>
                                        <p:cTn id="15"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052736"/>
            <a:ext cx="8229600" cy="5400600"/>
          </a:xfrm>
        </p:spPr>
        <p:txBody>
          <a:bodyPr>
            <a:normAutofit fontScale="90000"/>
          </a:bodyPr>
          <a:lstStyle/>
          <a:p>
            <a:r>
              <a:rPr lang="fr-FR" sz="4000" dirty="0" smtClean="0"/>
              <a:t>Présentation organisée et animée par :</a:t>
            </a:r>
            <a:br>
              <a:rPr lang="fr-FR" sz="4000" dirty="0" smtClean="0"/>
            </a:br>
            <a:r>
              <a:rPr lang="fr-FR" sz="4000" dirty="0" smtClean="0"/>
              <a:t/>
            </a:r>
            <a:br>
              <a:rPr lang="fr-FR" sz="4000" dirty="0" smtClean="0"/>
            </a:br>
            <a:r>
              <a:rPr lang="fr-FR" sz="2400" dirty="0" smtClean="0"/>
              <a:t>- Armelle </a:t>
            </a:r>
            <a:r>
              <a:rPr lang="fr-FR" sz="2400" dirty="0"/>
              <a:t>MICHAU </a:t>
            </a:r>
            <a:r>
              <a:rPr lang="fr-FR" sz="2400" dirty="0" smtClean="0"/>
              <a:t>- LSPM - Villetaneuse pour</a:t>
            </a:r>
            <a:br>
              <a:rPr lang="fr-FR" sz="2400" dirty="0" smtClean="0"/>
            </a:br>
            <a:r>
              <a:rPr lang="fr-FR" sz="2000" dirty="0" smtClean="0"/>
              <a:t> le Réseau des Plasmas Froids</a:t>
            </a:r>
            <a:r>
              <a:rPr lang="fr-FR" sz="2400" dirty="0" smtClean="0"/>
              <a:t/>
            </a:r>
            <a:br>
              <a:rPr lang="fr-FR" sz="2400" dirty="0" smtClean="0"/>
            </a:br>
            <a:r>
              <a:rPr lang="fr-FR" sz="2400" dirty="0" smtClean="0"/>
              <a:t/>
            </a:r>
            <a:br>
              <a:rPr lang="fr-FR" sz="2400" dirty="0" smtClean="0"/>
            </a:br>
            <a:r>
              <a:rPr lang="fr-FR" sz="2400" dirty="0" smtClean="0"/>
              <a:t>- Damien SCHAPMAN - PRIMACEN - Mont </a:t>
            </a:r>
            <a:r>
              <a:rPr lang="fr-FR" sz="2400" dirty="0"/>
              <a:t>Saint </a:t>
            </a:r>
            <a:r>
              <a:rPr lang="fr-FR" sz="2400" dirty="0" smtClean="0"/>
              <a:t>Aignan pour</a:t>
            </a:r>
            <a:br>
              <a:rPr lang="fr-FR" sz="2400" dirty="0" smtClean="0"/>
            </a:br>
            <a:r>
              <a:rPr lang="fr-FR" sz="2000" dirty="0" smtClean="0"/>
              <a:t> le </a:t>
            </a:r>
            <a:r>
              <a:rPr lang="fr-FR" sz="2000" dirty="0"/>
              <a:t>Réseau Technologique Microscopie photonique de Fluorescence </a:t>
            </a:r>
            <a:r>
              <a:rPr lang="fr-FR" sz="2000" dirty="0" smtClean="0"/>
              <a:t>Multidimensionnelle (RTMFM)</a:t>
            </a:r>
            <a:r>
              <a:rPr lang="fr-FR" sz="2400" dirty="0" smtClean="0"/>
              <a:t/>
            </a:r>
            <a:br>
              <a:rPr lang="fr-FR" sz="2400" dirty="0" smtClean="0"/>
            </a:br>
            <a:r>
              <a:rPr lang="fr-FR" sz="2400" dirty="0" smtClean="0"/>
              <a:t/>
            </a:r>
            <a:br>
              <a:rPr lang="fr-FR" sz="2400" dirty="0" smtClean="0"/>
            </a:br>
            <a:r>
              <a:rPr lang="fr-FR" sz="2400" dirty="0" smtClean="0"/>
              <a:t>- Christian PERTEL - CEMES - Toulouse pour</a:t>
            </a:r>
            <a:br>
              <a:rPr lang="fr-FR" sz="2400" dirty="0" smtClean="0"/>
            </a:br>
            <a:r>
              <a:rPr lang="fr-FR" sz="2000" dirty="0" smtClean="0"/>
              <a:t> le Réseau des Electroniciens (</a:t>
            </a:r>
            <a:r>
              <a:rPr lang="fr-FR" sz="2000" dirty="0" err="1" smtClean="0"/>
              <a:t>RdE</a:t>
            </a:r>
            <a:r>
              <a:rPr lang="fr-FR" sz="2000" dirty="0"/>
              <a:t>)</a:t>
            </a:r>
            <a:r>
              <a:rPr lang="fr-FR" sz="2400" dirty="0"/>
              <a:t/>
            </a:r>
            <a:br>
              <a:rPr lang="fr-FR" sz="2400" dirty="0"/>
            </a:br>
            <a:r>
              <a:rPr lang="fr-FR" sz="2400" dirty="0" smtClean="0"/>
              <a:t/>
            </a:r>
            <a:br>
              <a:rPr lang="fr-FR" sz="2400" dirty="0" smtClean="0"/>
            </a:br>
            <a:r>
              <a:rPr lang="fr-FR" sz="2400" dirty="0" smtClean="0"/>
              <a:t>- </a:t>
            </a:r>
            <a:r>
              <a:rPr lang="fr-FR" sz="2400" dirty="0"/>
              <a:t>Guillaume </a:t>
            </a:r>
            <a:r>
              <a:rPr lang="fr-FR" sz="2400" dirty="0" smtClean="0"/>
              <a:t>WANTZ - IMS- pour</a:t>
            </a:r>
            <a:br>
              <a:rPr lang="fr-FR" sz="2400" dirty="0" smtClean="0"/>
            </a:br>
            <a:r>
              <a:rPr lang="fr-FR" sz="2400" dirty="0" smtClean="0"/>
              <a:t>le Réseau </a:t>
            </a:r>
            <a:r>
              <a:rPr lang="fr-FR" sz="2400" dirty="0" err="1" smtClean="0"/>
              <a:t>nanorgasol</a:t>
            </a:r>
            <a:r>
              <a:rPr lang="fr-FR" sz="2400" dirty="0"/>
              <a:t/>
            </a:r>
            <a:br>
              <a:rPr lang="fr-FR" sz="2400" dirty="0"/>
            </a:br>
            <a:r>
              <a:rPr lang="fr-FR" sz="2400" dirty="0" smtClean="0"/>
              <a:t/>
            </a:r>
            <a:br>
              <a:rPr lang="fr-FR" sz="2400" dirty="0" smtClean="0"/>
            </a:br>
            <a:r>
              <a:rPr lang="fr-FR" sz="2400" dirty="0" smtClean="0"/>
              <a:t>- Yann LEGODEC - IMPMC- pour</a:t>
            </a:r>
            <a:br>
              <a:rPr lang="fr-FR" sz="2400" dirty="0" smtClean="0"/>
            </a:br>
            <a:r>
              <a:rPr lang="fr-FR" sz="2400" dirty="0" smtClean="0"/>
              <a:t>le Réseau des Hautes Pressions</a:t>
            </a:r>
            <a:endParaRPr lang="fr-FR" sz="2400" dirty="0"/>
          </a:p>
        </p:txBody>
      </p:sp>
    </p:spTree>
    <p:extLst>
      <p:ext uri="{BB962C8B-B14F-4D97-AF65-F5344CB8AC3E}">
        <p14:creationId xmlns="" xmlns:p14="http://schemas.microsoft.com/office/powerpoint/2010/main" val="412218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latin typeface="Comic Sans MS" pitchFamily="66" charset="0"/>
              </a:rPr>
              <a:t>Proposition de thèmes de discussion</a:t>
            </a:r>
            <a:endParaRPr lang="fr-FR" sz="3600" dirty="0">
              <a:latin typeface="Comic Sans MS" pitchFamily="66" charset="0"/>
            </a:endParaRPr>
          </a:p>
        </p:txBody>
      </p:sp>
      <p:sp>
        <p:nvSpPr>
          <p:cNvPr id="3" name="Espace réservé du contenu 2"/>
          <p:cNvSpPr>
            <a:spLocks noGrp="1"/>
          </p:cNvSpPr>
          <p:nvPr>
            <p:ph idx="1"/>
          </p:nvPr>
        </p:nvSpPr>
        <p:spPr>
          <a:xfrm>
            <a:off x="395536" y="1772816"/>
            <a:ext cx="8435280" cy="4525963"/>
          </a:xfrm>
        </p:spPr>
        <p:txBody>
          <a:bodyPr>
            <a:normAutofit/>
          </a:bodyPr>
          <a:lstStyle/>
          <a:p>
            <a:pPr marL="514350" indent="-514350">
              <a:buFont typeface="+mj-lt"/>
              <a:buAutoNum type="arabicPeriod"/>
            </a:pPr>
            <a:r>
              <a:rPr lang="fr-FR" sz="2400" dirty="0" smtClean="0">
                <a:solidFill>
                  <a:srgbClr val="C00000"/>
                </a:solidFill>
                <a:latin typeface="Comic Sans MS" pitchFamily="66" charset="0"/>
              </a:rPr>
              <a:t>Qu’est ce qu’un outil commun, </a:t>
            </a:r>
            <a:r>
              <a:rPr lang="fr-FR" sz="2400" dirty="0">
                <a:solidFill>
                  <a:srgbClr val="C00000"/>
                </a:solidFill>
                <a:latin typeface="Comic Sans MS" pitchFamily="66" charset="0"/>
              </a:rPr>
              <a:t>à</a:t>
            </a:r>
            <a:r>
              <a:rPr lang="fr-FR" sz="2400" dirty="0" smtClean="0">
                <a:solidFill>
                  <a:srgbClr val="C00000"/>
                </a:solidFill>
                <a:latin typeface="Comic Sans MS" pitchFamily="66" charset="0"/>
              </a:rPr>
              <a:t> quoi </a:t>
            </a:r>
            <a:r>
              <a:rPr lang="fr-FR" sz="2400" dirty="0">
                <a:solidFill>
                  <a:srgbClr val="C00000"/>
                </a:solidFill>
                <a:latin typeface="Comic Sans MS" pitchFamily="66" charset="0"/>
              </a:rPr>
              <a:t>ca sert </a:t>
            </a:r>
            <a:r>
              <a:rPr lang="fr-FR" sz="2400" dirty="0" smtClean="0">
                <a:solidFill>
                  <a:srgbClr val="C00000"/>
                </a:solidFill>
                <a:latin typeface="Comic Sans MS" pitchFamily="66" charset="0"/>
              </a:rPr>
              <a:t>?</a:t>
            </a:r>
          </a:p>
          <a:p>
            <a:pPr marL="514350" indent="-514350">
              <a:buFont typeface="+mj-lt"/>
              <a:buAutoNum type="arabicPeriod"/>
            </a:pPr>
            <a:endParaRPr lang="fr-FR" sz="2400" dirty="0">
              <a:latin typeface="Comic Sans MS" pitchFamily="66" charset="0"/>
            </a:endParaRPr>
          </a:p>
          <a:p>
            <a:pPr marL="514350" indent="-514350">
              <a:buFont typeface="+mj-lt"/>
              <a:buAutoNum type="arabicPeriod"/>
            </a:pPr>
            <a:r>
              <a:rPr lang="fr-FR" sz="2400" dirty="0" smtClean="0">
                <a:solidFill>
                  <a:schemeClr val="tx2"/>
                </a:solidFill>
                <a:latin typeface="Comic Sans MS" pitchFamily="66" charset="0"/>
              </a:rPr>
              <a:t>Utilisation au quotidien et pérennisation </a:t>
            </a:r>
          </a:p>
          <a:p>
            <a:pPr marL="1314450" lvl="2" indent="-514350"/>
            <a:r>
              <a:rPr lang="fr-FR" sz="1800" dirty="0" smtClean="0">
                <a:latin typeface="Comic Sans MS" pitchFamily="66" charset="0"/>
              </a:rPr>
              <a:t>Pour les outils ‘transportables’ ( réparation, transport)</a:t>
            </a:r>
          </a:p>
          <a:p>
            <a:pPr marL="1314450" lvl="2" indent="-514350"/>
            <a:r>
              <a:rPr lang="fr-FR" sz="1800" dirty="0" smtClean="0">
                <a:latin typeface="Comic Sans MS" pitchFamily="66" charset="0"/>
              </a:rPr>
              <a:t>Pour les outils plus lourds (frais de fonctionnement)</a:t>
            </a:r>
          </a:p>
          <a:p>
            <a:pPr marL="1314450" lvl="2" indent="-514350"/>
            <a:r>
              <a:rPr lang="fr-FR" sz="1800" dirty="0" smtClean="0">
                <a:latin typeface="Comic Sans MS" pitchFamily="66" charset="0"/>
              </a:rPr>
              <a:t>Pour les logiciels (administration et frais de licences</a:t>
            </a:r>
            <a:r>
              <a:rPr lang="fr-FR" sz="1800" dirty="0">
                <a:latin typeface="Comic Sans MS" pitchFamily="66" charset="0"/>
              </a:rPr>
              <a:t>)</a:t>
            </a:r>
            <a:r>
              <a:rPr lang="fr-FR" sz="1800" dirty="0" smtClean="0">
                <a:latin typeface="Comic Sans MS" pitchFamily="66" charset="0"/>
              </a:rPr>
              <a:t> </a:t>
            </a:r>
          </a:p>
          <a:p>
            <a:pPr marL="1314450" lvl="2" indent="-514350"/>
            <a:endParaRPr lang="fr-FR" sz="1800" dirty="0">
              <a:latin typeface="Comic Sans MS" pitchFamily="66" charset="0"/>
            </a:endParaRPr>
          </a:p>
          <a:p>
            <a:pPr marL="514350" indent="-514350">
              <a:buFont typeface="+mj-lt"/>
              <a:buAutoNum type="arabicPeriod"/>
            </a:pPr>
            <a:r>
              <a:rPr lang="fr-FR" sz="2400" dirty="0" smtClean="0">
                <a:solidFill>
                  <a:srgbClr val="FF0000"/>
                </a:solidFill>
                <a:latin typeface="Comic Sans MS" pitchFamily="66" charset="0"/>
              </a:rPr>
              <a:t>Comment démarrer le projet : interlocuteurs- financement</a:t>
            </a:r>
          </a:p>
          <a:p>
            <a:pPr marL="514350" indent="-514350">
              <a:buFont typeface="+mj-lt"/>
              <a:buAutoNum type="arabicPeriod"/>
            </a:pPr>
            <a:endParaRPr lang="fr-FR" sz="2400" dirty="0">
              <a:latin typeface="Comic Sans MS" pitchFamily="66" charset="0"/>
            </a:endParaRPr>
          </a:p>
          <a:p>
            <a:pPr marL="514350" indent="-514350">
              <a:buNone/>
            </a:pPr>
            <a:endParaRPr lang="fr-FR" sz="24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Compte Rendu de l’atelier</a:t>
            </a:r>
            <a:endParaRPr lang="fr-FR" dirty="0"/>
          </a:p>
        </p:txBody>
      </p:sp>
      <p:sp>
        <p:nvSpPr>
          <p:cNvPr id="3" name="Espace réservé du contenu 2"/>
          <p:cNvSpPr>
            <a:spLocks noGrp="1"/>
          </p:cNvSpPr>
          <p:nvPr>
            <p:ph idx="1"/>
          </p:nvPr>
        </p:nvSpPr>
        <p:spPr/>
        <p:txBody>
          <a:bodyPr/>
          <a:lstStyle/>
          <a:p>
            <a:r>
              <a:rPr lang="fr-FR" dirty="0" smtClean="0"/>
              <a:t>Les personnes présentes : pour le plupart des acteurs de réseaux (MI ou pas) ayant déjà ce type d’outil</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idx="1"/>
          </p:nvPr>
        </p:nvSpPr>
        <p:spPr>
          <a:xfrm>
            <a:off x="457200" y="1500174"/>
            <a:ext cx="8229600" cy="4800026"/>
          </a:xfrm>
        </p:spPr>
        <p:txBody>
          <a:bodyPr>
            <a:normAutofit fontScale="70000" lnSpcReduction="20000"/>
          </a:bodyPr>
          <a:lstStyle/>
          <a:p>
            <a:pPr algn="ctr">
              <a:buNone/>
            </a:pPr>
            <a:r>
              <a:rPr lang="fr-FR" b="1" dirty="0" smtClean="0"/>
              <a:t>Dure à trouver !!!</a:t>
            </a:r>
          </a:p>
          <a:p>
            <a:pPr algn="ctr">
              <a:buNone/>
            </a:pPr>
            <a:endParaRPr lang="fr-FR" b="1" dirty="0" smtClean="0"/>
          </a:p>
          <a:p>
            <a:pPr>
              <a:buNone/>
            </a:pPr>
            <a:r>
              <a:rPr lang="fr-FR" b="1" dirty="0" smtClean="0"/>
              <a:t>-&gt; objet matériel ou immatériel ( logiciel) utilisé pour réaliser une tâche  dans le cœur d’activité du réseau -outil accessible aux membres du réseau</a:t>
            </a:r>
          </a:p>
          <a:p>
            <a:endParaRPr lang="fr-FR" b="1" dirty="0" smtClean="0"/>
          </a:p>
          <a:p>
            <a:r>
              <a:rPr lang="fr-FR" b="1" dirty="0" smtClean="0"/>
              <a:t>Cadre : inter-instituts </a:t>
            </a:r>
          </a:p>
          <a:p>
            <a:endParaRPr lang="fr-FR" b="1" dirty="0" smtClean="0"/>
          </a:p>
          <a:p>
            <a:r>
              <a:rPr lang="fr-FR" b="1" dirty="0" smtClean="0"/>
              <a:t>Avantages :</a:t>
            </a:r>
          </a:p>
          <a:p>
            <a:pPr lvl="1"/>
            <a:r>
              <a:rPr lang="fr-FR" b="1" dirty="0" smtClean="0"/>
              <a:t>Réduire les couts </a:t>
            </a:r>
          </a:p>
          <a:p>
            <a:pPr lvl="1"/>
            <a:r>
              <a:rPr lang="fr-FR" b="1" dirty="0" smtClean="0"/>
              <a:t>Capitaliser le savoir faire ( humain)</a:t>
            </a:r>
          </a:p>
          <a:p>
            <a:pPr lvl="1"/>
            <a:r>
              <a:rPr lang="fr-FR" b="1" dirty="0" smtClean="0"/>
              <a:t>Innover </a:t>
            </a:r>
          </a:p>
          <a:p>
            <a:pPr lvl="1"/>
            <a:r>
              <a:rPr lang="fr-FR" b="1" dirty="0" smtClean="0"/>
              <a:t>Structurer la communauté</a:t>
            </a:r>
          </a:p>
          <a:p>
            <a:pPr lvl="1"/>
            <a:r>
              <a:rPr lang="fr-FR" b="1" dirty="0" smtClean="0"/>
              <a:t>Former</a:t>
            </a:r>
          </a:p>
          <a:p>
            <a:pPr lvl="1"/>
            <a:r>
              <a:rPr lang="fr-FR" b="1" dirty="0" smtClean="0"/>
              <a:t>…</a:t>
            </a:r>
          </a:p>
          <a:p>
            <a:endParaRPr lang="fr-FR" b="1" dirty="0" smtClean="0"/>
          </a:p>
          <a:p>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Utilisation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On est tous convaincus de l’utilité</a:t>
            </a:r>
          </a:p>
          <a:p>
            <a:r>
              <a:rPr lang="fr-FR" dirty="0" smtClean="0"/>
              <a:t>Pour l’instant ça marche sur la </a:t>
            </a:r>
            <a:r>
              <a:rPr lang="fr-FR" b="1" dirty="0" smtClean="0"/>
              <a:t>bonne volonté</a:t>
            </a:r>
          </a:p>
          <a:p>
            <a:r>
              <a:rPr lang="fr-FR" dirty="0" smtClean="0"/>
              <a:t>Peu contraignant </a:t>
            </a:r>
          </a:p>
          <a:p>
            <a:endParaRPr lang="fr-FR" dirty="0" smtClean="0"/>
          </a:p>
          <a:p>
            <a:endParaRPr lang="fr-FR" dirty="0" smtClean="0"/>
          </a:p>
          <a:p>
            <a:r>
              <a:rPr lang="fr-FR" dirty="0" smtClean="0">
                <a:solidFill>
                  <a:srgbClr val="FF0000"/>
                </a:solidFill>
              </a:rPr>
              <a:t>Ne se substitue pas à un marché public -&gt; pas lié à un outil unique</a:t>
            </a:r>
          </a:p>
          <a:p>
            <a:r>
              <a:rPr lang="fr-FR" dirty="0" smtClean="0">
                <a:solidFill>
                  <a:srgbClr val="FF0000"/>
                </a:solidFill>
              </a:rPr>
              <a:t>Un outil commun réseau n’est pas une ‘plateforme’ !!!</a:t>
            </a:r>
          </a:p>
          <a:p>
            <a:endParaRPr lang="fr-FR" dirty="0" smtClean="0">
              <a:solidFill>
                <a:srgbClr val="FF0000"/>
              </a:solidFill>
            </a:endParaRPr>
          </a:p>
          <a:p>
            <a:r>
              <a:rPr lang="fr-FR" dirty="0" smtClean="0"/>
              <a:t>mais problèmes soulevés :</a:t>
            </a:r>
          </a:p>
          <a:p>
            <a:pPr lvl="1"/>
            <a:r>
              <a:rPr lang="fr-FR" dirty="0" smtClean="0"/>
              <a:t>Cadre juridique </a:t>
            </a:r>
          </a:p>
          <a:p>
            <a:pPr lvl="1"/>
            <a:r>
              <a:rPr lang="fr-FR" dirty="0" smtClean="0"/>
              <a:t>Personnel …</a:t>
            </a:r>
          </a:p>
          <a:p>
            <a:pPr lv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Propositions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Groupe de réflexion (inter-réseau) au sein de la MI(?)  : support pour demande- interface instituts/direction)</a:t>
            </a:r>
          </a:p>
          <a:p>
            <a:endParaRPr lang="fr-FR" dirty="0" smtClean="0"/>
          </a:p>
          <a:p>
            <a:r>
              <a:rPr lang="fr-FR" dirty="0" smtClean="0"/>
              <a:t>‘Structure’ permettant les achats pour pérenniser ou acheter de nouveaux outils        ( nombreux obstacles pour les commandes)</a:t>
            </a:r>
          </a:p>
          <a:p>
            <a:endParaRPr lang="fr-FR" dirty="0" smtClean="0"/>
          </a:p>
          <a:p>
            <a:r>
              <a:rPr lang="fr-FR" dirty="0" smtClean="0"/>
              <a:t>Quid d’un appel à projet ( pour des projet &gt;5k€)??? Par qui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Enquête auprès des réseaux</a:t>
            </a:r>
            <a:endParaRPr lang="fr-FR" dirty="0"/>
          </a:p>
        </p:txBody>
      </p:sp>
      <p:sp>
        <p:nvSpPr>
          <p:cNvPr id="3" name="Espace réservé du contenu 2"/>
          <p:cNvSpPr>
            <a:spLocks noGrp="1"/>
          </p:cNvSpPr>
          <p:nvPr>
            <p:ph idx="1"/>
          </p:nvPr>
        </p:nvSpPr>
        <p:spPr>
          <a:xfrm>
            <a:off x="323528" y="1844824"/>
            <a:ext cx="8229600" cy="4425355"/>
          </a:xfrm>
        </p:spPr>
        <p:txBody>
          <a:bodyPr>
            <a:normAutofit fontScale="85000" lnSpcReduction="20000"/>
          </a:bodyPr>
          <a:lstStyle/>
          <a:p>
            <a:pPr marL="342900" lvl="1" indent="-342900">
              <a:buFont typeface="Arial" panose="020B0604020202020204" pitchFamily="34" charset="0"/>
              <a:buChar char="•"/>
            </a:pPr>
            <a:r>
              <a:rPr lang="fr-FR" dirty="0" smtClean="0"/>
              <a:t>Lancée au printemps 2016</a:t>
            </a:r>
            <a:r>
              <a:rPr lang="fr-FR" dirty="0" smtClean="0"/>
              <a:t>.</a:t>
            </a:r>
          </a:p>
          <a:p>
            <a:pPr marL="342900" lvl="1" indent="-342900">
              <a:buFont typeface="Arial" panose="020B0604020202020204" pitchFamily="34" charset="0"/>
              <a:buChar char="•"/>
            </a:pPr>
            <a:endParaRPr lang="fr-FR" dirty="0" smtClean="0"/>
          </a:p>
          <a:p>
            <a:r>
              <a:rPr lang="fr-FR" dirty="0" smtClean="0"/>
              <a:t>Objectifs :</a:t>
            </a:r>
          </a:p>
          <a:p>
            <a:pPr lvl="1"/>
            <a:r>
              <a:rPr lang="fr-FR" dirty="0" smtClean="0"/>
              <a:t>Premier temps : Faire un état des lieux et avoir une liste de correspondants</a:t>
            </a:r>
          </a:p>
          <a:p>
            <a:pPr lvl="1"/>
            <a:r>
              <a:rPr lang="fr-FR" dirty="0" smtClean="0">
                <a:solidFill>
                  <a:schemeClr val="bg1">
                    <a:lumMod val="65000"/>
                  </a:schemeClr>
                </a:solidFill>
              </a:rPr>
              <a:t>Second temps : analyse des besoins et propositions</a:t>
            </a:r>
          </a:p>
          <a:p>
            <a:pPr lvl="1"/>
            <a:endParaRPr lang="fr-FR" dirty="0" smtClean="0">
              <a:solidFill>
                <a:schemeClr val="bg1">
                  <a:lumMod val="65000"/>
                </a:schemeClr>
              </a:solidFill>
            </a:endParaRPr>
          </a:p>
          <a:p>
            <a:pPr lvl="1"/>
            <a:endParaRPr lang="fr-FR" dirty="0" smtClean="0">
              <a:solidFill>
                <a:schemeClr val="bg1">
                  <a:lumMod val="65000"/>
                </a:schemeClr>
              </a:solidFill>
            </a:endParaRPr>
          </a:p>
          <a:p>
            <a:pPr algn="ctr">
              <a:buNone/>
            </a:pPr>
            <a:r>
              <a:rPr lang="fr-FR" dirty="0" smtClean="0">
                <a:solidFill>
                  <a:schemeClr val="accent2"/>
                </a:solidFill>
              </a:rPr>
              <a:t>MAIS peu de réponses. Pourquoi ? </a:t>
            </a:r>
          </a:p>
          <a:p>
            <a:pPr algn="ctr">
              <a:buNone/>
            </a:pPr>
            <a:r>
              <a:rPr lang="fr-FR" dirty="0" smtClean="0">
                <a:solidFill>
                  <a:schemeClr val="accent2"/>
                </a:solidFill>
              </a:rPr>
              <a:t>Quelles sont vos attentes ?</a:t>
            </a:r>
          </a:p>
          <a:p>
            <a:pPr>
              <a:buNone/>
            </a:pPr>
            <a:r>
              <a:rPr lang="fr-FR" dirty="0" smtClean="0"/>
              <a:t>	</a:t>
            </a:r>
            <a:endParaRPr lang="fr-FR" dirty="0" smtClean="0"/>
          </a:p>
          <a:p>
            <a:pPr>
              <a:buNone/>
            </a:pPr>
            <a:endParaRPr lang="fr-FR" dirty="0" smtClean="0"/>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406</Words>
  <Application>Microsoft Office PowerPoint</Application>
  <PresentationFormat>Affichage à l'écran (4:3)</PresentationFormat>
  <Paragraphs>83</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  </vt:lpstr>
      <vt:lpstr>Présentation organisée et animée par :  - Armelle MICHAU - LSPM - Villetaneuse pour  le Réseau des Plasmas Froids  - Damien SCHAPMAN - PRIMACEN - Mont Saint Aignan pour  le Réseau Technologique Microscopie photonique de Fluorescence Multidimensionnelle (RTMFM)  - Christian PERTEL - CEMES - Toulouse pour  le Réseau des Electroniciens (RdE)  - Guillaume WANTZ - IMS- pour le Réseau nanorgasol  - Yann LEGODEC - IMPMC- pour le Réseau des Hautes Pressions</vt:lpstr>
      <vt:lpstr>Proposition de thèmes de discussion</vt:lpstr>
      <vt:lpstr>Compte Rendu de l’atelier</vt:lpstr>
      <vt:lpstr>Définition</vt:lpstr>
      <vt:lpstr>Utilisation</vt:lpstr>
      <vt:lpstr>Propositions  </vt:lpstr>
      <vt:lpstr>Enquête auprès des réseaux</vt:lpstr>
    </vt:vector>
  </TitlesOfParts>
  <Company>CNRS DR16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TOCUT Vanessa</dc:creator>
  <cp:lastModifiedBy>amichau</cp:lastModifiedBy>
  <cp:revision>25</cp:revision>
  <dcterms:created xsi:type="dcterms:W3CDTF">2016-01-06T09:06:11Z</dcterms:created>
  <dcterms:modified xsi:type="dcterms:W3CDTF">2017-03-27T07:28:12Z</dcterms:modified>
</cp:coreProperties>
</file>