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9" r:id="rId2"/>
    <p:sldId id="280" r:id="rId3"/>
    <p:sldId id="288" r:id="rId4"/>
    <p:sldId id="289" r:id="rId5"/>
    <p:sldId id="285" r:id="rId6"/>
    <p:sldId id="287" r:id="rId7"/>
    <p:sldId id="294" r:id="rId8"/>
    <p:sldId id="295" r:id="rId9"/>
  </p:sldIdLst>
  <p:sldSz cx="9144000" cy="6858000" type="screen4x3"/>
  <p:notesSz cx="6799263" cy="99298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4B"/>
    <a:srgbClr val="90B868"/>
    <a:srgbClr val="456487"/>
    <a:srgbClr val="73BF61"/>
    <a:srgbClr val="6283DD"/>
    <a:srgbClr val="62C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7" autoAdjust="0"/>
    <p:restoredTop sz="91453" autoAdjust="0"/>
  </p:normalViewPr>
  <p:slideViewPr>
    <p:cSldViewPr snapToGrid="0" snapToObjects="1">
      <p:cViewPr varScale="1">
        <p:scale>
          <a:sx n="91" d="100"/>
          <a:sy n="91" d="100"/>
        </p:scale>
        <p:origin x="-966" y="-102"/>
      </p:cViewPr>
      <p:guideLst>
        <p:guide orient="horz" pos="1190"/>
        <p:guide pos="28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5BEC1-4ACF-814B-966A-79EDC1B2EE57}" type="datetimeFigureOut">
              <a:rPr lang="fr-FR" smtClean="0"/>
              <a:pPr/>
              <a:t>31/03/2017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02A75-5837-504D-91AF-51BC0FB74CE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593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1A72A-7FFA-1449-91C8-F27077F47844}" type="datetimeFigureOut">
              <a:rPr lang="fr-FR" smtClean="0"/>
              <a:pPr/>
              <a:t>31/03/2017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41833-98B3-3842-B3FB-8F215E3223A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4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1833-98B3-3842-B3FB-8F215E3223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dminparents/Dropbox/Slides%20MI%20test3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s MI test3.jpg" descr="/Users/Adminparents/Dropbox/Slides MI test3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4139952" y="4943512"/>
            <a:ext cx="4700814" cy="110594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Titre sur deux </a:t>
            </a:r>
            <a:br>
              <a:rPr lang="fr-FR" noProof="0" smtClean="0"/>
            </a:br>
            <a:r>
              <a:rPr lang="fr-FR" noProof="0" smtClean="0"/>
              <a:t>lignes</a:t>
            </a:r>
            <a:endParaRPr lang="fr-FR" noProof="0"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719874" y="6411236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100" b="1">
                <a:solidFill>
                  <a:srgbClr val="62C4DD"/>
                </a:solidFill>
              </a:defRPr>
            </a:lvl1pPr>
          </a:lstStyle>
          <a:p>
            <a:pPr algn="r"/>
            <a:fld id="{5481CAFF-2DB2-4948-AC6F-948D798DE241}" type="datetime3">
              <a:rPr lang="fr-FR" noProof="0" smtClean="0">
                <a:latin typeface="Arial Narrow"/>
                <a:cs typeface="Arial Narrow"/>
              </a:rPr>
              <a:pPr algn="r"/>
              <a:t>31.03.17</a:t>
            </a:fld>
            <a:endParaRPr lang="fr-FR" noProof="0">
              <a:latin typeface="Arial Narrow"/>
              <a:cs typeface="Arial Narrow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29211" y="6411236"/>
            <a:ext cx="250371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400">
                <a:solidFill>
                  <a:srgbClr val="456487"/>
                </a:solidFill>
              </a:defRPr>
            </a:lvl1pPr>
          </a:lstStyle>
          <a:p>
            <a:pPr algn="ctr"/>
            <a:r>
              <a:rPr lang="fr-FR" noProof="0" smtClean="0"/>
              <a:t>Mission pour l'interdisciplinarité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5366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3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719874" y="6411236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100" b="1">
                <a:solidFill>
                  <a:srgbClr val="62C4DD"/>
                </a:solidFill>
              </a:defRPr>
            </a:lvl1pPr>
          </a:lstStyle>
          <a:p>
            <a:pPr algn="r"/>
            <a:fld id="{B76B7B7C-EAD4-D341-ADF5-71D08C81DA5C}" type="datetime3">
              <a:rPr lang="fr-FR" smtClean="0">
                <a:latin typeface="Arial Narrow"/>
                <a:cs typeface="Arial Narrow"/>
              </a:rPr>
              <a:pPr algn="r"/>
              <a:t>31.03.17</a:t>
            </a:fld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29211" y="6411236"/>
            <a:ext cx="250371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400">
                <a:solidFill>
                  <a:srgbClr val="456487"/>
                </a:solidFill>
              </a:defRPr>
            </a:lvl1pPr>
          </a:lstStyle>
          <a:p>
            <a:pPr algn="ctr"/>
            <a:r>
              <a:rPr lang="fr-FR" dirty="0" smtClean="0"/>
              <a:t>Mission pour l'interdisciplinarité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46288" y="6417585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635000"/>
            <a:ext cx="4700814" cy="19685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Titre sur deux </a:t>
            </a:r>
            <a:br>
              <a:rPr lang="fr-FR" dirty="0" smtClean="0"/>
            </a:br>
            <a:r>
              <a:rPr lang="fr-FR" dirty="0" smtClean="0"/>
              <a:t>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2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lides MI test2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719874" y="6411236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100" b="1">
                <a:solidFill>
                  <a:srgbClr val="62C4DD"/>
                </a:solidFill>
              </a:defRPr>
            </a:lvl1pPr>
          </a:lstStyle>
          <a:p>
            <a:pPr algn="r"/>
            <a:fld id="{4146B76A-B257-884C-9554-20B2C78F0AB7}" type="datetime3">
              <a:rPr lang="fr-FR" smtClean="0">
                <a:latin typeface="Arial Narrow"/>
                <a:cs typeface="Arial Narrow"/>
              </a:rPr>
              <a:pPr algn="r"/>
              <a:t>31.03.17</a:t>
            </a:fld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29211" y="6411236"/>
            <a:ext cx="250371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400">
                <a:solidFill>
                  <a:srgbClr val="456487"/>
                </a:solidFill>
              </a:defRPr>
            </a:lvl1pPr>
          </a:lstStyle>
          <a:p>
            <a:pPr algn="ctr"/>
            <a:r>
              <a:rPr lang="fr-FR" dirty="0" smtClean="0"/>
              <a:t>Mission pour l'interdisciplinarité</a:t>
            </a:r>
            <a:endParaRPr lang="en-US" dirty="0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46288" y="6417585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9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lides MI test3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719874" y="6411236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100" b="1">
                <a:solidFill>
                  <a:srgbClr val="62C4DD"/>
                </a:solidFill>
              </a:defRPr>
            </a:lvl1pPr>
          </a:lstStyle>
          <a:p>
            <a:pPr algn="r"/>
            <a:fld id="{180F3183-E16E-8F42-8D7D-C64B62EB243F}" type="datetime3">
              <a:rPr lang="fr-FR" smtClean="0">
                <a:latin typeface="Arial Narrow"/>
                <a:cs typeface="Arial Narrow"/>
              </a:rPr>
              <a:pPr algn="r"/>
              <a:t>31.03.17</a:t>
            </a:fld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29211" y="6411236"/>
            <a:ext cx="250371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400">
                <a:solidFill>
                  <a:srgbClr val="456487"/>
                </a:solidFill>
              </a:defRPr>
            </a:lvl1pPr>
          </a:lstStyle>
          <a:p>
            <a:pPr algn="ctr"/>
            <a:r>
              <a:rPr lang="fr-FR" dirty="0" smtClean="0"/>
              <a:t>Mission pour l'interdisciplinarité</a:t>
            </a:r>
            <a:endParaRPr lang="en-US" dirty="0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46288" y="6417585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3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lides MI test2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719874" y="6411236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100" b="1">
                <a:solidFill>
                  <a:srgbClr val="62C4DD"/>
                </a:solidFill>
              </a:defRPr>
            </a:lvl1pPr>
          </a:lstStyle>
          <a:p>
            <a:pPr algn="r"/>
            <a:fld id="{C9926F5C-85AC-2049-A4A9-CACB377ECBC5}" type="datetime3">
              <a:rPr lang="fr-FR" smtClean="0">
                <a:latin typeface="Arial Narrow"/>
                <a:cs typeface="Arial Narrow"/>
              </a:rPr>
              <a:pPr algn="r"/>
              <a:t>31.03.17</a:t>
            </a:fld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29211" y="6411236"/>
            <a:ext cx="250371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400">
                <a:solidFill>
                  <a:srgbClr val="456487"/>
                </a:solidFill>
              </a:defRPr>
            </a:lvl1pPr>
          </a:lstStyle>
          <a:p>
            <a:pPr algn="ctr"/>
            <a:r>
              <a:rPr lang="fr-FR" dirty="0" smtClean="0"/>
              <a:t>Mission pour l'interdisciplinarité</a:t>
            </a:r>
            <a:endParaRPr lang="en-US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46288" y="6417585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9500" y="676279"/>
            <a:ext cx="6386286" cy="723445"/>
          </a:xfrm>
          <a:prstGeom prst="rect">
            <a:avLst/>
          </a:prstGeom>
        </p:spPr>
        <p:txBody>
          <a:bodyPr vert="horz" lIns="0" bIns="0" anchor="ctr" anchorCtr="0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5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lides MI test32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719874" y="6411236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100" b="1">
                <a:solidFill>
                  <a:srgbClr val="62C4DD"/>
                </a:solidFill>
              </a:defRPr>
            </a:lvl1pPr>
          </a:lstStyle>
          <a:p>
            <a:pPr algn="r"/>
            <a:fld id="{41453985-6A89-5F41-88F4-9B6B4524444C}" type="datetime3">
              <a:rPr lang="fr-FR" smtClean="0">
                <a:latin typeface="Arial Narrow"/>
                <a:cs typeface="Arial Narrow"/>
              </a:rPr>
              <a:pPr algn="r"/>
              <a:t>31.03.17</a:t>
            </a:fld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29211" y="6411236"/>
            <a:ext cx="250371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400">
                <a:solidFill>
                  <a:srgbClr val="456487"/>
                </a:solidFill>
              </a:defRPr>
            </a:lvl1pPr>
          </a:lstStyle>
          <a:p>
            <a:pPr algn="ctr"/>
            <a:r>
              <a:rPr lang="fr-FR" dirty="0" smtClean="0"/>
              <a:t>Mission pour l'interdisciplinarité</a:t>
            </a:r>
            <a:endParaRPr lang="en-US" dirty="0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46288" y="6417585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7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lides MI test2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719874" y="6411236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100" b="1">
                <a:solidFill>
                  <a:srgbClr val="62C4DD"/>
                </a:solidFill>
              </a:defRPr>
            </a:lvl1pPr>
          </a:lstStyle>
          <a:p>
            <a:pPr algn="r"/>
            <a:fld id="{00D0790A-59CB-D34B-ADEA-5DC5AFCC2355}" type="datetime3">
              <a:rPr lang="fr-FR" smtClean="0">
                <a:latin typeface="Arial Narrow"/>
                <a:cs typeface="Arial Narrow"/>
              </a:rPr>
              <a:pPr algn="r"/>
              <a:t>31.03.17</a:t>
            </a:fld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29211" y="6411236"/>
            <a:ext cx="250371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400">
                <a:solidFill>
                  <a:srgbClr val="456487"/>
                </a:solidFill>
              </a:defRPr>
            </a:lvl1pPr>
          </a:lstStyle>
          <a:p>
            <a:pPr algn="ctr"/>
            <a:r>
              <a:rPr lang="fr-FR" dirty="0" smtClean="0"/>
              <a:t>Mission pour l'interdisciplinarité</a:t>
            </a:r>
            <a:endParaRPr lang="en-US" dirty="0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46288" y="6417585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8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719874" y="6411236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100" b="1">
                <a:solidFill>
                  <a:srgbClr val="62C4DD"/>
                </a:solidFill>
              </a:defRPr>
            </a:lvl1pPr>
          </a:lstStyle>
          <a:p>
            <a:pPr algn="r"/>
            <a:fld id="{049D2130-774A-0F4D-8BD7-7E5C5E6E2F73}" type="datetime3">
              <a:rPr lang="fr-FR" smtClean="0">
                <a:latin typeface="Arial Narrow"/>
                <a:cs typeface="Arial Narrow"/>
              </a:rPr>
              <a:pPr algn="r"/>
              <a:t>31.03.17</a:t>
            </a:fld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329211" y="6411236"/>
            <a:ext cx="2503715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400">
                <a:solidFill>
                  <a:srgbClr val="456487"/>
                </a:solidFill>
              </a:defRPr>
            </a:lvl1pPr>
          </a:lstStyle>
          <a:p>
            <a:pPr algn="ctr"/>
            <a:r>
              <a:rPr lang="fr-FR" dirty="0" smtClean="0"/>
              <a:t>Mission pour l'interdisciplinarité</a:t>
            </a:r>
            <a:endParaRPr lang="en-US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346288" y="6417585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6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81" r:id="rId3"/>
    <p:sldLayoutId id="2147483682" r:id="rId4"/>
    <p:sldLayoutId id="2147483677" r:id="rId5"/>
    <p:sldLayoutId id="2147483683" r:id="rId6"/>
    <p:sldLayoutId id="2147483679" r:id="rId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Arial Narrow"/>
                <a:cs typeface="Arial Narrow"/>
              </a:rPr>
              <a:t>30 mars 2017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3172968" y="635000"/>
            <a:ext cx="5481176" cy="1968500"/>
          </a:xfrm>
        </p:spPr>
        <p:txBody>
          <a:bodyPr/>
          <a:lstStyle/>
          <a:p>
            <a:pPr algn="ctr"/>
            <a:r>
              <a:rPr lang="fr-FR" dirty="0" smtClean="0"/>
              <a:t>Sites</a:t>
            </a:r>
            <a:r>
              <a:rPr lang="es-ES" dirty="0" smtClean="0"/>
              <a:t> </a:t>
            </a:r>
            <a:r>
              <a:rPr lang="fr-FR" dirty="0" smtClean="0"/>
              <a:t>web des réseaux</a:t>
            </a:r>
            <a:endParaRPr lang="fr-FR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5436" y="6425284"/>
            <a:ext cx="4571999" cy="365125"/>
          </a:xfrm>
        </p:spPr>
        <p:txBody>
          <a:bodyPr/>
          <a:lstStyle/>
          <a:p>
            <a:pPr algn="ctr"/>
            <a:r>
              <a:rPr lang="fr-FR" dirty="0" smtClean="0"/>
              <a:t>Kévin NIGAUD - Mission </a:t>
            </a:r>
            <a:r>
              <a:rPr lang="fr-FR" dirty="0" smtClean="0"/>
              <a:t>pour </a:t>
            </a:r>
            <a:r>
              <a:rPr lang="fr-FR" dirty="0" smtClean="0"/>
              <a:t>l'interdisciplinarité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 smtClean="0">
                <a:latin typeface="Arial Narrow"/>
                <a:cs typeface="Arial Narrow"/>
              </a:rPr>
              <a:t>30 mars 2017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691806"/>
              </p:ext>
            </p:extLst>
          </p:nvPr>
        </p:nvGraphicFramePr>
        <p:xfrm>
          <a:off x="1726851" y="1671436"/>
          <a:ext cx="6599567" cy="219039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474005"/>
                <a:gridCol w="2125562"/>
              </a:tblGrid>
              <a:tr h="438079">
                <a:tc>
                  <a:txBody>
                    <a:bodyPr/>
                    <a:lstStyle/>
                    <a:p>
                      <a:r>
                        <a:rPr lang="fr-FR" dirty="0" smtClean="0"/>
                        <a:t>Nombre</a:t>
                      </a:r>
                      <a:r>
                        <a:rPr lang="fr-FR" baseline="0" dirty="0" smtClean="0"/>
                        <a:t> de site en gestion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17/22</a:t>
                      </a:r>
                      <a:endParaRPr lang="fr-FR" dirty="0"/>
                    </a:p>
                  </a:txBody>
                  <a:tcPr/>
                </a:tc>
              </a:tr>
              <a:tr h="438079">
                <a:tc>
                  <a:txBody>
                    <a:bodyPr/>
                    <a:lstStyle/>
                    <a:p>
                      <a:r>
                        <a:rPr lang="fr-FR" dirty="0" smtClean="0"/>
                        <a:t>Nombre</a:t>
                      </a:r>
                      <a:r>
                        <a:rPr lang="fr-FR" baseline="0" dirty="0" smtClean="0"/>
                        <a:t> de site utilisant le KitLabo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6/17</a:t>
                      </a:r>
                      <a:endParaRPr lang="fr-FR" dirty="0"/>
                    </a:p>
                  </a:txBody>
                  <a:tcPr/>
                </a:tc>
              </a:tr>
              <a:tr h="438079">
                <a:tc>
                  <a:txBody>
                    <a:bodyPr/>
                    <a:lstStyle/>
                    <a:p>
                      <a:r>
                        <a:rPr lang="fr-FR" dirty="0" smtClean="0"/>
                        <a:t>Hébergeur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CC-IN2P3 / DSI</a:t>
                      </a:r>
                    </a:p>
                  </a:txBody>
                  <a:tcPr/>
                </a:tc>
              </a:tr>
              <a:tr h="438079">
                <a:tc>
                  <a:txBody>
                    <a:bodyPr/>
                    <a:lstStyle/>
                    <a:p>
                      <a:r>
                        <a:rPr lang="fr-FR" dirty="0" smtClean="0"/>
                        <a:t>Branche</a:t>
                      </a:r>
                      <a:r>
                        <a:rPr lang="fr-FR" baseline="0" dirty="0" smtClean="0"/>
                        <a:t> de SPIP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2.1, 3.0 et 3.1</a:t>
                      </a:r>
                      <a:endParaRPr lang="fr-FR" dirty="0"/>
                    </a:p>
                  </a:txBody>
                  <a:tcPr/>
                </a:tc>
              </a:tr>
              <a:tr h="438079">
                <a:tc>
                  <a:txBody>
                    <a:bodyPr/>
                    <a:lstStyle/>
                    <a:p>
                      <a:r>
                        <a:rPr lang="fr-FR" dirty="0" smtClean="0"/>
                        <a:t>Nombre de refonte en cours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 + (1 + (1))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re 5"/>
          <p:cNvSpPr txBox="1">
            <a:spLocks/>
          </p:cNvSpPr>
          <p:nvPr/>
        </p:nvSpPr>
        <p:spPr>
          <a:xfrm>
            <a:off x="2349500" y="767719"/>
            <a:ext cx="6386286" cy="7044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>
                <a:solidFill>
                  <a:srgbClr val="00294B"/>
                </a:solidFill>
              </a:rPr>
              <a:t>Panorama des sites web :</a:t>
            </a:r>
            <a:endParaRPr lang="fr-FR" dirty="0">
              <a:solidFill>
                <a:srgbClr val="00294B"/>
              </a:solidFill>
            </a:endParaRPr>
          </a:p>
        </p:txBody>
      </p:sp>
      <p:sp>
        <p:nvSpPr>
          <p:cNvPr id="13" name="Espace réservé du contenu 5"/>
          <p:cNvSpPr txBox="1">
            <a:spLocks/>
          </p:cNvSpPr>
          <p:nvPr/>
        </p:nvSpPr>
        <p:spPr>
          <a:xfrm>
            <a:off x="420624" y="3915621"/>
            <a:ext cx="8266176" cy="21301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u="sng" dirty="0"/>
              <a:t>Constat </a:t>
            </a:r>
            <a:r>
              <a:rPr lang="fr-FR" sz="2800" b="1" u="sng" dirty="0" smtClean="0"/>
              <a:t>:</a:t>
            </a:r>
            <a:endParaRPr lang="fr-FR" sz="2800" b="1" u="sng" dirty="0"/>
          </a:p>
          <a:p>
            <a:pPr lvl="1"/>
            <a:r>
              <a:rPr lang="fr-FR" sz="2000" dirty="0"/>
              <a:t>Beaucoup de site sont sur la branche 2.1 de SPIP. (la plus ancienne)</a:t>
            </a:r>
          </a:p>
          <a:p>
            <a:pPr lvl="1"/>
            <a:r>
              <a:rPr lang="fr-FR" sz="2000" dirty="0"/>
              <a:t>Peu de sites </a:t>
            </a:r>
            <a:r>
              <a:rPr lang="fr-FR" sz="2000" dirty="0" smtClean="0"/>
              <a:t>utilise</a:t>
            </a:r>
            <a:r>
              <a:rPr lang="fr-FR" sz="2000" dirty="0" smtClean="0">
                <a:solidFill>
                  <a:srgbClr val="00294B"/>
                </a:solidFill>
              </a:rPr>
              <a:t>nt</a:t>
            </a:r>
            <a:r>
              <a:rPr lang="fr-FR" sz="2000" dirty="0" smtClean="0"/>
              <a:t> </a:t>
            </a:r>
            <a:r>
              <a:rPr lang="fr-FR" sz="2000" dirty="0"/>
              <a:t>le KitLabo  : </a:t>
            </a:r>
            <a:endParaRPr lang="fr-FR" sz="2000" dirty="0" smtClean="0"/>
          </a:p>
          <a:p>
            <a:pPr lvl="2"/>
            <a:r>
              <a:rPr lang="fr-FR" sz="2000" dirty="0" smtClean="0"/>
              <a:t>Complications pour faire les </a:t>
            </a:r>
            <a:r>
              <a:rPr lang="fr-FR" sz="2000" dirty="0"/>
              <a:t>mises à jour de </a:t>
            </a:r>
            <a:r>
              <a:rPr lang="fr-FR" sz="2000" dirty="0" smtClean="0"/>
              <a:t>sécurité.</a:t>
            </a:r>
            <a:endParaRPr lang="fr-FR" sz="1800" dirty="0" smtClean="0"/>
          </a:p>
          <a:p>
            <a:pPr lvl="2"/>
            <a:r>
              <a:rPr lang="fr-FR" sz="2000" dirty="0" smtClean="0"/>
              <a:t>Difficulté </a:t>
            </a:r>
            <a:r>
              <a:rPr lang="fr-FR" sz="2000" dirty="0"/>
              <a:t>de </a:t>
            </a:r>
            <a:r>
              <a:rPr lang="fr-FR" sz="2000" dirty="0" smtClean="0">
                <a:solidFill>
                  <a:srgbClr val="00294B"/>
                </a:solidFill>
              </a:rPr>
              <a:t>maintien </a:t>
            </a:r>
            <a:r>
              <a:rPr lang="fr-FR" sz="2000" dirty="0"/>
              <a:t>de l’identité visuelle des sites de la plateforme</a:t>
            </a: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5436" y="6425284"/>
            <a:ext cx="4571999" cy="365125"/>
          </a:xfrm>
        </p:spPr>
        <p:txBody>
          <a:bodyPr/>
          <a:lstStyle/>
          <a:p>
            <a:pPr algn="ctr"/>
            <a:r>
              <a:rPr lang="fr-FR" dirty="0" smtClean="0"/>
              <a:t>Kévin NIGAUD - Mission </a:t>
            </a:r>
            <a:r>
              <a:rPr lang="fr-FR" dirty="0" smtClean="0"/>
              <a:t>pour </a:t>
            </a:r>
            <a:r>
              <a:rPr lang="fr-FR" dirty="0" smtClean="0"/>
              <a:t>l'interdisciplinarité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5436" y="6425284"/>
            <a:ext cx="4571999" cy="365125"/>
          </a:xfrm>
        </p:spPr>
        <p:txBody>
          <a:bodyPr/>
          <a:lstStyle/>
          <a:p>
            <a:pPr algn="ctr"/>
            <a:r>
              <a:rPr lang="fr-FR" dirty="0" smtClean="0"/>
              <a:t>Kévin NIGAUD - Mission </a:t>
            </a:r>
            <a:r>
              <a:rPr lang="fr-FR" dirty="0" smtClean="0"/>
              <a:t>pour </a:t>
            </a:r>
            <a:r>
              <a:rPr lang="fr-FR" dirty="0" smtClean="0"/>
              <a:t>l'interdisciplinarité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2669102" y="804672"/>
            <a:ext cx="6327648" cy="7044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Problématique &amp; Risque</a:t>
            </a:r>
            <a:endParaRPr lang="fr-FR" dirty="0"/>
          </a:p>
        </p:txBody>
      </p:sp>
      <p:sp>
        <p:nvSpPr>
          <p:cNvPr id="8" name="Espace réservé du contenu 5"/>
          <p:cNvSpPr txBox="1">
            <a:spLocks/>
          </p:cNvSpPr>
          <p:nvPr/>
        </p:nvSpPr>
        <p:spPr>
          <a:xfrm>
            <a:off x="580913" y="2178908"/>
            <a:ext cx="8101046" cy="38561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dirty="0"/>
              <a:t>Comment maintenir ces sites </a:t>
            </a:r>
            <a:r>
              <a:rPr lang="fr-FR" sz="2600" dirty="0" smtClean="0"/>
              <a:t> et faire les mises à jour de sécurité ?</a:t>
            </a:r>
          </a:p>
          <a:p>
            <a:r>
              <a:rPr lang="fr-FR" sz="2600" dirty="0" smtClean="0"/>
              <a:t>Que </a:t>
            </a:r>
            <a:r>
              <a:rPr lang="fr-FR" sz="2600" dirty="0"/>
              <a:t>faire lorsque la branche 2.1 de SPIP ne sera plus maintenue </a:t>
            </a:r>
            <a:r>
              <a:rPr lang="fr-FR" sz="2600" dirty="0" smtClean="0"/>
              <a:t>? </a:t>
            </a:r>
            <a:r>
              <a:rPr lang="fr-FR" sz="2000" dirty="0" smtClean="0"/>
              <a:t>(Arrivé de la version : 3.2 en alpha)</a:t>
            </a:r>
            <a:endParaRPr lang="fr-FR" sz="2600" dirty="0" smtClean="0"/>
          </a:p>
          <a:p>
            <a:endParaRPr lang="fr-FR" sz="2600" dirty="0"/>
          </a:p>
          <a:p>
            <a:r>
              <a:rPr lang="fr-FR" sz="2600" dirty="0" smtClean="0"/>
              <a:t>Demande par l’hébergeur de faire les mises à jour et risque de clôture des sites si non réalisée.</a:t>
            </a:r>
          </a:p>
          <a:p>
            <a:r>
              <a:rPr lang="fr-FR" sz="2600" dirty="0" smtClean="0">
                <a:solidFill>
                  <a:srgbClr val="00294B"/>
                </a:solidFill>
              </a:rPr>
              <a:t>Défiguration</a:t>
            </a:r>
            <a:r>
              <a:rPr lang="fr-FR" sz="2600" dirty="0" smtClean="0"/>
              <a:t>, vol des données des sites par des hackers.</a:t>
            </a:r>
            <a:endParaRPr lang="fr-FR" sz="2600" dirty="0"/>
          </a:p>
        </p:txBody>
      </p:sp>
      <p:sp>
        <p:nvSpPr>
          <p:cNvPr id="10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917435" y="6411236"/>
            <a:ext cx="2133600" cy="365125"/>
          </a:xfrm>
        </p:spPr>
        <p:txBody>
          <a:bodyPr/>
          <a:lstStyle/>
          <a:p>
            <a:pPr algn="r"/>
            <a:r>
              <a:rPr lang="en-US" dirty="0" smtClean="0">
                <a:latin typeface="Arial Narrow"/>
                <a:cs typeface="Arial Narrow"/>
              </a:rPr>
              <a:t>30 mars 2017</a:t>
            </a: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332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609600" y="1752599"/>
            <a:ext cx="7729728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Identification </a:t>
            </a:r>
            <a:r>
              <a:rPr lang="fr-FR" dirty="0"/>
              <a:t>des interlocuteurs pour </a:t>
            </a:r>
            <a:r>
              <a:rPr lang="fr-FR" dirty="0" smtClean="0"/>
              <a:t>l’hébergement</a:t>
            </a:r>
          </a:p>
          <a:p>
            <a:r>
              <a:rPr lang="fr-FR" dirty="0"/>
              <a:t>Tableau de suivi des MAJ de </a:t>
            </a:r>
            <a:r>
              <a:rPr lang="fr-FR" dirty="0" smtClean="0"/>
              <a:t>SPIP</a:t>
            </a:r>
            <a:endParaRPr lang="fr-FR" dirty="0"/>
          </a:p>
          <a:p>
            <a:r>
              <a:rPr lang="fr-FR" dirty="0" smtClean="0"/>
              <a:t>Adaptation du KitLabo</a:t>
            </a:r>
          </a:p>
          <a:p>
            <a:r>
              <a:rPr lang="fr-FR" dirty="0" smtClean="0"/>
              <a:t>Création d’une liste de diffusion pour les personnes en cours de refonte de leur site.</a:t>
            </a:r>
          </a:p>
          <a:p>
            <a:r>
              <a:rPr lang="fr-FR" dirty="0" smtClean="0"/>
              <a:t>Création d’une base de document</a:t>
            </a:r>
            <a:r>
              <a:rPr lang="fr-FR" dirty="0" smtClean="0">
                <a:solidFill>
                  <a:srgbClr val="00294B"/>
                </a:solidFill>
              </a:rPr>
              <a:t>s</a:t>
            </a:r>
            <a:r>
              <a:rPr lang="fr-FR" dirty="0" smtClean="0"/>
              <a:t> et lien</a:t>
            </a:r>
            <a:r>
              <a:rPr lang="fr-FR" dirty="0" smtClean="0">
                <a:solidFill>
                  <a:srgbClr val="00294B"/>
                </a:solidFill>
              </a:rPr>
              <a:t>s</a:t>
            </a:r>
            <a:r>
              <a:rPr lang="fr-FR" dirty="0" smtClean="0"/>
              <a:t> autour de SPIP.</a:t>
            </a:r>
          </a:p>
          <a:p>
            <a:endParaRPr lang="fr-FR" dirty="0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2669102" y="804672"/>
            <a:ext cx="6327648" cy="7044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Action en place</a:t>
            </a:r>
            <a:endParaRPr lang="fr-FR" dirty="0"/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719874" y="6411236"/>
            <a:ext cx="2133600" cy="365125"/>
          </a:xfrm>
        </p:spPr>
        <p:txBody>
          <a:bodyPr/>
          <a:lstStyle/>
          <a:p>
            <a:pPr algn="r"/>
            <a:r>
              <a:rPr lang="en-US" dirty="0" smtClean="0">
                <a:latin typeface="Arial Narrow"/>
                <a:cs typeface="Arial Narrow"/>
              </a:rPr>
              <a:t>30 mars 2017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5436" y="6425284"/>
            <a:ext cx="4571999" cy="365125"/>
          </a:xfrm>
        </p:spPr>
        <p:txBody>
          <a:bodyPr/>
          <a:lstStyle/>
          <a:p>
            <a:pPr algn="ctr"/>
            <a:r>
              <a:rPr lang="fr-FR" dirty="0" smtClean="0"/>
              <a:t>Kévin NIGAUD - Mission </a:t>
            </a:r>
            <a:r>
              <a:rPr lang="fr-FR" dirty="0" smtClean="0"/>
              <a:t>pour </a:t>
            </a:r>
            <a:r>
              <a:rPr lang="fr-FR" dirty="0" smtClean="0"/>
              <a:t>l'interdisciplinarité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609600" y="1752599"/>
            <a:ext cx="7784592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Hébergement des sites sur des serveurs mutualisés avec PHP, APACHE, une </a:t>
            </a:r>
            <a:r>
              <a:rPr lang="fr-FR" sz="2400" dirty="0" smtClean="0"/>
              <a:t>base </a:t>
            </a:r>
            <a:r>
              <a:rPr lang="fr-FR" sz="2400" dirty="0"/>
              <a:t>de </a:t>
            </a:r>
            <a:r>
              <a:rPr lang="fr-FR" sz="2400" dirty="0" smtClean="0"/>
              <a:t>données </a:t>
            </a:r>
            <a:r>
              <a:rPr lang="fr-FR" sz="2400" dirty="0"/>
              <a:t>(MySQL) + un CMS préinstallé.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Les CMS </a:t>
            </a:r>
            <a:r>
              <a:rPr lang="fr-FR" sz="2400" dirty="0" smtClean="0"/>
              <a:t>disponibles </a:t>
            </a:r>
            <a:r>
              <a:rPr lang="fr-FR" sz="2400" dirty="0"/>
              <a:t>sont  : </a:t>
            </a:r>
            <a:endParaRPr lang="fr-FR" sz="2000" dirty="0"/>
          </a:p>
          <a:p>
            <a:pPr lvl="1"/>
            <a:r>
              <a:rPr lang="fr-FR" sz="2000" dirty="0"/>
              <a:t>Drupal</a:t>
            </a:r>
          </a:p>
          <a:p>
            <a:pPr lvl="1"/>
            <a:r>
              <a:rPr lang="fr-FR" sz="2000" dirty="0" smtClean="0"/>
              <a:t>Joomla</a:t>
            </a:r>
          </a:p>
          <a:p>
            <a:pPr lvl="1"/>
            <a:r>
              <a:rPr lang="fr-FR" sz="2000" dirty="0" smtClean="0"/>
              <a:t>SPIP</a:t>
            </a:r>
            <a:endParaRPr lang="fr-FR" sz="2000" dirty="0"/>
          </a:p>
          <a:p>
            <a:pPr lvl="1"/>
            <a:r>
              <a:rPr lang="fr-FR" sz="2000" dirty="0" smtClean="0"/>
              <a:t>WordPress</a:t>
            </a:r>
            <a:endParaRPr lang="fr-FR" sz="2000" dirty="0"/>
          </a:p>
          <a:p>
            <a:endParaRPr lang="fr-FR" sz="2400" dirty="0"/>
          </a:p>
          <a:p>
            <a:r>
              <a:rPr lang="fr-FR" sz="2400" dirty="0"/>
              <a:t>La mise à jour des CMS est à la charge des utilisateurs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1828800" y="804672"/>
            <a:ext cx="7167950" cy="7044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L’offre de service web de la </a:t>
            </a:r>
            <a:r>
              <a:rPr lang="fr-FR" dirty="0" smtClean="0"/>
              <a:t>DSI</a:t>
            </a:r>
            <a:endParaRPr lang="fr-FR" dirty="0">
              <a:solidFill>
                <a:srgbClr val="00294B"/>
              </a:solidFill>
            </a:endParaRPr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719874" y="6411236"/>
            <a:ext cx="2133600" cy="365125"/>
          </a:xfrm>
        </p:spPr>
        <p:txBody>
          <a:bodyPr/>
          <a:lstStyle/>
          <a:p>
            <a:pPr algn="r"/>
            <a:r>
              <a:rPr lang="en-US" dirty="0" smtClean="0">
                <a:latin typeface="Arial Narrow"/>
                <a:cs typeface="Arial Narrow"/>
              </a:rPr>
              <a:t>30 mars 2017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5436" y="6425284"/>
            <a:ext cx="4571999" cy="365125"/>
          </a:xfrm>
        </p:spPr>
        <p:txBody>
          <a:bodyPr/>
          <a:lstStyle/>
          <a:p>
            <a:pPr algn="ctr"/>
            <a:r>
              <a:rPr lang="fr-FR" dirty="0" smtClean="0"/>
              <a:t>Kévin NIGAUD - Mission </a:t>
            </a:r>
            <a:r>
              <a:rPr lang="fr-FR" dirty="0" smtClean="0"/>
              <a:t>pour </a:t>
            </a:r>
            <a:r>
              <a:rPr lang="fr-FR" dirty="0" smtClean="0"/>
              <a:t>l'interdisciplinarité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609600" y="1752599"/>
            <a:ext cx="8314944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Réalisation des mises à jour de sécurité pour SPIP</a:t>
            </a:r>
          </a:p>
          <a:p>
            <a:r>
              <a:rPr lang="fr-FR" sz="2800" dirty="0" smtClean="0"/>
              <a:t>Discussion </a:t>
            </a:r>
            <a:r>
              <a:rPr lang="fr-FR" sz="2800" dirty="0"/>
              <a:t>sur la refonte des sites </a:t>
            </a:r>
            <a:r>
              <a:rPr lang="fr-FR" sz="2800" dirty="0" smtClean="0"/>
              <a:t>web</a:t>
            </a:r>
          </a:p>
          <a:p>
            <a:r>
              <a:rPr lang="fr-FR" sz="2800" dirty="0"/>
              <a:t>Demande d’un </a:t>
            </a:r>
            <a:r>
              <a:rPr lang="fr-FR" sz="2800" dirty="0" smtClean="0"/>
              <a:t>espace </a:t>
            </a:r>
            <a:r>
              <a:rPr lang="fr-FR" sz="2800" dirty="0"/>
              <a:t>auprès de la DSI avec le CMS de votre choix. (délais environ 2 semaines</a:t>
            </a:r>
            <a:r>
              <a:rPr lang="fr-FR" sz="2800" dirty="0" smtClean="0"/>
              <a:t>)</a:t>
            </a:r>
            <a:endParaRPr lang="fr-FR" sz="2800" dirty="0"/>
          </a:p>
          <a:p>
            <a:r>
              <a:rPr lang="fr-FR" sz="2800" dirty="0" smtClean="0"/>
              <a:t>En cas de refonte avec SPIP </a:t>
            </a:r>
          </a:p>
          <a:p>
            <a:pPr lvl="1"/>
            <a:r>
              <a:rPr lang="fr-FR" sz="2400" dirty="0" smtClean="0"/>
              <a:t>Pré-configuration </a:t>
            </a:r>
            <a:r>
              <a:rPr lang="fr-FR" sz="2400" dirty="0"/>
              <a:t>du site : </a:t>
            </a:r>
            <a:endParaRPr lang="fr-FR" sz="2400" dirty="0" smtClean="0"/>
          </a:p>
          <a:p>
            <a:pPr lvl="2"/>
            <a:r>
              <a:rPr lang="fr-FR" sz="2000" dirty="0" smtClean="0"/>
              <a:t>Installation </a:t>
            </a:r>
            <a:r>
              <a:rPr lang="fr-FR" sz="2000" dirty="0"/>
              <a:t>de </a:t>
            </a:r>
            <a:r>
              <a:rPr lang="fr-FR" sz="2000" dirty="0" smtClean="0"/>
              <a:t>SPIP 3.1</a:t>
            </a:r>
            <a:endParaRPr lang="fr-FR" sz="2000" dirty="0"/>
          </a:p>
          <a:p>
            <a:pPr lvl="2"/>
            <a:r>
              <a:rPr lang="fr-FR" sz="2000" dirty="0" smtClean="0"/>
              <a:t>Mise </a:t>
            </a:r>
            <a:r>
              <a:rPr lang="fr-FR" sz="2000" dirty="0"/>
              <a:t>à disposition d’une adaptation du </a:t>
            </a:r>
            <a:r>
              <a:rPr lang="fr-FR" sz="2000" dirty="0" smtClean="0"/>
              <a:t>KitLabo.</a:t>
            </a:r>
          </a:p>
          <a:p>
            <a:pPr lvl="2"/>
            <a:r>
              <a:rPr lang="fr-FR" sz="2000" dirty="0" smtClean="0"/>
              <a:t>Installation </a:t>
            </a:r>
            <a:r>
              <a:rPr lang="fr-FR" sz="2000" dirty="0"/>
              <a:t>et configuration des plugins.</a:t>
            </a:r>
          </a:p>
          <a:p>
            <a:pPr lvl="2"/>
            <a:r>
              <a:rPr lang="fr-FR" sz="2000" dirty="0" smtClean="0"/>
              <a:t>Réalisation </a:t>
            </a:r>
            <a:r>
              <a:rPr lang="fr-FR" sz="2000" dirty="0"/>
              <a:t>des mises à jour de sécurité de </a:t>
            </a:r>
            <a:r>
              <a:rPr lang="fr-FR" sz="2000" dirty="0" smtClean="0"/>
              <a:t>SPIP.</a:t>
            </a:r>
          </a:p>
          <a:p>
            <a:pPr lvl="2"/>
            <a:endParaRPr lang="fr-FR" sz="2000" dirty="0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2669102" y="804672"/>
            <a:ext cx="4810690" cy="7044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Mon </a:t>
            </a:r>
            <a:r>
              <a:rPr lang="fr-FR" dirty="0"/>
              <a:t>s</a:t>
            </a:r>
            <a:r>
              <a:rPr lang="fr-FR" dirty="0" smtClean="0"/>
              <a:t>upport actuel</a:t>
            </a:r>
            <a:endParaRPr lang="fr-FR" dirty="0"/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719874" y="6411236"/>
            <a:ext cx="2133600" cy="365125"/>
          </a:xfrm>
        </p:spPr>
        <p:txBody>
          <a:bodyPr/>
          <a:lstStyle/>
          <a:p>
            <a:pPr algn="r"/>
            <a:r>
              <a:rPr lang="en-US" dirty="0" smtClean="0">
                <a:latin typeface="Arial Narrow"/>
                <a:cs typeface="Arial Narrow"/>
              </a:rPr>
              <a:t>30 mars 2017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5436" y="6425284"/>
            <a:ext cx="4571999" cy="365125"/>
          </a:xfrm>
        </p:spPr>
        <p:txBody>
          <a:bodyPr/>
          <a:lstStyle/>
          <a:p>
            <a:pPr algn="ctr"/>
            <a:r>
              <a:rPr lang="fr-FR" dirty="0" smtClean="0"/>
              <a:t>Kévin NIGAUD - Mission </a:t>
            </a:r>
            <a:r>
              <a:rPr lang="fr-FR" dirty="0" smtClean="0"/>
              <a:t>pour </a:t>
            </a:r>
            <a:r>
              <a:rPr lang="fr-FR" dirty="0" smtClean="0"/>
              <a:t>l'interdisciplinarité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682336" y="2095499"/>
            <a:ext cx="8077200" cy="26150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Hébergement de vidéo / webinaire</a:t>
            </a:r>
          </a:p>
          <a:p>
            <a:r>
              <a:rPr lang="fr-FR" dirty="0" smtClean="0"/>
              <a:t>Espace de partage de documents intra-réseau</a:t>
            </a:r>
          </a:p>
          <a:p>
            <a:r>
              <a:rPr lang="fr-FR" dirty="0" smtClean="0"/>
              <a:t>Taille pour les documents sites web</a:t>
            </a:r>
          </a:p>
          <a:p>
            <a:endParaRPr lang="fr-FR" dirty="0" smtClean="0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2669102" y="804672"/>
            <a:ext cx="6327648" cy="7044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Questions Fréquentes</a:t>
            </a:r>
            <a:endParaRPr lang="fr-FR" dirty="0"/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719874" y="6411236"/>
            <a:ext cx="2133600" cy="365125"/>
          </a:xfrm>
        </p:spPr>
        <p:txBody>
          <a:bodyPr/>
          <a:lstStyle/>
          <a:p>
            <a:pPr algn="r"/>
            <a:r>
              <a:rPr lang="en-US" dirty="0" smtClean="0">
                <a:latin typeface="Arial Narrow"/>
                <a:cs typeface="Arial Narrow"/>
              </a:rPr>
              <a:t>30 mars 2017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5436" y="6425284"/>
            <a:ext cx="4571999" cy="365125"/>
          </a:xfrm>
        </p:spPr>
        <p:txBody>
          <a:bodyPr/>
          <a:lstStyle/>
          <a:p>
            <a:pPr algn="ctr"/>
            <a:r>
              <a:rPr lang="fr-FR" dirty="0" smtClean="0"/>
              <a:t>Kévin NIGAUD - Mission </a:t>
            </a:r>
            <a:r>
              <a:rPr lang="fr-FR" dirty="0" smtClean="0"/>
              <a:t>pour </a:t>
            </a:r>
            <a:r>
              <a:rPr lang="fr-FR" dirty="0" smtClean="0"/>
              <a:t>l'interdisciplinarité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3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1271226" y="3053885"/>
            <a:ext cx="6327648" cy="7044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719874" y="6411236"/>
            <a:ext cx="2133600" cy="365125"/>
          </a:xfrm>
        </p:spPr>
        <p:txBody>
          <a:bodyPr/>
          <a:lstStyle/>
          <a:p>
            <a:pPr algn="r"/>
            <a:r>
              <a:rPr lang="en-US" dirty="0" smtClean="0">
                <a:latin typeface="Arial Narrow"/>
                <a:cs typeface="Arial Narrow"/>
              </a:rPr>
              <a:t>30 mars 2017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5436" y="6425284"/>
            <a:ext cx="4571999" cy="365125"/>
          </a:xfrm>
        </p:spPr>
        <p:txBody>
          <a:bodyPr/>
          <a:lstStyle/>
          <a:p>
            <a:pPr algn="ctr"/>
            <a:r>
              <a:rPr lang="fr-FR" dirty="0" smtClean="0"/>
              <a:t>Kévin NIGAUD - Mission </a:t>
            </a:r>
            <a:r>
              <a:rPr lang="fr-FR" dirty="0" smtClean="0"/>
              <a:t>pour </a:t>
            </a:r>
            <a:r>
              <a:rPr lang="fr-FR" dirty="0" smtClean="0"/>
              <a:t>l'interdisciplinarité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Conception personnalisée">
  <a:themeElements>
    <a:clrScheme name="Personnalisée 1">
      <a:dk1>
        <a:srgbClr val="00294B"/>
      </a:dk1>
      <a:lt1>
        <a:sysClr val="window" lastClr="FFFFFF"/>
      </a:lt1>
      <a:dk2>
        <a:srgbClr val="456487"/>
      </a:dk2>
      <a:lt2>
        <a:srgbClr val="62C4D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3723</TotalTime>
  <Words>438</Words>
  <Application>Microsoft Office PowerPoint</Application>
  <PresentationFormat>Affichage à l'écran (4:3)</PresentationFormat>
  <Paragraphs>79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Conception personnalisée</vt:lpstr>
      <vt:lpstr>Sites web des réseaux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NIGAUD Kevin</cp:lastModifiedBy>
  <cp:revision>262</cp:revision>
  <cp:lastPrinted>2017-03-23T16:19:50Z</cp:lastPrinted>
  <dcterms:created xsi:type="dcterms:W3CDTF">2014-03-25T12:27:10Z</dcterms:created>
  <dcterms:modified xsi:type="dcterms:W3CDTF">2017-03-31T08:30:01Z</dcterms:modified>
</cp:coreProperties>
</file>