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0" r:id="rId2"/>
  </p:sldMasterIdLst>
  <p:notesMasterIdLst>
    <p:notesMasterId r:id="rId9"/>
  </p:notesMasterIdLst>
  <p:handoutMasterIdLst>
    <p:handoutMasterId r:id="rId10"/>
  </p:handoutMasterIdLst>
  <p:sldIdLst>
    <p:sldId id="264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BD9"/>
    <a:srgbClr val="0070C0"/>
    <a:srgbClr val="02A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86442" autoAdjust="0"/>
  </p:normalViewPr>
  <p:slideViewPr>
    <p:cSldViewPr>
      <p:cViewPr varScale="1">
        <p:scale>
          <a:sx n="86" d="100"/>
          <a:sy n="86" d="100"/>
        </p:scale>
        <p:origin x="42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33" d="100"/>
          <a:sy n="133" d="100"/>
        </p:scale>
        <p:origin x="547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EA480-6DCC-5544-A485-63DA54A823A0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697BB-36AA-B249-9631-2E325BC647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3540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fr-FR" sz="1200"/>
            </a:lvl1pPr>
          </a:lstStyle>
          <a:p>
            <a:fld id="{3842907C-D0AA-4C58-9F94-58B40AD65B29}" type="datetimeFigureOut">
              <a:rPr lang="fr-FR"/>
              <a:pPr/>
              <a:t>21/05/2025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fr-FR"/>
              <a:t>Cliquer ici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fr-FR" sz="1200"/>
            </a:lvl1pPr>
          </a:lstStyle>
          <a:p>
            <a:fld id="{1D76769E-C829-4283-B80E-CB90D995C291}" type="slidenum">
              <a:rPr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666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B6B8F1D-68D5-4C4E-98FD-47BAD8135F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7147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C2DC06D-B5FB-CF49-B52A-7D44D7B729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60" y="370706"/>
            <a:ext cx="1779860" cy="68203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14C0F3B-637E-AC41-ABA9-B57945D190DC}"/>
              </a:ext>
            </a:extLst>
          </p:cNvPr>
          <p:cNvSpPr/>
          <p:nvPr userDrawn="1"/>
        </p:nvSpPr>
        <p:spPr>
          <a:xfrm>
            <a:off x="335360" y="2348880"/>
            <a:ext cx="6833329" cy="1126050"/>
          </a:xfrm>
          <a:prstGeom prst="rect">
            <a:avLst/>
          </a:prstGeom>
          <a:noFill/>
          <a:ln>
            <a:noFill/>
          </a:ln>
        </p:spPr>
        <p:txBody>
          <a:bodyPr wrap="square" lIns="0" tIns="108000" rIns="180000" bIns="108000">
            <a:spAutoFit/>
          </a:bodyPr>
          <a:lstStyle/>
          <a:p>
            <a:pPr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800" b="1" dirty="0">
                <a:solidFill>
                  <a:schemeClr val="bg1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Centre de Calcul </a:t>
            </a:r>
          </a:p>
          <a:p>
            <a:pPr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800" dirty="0">
                <a:solidFill>
                  <a:schemeClr val="bg1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de l’Institut National de Physique Nucléaire </a:t>
            </a:r>
          </a:p>
          <a:p>
            <a:pPr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800" dirty="0">
                <a:solidFill>
                  <a:schemeClr val="bg1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et de Physique des Particules</a:t>
            </a:r>
          </a:p>
        </p:txBody>
      </p:sp>
      <p:sp>
        <p:nvSpPr>
          <p:cNvPr id="19" name="Title 8">
            <a:extLst>
              <a:ext uri="{FF2B5EF4-FFF2-40B4-BE49-F238E27FC236}">
                <a16:creationId xmlns:a16="http://schemas.microsoft.com/office/drawing/2014/main" id="{316CF37C-136A-D541-B896-1FC180A81F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376" y="4581128"/>
            <a:ext cx="11176000" cy="547996"/>
          </a:xfr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1" i="0" baseline="0">
                <a:solidFill>
                  <a:srgbClr val="002060"/>
                </a:solidFill>
                <a:effectLst/>
                <a:latin typeface="Avenir Next" panose="020B050302020202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lang="fr-FR" dirty="0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8F31920-5525-CD47-AEAF-73BCFAE4F8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5219796"/>
            <a:ext cx="11175951" cy="432048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rgbClr val="0070C0"/>
                </a:solidFill>
                <a:latin typeface="Avenir Roman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FFEF24-E944-B243-908E-7FB13DCE08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277561"/>
            <a:ext cx="775175" cy="7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92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iangle 19">
            <a:extLst>
              <a:ext uri="{FF2B5EF4-FFF2-40B4-BE49-F238E27FC236}">
                <a16:creationId xmlns:a16="http://schemas.microsoft.com/office/drawing/2014/main" id="{09FFE40E-0C1C-244A-AC9D-365142D6E2B6}"/>
              </a:ext>
            </a:extLst>
          </p:cNvPr>
          <p:cNvSpPr/>
          <p:nvPr userDrawn="1"/>
        </p:nvSpPr>
        <p:spPr>
          <a:xfrm rot="16200000">
            <a:off x="11520105" y="6144022"/>
            <a:ext cx="648072" cy="695719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2060"/>
              </a:solidFill>
            </a:endParaRP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2B9984B2-BBFF-8C41-8E7E-032E857888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0350" y="1196752"/>
            <a:ext cx="5544616" cy="2715942"/>
          </a:xfrm>
        </p:spPr>
        <p:txBody>
          <a:bodyPr/>
          <a:lstStyle>
            <a:lvl1pPr marL="457200" indent="-457200">
              <a:buClr>
                <a:srgbClr val="002060"/>
              </a:buClr>
              <a:buSzPct val="90000"/>
              <a:buFontTx/>
              <a:buBlip>
                <a:blip r:embed="rId2"/>
              </a:buBlip>
              <a:defRPr sz="3000" b="1">
                <a:latin typeface="Avenir Roman" panose="02000503020000020003" pitchFamily="2" charset="0"/>
              </a:defRPr>
            </a:lvl1pPr>
            <a:lvl2pPr marL="914400" indent="-457200">
              <a:buClr>
                <a:srgbClr val="00B0F0"/>
              </a:buClr>
              <a:buSzPct val="80000"/>
              <a:buFontTx/>
              <a:buBlip>
                <a:blip r:embed="rId3"/>
              </a:buBlip>
              <a:defRPr sz="2800">
                <a:solidFill>
                  <a:srgbClr val="002060"/>
                </a:solidFill>
                <a:latin typeface="Avenir Roman" panose="02000503020000020003" pitchFamily="2" charset="0"/>
              </a:defRPr>
            </a:lvl2pPr>
            <a:lvl3pPr marL="1257300" indent="-342900">
              <a:buClr>
                <a:srgbClr val="00B0F0"/>
              </a:buClr>
              <a:buSzPct val="80000"/>
              <a:buFontTx/>
              <a:buBlip>
                <a:blip r:embed="rId4"/>
              </a:buBlip>
              <a:defRPr sz="2400">
                <a:solidFill>
                  <a:srgbClr val="002060"/>
                </a:solidFill>
                <a:latin typeface="Avenir Roman" panose="02000503020000020003" pitchFamily="2" charset="0"/>
              </a:defRPr>
            </a:lvl3pPr>
            <a:lvl4pPr marL="1714500" indent="-342900">
              <a:buClr>
                <a:srgbClr val="00B0F0"/>
              </a:buClr>
              <a:buSzPct val="80000"/>
              <a:buFontTx/>
              <a:buBlip>
                <a:blip r:embed="rId5"/>
              </a:buBlip>
              <a:defRPr sz="2000">
                <a:solidFill>
                  <a:srgbClr val="002060"/>
                </a:solidFill>
                <a:latin typeface="Avenir Roman" panose="02000503020000020003" pitchFamily="2" charset="0"/>
              </a:defRPr>
            </a:lvl4pPr>
            <a:lvl5pPr marL="2114550" indent="-285750">
              <a:buClr>
                <a:srgbClr val="00B0F0"/>
              </a:buClr>
              <a:buSzPct val="80000"/>
              <a:buFontTx/>
              <a:buBlip>
                <a:blip r:embed="rId6"/>
              </a:buBlip>
              <a:defRPr>
                <a:solidFill>
                  <a:srgbClr val="002060"/>
                </a:solidFill>
                <a:latin typeface="Avenir Roman" panose="02000503020000020003" pitchFamily="2" charset="0"/>
              </a:defRPr>
            </a:lvl5pPr>
            <a:lvl6pPr marL="2514600" indent="-228600">
              <a:buClr>
                <a:srgbClr val="00B0F0"/>
              </a:buClr>
              <a:buSzPct val="80000"/>
              <a:buFont typeface="Zapf Dingbats"/>
              <a:buChar char="➜"/>
              <a:defRPr>
                <a:solidFill>
                  <a:srgbClr val="002060"/>
                </a:solidFill>
              </a:defRPr>
            </a:lvl6pPr>
            <a:lvl7pPr>
              <a:defRPr/>
            </a:lvl7pPr>
          </a:lstStyle>
          <a:p>
            <a:r>
              <a:rPr lang="fr-FR" dirty="0"/>
              <a:t>Liste à puces (+ élaborée)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F6B5B33-1E27-ED49-9651-05EA9B6B2FA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8" y="0"/>
            <a:ext cx="12199268" cy="80693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9AF02E47-FCF0-654D-BEB4-8A8E5BD6D3C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472951" y="162476"/>
            <a:ext cx="1383688" cy="530220"/>
          </a:xfrm>
          <a:prstGeom prst="rect">
            <a:avLst/>
          </a:prstGeom>
        </p:spPr>
      </p:pic>
      <p:sp>
        <p:nvSpPr>
          <p:cNvPr id="16" name="Espace réservé du texte 11">
            <a:extLst>
              <a:ext uri="{FF2B5EF4-FFF2-40B4-BE49-F238E27FC236}">
                <a16:creationId xmlns:a16="http://schemas.microsoft.com/office/drawing/2014/main" id="{73AD29FD-387F-CA49-8A25-0B58145CF2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55911" y="1196752"/>
            <a:ext cx="4968552" cy="2715942"/>
          </a:xfrm>
        </p:spPr>
        <p:txBody>
          <a:bodyPr/>
          <a:lstStyle>
            <a:lvl1pPr marL="457200" indent="-457200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 sz="3000" b="1">
                <a:latin typeface="Avenir Roman" panose="02000503020000020003" pitchFamily="2" charset="0"/>
              </a:defRPr>
            </a:lvl1pPr>
            <a:lvl2pPr marL="914400" indent="-457200"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  <a:defRPr sz="2800">
                <a:solidFill>
                  <a:srgbClr val="002060"/>
                </a:solidFill>
                <a:latin typeface="Avenir Roman" panose="02000503020000020003" pitchFamily="2" charset="0"/>
              </a:defRPr>
            </a:lvl2pPr>
            <a:lvl3pPr marL="914400" indent="0">
              <a:buClr>
                <a:srgbClr val="00B0F0"/>
              </a:buClr>
              <a:buSzPct val="80000"/>
              <a:buFontTx/>
              <a:buNone/>
              <a:defRPr sz="2400">
                <a:solidFill>
                  <a:srgbClr val="002060"/>
                </a:solidFill>
                <a:latin typeface="Avenir Roman" panose="02000503020000020003" pitchFamily="2" charset="0"/>
              </a:defRPr>
            </a:lvl3pPr>
            <a:lvl4pPr marL="1371600" indent="0">
              <a:buClr>
                <a:srgbClr val="00B0F0"/>
              </a:buClr>
              <a:buSzPct val="80000"/>
              <a:buFontTx/>
              <a:buNone/>
              <a:defRPr sz="2000">
                <a:solidFill>
                  <a:srgbClr val="002060"/>
                </a:solidFill>
                <a:latin typeface="Avenir Roman" panose="02000503020000020003" pitchFamily="2" charset="0"/>
              </a:defRPr>
            </a:lvl4pPr>
            <a:lvl5pPr marL="1828800" indent="0">
              <a:buClr>
                <a:srgbClr val="00B0F0"/>
              </a:buClr>
              <a:buSzPct val="80000"/>
              <a:buFontTx/>
              <a:buNone/>
              <a:defRPr>
                <a:solidFill>
                  <a:srgbClr val="002060"/>
                </a:solidFill>
                <a:latin typeface="Avenir Roman" panose="02000503020000020003" pitchFamily="2" charset="0"/>
              </a:defRPr>
            </a:lvl5pPr>
            <a:lvl6pPr marL="2514600" indent="-228600">
              <a:buClr>
                <a:srgbClr val="00B0F0"/>
              </a:buClr>
              <a:buSzPct val="80000"/>
              <a:buFont typeface="Zapf Dingbats"/>
              <a:buChar char="➜"/>
              <a:defRPr>
                <a:solidFill>
                  <a:srgbClr val="002060"/>
                </a:solidFill>
              </a:defRPr>
            </a:lvl6pPr>
            <a:lvl7pPr>
              <a:defRPr/>
            </a:lvl7pPr>
          </a:lstStyle>
          <a:p>
            <a:r>
              <a:rPr lang="fr-FR" dirty="0"/>
              <a:t>Liste à puce (classique)</a:t>
            </a:r>
          </a:p>
          <a:p>
            <a:r>
              <a:rPr lang="fr-FR" dirty="0"/>
              <a:t>Deuxième niveau</a:t>
            </a:r>
          </a:p>
          <a:p>
            <a:r>
              <a:rPr lang="fr-FR" dirty="0"/>
              <a:t>Troisième niveau</a:t>
            </a:r>
          </a:p>
          <a:p>
            <a:r>
              <a:rPr lang="fr-FR" dirty="0"/>
              <a:t>Quatrième niveau</a:t>
            </a:r>
          </a:p>
        </p:txBody>
      </p:sp>
      <p:sp>
        <p:nvSpPr>
          <p:cNvPr id="14" name="Espace réservé de la date 1">
            <a:extLst>
              <a:ext uri="{FF2B5EF4-FFF2-40B4-BE49-F238E27FC236}">
                <a16:creationId xmlns:a16="http://schemas.microsoft.com/office/drawing/2014/main" id="{307C3165-B2F7-A549-B7BE-DD1EE92C1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09320"/>
            <a:ext cx="2160240" cy="365125"/>
          </a:xfrm>
        </p:spPr>
        <p:txBody>
          <a:bodyPr/>
          <a:lstStyle>
            <a:lvl1pPr>
              <a:defRPr sz="1200">
                <a:latin typeface="Avenir Roman" panose="02000503020000020003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20413CC5-5157-414E-89B7-0B499DC9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96400" y="6311353"/>
            <a:ext cx="2510166" cy="365125"/>
          </a:xfrm>
          <a:prstGeom prst="rect">
            <a:avLst/>
          </a:prstGeom>
        </p:spPr>
        <p:txBody>
          <a:bodyPr anchor="ctr"/>
          <a:lstStyle>
            <a:lvl1pPr>
              <a:defRPr sz="1400" b="1">
                <a:latin typeface="Avenir Roman" panose="02000503020000020003" pitchFamily="2" charset="0"/>
              </a:defRPr>
            </a:lvl1pPr>
          </a:lstStyle>
          <a:p>
            <a:fld id="{EFCDD1DA-031E-A446-A610-7B4A3E2B236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pied de page 2">
            <a:extLst>
              <a:ext uri="{FF2B5EF4-FFF2-40B4-BE49-F238E27FC236}">
                <a16:creationId xmlns:a16="http://schemas.microsoft.com/office/drawing/2014/main" id="{BD867F03-65DB-6242-A0C8-FDA911A9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680" y="6311353"/>
            <a:ext cx="5760640" cy="363092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venir Roman" panose="02000503020000020003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74103B35-8867-0540-A39E-6681A83200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5360" y="216571"/>
            <a:ext cx="10137591" cy="422029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fr-FR" sz="2800" b="1" i="0" smtClean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r>
              <a:rPr lang="fr-FR" dirty="0"/>
              <a:t>Cliquez ici pour le titre du slide (typo Avenir / corps 28)</a:t>
            </a:r>
          </a:p>
        </p:txBody>
      </p:sp>
    </p:spTree>
    <p:extLst>
      <p:ext uri="{BB962C8B-B14F-4D97-AF65-F5344CB8AC3E}">
        <p14:creationId xmlns:p14="http://schemas.microsoft.com/office/powerpoint/2010/main" val="1008046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iangle 19">
            <a:extLst>
              <a:ext uri="{FF2B5EF4-FFF2-40B4-BE49-F238E27FC236}">
                <a16:creationId xmlns:a16="http://schemas.microsoft.com/office/drawing/2014/main" id="{09FFE40E-0C1C-244A-AC9D-365142D6E2B6}"/>
              </a:ext>
            </a:extLst>
          </p:cNvPr>
          <p:cNvSpPr/>
          <p:nvPr userDrawn="1"/>
        </p:nvSpPr>
        <p:spPr>
          <a:xfrm rot="16200000">
            <a:off x="11520105" y="6144022"/>
            <a:ext cx="648072" cy="695719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2060"/>
              </a:solidFill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F6B5B33-1E27-ED49-9651-05EA9B6B2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8" y="0"/>
            <a:ext cx="12199268" cy="80693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9AF02E47-FCF0-654D-BEB4-8A8E5BD6D3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2951" y="162476"/>
            <a:ext cx="1383688" cy="530220"/>
          </a:xfrm>
          <a:prstGeom prst="rect">
            <a:avLst/>
          </a:prstGeom>
        </p:spPr>
      </p:pic>
      <p:sp>
        <p:nvSpPr>
          <p:cNvPr id="14" name="Espace réservé de la date 1">
            <a:extLst>
              <a:ext uri="{FF2B5EF4-FFF2-40B4-BE49-F238E27FC236}">
                <a16:creationId xmlns:a16="http://schemas.microsoft.com/office/drawing/2014/main" id="{307C3165-B2F7-A549-B7BE-DD1EE92C1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09320"/>
            <a:ext cx="2160240" cy="365125"/>
          </a:xfrm>
        </p:spPr>
        <p:txBody>
          <a:bodyPr/>
          <a:lstStyle>
            <a:lvl1pPr>
              <a:defRPr sz="1200">
                <a:latin typeface="Avenir Roman" panose="02000503020000020003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20413CC5-5157-414E-89B7-0B499DC9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96400" y="6311353"/>
            <a:ext cx="2510166" cy="365125"/>
          </a:xfrm>
          <a:prstGeom prst="rect">
            <a:avLst/>
          </a:prstGeom>
        </p:spPr>
        <p:txBody>
          <a:bodyPr anchor="ctr"/>
          <a:lstStyle>
            <a:lvl1pPr>
              <a:defRPr sz="1400" b="1">
                <a:latin typeface="Avenir Roman" panose="02000503020000020003" pitchFamily="2" charset="0"/>
              </a:defRPr>
            </a:lvl1pPr>
          </a:lstStyle>
          <a:p>
            <a:fld id="{EFCDD1DA-031E-A446-A610-7B4A3E2B236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pied de page 2">
            <a:extLst>
              <a:ext uri="{FF2B5EF4-FFF2-40B4-BE49-F238E27FC236}">
                <a16:creationId xmlns:a16="http://schemas.microsoft.com/office/drawing/2014/main" id="{BD867F03-65DB-6242-A0C8-FDA911A9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680" y="6311353"/>
            <a:ext cx="5760640" cy="363092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venir Roman" panose="02000503020000020003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24" name="Espace réservé du texte 14">
            <a:extLst>
              <a:ext uri="{FF2B5EF4-FFF2-40B4-BE49-F238E27FC236}">
                <a16:creationId xmlns:a16="http://schemas.microsoft.com/office/drawing/2014/main" id="{ACA83929-620A-7A4E-A6EE-D5AF626CCDF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5360" y="216571"/>
            <a:ext cx="10137591" cy="422029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fr-FR" sz="2800" b="1" i="0" smtClean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r>
              <a:rPr lang="fr-FR" dirty="0"/>
              <a:t>Cliquez ici pour le titre du slide (typo Avenir / corps 28)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F23F6E92-7E40-3145-B38A-D18A3508C4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5360" y="939493"/>
            <a:ext cx="11521279" cy="349946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0070C0"/>
                </a:solidFill>
                <a:latin typeface="Avenir Roman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sous-titre (corps 24)</a:t>
            </a:r>
          </a:p>
        </p:txBody>
      </p:sp>
    </p:spTree>
    <p:extLst>
      <p:ext uri="{BB962C8B-B14F-4D97-AF65-F5344CB8AC3E}">
        <p14:creationId xmlns:p14="http://schemas.microsoft.com/office/powerpoint/2010/main" val="1895708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34FB8C5-6A08-6A4A-8CBB-3D0A4D829D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8" y="0"/>
            <a:ext cx="12199268" cy="806931"/>
          </a:xfrm>
          <a:prstGeom prst="rect">
            <a:avLst/>
          </a:prstGeom>
        </p:spPr>
      </p:pic>
      <p:sp>
        <p:nvSpPr>
          <p:cNvPr id="20" name="Triangle 19">
            <a:extLst>
              <a:ext uri="{FF2B5EF4-FFF2-40B4-BE49-F238E27FC236}">
                <a16:creationId xmlns:a16="http://schemas.microsoft.com/office/drawing/2014/main" id="{C943A5E0-14CD-BC4D-A92A-8BA3468D0B33}"/>
              </a:ext>
            </a:extLst>
          </p:cNvPr>
          <p:cNvSpPr/>
          <p:nvPr userDrawn="1"/>
        </p:nvSpPr>
        <p:spPr>
          <a:xfrm rot="16200000">
            <a:off x="11520105" y="6144022"/>
            <a:ext cx="648072" cy="695719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2060"/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C654A4-0F8C-4C4E-A182-D38C4F514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680" y="6311353"/>
            <a:ext cx="5760640" cy="363092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ACCB252A-97C6-0141-97E5-5F8427E32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96400" y="6311353"/>
            <a:ext cx="2510166" cy="365125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fld id="{EFCDD1DA-031E-A446-A610-7B4A3E2B236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BD1168C3-9205-1C4E-B597-DD09D071FB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5360" y="1049243"/>
            <a:ext cx="11517645" cy="514584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Avenir Roman" panose="02000503020000020003" pitchFamily="2" charset="0"/>
              </a:defRPr>
            </a:lvl1pPr>
          </a:lstStyle>
          <a:p>
            <a:r>
              <a:rPr lang="fr-FR" dirty="0"/>
              <a:t>Texte niveau 1</a:t>
            </a:r>
          </a:p>
          <a:p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DFD1AB9-6FE0-BC43-9B77-9254C282E5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2951" y="162476"/>
            <a:ext cx="1383688" cy="530220"/>
          </a:xfrm>
          <a:prstGeom prst="rect">
            <a:avLst/>
          </a:prstGeom>
        </p:spPr>
      </p:pic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id="{41291853-6AA7-7648-9B14-296E84803B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09320"/>
            <a:ext cx="216024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04BBFAF-7FC4-C44F-B450-3A350019DB55}"/>
              </a:ext>
            </a:extLst>
          </p:cNvPr>
          <p:cNvSpPr txBox="1"/>
          <p:nvPr userDrawn="1"/>
        </p:nvSpPr>
        <p:spPr>
          <a:xfrm>
            <a:off x="3482109" y="3796145"/>
            <a:ext cx="0" cy="0"/>
          </a:xfrm>
          <a:prstGeom prst="rect">
            <a:avLst/>
          </a:prstGeom>
        </p:spPr>
        <p:txBody>
          <a:bodyPr vert="horz" wrap="none" rtlCol="0">
            <a:normAutofit fontScale="25000" lnSpcReduction="20000"/>
          </a:bodyPr>
          <a:lstStyle/>
          <a:p>
            <a:endParaRPr lang="fr-FR" sz="1800" dirty="0">
              <a:solidFill>
                <a:srgbClr val="00B0F0"/>
              </a:solidFill>
            </a:endParaRPr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FD2BB6FC-FB38-DD4A-B7C3-E7DFE7695C9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5360" y="216571"/>
            <a:ext cx="10137591" cy="422029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fr-FR" sz="2800" b="1" i="0" smtClean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r>
              <a:rPr lang="fr-FR" dirty="0"/>
              <a:t>Cliquez ici pour le titre du slide (typo Avenir / corps 28)</a:t>
            </a:r>
          </a:p>
        </p:txBody>
      </p:sp>
    </p:spTree>
    <p:extLst>
      <p:ext uri="{BB962C8B-B14F-4D97-AF65-F5344CB8AC3E}">
        <p14:creationId xmlns:p14="http://schemas.microsoft.com/office/powerpoint/2010/main" val="948171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e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riangle 20">
            <a:extLst>
              <a:ext uri="{FF2B5EF4-FFF2-40B4-BE49-F238E27FC236}">
                <a16:creationId xmlns:a16="http://schemas.microsoft.com/office/drawing/2014/main" id="{F4C7CA3E-D793-6A48-B201-D1B57F0B96EC}"/>
              </a:ext>
            </a:extLst>
          </p:cNvPr>
          <p:cNvSpPr/>
          <p:nvPr userDrawn="1"/>
        </p:nvSpPr>
        <p:spPr>
          <a:xfrm rot="16200000">
            <a:off x="11520105" y="6144022"/>
            <a:ext cx="648072" cy="695719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2060"/>
              </a:solidFill>
            </a:endParaRPr>
          </a:p>
        </p:txBody>
      </p:sp>
      <p:sp>
        <p:nvSpPr>
          <p:cNvPr id="7" name="Espace réservé pour une image  5">
            <a:extLst>
              <a:ext uri="{FF2B5EF4-FFF2-40B4-BE49-F238E27FC236}">
                <a16:creationId xmlns:a16="http://schemas.microsoft.com/office/drawing/2014/main" id="{D9AC1372-E1E7-A242-A16A-4DCD9378A2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5360" y="1052736"/>
            <a:ext cx="11665296" cy="5142349"/>
          </a:xfrm>
          <a:prstGeom prst="rect">
            <a:avLst/>
          </a:prstGeom>
        </p:spPr>
        <p:txBody>
          <a:bodyPr>
            <a:normAutofit/>
          </a:bodyPr>
          <a:lstStyle>
            <a:lvl1pPr marL="109728" indent="0">
              <a:buNone/>
              <a:defRPr sz="2000">
                <a:solidFill>
                  <a:srgbClr val="002060"/>
                </a:solidFill>
                <a:latin typeface="Avenir Roman" panose="02000503020000020003" pitchFamily="2" charset="0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0" name="Espace réservé de la date 1">
            <a:extLst>
              <a:ext uri="{FF2B5EF4-FFF2-40B4-BE49-F238E27FC236}">
                <a16:creationId xmlns:a16="http://schemas.microsoft.com/office/drawing/2014/main" id="{2EEC3E50-2339-5742-97B4-61E11A68E4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09320"/>
            <a:ext cx="2160240" cy="365125"/>
          </a:xfrm>
        </p:spPr>
        <p:txBody>
          <a:bodyPr/>
          <a:lstStyle>
            <a:lvl1pPr>
              <a:defRPr sz="1200">
                <a:latin typeface="Avenir Roman" panose="02000503020000020003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43DD7912-D5D9-6D48-A8BD-28C28F328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96400" y="6311353"/>
            <a:ext cx="2510166" cy="365125"/>
          </a:xfrm>
          <a:prstGeom prst="rect">
            <a:avLst/>
          </a:prstGeom>
        </p:spPr>
        <p:txBody>
          <a:bodyPr anchor="ctr"/>
          <a:lstStyle>
            <a:lvl1pPr>
              <a:defRPr sz="1400" b="1">
                <a:latin typeface="Avenir Roman" panose="02000503020000020003" pitchFamily="2" charset="0"/>
              </a:defRPr>
            </a:lvl1pPr>
          </a:lstStyle>
          <a:p>
            <a:fld id="{EFCDD1DA-031E-A446-A610-7B4A3E2B236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755380C-DC86-3647-87B6-8D7F772CF6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8" y="0"/>
            <a:ext cx="12199268" cy="80693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4923865-0DD2-4747-83AA-20B4DB09B2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2951" y="162476"/>
            <a:ext cx="1383688" cy="530220"/>
          </a:xfrm>
          <a:prstGeom prst="rect">
            <a:avLst/>
          </a:prstGeom>
        </p:spPr>
      </p:pic>
      <p:sp>
        <p:nvSpPr>
          <p:cNvPr id="20" name="Espace réservé du pied de page 2">
            <a:extLst>
              <a:ext uri="{FF2B5EF4-FFF2-40B4-BE49-F238E27FC236}">
                <a16:creationId xmlns:a16="http://schemas.microsoft.com/office/drawing/2014/main" id="{5973E7F0-0D70-DD48-A7F8-FBEA7EA3F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680" y="6311353"/>
            <a:ext cx="5760640" cy="363092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venir Roman" panose="02000503020000020003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24" name="Espace réservé du texte 14">
            <a:extLst>
              <a:ext uri="{FF2B5EF4-FFF2-40B4-BE49-F238E27FC236}">
                <a16:creationId xmlns:a16="http://schemas.microsoft.com/office/drawing/2014/main" id="{935F9207-9F8E-4549-9431-1B447D2856B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5360" y="216571"/>
            <a:ext cx="10137591" cy="422029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fr-FR" sz="2800" b="1" i="0" smtClean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r>
              <a:rPr lang="fr-FR" dirty="0"/>
              <a:t>Cliquez ici pour le titre du slide (typo Avenir / corps 28)</a:t>
            </a:r>
          </a:p>
        </p:txBody>
      </p:sp>
    </p:spTree>
    <p:extLst>
      <p:ext uri="{BB962C8B-B14F-4D97-AF65-F5344CB8AC3E}">
        <p14:creationId xmlns:p14="http://schemas.microsoft.com/office/powerpoint/2010/main" val="4265807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BFE3D023-665D-0D45-8B59-61A98E5778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988840"/>
            <a:ext cx="12192000" cy="2880320"/>
          </a:xfrm>
        </p:spPr>
        <p:txBody>
          <a:bodyPr/>
          <a:lstStyle>
            <a:lvl1pPr algn="ctr">
              <a:defRPr sz="4800">
                <a:latin typeface="Avenir Roman" panose="02000503020000020003" pitchFamily="2" charset="0"/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81BDD4B-1B83-8F4E-817A-E9C1F2B4F3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8" y="0"/>
            <a:ext cx="12199268" cy="80693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034414F-5D3C-C745-8F42-6E5E8195E6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2951" y="162476"/>
            <a:ext cx="1383688" cy="530220"/>
          </a:xfrm>
          <a:prstGeom prst="rect">
            <a:avLst/>
          </a:prstGeom>
        </p:spPr>
      </p:pic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E190F058-97FF-8C4B-B01D-63054FAE5F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09320"/>
            <a:ext cx="2160240" cy="365125"/>
          </a:xfrm>
        </p:spPr>
        <p:txBody>
          <a:bodyPr/>
          <a:lstStyle>
            <a:lvl1pPr>
              <a:defRPr sz="1200">
                <a:latin typeface="Avenir Roman" panose="02000503020000020003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15" name="Espace réservé du pied de page 2">
            <a:extLst>
              <a:ext uri="{FF2B5EF4-FFF2-40B4-BE49-F238E27FC236}">
                <a16:creationId xmlns:a16="http://schemas.microsoft.com/office/drawing/2014/main" id="{3B46BCB3-34A7-3941-BA49-9CC3549AB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680" y="6311353"/>
            <a:ext cx="5760640" cy="363092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venir Roman" panose="02000503020000020003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A2DB6C8D-2738-AB48-BCA1-69E0000F953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5360" y="216571"/>
            <a:ext cx="10137591" cy="422029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fr-FR" sz="2800" b="1" i="0" smtClean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r>
              <a:rPr lang="fr-FR" dirty="0"/>
              <a:t>Cliquez ici pour le titre du slide (typo Avenir / corps 28)</a:t>
            </a:r>
          </a:p>
        </p:txBody>
      </p:sp>
    </p:spTree>
    <p:extLst>
      <p:ext uri="{BB962C8B-B14F-4D97-AF65-F5344CB8AC3E}">
        <p14:creationId xmlns:p14="http://schemas.microsoft.com/office/powerpoint/2010/main" val="2894975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 IN2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B6B8F1D-68D5-4C4E-98FD-47BAD8135F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7147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C2DC06D-B5FB-CF49-B52A-7D44D7B729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60" y="370706"/>
            <a:ext cx="1779860" cy="682030"/>
          </a:xfrm>
          <a:prstGeom prst="rect">
            <a:avLst/>
          </a:prstGeom>
        </p:spPr>
      </p:pic>
      <p:sp>
        <p:nvSpPr>
          <p:cNvPr id="19" name="Title 8">
            <a:extLst>
              <a:ext uri="{FF2B5EF4-FFF2-40B4-BE49-F238E27FC236}">
                <a16:creationId xmlns:a16="http://schemas.microsoft.com/office/drawing/2014/main" id="{316CF37C-136A-D541-B896-1FC180A81F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376" y="4581128"/>
            <a:ext cx="11176000" cy="547996"/>
          </a:xfr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1" i="0" baseline="0">
                <a:solidFill>
                  <a:srgbClr val="002060"/>
                </a:solidFill>
                <a:effectLst/>
                <a:latin typeface="Avenir Next" panose="020B050302020202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lang="fr-FR" dirty="0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8F31920-5525-CD47-AEAF-73BCFAE4F8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5219796"/>
            <a:ext cx="11175951" cy="432048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rgbClr val="0070C0"/>
                </a:solidFill>
                <a:latin typeface="Avenir Roman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FFEF24-E944-B243-908E-7FB13DCE08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277561"/>
            <a:ext cx="775175" cy="7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7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LS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CB42B58-A7FE-DD4C-A0E3-9461F7CD5F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7147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C2DC06D-B5FB-CF49-B52A-7D44D7B729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60" y="370706"/>
            <a:ext cx="1779860" cy="682030"/>
          </a:xfrm>
          <a:prstGeom prst="rect">
            <a:avLst/>
          </a:prstGeom>
        </p:spPr>
      </p:pic>
      <p:sp>
        <p:nvSpPr>
          <p:cNvPr id="19" name="Title 8">
            <a:extLst>
              <a:ext uri="{FF2B5EF4-FFF2-40B4-BE49-F238E27FC236}">
                <a16:creationId xmlns:a16="http://schemas.microsoft.com/office/drawing/2014/main" id="{316CF37C-136A-D541-B896-1FC180A81F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376" y="4581128"/>
            <a:ext cx="11176000" cy="547996"/>
          </a:xfr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1" i="0" baseline="0">
                <a:solidFill>
                  <a:srgbClr val="002060"/>
                </a:solidFill>
                <a:effectLst/>
                <a:latin typeface="Avenir Next" panose="020B050302020202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lang="fr-FR" dirty="0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8F31920-5525-CD47-AEAF-73BCFAE4F8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5219796"/>
            <a:ext cx="11175951" cy="432048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rgbClr val="0070C0"/>
                </a:solidFill>
                <a:latin typeface="Avenir Roman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FFEF24-E944-B243-908E-7FB13DCE08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277561"/>
            <a:ext cx="775175" cy="7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9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és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D59EF64-5EB5-AA49-AC9D-26D6F00614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7147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C2DC06D-B5FB-CF49-B52A-7D44D7B729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60" y="370706"/>
            <a:ext cx="1779860" cy="682030"/>
          </a:xfrm>
          <a:prstGeom prst="rect">
            <a:avLst/>
          </a:prstGeom>
        </p:spPr>
      </p:pic>
      <p:sp>
        <p:nvSpPr>
          <p:cNvPr id="19" name="Title 8">
            <a:extLst>
              <a:ext uri="{FF2B5EF4-FFF2-40B4-BE49-F238E27FC236}">
                <a16:creationId xmlns:a16="http://schemas.microsoft.com/office/drawing/2014/main" id="{316CF37C-136A-D541-B896-1FC180A81F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376" y="4581128"/>
            <a:ext cx="11176000" cy="547996"/>
          </a:xfr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1" i="0" baseline="0">
                <a:solidFill>
                  <a:srgbClr val="002060"/>
                </a:solidFill>
                <a:effectLst/>
                <a:latin typeface="Avenir Next" panose="020B050302020202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lang="fr-FR" dirty="0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8F31920-5525-CD47-AEAF-73BCFAE4F8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5219796"/>
            <a:ext cx="11175951" cy="432048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rgbClr val="0070C0"/>
                </a:solidFill>
                <a:latin typeface="Avenir Roman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FFEF24-E944-B243-908E-7FB13DCE08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277561"/>
            <a:ext cx="775175" cy="7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90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c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7EF6C50-2C49-A94D-8806-5889D123AF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7147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C2DC06D-B5FB-CF49-B52A-7D44D7B729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60" y="370706"/>
            <a:ext cx="1779860" cy="682030"/>
          </a:xfrm>
          <a:prstGeom prst="rect">
            <a:avLst/>
          </a:prstGeom>
        </p:spPr>
      </p:pic>
      <p:sp>
        <p:nvSpPr>
          <p:cNvPr id="19" name="Title 8">
            <a:extLst>
              <a:ext uri="{FF2B5EF4-FFF2-40B4-BE49-F238E27FC236}">
                <a16:creationId xmlns:a16="http://schemas.microsoft.com/office/drawing/2014/main" id="{316CF37C-136A-D541-B896-1FC180A81F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376" y="4581128"/>
            <a:ext cx="11176000" cy="547996"/>
          </a:xfr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1" i="0" baseline="0">
                <a:solidFill>
                  <a:srgbClr val="002060"/>
                </a:solidFill>
                <a:effectLst/>
                <a:latin typeface="Avenir Next" panose="020B050302020202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lang="fr-FR" dirty="0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8F31920-5525-CD47-AEAF-73BCFAE4F8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5219796"/>
            <a:ext cx="11175951" cy="432048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rgbClr val="0070C0"/>
                </a:solidFill>
                <a:latin typeface="Avenir Roman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FFEF24-E944-B243-908E-7FB13DCE08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277561"/>
            <a:ext cx="775175" cy="7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20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cu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FBDC831-D7C1-F547-9FB6-02429919CE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7147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C2DC06D-B5FB-CF49-B52A-7D44D7B729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60" y="370706"/>
            <a:ext cx="1779860" cy="682030"/>
          </a:xfrm>
          <a:prstGeom prst="rect">
            <a:avLst/>
          </a:prstGeom>
        </p:spPr>
      </p:pic>
      <p:sp>
        <p:nvSpPr>
          <p:cNvPr id="19" name="Title 8">
            <a:extLst>
              <a:ext uri="{FF2B5EF4-FFF2-40B4-BE49-F238E27FC236}">
                <a16:creationId xmlns:a16="http://schemas.microsoft.com/office/drawing/2014/main" id="{316CF37C-136A-D541-B896-1FC180A81F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376" y="4581128"/>
            <a:ext cx="11176000" cy="547996"/>
          </a:xfr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1" i="0" baseline="0">
                <a:solidFill>
                  <a:srgbClr val="002060"/>
                </a:solidFill>
                <a:effectLst/>
                <a:latin typeface="Avenir Next" panose="020B050302020202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lang="fr-FR" dirty="0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8F31920-5525-CD47-AEAF-73BCFAE4F8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5219796"/>
            <a:ext cx="11175951" cy="432048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rgbClr val="0070C0"/>
                </a:solidFill>
                <a:latin typeface="Avenir Roman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FFEF24-E944-B243-908E-7FB13DCE08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277561"/>
            <a:ext cx="775175" cy="7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64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2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396F5A8-C29A-1D41-8D2A-718559BD7D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7147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C2DC06D-B5FB-CF49-B52A-7D44D7B729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60" y="370706"/>
            <a:ext cx="1779860" cy="682030"/>
          </a:xfrm>
          <a:prstGeom prst="rect">
            <a:avLst/>
          </a:prstGeom>
        </p:spPr>
      </p:pic>
      <p:sp>
        <p:nvSpPr>
          <p:cNvPr id="19" name="Title 8">
            <a:extLst>
              <a:ext uri="{FF2B5EF4-FFF2-40B4-BE49-F238E27FC236}">
                <a16:creationId xmlns:a16="http://schemas.microsoft.com/office/drawing/2014/main" id="{316CF37C-136A-D541-B896-1FC180A81F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376" y="4581128"/>
            <a:ext cx="11176000" cy="547996"/>
          </a:xfr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1" i="0" baseline="0">
                <a:solidFill>
                  <a:srgbClr val="002060"/>
                </a:solidFill>
                <a:effectLst/>
                <a:latin typeface="Avenir Next" panose="020B050302020202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lang="fr-FR" dirty="0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8F31920-5525-CD47-AEAF-73BCFAE4F8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5219796"/>
            <a:ext cx="11175951" cy="432048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rgbClr val="0070C0"/>
                </a:solidFill>
                <a:latin typeface="Avenir Roman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FFEF24-E944-B243-908E-7FB13DCE08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277561"/>
            <a:ext cx="775175" cy="7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7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H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43E53EA-E47B-3940-9895-0AD8FBC054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7147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C2DC06D-B5FB-CF49-B52A-7D44D7B729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60" y="370706"/>
            <a:ext cx="1779860" cy="682030"/>
          </a:xfrm>
          <a:prstGeom prst="rect">
            <a:avLst/>
          </a:prstGeom>
        </p:spPr>
      </p:pic>
      <p:sp>
        <p:nvSpPr>
          <p:cNvPr id="19" name="Title 8">
            <a:extLst>
              <a:ext uri="{FF2B5EF4-FFF2-40B4-BE49-F238E27FC236}">
                <a16:creationId xmlns:a16="http://schemas.microsoft.com/office/drawing/2014/main" id="{316CF37C-136A-D541-B896-1FC180A81F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376" y="4581128"/>
            <a:ext cx="11176000" cy="547996"/>
          </a:xfr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1" i="0" baseline="0">
                <a:solidFill>
                  <a:srgbClr val="002060"/>
                </a:solidFill>
                <a:effectLst/>
                <a:latin typeface="Avenir Next" panose="020B050302020202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lang="fr-FR" dirty="0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8F31920-5525-CD47-AEAF-73BCFAE4F8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5219796"/>
            <a:ext cx="11175951" cy="432048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rgbClr val="0070C0"/>
                </a:solidFill>
                <a:latin typeface="Avenir Roman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FFEF24-E944-B243-908E-7FB13DCE08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277561"/>
            <a:ext cx="775175" cy="7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66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ck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A436460-9940-B041-9EB6-BF62634A24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" y="0"/>
            <a:ext cx="12192000" cy="37147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C2DC06D-B5FB-CF49-B52A-7D44D7B729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60" y="370706"/>
            <a:ext cx="1779860" cy="682030"/>
          </a:xfrm>
          <a:prstGeom prst="rect">
            <a:avLst/>
          </a:prstGeom>
        </p:spPr>
      </p:pic>
      <p:sp>
        <p:nvSpPr>
          <p:cNvPr id="19" name="Title 8">
            <a:extLst>
              <a:ext uri="{FF2B5EF4-FFF2-40B4-BE49-F238E27FC236}">
                <a16:creationId xmlns:a16="http://schemas.microsoft.com/office/drawing/2014/main" id="{316CF37C-136A-D541-B896-1FC180A81F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376" y="4581128"/>
            <a:ext cx="11176000" cy="547996"/>
          </a:xfr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1" i="0" baseline="0">
                <a:solidFill>
                  <a:srgbClr val="002060"/>
                </a:solidFill>
                <a:effectLst/>
                <a:latin typeface="Avenir Next" panose="020B050302020202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lang="fr-FR" dirty="0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8F31920-5525-CD47-AEAF-73BCFAE4F8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5219796"/>
            <a:ext cx="11175951" cy="432048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rgbClr val="0070C0"/>
                </a:solidFill>
                <a:latin typeface="Avenir Roman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FFEF24-E944-B243-908E-7FB13DCE08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277561"/>
            <a:ext cx="775175" cy="7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7BEF5A-3EB5-7D44-9043-27CEE9FB6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360" y="1268761"/>
            <a:ext cx="1152128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3AD602-A7B9-2846-AF9A-C6063C0EF5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4" y="6309319"/>
            <a:ext cx="1368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002060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C5ED580-D272-9346-AB84-599109109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60648"/>
            <a:ext cx="11521280" cy="766180"/>
          </a:xfrm>
          <a:prstGeom prst="rect">
            <a:avLst/>
          </a:prstGeom>
        </p:spPr>
        <p:txBody>
          <a:bodyPr vert="horz" lIns="180000" anchor="ctr"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r>
              <a:rPr lang="fr-FR" dirty="0"/>
              <a:t>Style de texte ci-dessous en Français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DF7ADF40-EF2A-1746-B012-2242AB3F5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96400" y="6309320"/>
            <a:ext cx="2495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EFCDD1DA-031E-A446-A610-7B4A3E2B236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2329CAA-5B68-704A-930B-A84F5EF810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5680" y="6309320"/>
            <a:ext cx="5760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002060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77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698" r:id="rId10"/>
    <p:sldLayoutId id="2147483725" r:id="rId11"/>
    <p:sldLayoutId id="2147483716" r:id="rId12"/>
    <p:sldLayoutId id="2147483677" r:id="rId13"/>
    <p:sldLayoutId id="2147483697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2060"/>
          </a:solidFill>
          <a:latin typeface="Avenir Roman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Avenir Roman" panose="02000503020000020003" pitchFamily="2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9596A3-EB16-47FA-AE86-CF6E8520D1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iRODS</a:t>
            </a:r>
            <a:r>
              <a:rPr lang="fr-FR" dirty="0"/>
              <a:t> @ CC-IN2P3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BED58BD-46E0-4302-B1F5-581157832B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Jean-Yves </a:t>
            </a:r>
            <a:r>
              <a:rPr lang="fr-FR" dirty="0" err="1"/>
              <a:t>Nief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1408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D1DA-031E-A446-A610-7B4A3E2B2369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0"/>
          </p:nvPr>
        </p:nvSpPr>
        <p:spPr>
          <a:xfrm>
            <a:off x="335360" y="1049243"/>
            <a:ext cx="11517645" cy="579557"/>
          </a:xfrm>
        </p:spPr>
        <p:txBody>
          <a:bodyPr>
            <a:normAutofit/>
          </a:bodyPr>
          <a:lstStyle/>
          <a:p>
            <a:r>
              <a:rPr lang="fr-FR" sz="3500" dirty="0">
                <a:latin typeface="Avenir Roman" panose="02000503020000020003"/>
              </a:rPr>
              <a:t>Pourquoi l’utiliser au CC-IN2P3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sz="3500" dirty="0" err="1">
                <a:latin typeface="Avenir Roman" panose="02000503020000020003"/>
              </a:rPr>
              <a:t>iRODS</a:t>
            </a:r>
            <a:r>
              <a:rPr lang="fr-FR" sz="3500" dirty="0">
                <a:latin typeface="Avenir Roman" panose="02000503020000020003"/>
              </a:rPr>
              <a:t> @ CC-IN2P3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AF2986A-8509-4393-A1ED-8A3C548F721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263352" y="1628800"/>
            <a:ext cx="6642812" cy="4725560"/>
          </a:xfrm>
          <a:prstGeom prst="rect">
            <a:avLst/>
          </a:prstGeom>
          <a:ln>
            <a:noFill/>
          </a:ln>
        </p:spPr>
      </p:pic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DC842C6D-D541-46EF-8BC3-CA065C15A9EC}"/>
              </a:ext>
            </a:extLst>
          </p:cNvPr>
          <p:cNvSpPr txBox="1">
            <a:spLocks/>
          </p:cNvSpPr>
          <p:nvPr/>
        </p:nvSpPr>
        <p:spPr>
          <a:xfrm>
            <a:off x="7176121" y="2039443"/>
            <a:ext cx="4896544" cy="390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002060"/>
                </a:solidFill>
                <a:latin typeface="Avenir Roman" panose="02000503020000020003" pitchFamily="2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3500" dirty="0">
              <a:latin typeface="Avenir Roman" panose="020005030200000200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F197D21C-F589-4886-A2FE-0542EC6B4D88}"/>
              </a:ext>
            </a:extLst>
          </p:cNvPr>
          <p:cNvSpPr txBox="1">
            <a:spLocks/>
          </p:cNvSpPr>
          <p:nvPr/>
        </p:nvSpPr>
        <p:spPr>
          <a:xfrm>
            <a:off x="6933131" y="2356613"/>
            <a:ext cx="5382524" cy="333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002060"/>
                </a:solidFill>
                <a:latin typeface="Avenir Roman" panose="02000503020000020003" pitchFamily="2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latin typeface="Avenir Roman" panose="02000503020000020003"/>
              </a:rPr>
              <a:t>Environnement hétérogène (OS, technos de stockage, répartition géographique).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latin typeface="Avenir Roman" panose="02000503020000020003"/>
              </a:rPr>
              <a:t>Distribution / gestion des données et des accès (ACL etc…).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latin typeface="Avenir Roman" panose="02000503020000020003"/>
              </a:rPr>
              <a:t>SRB depuis 2003 puis </a:t>
            </a:r>
            <a:r>
              <a:rPr lang="fr-FR" sz="2400" dirty="0" err="1">
                <a:latin typeface="Avenir Roman" panose="02000503020000020003"/>
              </a:rPr>
              <a:t>iRODS</a:t>
            </a:r>
            <a:r>
              <a:rPr lang="fr-FR" sz="2400" dirty="0">
                <a:latin typeface="Avenir Roman" panose="02000503020000020003"/>
              </a:rPr>
              <a:t> (à partir de 2006).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latin typeface="Avenir Roman" panose="02000503020000020003"/>
              </a:rPr>
              <a:t>Participation au développement.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5310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D1DA-031E-A446-A610-7B4A3E2B2369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pPr marL="342900" indent="-342900" algn="ctr"/>
            <a:r>
              <a:rPr lang="fr-FR" sz="2700" dirty="0"/>
              <a:t>Architecture modulable (centralisée ou multi zone), s’adapte à infra existante</a:t>
            </a:r>
            <a:endParaRPr lang="fr-FR" sz="2700" dirty="0">
              <a:latin typeface="Avenir Roman" panose="02000503020000020003"/>
            </a:endParaRPr>
          </a:p>
          <a:p>
            <a:pPr marL="1028700" lvl="1" indent="-342900"/>
            <a:endParaRPr lang="fr-FR" sz="2700" dirty="0">
              <a:latin typeface="Avenir Roman" panose="02000503020000020003"/>
            </a:endParaRPr>
          </a:p>
          <a:p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3"/>
          </p:nvPr>
        </p:nvSpPr>
        <p:spPr>
          <a:xfrm>
            <a:off x="335360" y="188640"/>
            <a:ext cx="10137591" cy="422029"/>
          </a:xfrm>
        </p:spPr>
        <p:txBody>
          <a:bodyPr/>
          <a:lstStyle/>
          <a:p>
            <a:r>
              <a:rPr lang="fr-FR" sz="3500" dirty="0" err="1">
                <a:latin typeface="Avenir Roman" panose="02000503020000020003"/>
              </a:rPr>
              <a:t>iRODS</a:t>
            </a:r>
            <a:r>
              <a:rPr lang="fr-FR" sz="3500" dirty="0">
                <a:latin typeface="Avenir Roman" panose="02000503020000020003"/>
              </a:rPr>
              <a:t> @ CC-IN2P3</a:t>
            </a:r>
          </a:p>
          <a:p>
            <a:endParaRPr lang="fr-FR" dirty="0"/>
          </a:p>
        </p:txBody>
      </p:sp>
      <p:grpSp>
        <p:nvGrpSpPr>
          <p:cNvPr id="5" name="Group 57">
            <a:extLst>
              <a:ext uri="{FF2B5EF4-FFF2-40B4-BE49-F238E27FC236}">
                <a16:creationId xmlns:a16="http://schemas.microsoft.com/office/drawing/2014/main" id="{FB738AB1-0F03-4F12-A72E-B00CB4737F25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1628775"/>
            <a:ext cx="4535488" cy="2262188"/>
            <a:chOff x="204" y="890"/>
            <a:chExt cx="2857" cy="1425"/>
          </a:xfrm>
        </p:grpSpPr>
        <p:grpSp>
          <p:nvGrpSpPr>
            <p:cNvPr id="7" name="Group 58">
              <a:extLst>
                <a:ext uri="{FF2B5EF4-FFF2-40B4-BE49-F238E27FC236}">
                  <a16:creationId xmlns:a16="http://schemas.microsoft.com/office/drawing/2014/main" id="{7504D148-4A1F-4380-918E-0D3F005762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" y="1745"/>
              <a:ext cx="862" cy="570"/>
              <a:chOff x="608" y="1785"/>
              <a:chExt cx="1013" cy="749"/>
            </a:xfrm>
          </p:grpSpPr>
          <p:sp>
            <p:nvSpPr>
              <p:cNvPr id="26" name="AutoShape 59">
                <a:extLst>
                  <a:ext uri="{FF2B5EF4-FFF2-40B4-BE49-F238E27FC236}">
                    <a16:creationId xmlns:a16="http://schemas.microsoft.com/office/drawing/2014/main" id="{611AEED7-FBD6-4827-A668-4927F82C1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" y="1785"/>
                <a:ext cx="1013" cy="396"/>
              </a:xfrm>
              <a:prstGeom prst="cube">
                <a:avLst>
                  <a:gd name="adj" fmla="val 25000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7" name="Oval 60">
                <a:extLst>
                  <a:ext uri="{FF2B5EF4-FFF2-40B4-BE49-F238E27FC236}">
                    <a16:creationId xmlns:a16="http://schemas.microsoft.com/office/drawing/2014/main" id="{428546E1-8E28-4AF7-8F21-5E12B26B0E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3" y="1971"/>
                <a:ext cx="400" cy="159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fr-FR" altLang="fr-FR" sz="1200"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iRODS</a:t>
                </a:r>
              </a:p>
            </p:txBody>
          </p:sp>
          <p:sp>
            <p:nvSpPr>
              <p:cNvPr id="28" name="Text Box 61">
                <a:extLst>
                  <a:ext uri="{FF2B5EF4-FFF2-40B4-BE49-F238E27FC236}">
                    <a16:creationId xmlns:a16="http://schemas.microsoft.com/office/drawing/2014/main" id="{568010E4-532F-429C-9BCF-C30954292B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1" y="2156"/>
                <a:ext cx="137" cy="3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fr-FR" altLang="fr-FR" sz="2400"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8" name="Group 62">
              <a:extLst>
                <a:ext uri="{FF2B5EF4-FFF2-40B4-BE49-F238E27FC236}">
                  <a16:creationId xmlns:a16="http://schemas.microsoft.com/office/drawing/2014/main" id="{9F28654E-7322-4A50-987B-D3E1A1DD4F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" y="1248"/>
              <a:ext cx="862" cy="302"/>
              <a:chOff x="608" y="1133"/>
              <a:chExt cx="1013" cy="396"/>
            </a:xfrm>
          </p:grpSpPr>
          <p:sp>
            <p:nvSpPr>
              <p:cNvPr id="22" name="AutoShape 63">
                <a:extLst>
                  <a:ext uri="{FF2B5EF4-FFF2-40B4-BE49-F238E27FC236}">
                    <a16:creationId xmlns:a16="http://schemas.microsoft.com/office/drawing/2014/main" id="{479EC608-A357-4A6B-B9B0-CB5933259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" y="1133"/>
                <a:ext cx="1013" cy="396"/>
              </a:xfrm>
              <a:prstGeom prst="cube">
                <a:avLst>
                  <a:gd name="adj" fmla="val 25000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" name="Oval 64">
                <a:extLst>
                  <a:ext uri="{FF2B5EF4-FFF2-40B4-BE49-F238E27FC236}">
                    <a16:creationId xmlns:a16="http://schemas.microsoft.com/office/drawing/2014/main" id="{AA674AE1-FB2E-4FC8-BB1A-7405BFA694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6" y="1288"/>
                <a:ext cx="399" cy="159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fr-FR" altLang="fr-FR" sz="1200"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iRODS</a:t>
                </a:r>
              </a:p>
            </p:txBody>
          </p:sp>
          <p:sp>
            <p:nvSpPr>
              <p:cNvPr id="24" name="AutoShape 65">
                <a:extLst>
                  <a:ext uri="{FF2B5EF4-FFF2-40B4-BE49-F238E27FC236}">
                    <a16:creationId xmlns:a16="http://schemas.microsoft.com/office/drawing/2014/main" id="{EC417100-C229-4AB6-8696-F68D398777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" y="1288"/>
                <a:ext cx="488" cy="156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fr-FR" altLang="fr-FR" sz="1300"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iCAT</a:t>
                </a:r>
              </a:p>
            </p:txBody>
          </p:sp>
          <p:sp>
            <p:nvSpPr>
              <p:cNvPr id="25" name="AutoShape 66">
                <a:extLst>
                  <a:ext uri="{FF2B5EF4-FFF2-40B4-BE49-F238E27FC236}">
                    <a16:creationId xmlns:a16="http://schemas.microsoft.com/office/drawing/2014/main" id="{4CD009B9-2FBD-4A13-BA94-517105046B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1" y="1350"/>
                <a:ext cx="150" cy="63"/>
              </a:xfrm>
              <a:prstGeom prst="leftRightArrow">
                <a:avLst>
                  <a:gd name="adj1" fmla="val 50000"/>
                  <a:gd name="adj2" fmla="val 47619"/>
                </a:avLst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9" name="AutoShape 67">
              <a:extLst>
                <a:ext uri="{FF2B5EF4-FFF2-40B4-BE49-F238E27FC236}">
                  <a16:creationId xmlns:a16="http://schemas.microsoft.com/office/drawing/2014/main" id="{7F81B99E-1518-442E-8A08-378DC7840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" y="1721"/>
              <a:ext cx="351" cy="165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AutoShape 68">
              <a:extLst>
                <a:ext uri="{FF2B5EF4-FFF2-40B4-BE49-F238E27FC236}">
                  <a16:creationId xmlns:a16="http://schemas.microsoft.com/office/drawing/2014/main" id="{DBAE4362-F12E-42C9-9E70-05A38EFD8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" y="1201"/>
              <a:ext cx="351" cy="165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Line 69">
              <a:extLst>
                <a:ext uri="{FF2B5EF4-FFF2-40B4-BE49-F238E27FC236}">
                  <a16:creationId xmlns:a16="http://schemas.microsoft.com/office/drawing/2014/main" id="{BA7F1898-C279-4081-B4AB-3DC7169FE6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6" y="1295"/>
              <a:ext cx="575" cy="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Line 70">
              <a:extLst>
                <a:ext uri="{FF2B5EF4-FFF2-40B4-BE49-F238E27FC236}">
                  <a16:creationId xmlns:a16="http://schemas.microsoft.com/office/drawing/2014/main" id="{FA8936C8-6E70-4CCB-AACC-44F4C0959B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6" y="1839"/>
              <a:ext cx="223" cy="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3" name="Group 71">
              <a:extLst>
                <a:ext uri="{FF2B5EF4-FFF2-40B4-BE49-F238E27FC236}">
                  <a16:creationId xmlns:a16="http://schemas.microsoft.com/office/drawing/2014/main" id="{5F1062DD-FD28-45B9-ADC7-A5BEC7FDCD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4" y="1226"/>
              <a:ext cx="1149" cy="570"/>
              <a:chOff x="1802" y="1104"/>
              <a:chExt cx="1350" cy="749"/>
            </a:xfrm>
          </p:grpSpPr>
          <p:grpSp>
            <p:nvGrpSpPr>
              <p:cNvPr id="16" name="Group 72">
                <a:extLst>
                  <a:ext uri="{FF2B5EF4-FFF2-40B4-BE49-F238E27FC236}">
                    <a16:creationId xmlns:a16="http://schemas.microsoft.com/office/drawing/2014/main" id="{C54868EF-D5E9-4B16-8C2F-A45F94C6A7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2" y="1104"/>
                <a:ext cx="1013" cy="749"/>
                <a:chOff x="1802" y="1104"/>
                <a:chExt cx="1013" cy="749"/>
              </a:xfrm>
            </p:grpSpPr>
            <p:sp>
              <p:nvSpPr>
                <p:cNvPr id="19" name="AutoShape 73">
                  <a:extLst>
                    <a:ext uri="{FF2B5EF4-FFF2-40B4-BE49-F238E27FC236}">
                      <a16:creationId xmlns:a16="http://schemas.microsoft.com/office/drawing/2014/main" id="{F38CC4F5-E8A4-4B63-BB3D-E8CB0DFBB7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2" y="1104"/>
                  <a:ext cx="1013" cy="396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fol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0" name="Oval 74">
                  <a:extLst>
                    <a:ext uri="{FF2B5EF4-FFF2-40B4-BE49-F238E27FC236}">
                      <a16:creationId xmlns:a16="http://schemas.microsoft.com/office/drawing/2014/main" id="{6C506A58-A928-40F6-9955-6E70C23590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7" y="1290"/>
                  <a:ext cx="400" cy="159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fr-FR" altLang="fr-FR" sz="1200"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iRODS</a:t>
                  </a:r>
                </a:p>
              </p:txBody>
            </p:sp>
            <p:sp>
              <p:nvSpPr>
                <p:cNvPr id="21" name="Text Box 75">
                  <a:extLst>
                    <a:ext uri="{FF2B5EF4-FFF2-40B4-BE49-F238E27FC236}">
                      <a16:creationId xmlns:a16="http://schemas.microsoft.com/office/drawing/2014/main" id="{A6FA1028-A0ED-47AD-B429-4C5B298DA99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06" y="1475"/>
                  <a:ext cx="137" cy="3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fr-FR" altLang="fr-FR" sz="2400"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7" name="AutoShape 76">
                <a:extLst>
                  <a:ext uri="{FF2B5EF4-FFF2-40B4-BE49-F238E27FC236}">
                    <a16:creationId xmlns:a16="http://schemas.microsoft.com/office/drawing/2014/main" id="{1EC894EE-D4BD-4B2B-B3D1-E4150ACFC7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0" y="1508"/>
                <a:ext cx="412" cy="217"/>
              </a:xfrm>
              <a:prstGeom prst="can">
                <a:avLst>
                  <a:gd name="adj" fmla="val 25000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fr-FR" altLang="fr-FR" sz="1800"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8" name="Line 77">
                <a:extLst>
                  <a:ext uri="{FF2B5EF4-FFF2-40B4-BE49-F238E27FC236}">
                    <a16:creationId xmlns:a16="http://schemas.microsoft.com/office/drawing/2014/main" id="{7976601D-EA82-4E0B-BD14-607FCE352D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0" y="1352"/>
                <a:ext cx="300" cy="21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4" name="Oval 78">
              <a:extLst>
                <a:ext uri="{FF2B5EF4-FFF2-40B4-BE49-F238E27FC236}">
                  <a16:creationId xmlns:a16="http://schemas.microsoft.com/office/drawing/2014/main" id="{5F511A6F-DE26-4834-9BBD-489A23242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890"/>
              <a:ext cx="2857" cy="127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Text Box 79">
              <a:extLst>
                <a:ext uri="{FF2B5EF4-FFF2-40B4-BE49-F238E27FC236}">
                  <a16:creationId xmlns:a16="http://schemas.microsoft.com/office/drawing/2014/main" id="{FDFAE659-5478-4FFF-A970-5DE3FDE8E7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2" y="1752"/>
              <a:ext cx="5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800" b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(….)</a:t>
              </a:r>
            </a:p>
          </p:txBody>
        </p:sp>
      </p:grpSp>
      <p:grpSp>
        <p:nvGrpSpPr>
          <p:cNvPr id="29" name="Group 80">
            <a:extLst>
              <a:ext uri="{FF2B5EF4-FFF2-40B4-BE49-F238E27FC236}">
                <a16:creationId xmlns:a16="http://schemas.microsoft.com/office/drawing/2014/main" id="{2EDFF34A-EC73-4115-911A-888E6DF549A2}"/>
              </a:ext>
            </a:extLst>
          </p:cNvPr>
          <p:cNvGrpSpPr>
            <a:grpSpLocks/>
          </p:cNvGrpSpPr>
          <p:nvPr/>
        </p:nvGrpSpPr>
        <p:grpSpPr bwMode="auto">
          <a:xfrm>
            <a:off x="4643438" y="2997200"/>
            <a:ext cx="4535487" cy="2262188"/>
            <a:chOff x="204" y="890"/>
            <a:chExt cx="2857" cy="1425"/>
          </a:xfrm>
        </p:grpSpPr>
        <p:grpSp>
          <p:nvGrpSpPr>
            <p:cNvPr id="30" name="Group 81">
              <a:extLst>
                <a:ext uri="{FF2B5EF4-FFF2-40B4-BE49-F238E27FC236}">
                  <a16:creationId xmlns:a16="http://schemas.microsoft.com/office/drawing/2014/main" id="{5B96402D-F784-4E05-8472-BED1B8F23E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" y="1745"/>
              <a:ext cx="862" cy="570"/>
              <a:chOff x="608" y="1785"/>
              <a:chExt cx="1013" cy="749"/>
            </a:xfrm>
          </p:grpSpPr>
          <p:sp>
            <p:nvSpPr>
              <p:cNvPr id="49" name="AutoShape 82">
                <a:extLst>
                  <a:ext uri="{FF2B5EF4-FFF2-40B4-BE49-F238E27FC236}">
                    <a16:creationId xmlns:a16="http://schemas.microsoft.com/office/drawing/2014/main" id="{6B855DC8-23A9-42C0-B981-D2C99159CB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" y="1785"/>
                <a:ext cx="1013" cy="396"/>
              </a:xfrm>
              <a:prstGeom prst="cube">
                <a:avLst>
                  <a:gd name="adj" fmla="val 25000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" name="Oval 83">
                <a:extLst>
                  <a:ext uri="{FF2B5EF4-FFF2-40B4-BE49-F238E27FC236}">
                    <a16:creationId xmlns:a16="http://schemas.microsoft.com/office/drawing/2014/main" id="{3C8F806C-CBA7-4B1D-890B-060DF6A2A9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3" y="1971"/>
                <a:ext cx="400" cy="159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fr-FR" altLang="fr-FR" sz="1200"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iRODS</a:t>
                </a:r>
              </a:p>
            </p:txBody>
          </p:sp>
          <p:sp>
            <p:nvSpPr>
              <p:cNvPr id="51" name="Text Box 84">
                <a:extLst>
                  <a:ext uri="{FF2B5EF4-FFF2-40B4-BE49-F238E27FC236}">
                    <a16:creationId xmlns:a16="http://schemas.microsoft.com/office/drawing/2014/main" id="{FB276198-5E3C-4793-8FB1-62E9DFE3C3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1" y="2156"/>
                <a:ext cx="137" cy="3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fr-FR" altLang="fr-FR" sz="2400"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31" name="Group 85">
              <a:extLst>
                <a:ext uri="{FF2B5EF4-FFF2-40B4-BE49-F238E27FC236}">
                  <a16:creationId xmlns:a16="http://schemas.microsoft.com/office/drawing/2014/main" id="{ED193F27-8452-4CA8-86B4-EEC707B807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" y="1248"/>
              <a:ext cx="862" cy="302"/>
              <a:chOff x="608" y="1133"/>
              <a:chExt cx="1013" cy="396"/>
            </a:xfrm>
          </p:grpSpPr>
          <p:sp>
            <p:nvSpPr>
              <p:cNvPr id="45" name="AutoShape 86">
                <a:extLst>
                  <a:ext uri="{FF2B5EF4-FFF2-40B4-BE49-F238E27FC236}">
                    <a16:creationId xmlns:a16="http://schemas.microsoft.com/office/drawing/2014/main" id="{7F455C02-73C8-47C6-BC99-F01C42A919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" y="1133"/>
                <a:ext cx="1013" cy="396"/>
              </a:xfrm>
              <a:prstGeom prst="cube">
                <a:avLst>
                  <a:gd name="adj" fmla="val 25000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" name="Oval 87">
                <a:extLst>
                  <a:ext uri="{FF2B5EF4-FFF2-40B4-BE49-F238E27FC236}">
                    <a16:creationId xmlns:a16="http://schemas.microsoft.com/office/drawing/2014/main" id="{0A0E91FF-4222-447D-AF92-9AF9D6ABA7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6" y="1288"/>
                <a:ext cx="399" cy="159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fr-FR" altLang="fr-FR" sz="1200"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iRODS</a:t>
                </a:r>
              </a:p>
            </p:txBody>
          </p:sp>
          <p:sp>
            <p:nvSpPr>
              <p:cNvPr id="47" name="AutoShape 88">
                <a:extLst>
                  <a:ext uri="{FF2B5EF4-FFF2-40B4-BE49-F238E27FC236}">
                    <a16:creationId xmlns:a16="http://schemas.microsoft.com/office/drawing/2014/main" id="{C602DE0E-278B-4A94-98E5-748CEF10A2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" y="1288"/>
                <a:ext cx="488" cy="156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fr-FR" altLang="fr-FR" sz="1300"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iCAT</a:t>
                </a:r>
              </a:p>
            </p:txBody>
          </p:sp>
          <p:sp>
            <p:nvSpPr>
              <p:cNvPr id="48" name="AutoShape 89">
                <a:extLst>
                  <a:ext uri="{FF2B5EF4-FFF2-40B4-BE49-F238E27FC236}">
                    <a16:creationId xmlns:a16="http://schemas.microsoft.com/office/drawing/2014/main" id="{05A9343B-A3F7-46C4-A84C-F823A9ED92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1" y="1350"/>
                <a:ext cx="150" cy="63"/>
              </a:xfrm>
              <a:prstGeom prst="leftRightArrow">
                <a:avLst>
                  <a:gd name="adj1" fmla="val 50000"/>
                  <a:gd name="adj2" fmla="val 47619"/>
                </a:avLst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32" name="AutoShape 90">
              <a:extLst>
                <a:ext uri="{FF2B5EF4-FFF2-40B4-BE49-F238E27FC236}">
                  <a16:creationId xmlns:a16="http://schemas.microsoft.com/office/drawing/2014/main" id="{6B9C0D9F-EB2D-4CBB-AA43-22C44EA85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" y="1721"/>
              <a:ext cx="351" cy="165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" name="AutoShape 91">
              <a:extLst>
                <a:ext uri="{FF2B5EF4-FFF2-40B4-BE49-F238E27FC236}">
                  <a16:creationId xmlns:a16="http://schemas.microsoft.com/office/drawing/2014/main" id="{421078AF-CA91-489F-948D-CA7F1C3EE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" y="1201"/>
              <a:ext cx="351" cy="165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" name="Line 92">
              <a:extLst>
                <a:ext uri="{FF2B5EF4-FFF2-40B4-BE49-F238E27FC236}">
                  <a16:creationId xmlns:a16="http://schemas.microsoft.com/office/drawing/2014/main" id="{4AEDC059-7AEC-404E-A0D6-56F0895126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6" y="1295"/>
              <a:ext cx="575" cy="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Line 93">
              <a:extLst>
                <a:ext uri="{FF2B5EF4-FFF2-40B4-BE49-F238E27FC236}">
                  <a16:creationId xmlns:a16="http://schemas.microsoft.com/office/drawing/2014/main" id="{B74FF5AF-155B-4BFC-BCE6-203236D6C6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6" y="1839"/>
              <a:ext cx="223" cy="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6" name="Group 94">
              <a:extLst>
                <a:ext uri="{FF2B5EF4-FFF2-40B4-BE49-F238E27FC236}">
                  <a16:creationId xmlns:a16="http://schemas.microsoft.com/office/drawing/2014/main" id="{6F8A8CB1-B072-48F2-A27E-1AEEFB68A8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4" y="1226"/>
              <a:ext cx="1149" cy="570"/>
              <a:chOff x="1802" y="1104"/>
              <a:chExt cx="1350" cy="749"/>
            </a:xfrm>
          </p:grpSpPr>
          <p:grpSp>
            <p:nvGrpSpPr>
              <p:cNvPr id="39" name="Group 95">
                <a:extLst>
                  <a:ext uri="{FF2B5EF4-FFF2-40B4-BE49-F238E27FC236}">
                    <a16:creationId xmlns:a16="http://schemas.microsoft.com/office/drawing/2014/main" id="{F204026D-9C40-4E21-8BB9-090FB3BFA1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2" y="1104"/>
                <a:ext cx="1013" cy="749"/>
                <a:chOff x="1802" y="1104"/>
                <a:chExt cx="1013" cy="749"/>
              </a:xfrm>
            </p:grpSpPr>
            <p:sp>
              <p:nvSpPr>
                <p:cNvPr id="42" name="AutoShape 96">
                  <a:extLst>
                    <a:ext uri="{FF2B5EF4-FFF2-40B4-BE49-F238E27FC236}">
                      <a16:creationId xmlns:a16="http://schemas.microsoft.com/office/drawing/2014/main" id="{02E4B5A5-6418-4B4B-84F7-6519820D42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2" y="1104"/>
                  <a:ext cx="1013" cy="396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fol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3" name="Oval 97">
                  <a:extLst>
                    <a:ext uri="{FF2B5EF4-FFF2-40B4-BE49-F238E27FC236}">
                      <a16:creationId xmlns:a16="http://schemas.microsoft.com/office/drawing/2014/main" id="{EDFC3FA5-04C6-42E3-AAE7-CC169C207D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7" y="1290"/>
                  <a:ext cx="400" cy="159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fr-FR" altLang="fr-FR" sz="1200"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iRODS</a:t>
                  </a:r>
                </a:p>
              </p:txBody>
            </p:sp>
            <p:sp>
              <p:nvSpPr>
                <p:cNvPr id="44" name="Text Box 98">
                  <a:extLst>
                    <a:ext uri="{FF2B5EF4-FFF2-40B4-BE49-F238E27FC236}">
                      <a16:creationId xmlns:a16="http://schemas.microsoft.com/office/drawing/2014/main" id="{24E12CBF-4450-48D2-B3A2-AE801E9BA9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06" y="1475"/>
                  <a:ext cx="137" cy="3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fr-FR" altLang="fr-FR" sz="2400"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40" name="AutoShape 99">
                <a:extLst>
                  <a:ext uri="{FF2B5EF4-FFF2-40B4-BE49-F238E27FC236}">
                    <a16:creationId xmlns:a16="http://schemas.microsoft.com/office/drawing/2014/main" id="{61CF18AA-2449-454C-8B24-DAF2F43B29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0" y="1508"/>
                <a:ext cx="412" cy="217"/>
              </a:xfrm>
              <a:prstGeom prst="can">
                <a:avLst>
                  <a:gd name="adj" fmla="val 25000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fr-FR" altLang="fr-FR" sz="1800"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1" name="Line 100">
                <a:extLst>
                  <a:ext uri="{FF2B5EF4-FFF2-40B4-BE49-F238E27FC236}">
                    <a16:creationId xmlns:a16="http://schemas.microsoft.com/office/drawing/2014/main" id="{BF472A95-6C9F-4440-BC2D-50FA330DA3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0" y="1352"/>
                <a:ext cx="300" cy="21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7" name="Oval 101">
              <a:extLst>
                <a:ext uri="{FF2B5EF4-FFF2-40B4-BE49-F238E27FC236}">
                  <a16:creationId xmlns:a16="http://schemas.microsoft.com/office/drawing/2014/main" id="{8F361FB2-B987-4EC7-A90D-6BEF95AA0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890"/>
              <a:ext cx="2857" cy="127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" name="Text Box 102">
              <a:extLst>
                <a:ext uri="{FF2B5EF4-FFF2-40B4-BE49-F238E27FC236}">
                  <a16:creationId xmlns:a16="http://schemas.microsoft.com/office/drawing/2014/main" id="{16F7F8A5-34E5-415C-9CA2-CBE6AC90DF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2" y="1752"/>
              <a:ext cx="5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800" b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(….)</a:t>
              </a:r>
            </a:p>
          </p:txBody>
        </p:sp>
      </p:grpSp>
      <p:grpSp>
        <p:nvGrpSpPr>
          <p:cNvPr id="52" name="Group 103">
            <a:extLst>
              <a:ext uri="{FF2B5EF4-FFF2-40B4-BE49-F238E27FC236}">
                <a16:creationId xmlns:a16="http://schemas.microsoft.com/office/drawing/2014/main" id="{F844CF8B-50B3-47DC-82D0-93A8DCC4B532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4005263"/>
            <a:ext cx="4535488" cy="2262187"/>
            <a:chOff x="204" y="890"/>
            <a:chExt cx="2857" cy="1425"/>
          </a:xfrm>
        </p:grpSpPr>
        <p:grpSp>
          <p:nvGrpSpPr>
            <p:cNvPr id="53" name="Group 104">
              <a:extLst>
                <a:ext uri="{FF2B5EF4-FFF2-40B4-BE49-F238E27FC236}">
                  <a16:creationId xmlns:a16="http://schemas.microsoft.com/office/drawing/2014/main" id="{DB9AE006-D5A9-4864-B8A2-674C06876B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" y="1745"/>
              <a:ext cx="862" cy="570"/>
              <a:chOff x="608" y="1785"/>
              <a:chExt cx="1013" cy="749"/>
            </a:xfrm>
          </p:grpSpPr>
          <p:sp>
            <p:nvSpPr>
              <p:cNvPr id="72" name="AutoShape 105">
                <a:extLst>
                  <a:ext uri="{FF2B5EF4-FFF2-40B4-BE49-F238E27FC236}">
                    <a16:creationId xmlns:a16="http://schemas.microsoft.com/office/drawing/2014/main" id="{8CCB905E-E2FC-4198-8E05-26CDC4149C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" y="1785"/>
                <a:ext cx="1013" cy="396"/>
              </a:xfrm>
              <a:prstGeom prst="cube">
                <a:avLst>
                  <a:gd name="adj" fmla="val 25000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3" name="Oval 106">
                <a:extLst>
                  <a:ext uri="{FF2B5EF4-FFF2-40B4-BE49-F238E27FC236}">
                    <a16:creationId xmlns:a16="http://schemas.microsoft.com/office/drawing/2014/main" id="{4755599A-A2FE-47D5-B131-7C0EEE368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3" y="1971"/>
                <a:ext cx="400" cy="159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fr-FR" altLang="fr-FR" sz="1200"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iRODS</a:t>
                </a:r>
              </a:p>
            </p:txBody>
          </p:sp>
          <p:sp>
            <p:nvSpPr>
              <p:cNvPr id="74" name="Text Box 107">
                <a:extLst>
                  <a:ext uri="{FF2B5EF4-FFF2-40B4-BE49-F238E27FC236}">
                    <a16:creationId xmlns:a16="http://schemas.microsoft.com/office/drawing/2014/main" id="{0B934F15-AB0A-46C0-B3FF-17BBDB6DAC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1" y="2156"/>
                <a:ext cx="137" cy="3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fr-FR" altLang="fr-FR" sz="2400"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54" name="Group 108">
              <a:extLst>
                <a:ext uri="{FF2B5EF4-FFF2-40B4-BE49-F238E27FC236}">
                  <a16:creationId xmlns:a16="http://schemas.microsoft.com/office/drawing/2014/main" id="{C69A6A0D-BE18-4C63-9FCE-8C1794E2C4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" y="1248"/>
              <a:ext cx="862" cy="302"/>
              <a:chOff x="608" y="1133"/>
              <a:chExt cx="1013" cy="396"/>
            </a:xfrm>
          </p:grpSpPr>
          <p:sp>
            <p:nvSpPr>
              <p:cNvPr id="68" name="AutoShape 109">
                <a:extLst>
                  <a:ext uri="{FF2B5EF4-FFF2-40B4-BE49-F238E27FC236}">
                    <a16:creationId xmlns:a16="http://schemas.microsoft.com/office/drawing/2014/main" id="{9C10E72F-46D7-483A-942E-013F908406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" y="1133"/>
                <a:ext cx="1013" cy="396"/>
              </a:xfrm>
              <a:prstGeom prst="cube">
                <a:avLst>
                  <a:gd name="adj" fmla="val 25000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9" name="Oval 110">
                <a:extLst>
                  <a:ext uri="{FF2B5EF4-FFF2-40B4-BE49-F238E27FC236}">
                    <a16:creationId xmlns:a16="http://schemas.microsoft.com/office/drawing/2014/main" id="{BB4250F3-8ACC-4341-B4E9-749CB044BA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6" y="1288"/>
                <a:ext cx="399" cy="159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fr-FR" altLang="fr-FR" sz="1200"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iRODS</a:t>
                </a:r>
              </a:p>
            </p:txBody>
          </p:sp>
          <p:sp>
            <p:nvSpPr>
              <p:cNvPr id="70" name="AutoShape 111">
                <a:extLst>
                  <a:ext uri="{FF2B5EF4-FFF2-40B4-BE49-F238E27FC236}">
                    <a16:creationId xmlns:a16="http://schemas.microsoft.com/office/drawing/2014/main" id="{4D3B7351-924D-4F53-B002-04CF5F20DC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" y="1288"/>
                <a:ext cx="488" cy="156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fr-FR" altLang="fr-FR" sz="1300"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iCAT</a:t>
                </a:r>
              </a:p>
            </p:txBody>
          </p:sp>
          <p:sp>
            <p:nvSpPr>
              <p:cNvPr id="71" name="AutoShape 112">
                <a:extLst>
                  <a:ext uri="{FF2B5EF4-FFF2-40B4-BE49-F238E27FC236}">
                    <a16:creationId xmlns:a16="http://schemas.microsoft.com/office/drawing/2014/main" id="{43E3DEEB-D24D-4EEF-9575-5D305A6B40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1" y="1350"/>
                <a:ext cx="150" cy="63"/>
              </a:xfrm>
              <a:prstGeom prst="leftRightArrow">
                <a:avLst>
                  <a:gd name="adj1" fmla="val 50000"/>
                  <a:gd name="adj2" fmla="val 47619"/>
                </a:avLst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55" name="AutoShape 113">
              <a:extLst>
                <a:ext uri="{FF2B5EF4-FFF2-40B4-BE49-F238E27FC236}">
                  <a16:creationId xmlns:a16="http://schemas.microsoft.com/office/drawing/2014/main" id="{48F6725A-0276-41DD-94CC-C9DF24A1B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" y="1721"/>
              <a:ext cx="351" cy="165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6" name="AutoShape 114">
              <a:extLst>
                <a:ext uri="{FF2B5EF4-FFF2-40B4-BE49-F238E27FC236}">
                  <a16:creationId xmlns:a16="http://schemas.microsoft.com/office/drawing/2014/main" id="{CC0245C8-BDA8-4B3D-901F-5DEE21C69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" y="1201"/>
              <a:ext cx="351" cy="165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" name="Line 115">
              <a:extLst>
                <a:ext uri="{FF2B5EF4-FFF2-40B4-BE49-F238E27FC236}">
                  <a16:creationId xmlns:a16="http://schemas.microsoft.com/office/drawing/2014/main" id="{39069EFA-4E24-4B1B-BFEC-B182C0DE3D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6" y="1295"/>
              <a:ext cx="575" cy="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Line 116">
              <a:extLst>
                <a:ext uri="{FF2B5EF4-FFF2-40B4-BE49-F238E27FC236}">
                  <a16:creationId xmlns:a16="http://schemas.microsoft.com/office/drawing/2014/main" id="{4BCD150D-6C14-435D-BCC2-F24B0B5BA6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6" y="1839"/>
              <a:ext cx="223" cy="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59" name="Group 117">
              <a:extLst>
                <a:ext uri="{FF2B5EF4-FFF2-40B4-BE49-F238E27FC236}">
                  <a16:creationId xmlns:a16="http://schemas.microsoft.com/office/drawing/2014/main" id="{559C0D81-5142-4CB4-9B6B-5C72AE3BDC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4" y="1226"/>
              <a:ext cx="1149" cy="570"/>
              <a:chOff x="1802" y="1104"/>
              <a:chExt cx="1350" cy="749"/>
            </a:xfrm>
          </p:grpSpPr>
          <p:grpSp>
            <p:nvGrpSpPr>
              <p:cNvPr id="62" name="Group 118">
                <a:extLst>
                  <a:ext uri="{FF2B5EF4-FFF2-40B4-BE49-F238E27FC236}">
                    <a16:creationId xmlns:a16="http://schemas.microsoft.com/office/drawing/2014/main" id="{F0669A82-AAA8-46C1-A380-C86D5213E3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2" y="1104"/>
                <a:ext cx="1013" cy="749"/>
                <a:chOff x="1802" y="1104"/>
                <a:chExt cx="1013" cy="749"/>
              </a:xfrm>
            </p:grpSpPr>
            <p:sp>
              <p:nvSpPr>
                <p:cNvPr id="65" name="AutoShape 119">
                  <a:extLst>
                    <a:ext uri="{FF2B5EF4-FFF2-40B4-BE49-F238E27FC236}">
                      <a16:creationId xmlns:a16="http://schemas.microsoft.com/office/drawing/2014/main" id="{2962E6C8-FC33-43AC-885B-5B3CCCED68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2" y="1104"/>
                  <a:ext cx="1013" cy="396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fol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6" name="Oval 120">
                  <a:extLst>
                    <a:ext uri="{FF2B5EF4-FFF2-40B4-BE49-F238E27FC236}">
                      <a16:creationId xmlns:a16="http://schemas.microsoft.com/office/drawing/2014/main" id="{4AAB5FC8-2C66-4F79-A997-9A286FAA4C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7" y="1290"/>
                  <a:ext cx="400" cy="159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fr-FR" altLang="fr-FR" sz="1200"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iRODS</a:t>
                  </a:r>
                </a:p>
              </p:txBody>
            </p:sp>
            <p:sp>
              <p:nvSpPr>
                <p:cNvPr id="67" name="Text Box 121">
                  <a:extLst>
                    <a:ext uri="{FF2B5EF4-FFF2-40B4-BE49-F238E27FC236}">
                      <a16:creationId xmlns:a16="http://schemas.microsoft.com/office/drawing/2014/main" id="{9880FF32-8DA8-4741-B8B9-1A91F864E0A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06" y="1475"/>
                  <a:ext cx="137" cy="3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fr-FR" altLang="fr-FR" sz="2400"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63" name="AutoShape 122">
                <a:extLst>
                  <a:ext uri="{FF2B5EF4-FFF2-40B4-BE49-F238E27FC236}">
                    <a16:creationId xmlns:a16="http://schemas.microsoft.com/office/drawing/2014/main" id="{B8740D0B-EC8E-4EDE-913C-9DF6F186C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0" y="1508"/>
                <a:ext cx="412" cy="217"/>
              </a:xfrm>
              <a:prstGeom prst="can">
                <a:avLst>
                  <a:gd name="adj" fmla="val 25000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fr-FR" altLang="fr-FR" sz="1800"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4" name="Line 123">
                <a:extLst>
                  <a:ext uri="{FF2B5EF4-FFF2-40B4-BE49-F238E27FC236}">
                    <a16:creationId xmlns:a16="http://schemas.microsoft.com/office/drawing/2014/main" id="{A8FB2F3D-A77B-4338-A73A-8D2E16E206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0" y="1352"/>
                <a:ext cx="300" cy="21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60" name="Oval 124">
              <a:extLst>
                <a:ext uri="{FF2B5EF4-FFF2-40B4-BE49-F238E27FC236}">
                  <a16:creationId xmlns:a16="http://schemas.microsoft.com/office/drawing/2014/main" id="{A550E304-1ACD-4EB9-B680-E2AD6AC37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890"/>
              <a:ext cx="2857" cy="127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" name="Text Box 125">
              <a:extLst>
                <a:ext uri="{FF2B5EF4-FFF2-40B4-BE49-F238E27FC236}">
                  <a16:creationId xmlns:a16="http://schemas.microsoft.com/office/drawing/2014/main" id="{6AFF408F-D3DC-43AA-8ECF-AE24CCC35E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2" y="1752"/>
              <a:ext cx="5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800" b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(….)</a:t>
              </a:r>
            </a:p>
          </p:txBody>
        </p:sp>
      </p:grpSp>
      <p:sp>
        <p:nvSpPr>
          <p:cNvPr id="75" name="Text Box 126">
            <a:extLst>
              <a:ext uri="{FF2B5EF4-FFF2-40B4-BE49-F238E27FC236}">
                <a16:creationId xmlns:a16="http://schemas.microsoft.com/office/drawing/2014/main" id="{C2222F44-989B-48E8-8A88-DA401D52A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1700213"/>
            <a:ext cx="14670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[/zone1]</a:t>
            </a:r>
          </a:p>
        </p:txBody>
      </p:sp>
      <p:sp>
        <p:nvSpPr>
          <p:cNvPr id="76" name="Text Box 127">
            <a:extLst>
              <a:ext uri="{FF2B5EF4-FFF2-40B4-BE49-F238E27FC236}">
                <a16:creationId xmlns:a16="http://schemas.microsoft.com/office/drawing/2014/main" id="{7AD3BAB1-915E-45EE-B7A0-B3231A699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5084763"/>
            <a:ext cx="14670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[/zone2]</a:t>
            </a:r>
          </a:p>
        </p:txBody>
      </p:sp>
      <p:sp>
        <p:nvSpPr>
          <p:cNvPr id="77" name="Text Box 128">
            <a:extLst>
              <a:ext uri="{FF2B5EF4-FFF2-40B4-BE49-F238E27FC236}">
                <a16:creationId xmlns:a16="http://schemas.microsoft.com/office/drawing/2014/main" id="{50DFB93B-2BC7-43BE-ABB3-245B8F979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5805488"/>
            <a:ext cx="14670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[/zone3]</a:t>
            </a:r>
          </a:p>
        </p:txBody>
      </p:sp>
      <p:sp>
        <p:nvSpPr>
          <p:cNvPr id="78" name="AutoShape 129">
            <a:extLst>
              <a:ext uri="{FF2B5EF4-FFF2-40B4-BE49-F238E27FC236}">
                <a16:creationId xmlns:a16="http://schemas.microsoft.com/office/drawing/2014/main" id="{64DDCE1B-1533-43A9-8134-8DED0044C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357563"/>
            <a:ext cx="431800" cy="935037"/>
          </a:xfrm>
          <a:prstGeom prst="curvedRightArrow">
            <a:avLst>
              <a:gd name="adj1" fmla="val 43309"/>
              <a:gd name="adj2" fmla="val 86618"/>
              <a:gd name="adj3" fmla="val 33333"/>
            </a:avLst>
          </a:prstGeom>
          <a:solidFill>
            <a:schemeClr val="hlink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altLang="fr-FR" i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9" name="AutoShape 130">
            <a:extLst>
              <a:ext uri="{FF2B5EF4-FFF2-40B4-BE49-F238E27FC236}">
                <a16:creationId xmlns:a16="http://schemas.microsoft.com/office/drawing/2014/main" id="{149A03B3-81FD-4B5C-AD76-F9C3E477E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2636838"/>
            <a:ext cx="1296988" cy="431800"/>
          </a:xfrm>
          <a:prstGeom prst="curvedDownArrow">
            <a:avLst>
              <a:gd name="adj1" fmla="val 60074"/>
              <a:gd name="adj2" fmla="val 120147"/>
              <a:gd name="adj3" fmla="val 33333"/>
            </a:avLst>
          </a:prstGeom>
          <a:solidFill>
            <a:schemeClr val="hlink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0" name="AutoShape 131">
            <a:extLst>
              <a:ext uri="{FF2B5EF4-FFF2-40B4-BE49-F238E27FC236}">
                <a16:creationId xmlns:a16="http://schemas.microsoft.com/office/drawing/2014/main" id="{88374EA3-AAB8-4553-BFDD-DD1BA02592A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995738" y="3357563"/>
            <a:ext cx="431800" cy="935037"/>
          </a:xfrm>
          <a:prstGeom prst="curvedRightArrow">
            <a:avLst>
              <a:gd name="adj1" fmla="val 43309"/>
              <a:gd name="adj2" fmla="val 86618"/>
              <a:gd name="adj3" fmla="val 33333"/>
            </a:avLst>
          </a:prstGeom>
          <a:solidFill>
            <a:schemeClr val="hlink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fr-FR" altLang="fr-FR" i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1" name="AutoShape 132">
            <a:extLst>
              <a:ext uri="{FF2B5EF4-FFF2-40B4-BE49-F238E27FC236}">
                <a16:creationId xmlns:a16="http://schemas.microsoft.com/office/drawing/2014/main" id="{F39EA36E-B275-47C3-A5D1-939D2A0E0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5084763"/>
            <a:ext cx="2016125" cy="287337"/>
          </a:xfrm>
          <a:prstGeom prst="curvedUpArrow">
            <a:avLst>
              <a:gd name="adj1" fmla="val 140332"/>
              <a:gd name="adj2" fmla="val 280663"/>
              <a:gd name="adj3" fmla="val 33333"/>
            </a:avLst>
          </a:prstGeom>
          <a:solidFill>
            <a:schemeClr val="hlink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 animBg="1"/>
      <p:bldP spid="79" grpId="0" animBg="1"/>
      <p:bldP spid="80" grpId="0" animBg="1"/>
      <p:bldP spid="8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679B693-EBCE-4976-BFC4-DD86E0788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D1DA-031E-A446-A610-7B4A3E2B2369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F4760F1-547F-4EC8-BE82-3EE937CEA3D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sz="3500" dirty="0" err="1">
                <a:latin typeface="Avenir Roman" panose="02000503020000020003"/>
              </a:rPr>
              <a:t>iRODS</a:t>
            </a:r>
            <a:r>
              <a:rPr lang="fr-FR" sz="3500" dirty="0">
                <a:latin typeface="Avenir Roman" panose="02000503020000020003"/>
              </a:rPr>
              <a:t> @ CC-IN2P3</a:t>
            </a:r>
          </a:p>
        </p:txBody>
      </p:sp>
      <p:pic>
        <p:nvPicPr>
          <p:cNvPr id="7" name="Picture 2" descr="BaBar">
            <a:extLst>
              <a:ext uri="{FF2B5EF4-FFF2-40B4-BE49-F238E27FC236}">
                <a16:creationId xmlns:a16="http://schemas.microsoft.com/office/drawing/2014/main" id="{05C00475-373B-40C6-9CDF-A4D2DC06C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1469462"/>
            <a:ext cx="5539743" cy="39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39077CD6-862D-479E-ACFB-1452B093F6C5}"/>
              </a:ext>
            </a:extLst>
          </p:cNvPr>
          <p:cNvSpPr txBox="1">
            <a:spLocks/>
          </p:cNvSpPr>
          <p:nvPr/>
        </p:nvSpPr>
        <p:spPr>
          <a:xfrm>
            <a:off x="6456040" y="2053017"/>
            <a:ext cx="5382524" cy="3335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002060"/>
                </a:solidFill>
                <a:latin typeface="Avenir Roman" panose="02000503020000020003" pitchFamily="2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latin typeface="Avenir Roman" panose="02000503020000020003"/>
              </a:rPr>
              <a:t>Exemple d’architecture multi zone.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latin typeface="Avenir Roman" panose="02000503020000020003"/>
              </a:rPr>
              <a:t>Synchronisation automatique entre les deux zones dès l’ajout de nouveaux fichiers dans une zone.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latin typeface="Avenir Roman" panose="02000503020000020003"/>
              </a:rPr>
              <a:t>Transfert automatique de bandes magnétiques à bandes (2 PB au total).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latin typeface="Avenir Roman" panose="02000503020000020003"/>
              </a:rPr>
              <a:t>Administration indépendantes des deux zones.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400" dirty="0">
              <a:latin typeface="Avenir Roman" panose="02000503020000020003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latin typeface="Avenir Roman" panose="02000503020000020003"/>
              </a:rPr>
              <a:t>Autre exemple: projet FITS, mise en place d’une fédération entre IDRIS et CC-IN2P3.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400" dirty="0">
              <a:latin typeface="Avenir Roman" panose="020005030200000200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35233E4-63FC-4503-9276-CCF0882D1C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5560419"/>
            <a:ext cx="936104" cy="49220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46A2326-6683-43A5-9EB6-635D906B50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5495055"/>
            <a:ext cx="936104" cy="62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45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87F19-566A-4EC1-88A0-3912D606F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D1DA-031E-A446-A610-7B4A3E2B2369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CF4204E-9951-473A-B2A9-FA6FEA74885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checksum effectué automatiquement sur les fichiers déposés (md5, sha256 par défaut) ou autre méthode non implémenté dans </a:t>
            </a:r>
            <a:r>
              <a:rPr lang="fr-FR" dirty="0" err="1"/>
              <a:t>iRODS</a:t>
            </a:r>
            <a:r>
              <a:rPr lang="fr-FR" dirty="0"/>
              <a:t> (ex: adler32).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Gestion des tiers de stockage (disques/bandes):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dirty="0"/>
              <a:t>        </a:t>
            </a:r>
            <a:r>
              <a:rPr lang="fr-FR" sz="4000" dirty="0">
                <a:solidFill>
                  <a:schemeClr val="accent5"/>
                </a:solidFill>
              </a:rPr>
              <a:t>client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Migration automatique de disques sur bandes (contrôle des flux, taille des fichiers etc…)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Gestion de l’espace disque avec nettoyage automatique de l’espace disque (cache).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BB635CA-2FCF-4F57-A215-3C1E7220F54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>
                <a:latin typeface="Avenir Roman" panose="02000503020000020003"/>
              </a:rPr>
              <a:t>Exemples de règles « bas niveau » (côté infrastructure)</a:t>
            </a:r>
          </a:p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DF12AF0-E8CF-4A91-8703-C81EE6D36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1987787"/>
            <a:ext cx="3899627" cy="259975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1E7A30E-B647-445F-83A7-CD8912648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933" y="2375169"/>
            <a:ext cx="2638425" cy="1733550"/>
          </a:xfrm>
          <a:prstGeom prst="rect">
            <a:avLst/>
          </a:prstGeom>
        </p:spPr>
      </p:pic>
      <p:sp>
        <p:nvSpPr>
          <p:cNvPr id="13" name="Flèche : bas 12">
            <a:extLst>
              <a:ext uri="{FF2B5EF4-FFF2-40B4-BE49-F238E27FC236}">
                <a16:creationId xmlns:a16="http://schemas.microsoft.com/office/drawing/2014/main" id="{B8953248-2C38-4E6C-9E34-A1C6EE2947A9}"/>
              </a:ext>
            </a:extLst>
          </p:cNvPr>
          <p:cNvSpPr/>
          <p:nvPr/>
        </p:nvSpPr>
        <p:spPr>
          <a:xfrm>
            <a:off x="8760296" y="3241944"/>
            <a:ext cx="648072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double flèche horizontale 14">
            <a:extLst>
              <a:ext uri="{FF2B5EF4-FFF2-40B4-BE49-F238E27FC236}">
                <a16:creationId xmlns:a16="http://schemas.microsoft.com/office/drawing/2014/main" id="{29089B00-2C7A-4800-A111-9E37DC1061C3}"/>
              </a:ext>
            </a:extLst>
          </p:cNvPr>
          <p:cNvSpPr/>
          <p:nvPr/>
        </p:nvSpPr>
        <p:spPr>
          <a:xfrm>
            <a:off x="6214145" y="2999628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 : double flèche horizontale 15">
            <a:extLst>
              <a:ext uri="{FF2B5EF4-FFF2-40B4-BE49-F238E27FC236}">
                <a16:creationId xmlns:a16="http://schemas.microsoft.com/office/drawing/2014/main" id="{A3AFF4DF-68D1-4639-AEC5-64278985A29A}"/>
              </a:ext>
            </a:extLst>
          </p:cNvPr>
          <p:cNvSpPr/>
          <p:nvPr/>
        </p:nvSpPr>
        <p:spPr>
          <a:xfrm>
            <a:off x="2175556" y="2999628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1642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03D909C-AE9B-4726-8958-FB9D95313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D1DA-031E-A446-A610-7B4A3E2B2369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A5B9268-3097-4028-A172-8DD29834187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Arborescences de ressources physiques:</a:t>
            </a:r>
          </a:p>
          <a:p>
            <a:endParaRPr lang="fr-FR" dirty="0"/>
          </a:p>
          <a:p>
            <a:endParaRPr lang="fr-FR" dirty="0"/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536E1C5-8738-4B64-BE81-67CAFF7E989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>
                <a:latin typeface="Avenir Roman" panose="02000503020000020003"/>
              </a:rPr>
              <a:t>Exemples de règles « bas niveau » (côté infrastructure)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71EB9FA-6DE8-4D0B-AF08-A49FE7EC6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1772816"/>
            <a:ext cx="4320480" cy="307159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ABD891B-8CF6-40F1-924C-56ADEEF48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73" y="2589912"/>
            <a:ext cx="4008526" cy="934723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3791E4F2-4466-4841-843D-1BD7C4629B89}"/>
              </a:ext>
            </a:extLst>
          </p:cNvPr>
          <p:cNvGrpSpPr/>
          <p:nvPr/>
        </p:nvGrpSpPr>
        <p:grpSpPr>
          <a:xfrm>
            <a:off x="9552384" y="2132856"/>
            <a:ext cx="2520280" cy="720080"/>
            <a:chOff x="9552384" y="2132856"/>
            <a:chExt cx="2520280" cy="720080"/>
          </a:xfrm>
        </p:grpSpPr>
        <p:sp>
          <p:nvSpPr>
            <p:cNvPr id="9" name="Accolade fermante 8">
              <a:extLst>
                <a:ext uri="{FF2B5EF4-FFF2-40B4-BE49-F238E27FC236}">
                  <a16:creationId xmlns:a16="http://schemas.microsoft.com/office/drawing/2014/main" id="{1DE3AD5E-472E-42CC-81D5-249878DD0729}"/>
                </a:ext>
              </a:extLst>
            </p:cNvPr>
            <p:cNvSpPr/>
            <p:nvPr/>
          </p:nvSpPr>
          <p:spPr>
            <a:xfrm>
              <a:off x="9552384" y="2132856"/>
              <a:ext cx="288032" cy="720080"/>
            </a:xfrm>
            <a:prstGeom prst="rightBrac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D4CAD80D-9F07-44AE-8D4B-A5F9944197A5}"/>
                </a:ext>
              </a:extLst>
            </p:cNvPr>
            <p:cNvSpPr txBox="1"/>
            <p:nvPr/>
          </p:nvSpPr>
          <p:spPr>
            <a:xfrm>
              <a:off x="9984432" y="2276872"/>
              <a:ext cx="2088232" cy="432048"/>
            </a:xfrm>
            <a:prstGeom prst="rect">
              <a:avLst/>
            </a:prstGeom>
          </p:spPr>
          <p:txBody>
            <a:bodyPr vert="horz" wrap="none" rtlCol="0">
              <a:normAutofit/>
            </a:bodyPr>
            <a:lstStyle/>
            <a:p>
              <a:r>
                <a:rPr lang="fr-FR" b="1" dirty="0" err="1">
                  <a:solidFill>
                    <a:srgbClr val="00B0F0"/>
                  </a:solidFill>
                </a:rPr>
                <a:t>Resc</a:t>
              </a:r>
              <a:r>
                <a:rPr lang="fr-FR" b="1" dirty="0">
                  <a:solidFill>
                    <a:srgbClr val="00B0F0"/>
                  </a:solidFill>
                </a:rPr>
                <a:t>: disque + bande</a:t>
              </a:r>
              <a:endParaRPr lang="fr-FR" sz="18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14A43A47-C04F-499A-9C21-3164A8CBBBEB}"/>
              </a:ext>
            </a:extLst>
          </p:cNvPr>
          <p:cNvGrpSpPr/>
          <p:nvPr/>
        </p:nvGrpSpPr>
        <p:grpSpPr>
          <a:xfrm>
            <a:off x="9552384" y="3057273"/>
            <a:ext cx="2520280" cy="720080"/>
            <a:chOff x="9552384" y="2132856"/>
            <a:chExt cx="2520280" cy="720080"/>
          </a:xfrm>
        </p:grpSpPr>
        <p:sp>
          <p:nvSpPr>
            <p:cNvPr id="13" name="Accolade fermante 12">
              <a:extLst>
                <a:ext uri="{FF2B5EF4-FFF2-40B4-BE49-F238E27FC236}">
                  <a16:creationId xmlns:a16="http://schemas.microsoft.com/office/drawing/2014/main" id="{CF46AD67-B477-4D03-A4E4-C986F49D2F14}"/>
                </a:ext>
              </a:extLst>
            </p:cNvPr>
            <p:cNvSpPr/>
            <p:nvPr/>
          </p:nvSpPr>
          <p:spPr>
            <a:xfrm>
              <a:off x="9552384" y="2132856"/>
              <a:ext cx="288032" cy="720080"/>
            </a:xfrm>
            <a:prstGeom prst="rightBrac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A9A1DE15-DB6C-4D9D-8BF6-A17E6EF77AD7}"/>
                </a:ext>
              </a:extLst>
            </p:cNvPr>
            <p:cNvSpPr txBox="1"/>
            <p:nvPr/>
          </p:nvSpPr>
          <p:spPr>
            <a:xfrm>
              <a:off x="9984432" y="2276872"/>
              <a:ext cx="2088232" cy="432048"/>
            </a:xfrm>
            <a:prstGeom prst="rect">
              <a:avLst/>
            </a:prstGeom>
          </p:spPr>
          <p:txBody>
            <a:bodyPr vert="horz" wrap="none" rtlCol="0">
              <a:normAutofit/>
            </a:bodyPr>
            <a:lstStyle/>
            <a:p>
              <a:r>
                <a:rPr lang="fr-FR" b="1" dirty="0" err="1">
                  <a:solidFill>
                    <a:srgbClr val="00B0F0"/>
                  </a:solidFill>
                </a:rPr>
                <a:t>Resc</a:t>
              </a:r>
              <a:r>
                <a:rPr lang="fr-FR" b="1" dirty="0">
                  <a:solidFill>
                    <a:srgbClr val="00B0F0"/>
                  </a:solidFill>
                </a:rPr>
                <a:t>: disque + bande</a:t>
              </a:r>
              <a:endParaRPr lang="fr-FR" sz="18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2F6C3AF4-FEB3-45E3-A220-C9F33F02BAC2}"/>
              </a:ext>
            </a:extLst>
          </p:cNvPr>
          <p:cNvGrpSpPr/>
          <p:nvPr/>
        </p:nvGrpSpPr>
        <p:grpSpPr>
          <a:xfrm>
            <a:off x="9552384" y="4022571"/>
            <a:ext cx="2520280" cy="720080"/>
            <a:chOff x="9552384" y="2132856"/>
            <a:chExt cx="2520280" cy="720080"/>
          </a:xfrm>
        </p:grpSpPr>
        <p:sp>
          <p:nvSpPr>
            <p:cNvPr id="16" name="Accolade fermante 15">
              <a:extLst>
                <a:ext uri="{FF2B5EF4-FFF2-40B4-BE49-F238E27FC236}">
                  <a16:creationId xmlns:a16="http://schemas.microsoft.com/office/drawing/2014/main" id="{A6546877-86AE-4EB7-AD91-2F70DA9D2216}"/>
                </a:ext>
              </a:extLst>
            </p:cNvPr>
            <p:cNvSpPr/>
            <p:nvPr/>
          </p:nvSpPr>
          <p:spPr>
            <a:xfrm>
              <a:off x="9552384" y="2132856"/>
              <a:ext cx="288032" cy="720080"/>
            </a:xfrm>
            <a:prstGeom prst="rightBrac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50F6813C-031B-4C3E-8538-4F5D551CD5B8}"/>
                </a:ext>
              </a:extLst>
            </p:cNvPr>
            <p:cNvSpPr txBox="1"/>
            <p:nvPr/>
          </p:nvSpPr>
          <p:spPr>
            <a:xfrm>
              <a:off x="9984432" y="2276872"/>
              <a:ext cx="2088232" cy="432048"/>
            </a:xfrm>
            <a:prstGeom prst="rect">
              <a:avLst/>
            </a:prstGeom>
          </p:spPr>
          <p:txBody>
            <a:bodyPr vert="horz" wrap="none" rtlCol="0">
              <a:normAutofit/>
            </a:bodyPr>
            <a:lstStyle/>
            <a:p>
              <a:r>
                <a:rPr lang="fr-FR" b="1" dirty="0" err="1">
                  <a:solidFill>
                    <a:srgbClr val="00B0F0"/>
                  </a:solidFill>
                </a:rPr>
                <a:t>Resc</a:t>
              </a:r>
              <a:r>
                <a:rPr lang="fr-FR" b="1" dirty="0">
                  <a:solidFill>
                    <a:srgbClr val="00B0F0"/>
                  </a:solidFill>
                </a:rPr>
                <a:t>: disque + bande</a:t>
              </a:r>
              <a:endParaRPr lang="fr-FR" sz="18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id="{B6FDF7CB-E8C4-4876-B5EC-83A825DB027D}"/>
              </a:ext>
            </a:extLst>
          </p:cNvPr>
          <p:cNvSpPr txBox="1"/>
          <p:nvPr/>
        </p:nvSpPr>
        <p:spPr>
          <a:xfrm>
            <a:off x="5231904" y="5157192"/>
            <a:ext cx="4176464" cy="504056"/>
          </a:xfrm>
          <a:prstGeom prst="rect">
            <a:avLst/>
          </a:prstGeom>
        </p:spPr>
        <p:txBody>
          <a:bodyPr vert="horz" wrap="none" rtlCol="0">
            <a:normAutofit/>
          </a:bodyPr>
          <a:lstStyle/>
          <a:p>
            <a:r>
              <a:rPr lang="fr-FR" sz="2000" b="1" dirty="0">
                <a:latin typeface="Avenir Roman" panose="02000503020000020003"/>
              </a:rPr>
              <a:t>Répartition aléatoire entre ressources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5639E0E-3E88-4055-B20A-9E77690EA8B9}"/>
              </a:ext>
            </a:extLst>
          </p:cNvPr>
          <p:cNvSpPr txBox="1"/>
          <p:nvPr/>
        </p:nvSpPr>
        <p:spPr>
          <a:xfrm>
            <a:off x="549730" y="3683250"/>
            <a:ext cx="3314022" cy="504056"/>
          </a:xfrm>
          <a:prstGeom prst="rect">
            <a:avLst/>
          </a:prstGeom>
        </p:spPr>
        <p:txBody>
          <a:bodyPr vert="horz" wrap="none" rtlCol="0">
            <a:normAutofit/>
          </a:bodyPr>
          <a:lstStyle/>
          <a:p>
            <a:r>
              <a:rPr lang="fr-FR" sz="2000" b="1" dirty="0">
                <a:latin typeface="Avenir Roman" panose="02000503020000020003"/>
              </a:rPr>
              <a:t>Réplication entre ressources</a:t>
            </a:r>
          </a:p>
        </p:txBody>
      </p:sp>
    </p:spTree>
    <p:extLst>
      <p:ext uri="{BB962C8B-B14F-4D97-AF65-F5344CB8AC3E}">
        <p14:creationId xmlns:p14="http://schemas.microsoft.com/office/powerpoint/2010/main" val="1575789917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en França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>
        <a:normAutofit/>
      </a:bodyPr>
      <a:lstStyle>
        <a:defPPr>
          <a:defRPr sz="1800" dirty="0">
            <a:solidFill>
              <a:srgbClr val="00B0F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́sentation_16_9_2020" id="{0FB90F80-67DB-724F-B95F-851C2ABEC23B}" vid="{49A1438F-694B-9E41-B2CE-40B82587A1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9C73088-B109-45CE-B753-7F1578639E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en Français</Template>
  <TotalTime>0</TotalTime>
  <Words>274</Words>
  <Application>Microsoft Office PowerPoint</Application>
  <PresentationFormat>Grand écran</PresentationFormat>
  <Paragraphs>59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Arial</vt:lpstr>
      <vt:lpstr>Avenir Next</vt:lpstr>
      <vt:lpstr>Avenir Roman</vt:lpstr>
      <vt:lpstr>Calibri</vt:lpstr>
      <vt:lpstr>Times New Roman</vt:lpstr>
      <vt:lpstr>Zapf Dingbats</vt:lpstr>
      <vt:lpstr>Template en Français</vt:lpstr>
      <vt:lpstr>iRODS @ CC-IN2P3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2020-01-28T13:49:43Z</dcterms:created>
  <dcterms:modified xsi:type="dcterms:W3CDTF">2025-05-22T08:03:06Z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TC101671239990</vt:lpwstr>
  </property>
</Properties>
</file>